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232F3E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32F3E"/>
        </a:fontRef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32F3E"/>
        </a:fontRef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EB"/>
          </a:solidFill>
        </a:fill>
      </a:tcStyle>
    </a:wholeTbl>
    <a:band2H>
      <a:tcTxStyle/>
      <a:tcStyle>
        <a:tcBdr/>
        <a:fill>
          <a:solidFill>
            <a:srgbClr val="E6F0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32F3E"/>
        </a:fontRef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/>
      <a:tcStyle>
        <a:tcBdr/>
        <a:fill>
          <a:solidFill>
            <a:srgbClr val="E9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32F3E"/>
        </a:fontRef>
        <a:srgbClr val="232F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32F3E"/>
        </a:fontRef>
        <a:srgbClr val="232F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E"/>
              </a:solidFill>
              <a:prstDash val="solid"/>
              <a:round/>
            </a:ln>
          </a:top>
          <a:bottom>
            <a:ln w="25400" cap="flat">
              <a:solidFill>
                <a:srgbClr val="232F3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E"/>
              </a:solidFill>
              <a:prstDash val="solid"/>
              <a:round/>
            </a:ln>
          </a:top>
          <a:bottom>
            <a:ln w="25400" cap="flat">
              <a:solidFill>
                <a:srgbClr val="232F3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32F3E"/>
        </a:fontRef>
        <a:srgbClr val="232F3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F3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F3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2F3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97861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699" tIns="45699" rIns="45699" bIns="45699" anchor="b">
            <a:normAutofit/>
          </a:bodyPr>
          <a:lstStyle>
            <a:lvl1pPr algn="ctr">
              <a:defRPr sz="6000" b="1">
                <a:solidFill>
                  <a:srgbClr val="002E36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400"/>
              </a:spcBef>
              <a:defRPr sz="2400"/>
            </a:lvl1pPr>
            <a:lvl2pPr marL="228600" indent="287845" algn="ctr">
              <a:spcBef>
                <a:spcPts val="400"/>
              </a:spcBef>
              <a:buSzTx/>
              <a:buNone/>
              <a:defRPr sz="2400"/>
            </a:lvl2pPr>
            <a:lvl3pPr marL="228600" indent="762000" algn="ctr">
              <a:spcBef>
                <a:spcPts val="400"/>
              </a:spcBef>
              <a:buSzTx/>
              <a:buNone/>
              <a:defRPr sz="2400"/>
            </a:lvl3pPr>
            <a:lvl4pPr marL="228600" indent="1236154" algn="ctr">
              <a:spcBef>
                <a:spcPts val="400"/>
              </a:spcBef>
              <a:buSzTx/>
              <a:buNone/>
              <a:defRPr sz="2400"/>
            </a:lvl4pPr>
            <a:lvl5pPr marL="228600" indent="1693354" algn="ctr">
              <a:spcBef>
                <a:spcPts val="400"/>
              </a:spcBef>
              <a:buSz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Google Shape;29;p2"/>
          <p:cNvSpPr/>
          <p:nvPr/>
        </p:nvSpPr>
        <p:spPr>
          <a:xfrm>
            <a:off x="0" y="0"/>
            <a:ext cx="12192000" cy="1133061"/>
          </a:xfrm>
          <a:prstGeom prst="rect">
            <a:avLst/>
          </a:prstGeom>
          <a:solidFill>
            <a:srgbClr val="70A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Google Shape;30;p2"/>
          <p:cNvSpPr/>
          <p:nvPr/>
        </p:nvSpPr>
        <p:spPr>
          <a:xfrm>
            <a:off x="0" y="807920"/>
            <a:ext cx="12192000" cy="382274"/>
          </a:xfrm>
          <a:prstGeom prst="rect">
            <a:avLst/>
          </a:prstGeom>
          <a:solidFill>
            <a:srgbClr val="5292F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Google Shape;31;p2" descr="Google Shape;31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6832" y="176741"/>
            <a:ext cx="1698534" cy="47181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ndard Content Page Layout (no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"/>
          <p:cNvSpPr/>
          <p:nvPr/>
        </p:nvSpPr>
        <p:spPr>
          <a:xfrm>
            <a:off x="12362967" y="-20355"/>
            <a:ext cx="621460" cy="575083"/>
          </a:xfrm>
          <a:prstGeom prst="rect">
            <a:avLst/>
          </a:prstGeom>
          <a:gradFill>
            <a:gsLst>
              <a:gs pos="0">
                <a:srgbClr val="5FB3CA"/>
              </a:gs>
              <a:gs pos="100000">
                <a:srgbClr val="0FA1C9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Google Shape;11;p1"/>
          <p:cNvSpPr/>
          <p:nvPr/>
        </p:nvSpPr>
        <p:spPr>
          <a:xfrm>
            <a:off x="12362967" y="666964"/>
            <a:ext cx="621460" cy="575083"/>
          </a:xfrm>
          <a:prstGeom prst="rect">
            <a:avLst/>
          </a:prstGeom>
          <a:gradFill>
            <a:gsLst>
              <a:gs pos="0">
                <a:srgbClr val="FF9901"/>
              </a:gs>
              <a:gs pos="100000">
                <a:srgbClr val="E1710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Google Shape;12;p1"/>
          <p:cNvSpPr/>
          <p:nvPr/>
        </p:nvSpPr>
        <p:spPr>
          <a:xfrm>
            <a:off x="12362968" y="1354283"/>
            <a:ext cx="621458" cy="575081"/>
          </a:xfrm>
          <a:prstGeom prst="rect">
            <a:avLst/>
          </a:prstGeom>
          <a:solidFill>
            <a:srgbClr val="0FA1C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Google Shape;13;p1"/>
          <p:cNvSpPr/>
          <p:nvPr/>
        </p:nvSpPr>
        <p:spPr>
          <a:xfrm>
            <a:off x="12362967" y="2041601"/>
            <a:ext cx="640656" cy="592845"/>
          </a:xfrm>
          <a:prstGeom prst="rect">
            <a:avLst/>
          </a:prstGeom>
          <a:solidFill>
            <a:srgbClr val="002E3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Google Shape;14;p1"/>
          <p:cNvSpPr/>
          <p:nvPr/>
        </p:nvSpPr>
        <p:spPr>
          <a:xfrm>
            <a:off x="12362967" y="2746680"/>
            <a:ext cx="624720" cy="578100"/>
          </a:xfrm>
          <a:prstGeom prst="rect">
            <a:avLst/>
          </a:prstGeom>
          <a:solidFill>
            <a:srgbClr val="FF990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Google Shape;15;p1"/>
          <p:cNvSpPr txBox="1"/>
          <p:nvPr/>
        </p:nvSpPr>
        <p:spPr>
          <a:xfrm>
            <a:off x="449051" y="232273"/>
            <a:ext cx="10940407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700" b="1">
                <a:solidFill>
                  <a:srgbClr val="181818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Title</a:t>
            </a:r>
            <a:br/>
            <a:endParaRPr/>
          </a:p>
        </p:txBody>
      </p:sp>
      <p:sp>
        <p:nvSpPr>
          <p:cNvPr id="8" name="Google Shape;20;p1"/>
          <p:cNvSpPr/>
          <p:nvPr/>
        </p:nvSpPr>
        <p:spPr>
          <a:xfrm>
            <a:off x="1" y="0"/>
            <a:ext cx="12192001" cy="1133061"/>
          </a:xfrm>
          <a:prstGeom prst="rect">
            <a:avLst/>
          </a:prstGeom>
          <a:solidFill>
            <a:srgbClr val="70A5F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Google Shape;21;p1"/>
          <p:cNvSpPr/>
          <p:nvPr/>
        </p:nvSpPr>
        <p:spPr>
          <a:xfrm>
            <a:off x="0" y="807920"/>
            <a:ext cx="12192000" cy="382274"/>
          </a:xfrm>
          <a:prstGeom prst="rect">
            <a:avLst/>
          </a:prstGeom>
          <a:solidFill>
            <a:srgbClr val="5292F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" name="Google Shape;22;p1" descr="Google Shape;22;p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96832" y="176741"/>
            <a:ext cx="1698534" cy="47181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A8C9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1pPr>
      <a:lvl2pPr marL="1006235" marR="0" indent="-48978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3pPr>
      <a:lvl4pPr marL="2019490" marR="0" indent="-55473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4pPr>
      <a:lvl5pPr marL="2476690" marR="0" indent="-55473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5pPr>
      <a:lvl6pPr marL="2835035" marR="0" indent="-48978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6pPr>
      <a:lvl7pPr marL="3292235" marR="0" indent="-48978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7pPr>
      <a:lvl8pPr marL="3749435" marR="0" indent="-48978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8pPr>
      <a:lvl9pPr marL="4206635" marR="0" indent="-48978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ts val="32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2E3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hich-50.com/microsoft-nabs-top-spot-in-abi-research-blockchain-as-a-service-assess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8;p4"/>
          <p:cNvSpPr txBox="1"/>
          <p:nvPr/>
        </p:nvSpPr>
        <p:spPr>
          <a:xfrm>
            <a:off x="1981197" y="1909024"/>
            <a:ext cx="8632802" cy="202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lnSpc>
                <a:spcPct val="150000"/>
              </a:lnSpc>
              <a:defRPr sz="5400" b="1"/>
            </a:pPr>
            <a:r>
              <a:t>Blockchain as a Service</a:t>
            </a:r>
          </a:p>
          <a:p>
            <a:pPr algn="ctr">
              <a:lnSpc>
                <a:spcPct val="150000"/>
              </a:lnSpc>
              <a:defRPr sz="5400" b="1"/>
            </a:pPr>
            <a:r>
              <a:t>Assessment Metrics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9211"/>
              </p:ext>
            </p:extLst>
          </p:nvPr>
        </p:nvGraphicFramePr>
        <p:xfrm>
          <a:off x="335359" y="1268760"/>
          <a:ext cx="11449273" cy="5410954"/>
        </p:xfrm>
        <a:graphic>
          <a:graphicData uri="http://schemas.openxmlformats.org/drawingml/2006/table">
            <a:tbl>
              <a:tblPr/>
              <a:tblGrid>
                <a:gridCol w="2379668"/>
                <a:gridCol w="3048950"/>
                <a:gridCol w="3716399"/>
                <a:gridCol w="2304256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나눔고딕" panose="020D0604000000000000" pitchFamily="50" charset="-127"/>
                      </a:endParaRPr>
                    </a:p>
                  </a:txBody>
                  <a:tcPr marL="26753" marR="26753" marT="17835" marB="17835" anchor="ctr">
                    <a:lnL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</a:rPr>
                        <a:t>소분류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</a:rPr>
                        <a:t>정의 및 내용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</a:rPr>
                        <a:t>평가 기준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</a:tr>
              <a:tr h="20688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</a:rPr>
                        <a:t>Innovation Metrics</a:t>
                      </a:r>
                    </a:p>
                  </a:txBody>
                  <a:tcPr marL="26753" marR="26753" marT="17835" marB="17835" anchor="ctr">
                    <a:lnL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market penetration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 smtClean="0">
                          <a:effectLst/>
                          <a:latin typeface="+mj-lt"/>
                          <a:ea typeface="+mj-ea"/>
                        </a:rPr>
                        <a:t>proof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of concepts and pilots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해당 </a:t>
                      </a:r>
                      <a:r>
                        <a:rPr lang="en-US" sz="1100">
                          <a:effectLst/>
                          <a:latin typeface="+mj-lt"/>
                          <a:ea typeface="+mj-ea"/>
                        </a:rPr>
                        <a:t>BaaS</a:t>
                      </a:r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를 사용한 </a:t>
                      </a:r>
                      <a:r>
                        <a:rPr lang="en-US" sz="1100">
                          <a:effectLst/>
                          <a:latin typeface="+mj-lt"/>
                          <a:ea typeface="+mj-ea"/>
                        </a:rPr>
                        <a:t>PoC or Pilot</a:t>
                      </a:r>
                      <a:br>
                        <a:rPr lang="en-US" sz="110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sz="1100">
                          <a:effectLst/>
                          <a:latin typeface="+mj-lt"/>
                          <a:ea typeface="+mj-ea"/>
                        </a:rPr>
                        <a:t>- Blockchain platform </a:t>
                      </a:r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자체 </a:t>
                      </a:r>
                      <a:r>
                        <a:rPr lang="en-US" sz="1100">
                          <a:effectLst/>
                          <a:latin typeface="+mj-lt"/>
                          <a:ea typeface="+mj-ea"/>
                        </a:rPr>
                        <a:t>PoC or Pilot </a:t>
                      </a:r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건수와는 별개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건수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ecosystem support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roadmap strategy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dirty="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8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</a:rPr>
                        <a:t>Implementation Metrics</a:t>
                      </a:r>
                    </a:p>
                  </a:txBody>
                  <a:tcPr marL="26753" marR="26753" marT="17835" marB="17835" anchor="ctr">
                    <a:lnL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platform diversity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지원하는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Blockchain Platform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건수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features and tools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주요 기능</a:t>
                      </a:r>
                      <a:b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부가 기능</a:t>
                      </a:r>
                      <a:b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Smart Contract Development / Deploy</a:t>
                      </a:r>
                      <a:br>
                        <a:rPr 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Member / Node Administration (Add / Delete)</a:t>
                      </a:r>
                      <a:br>
                        <a:rPr 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Scan site(Block Explorer) / BaaS Dashboard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동종 </a:t>
                      </a:r>
                      <a:r>
                        <a:rPr lang="en-US" altLang="ko-KR" sz="1100">
                          <a:effectLst/>
                          <a:latin typeface="+mj-lt"/>
                          <a:ea typeface="+mj-ea"/>
                        </a:rPr>
                        <a:t>Blockchain Platform </a:t>
                      </a:r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간 비교</a:t>
                      </a:r>
                      <a:br>
                        <a:rPr lang="ko-KR" altLang="en-US" sz="110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altLang="ko-KR" sz="110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>
                          <a:effectLst/>
                          <a:latin typeface="+mj-lt"/>
                          <a:ea typeface="+mj-ea"/>
                        </a:rPr>
                        <a:t>이종간 비교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developer resources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Tutorial &amp; Example</a:t>
                      </a:r>
                      <a:br>
                        <a:rPr 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IDE / API</a:t>
                      </a:r>
                      <a:br>
                        <a:rPr 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Code Template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integration with own and third party solutions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DB / Storage</a:t>
                      </a:r>
                      <a:br>
                        <a:rPr 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Identity Service</a:t>
                      </a:r>
                      <a:br>
                        <a:rPr 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Security (HMS, TEE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등</a:t>
                      </a: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)</a:t>
                      </a:r>
                      <a:b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다른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Cloud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혹은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Blockchain Platform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dirty="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geographic reach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Cloud Region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종류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or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제약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dirty="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payment structure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 dirty="0" err="1">
                          <a:effectLst/>
                          <a:latin typeface="+mj-lt"/>
                          <a:ea typeface="+mj-ea"/>
                        </a:rPr>
                        <a:t>클라우드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 비용</a:t>
                      </a:r>
                      <a:b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BaaS or Solution 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비용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원화 </a:t>
                      </a: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/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USD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dirty="0">
                          <a:solidFill>
                            <a:srgbClr val="333333"/>
                          </a:solidFill>
                          <a:effectLst/>
                          <a:latin typeface="+mj-lt"/>
                          <a:ea typeface="+mj-ea"/>
                        </a:rPr>
                        <a:t>additional support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- Customer Support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dirty="0">
                        <a:effectLst/>
                        <a:latin typeface="+mj-lt"/>
                        <a:ea typeface="+mj-ea"/>
                      </a:endParaRP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10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26753" marR="26753" marT="17835" marB="17835" anchor="ctr">
                    <a:lnL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속도 및 성능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dirty="0" smtClean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ko-KR" altLang="en-US" sz="1100" dirty="0" smtClean="0">
                          <a:effectLst/>
                          <a:latin typeface="+mj-lt"/>
                          <a:ea typeface="+mj-ea"/>
                        </a:rPr>
                        <a:t>해당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BaaS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의 기본</a:t>
                      </a: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/</a:t>
                      </a:r>
                      <a: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  <a:t>확장 구성</a:t>
                      </a:r>
                      <a:br>
                        <a:rPr lang="ko-KR" altLang="en-US" sz="1100" dirty="0"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altLang="ko-KR" sz="1100" dirty="0">
                          <a:effectLst/>
                          <a:latin typeface="+mj-lt"/>
                          <a:ea typeface="+mj-ea"/>
                        </a:rPr>
                        <a:t>- </a:t>
                      </a:r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Benchmarking </a:t>
                      </a:r>
                      <a:r>
                        <a:rPr lang="en-US" sz="1100" dirty="0" smtClean="0">
                          <a:effectLst/>
                          <a:latin typeface="+mj-lt"/>
                          <a:ea typeface="+mj-ea"/>
                        </a:rPr>
                        <a:t>tool (</a:t>
                      </a:r>
                      <a:r>
                        <a:rPr lang="en-US" sz="1100" dirty="0" err="1" smtClean="0">
                          <a:effectLst/>
                          <a:latin typeface="+mj-lt"/>
                          <a:ea typeface="+mj-ea"/>
                        </a:rPr>
                        <a:t>Hyperledger</a:t>
                      </a:r>
                      <a:r>
                        <a:rPr lang="en-US" sz="1100" dirty="0" smtClean="0">
                          <a:effectLst/>
                          <a:latin typeface="+mj-lt"/>
                          <a:ea typeface="+mj-ea"/>
                        </a:rPr>
                        <a:t> Caliper / </a:t>
                      </a:r>
                      <a:r>
                        <a:rPr lang="en-US" sz="1100" dirty="0" err="1" smtClean="0">
                          <a:effectLst/>
                          <a:latin typeface="+mj-lt"/>
                          <a:ea typeface="+mj-ea"/>
                        </a:rPr>
                        <a:t>Blockbench</a:t>
                      </a:r>
                      <a:r>
                        <a:rPr lang="en-US" sz="1100" baseline="0" dirty="0" smtClean="0">
                          <a:effectLst/>
                          <a:latin typeface="+mj-lt"/>
                          <a:ea typeface="+mj-ea"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  <a:latin typeface="+mj-lt"/>
                          <a:ea typeface="+mj-ea"/>
                        </a:rPr>
                        <a:t>등</a:t>
                      </a:r>
                      <a:r>
                        <a:rPr lang="en-US" altLang="ko-KR" sz="1100" baseline="0" dirty="0" smtClean="0">
                          <a:effectLst/>
                          <a:latin typeface="+mj-lt"/>
                          <a:ea typeface="+mj-ea"/>
                        </a:rPr>
                        <a:t>)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dirty="0">
                          <a:effectLst/>
                          <a:latin typeface="+mj-lt"/>
                          <a:ea typeface="+mj-ea"/>
                        </a:rPr>
                        <a:t>TPS, Latency</a:t>
                      </a:r>
                    </a:p>
                  </a:txBody>
                  <a:tcPr marL="26753" marR="26753" marT="17835" marB="1783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45;p5"/>
          <p:cNvSpPr txBox="1">
            <a:spLocks/>
          </p:cNvSpPr>
          <p:nvPr/>
        </p:nvSpPr>
        <p:spPr>
          <a:xfrm>
            <a:off x="449051" y="232273"/>
            <a:ext cx="10940407" cy="72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68208" y="872694"/>
            <a:ext cx="37898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Blockchain Platform: </a:t>
            </a:r>
            <a:r>
              <a:rPr lang="en-US" altLang="ko-KR" sz="1000" dirty="0" err="1"/>
              <a:t>Ethereum</a:t>
            </a:r>
            <a:r>
              <a:rPr lang="en-US" altLang="ko-KR" sz="1000" dirty="0"/>
              <a:t>, Quorum, </a:t>
            </a:r>
            <a:r>
              <a:rPr lang="en-US" altLang="ko-KR" sz="1000" dirty="0" err="1"/>
              <a:t>Hyperledger</a:t>
            </a:r>
            <a:r>
              <a:rPr lang="en-US" altLang="ko-KR" sz="1000" dirty="0"/>
              <a:t> Fabric </a:t>
            </a:r>
            <a:r>
              <a:rPr lang="ko-KR" altLang="en-US" sz="1000" dirty="0"/>
              <a:t>등</a:t>
            </a:r>
            <a:endParaRPr lang="ko-KR" alt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5;p5"/>
          <p:cNvSpPr txBox="1">
            <a:spLocks noGrp="1"/>
          </p:cNvSpPr>
          <p:nvPr>
            <p:ph type="title" idx="4294967295"/>
          </p:nvPr>
        </p:nvSpPr>
        <p:spPr>
          <a:xfrm>
            <a:off x="449051" y="232273"/>
            <a:ext cx="10940407" cy="727657"/>
          </a:xfrm>
          <a:prstGeom prst="rect">
            <a:avLst/>
          </a:prstGeom>
        </p:spPr>
        <p:txBody>
          <a:bodyPr lIns="45699" tIns="45699" rIns="45699" bIns="45699" anchor="t">
            <a:normAutofit/>
          </a:bodyPr>
          <a:lstStyle>
            <a:lvl1pPr>
              <a:defRPr sz="3200" b="1">
                <a:solidFill>
                  <a:srgbClr val="FFFFFF"/>
                </a:solidFill>
              </a:defRPr>
            </a:lvl1pPr>
          </a:lstStyle>
          <a:p>
            <a:r>
              <a:rPr dirty="0"/>
              <a:t>Metrics</a:t>
            </a:r>
          </a:p>
        </p:txBody>
      </p:sp>
      <p:graphicFrame>
        <p:nvGraphicFramePr>
          <p:cNvPr id="44" name="Google Shape;46;p5"/>
          <p:cNvGraphicFramePr/>
          <p:nvPr/>
        </p:nvGraphicFramePr>
        <p:xfrm>
          <a:off x="625813" y="1297167"/>
          <a:ext cx="10940374" cy="4927471"/>
        </p:xfrm>
        <a:graphic>
          <a:graphicData uri="http://schemas.openxmlformats.org/drawingml/2006/table">
            <a:tbl>
              <a:tblPr bandRow="1">
                <a:tableStyleId>{EEE7283C-3CF3-47DC-8721-378D4A62B228}</a:tableStyleId>
              </a:tblPr>
              <a:tblGrid>
                <a:gridCol w="2033149"/>
                <a:gridCol w="2764475"/>
                <a:gridCol w="3071375"/>
                <a:gridCol w="3071375"/>
              </a:tblGrid>
              <a:tr h="3750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232F3E"/>
                          </a:solidFill>
                        </a:rPr>
                        <a:t>대분류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  <a:miter lim="400000"/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소분류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정의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평가 기준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  <a:tr h="312527">
                <a:tc rowSpan="4"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Innovation Metrics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  <a:miter lim="400000"/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market penetration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32F3E"/>
                          </a:solidFill>
                        </a:rPr>
                        <a:t>proof of concepts and pilots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ecosystem support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roadmap strategy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2527">
                <a:tc rowSpan="7"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Implementation Metrics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  <a:miter lim="400000"/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platform diversity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  <a:miter lim="400000"/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features and tools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developer resources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220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integration with own and third party solutions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geographic reach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payment structure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additional support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0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232F3E"/>
                          </a:solidFill>
                        </a:rPr>
                        <a:t>기타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  <a:miter lim="400000"/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속도 및 성능</a:t>
                      </a:r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endParaRPr/>
                    </a:p>
                  </a:txBody>
                  <a:tcPr marL="19050" marR="19050" marT="19050" marB="19050" anchor="ctr" horzOverflow="overflow">
                    <a:lnL>
                      <a:solidFill>
                        <a:srgbClr val="CCCCCC"/>
                      </a:solidFill>
                    </a:lnL>
                    <a:lnR>
                      <a:solidFill>
                        <a:srgbClr val="CCCCCC"/>
                      </a:solidFill>
                      <a:miter lim="400000"/>
                    </a:lnR>
                    <a:lnT>
                      <a:solidFill>
                        <a:srgbClr val="CCCCCC"/>
                      </a:solidFill>
                    </a:lnT>
                    <a:lnB>
                      <a:solidFill>
                        <a:srgbClr val="CCCCC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" name="Google Shape;47;p5"/>
          <p:cNvSpPr txBox="1"/>
          <p:nvPr/>
        </p:nvSpPr>
        <p:spPr>
          <a:xfrm>
            <a:off x="551800" y="6331575"/>
            <a:ext cx="6744000" cy="323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000" u="sng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86CEA"/>
                  </a:solidFill>
                </a:uFill>
                <a:hlinkClick r:id="rId2"/>
              </a:rPr>
              <a:t>https://which-50.com/microsoft-nabs-top-spot-in-abi-research-blockchain-as-a-service-assessment/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heme1">
      <a:dk1>
        <a:srgbClr val="232F3E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8F5600"/>
      </a:accent2>
      <a:accent3>
        <a:srgbClr val="00A1C9"/>
      </a:accent3>
      <a:accent4>
        <a:srgbClr val="7BC233"/>
      </a:accent4>
      <a:accent5>
        <a:srgbClr val="FDD645"/>
      </a:accent5>
      <a:accent6>
        <a:srgbClr val="545B64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8F5600"/>
      </a:accent2>
      <a:accent3>
        <a:srgbClr val="00A1C9"/>
      </a:accent3>
      <a:accent4>
        <a:srgbClr val="7BC233"/>
      </a:accent4>
      <a:accent5>
        <a:srgbClr val="FDD645"/>
      </a:accent5>
      <a:accent6>
        <a:srgbClr val="545B64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232F3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</Words>
  <Application>Microsoft Office PowerPoint</Application>
  <PresentationFormat>사용자 지정</PresentationFormat>
  <Paragraphs>58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Theme1</vt:lpstr>
      <vt:lpstr>PowerPoint 프레젠테이션</vt:lpstr>
      <vt:lpstr>PowerPoint 프레젠테이션</vt:lpstr>
      <vt:lpstr>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이재석</cp:lastModifiedBy>
  <cp:revision>4</cp:revision>
  <dcterms:modified xsi:type="dcterms:W3CDTF">2019-02-25T14:52:38Z</dcterms:modified>
</cp:coreProperties>
</file>