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8" r:id="rId4"/>
    <p:sldId id="280" r:id="rId5"/>
    <p:sldId id="259" r:id="rId6"/>
    <p:sldId id="287" r:id="rId7"/>
    <p:sldId id="301" r:id="rId8"/>
    <p:sldId id="302" r:id="rId9"/>
    <p:sldId id="303" r:id="rId10"/>
    <p:sldId id="304" r:id="rId11"/>
    <p:sldId id="288" r:id="rId12"/>
    <p:sldId id="260" r:id="rId13"/>
    <p:sldId id="300" r:id="rId14"/>
    <p:sldId id="308" r:id="rId15"/>
    <p:sldId id="291" r:id="rId16"/>
    <p:sldId id="305" r:id="rId17"/>
    <p:sldId id="306" r:id="rId18"/>
    <p:sldId id="307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7624BC-3314-49CE-B98F-83126949695C}">
  <a:tblStyle styleId="{237624BC-3314-49CE-B98F-831269496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3997" autoAdjust="0"/>
  </p:normalViewPr>
  <p:slideViewPr>
    <p:cSldViewPr snapToGrid="0">
      <p:cViewPr varScale="1">
        <p:scale>
          <a:sx n="113" d="100"/>
          <a:sy n="113" d="100"/>
        </p:scale>
        <p:origin x="20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518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613e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c613e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613e2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613e2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07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613e2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613e2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사전 </a:t>
            </a:r>
            <a:r>
              <a:rPr lang="ko-KR" altLang="en-US" dirty="0" err="1"/>
              <a:t>설치해야할</a:t>
            </a:r>
            <a:r>
              <a:rPr lang="ko-KR" altLang="en-US" dirty="0"/>
              <a:t> 사항들이 너무 많고 홈페이지상에 가이드가 자세하게 나와있지만 </a:t>
            </a:r>
            <a:endParaRPr lang="en-US" altLang="ko-KR" dirty="0"/>
          </a:p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네트워크 개설까지 너무 많은 시간이 소요되었음 </a:t>
            </a:r>
            <a:r>
              <a:rPr lang="ko-KR" altLang="en-US" dirty="0" err="1"/>
              <a:t>ㅠ</a:t>
            </a:r>
            <a:r>
              <a:rPr lang="en-US" altLang="ko-KR" dirty="0"/>
              <a:t>.</a:t>
            </a:r>
            <a:r>
              <a:rPr lang="ko-KR" altLang="en-US" dirty="0" err="1"/>
              <a:t>ㅠ</a:t>
            </a:r>
            <a:r>
              <a:rPr lang="ko-KR" alt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498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680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680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680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68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c613e2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c613e2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dirty="0"/>
              <a:t>타 </a:t>
            </a:r>
            <a:r>
              <a:rPr lang="en-US" altLang="ko-KR" dirty="0" err="1"/>
              <a:t>BaaS</a:t>
            </a:r>
            <a:r>
              <a:rPr lang="en-US" altLang="ko-KR" baseline="0" dirty="0"/>
              <a:t> </a:t>
            </a:r>
            <a:r>
              <a:rPr lang="ko-KR" altLang="en-US" baseline="0" dirty="0"/>
              <a:t>대비 </a:t>
            </a:r>
            <a:r>
              <a:rPr lang="en-US" altLang="ko-KR" baseline="0" dirty="0"/>
              <a:t>AWS Managed Service </a:t>
            </a:r>
            <a:r>
              <a:rPr lang="ko-KR" altLang="en-US" baseline="0" dirty="0"/>
              <a:t>의 특장점은 앞의 세가지로</a:t>
            </a:r>
            <a:r>
              <a:rPr lang="en-US" altLang="ko-KR" baseline="0" dirty="0"/>
              <a:t>,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c613e2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c613e2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55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홈페이지 내 사례에 </a:t>
            </a:r>
            <a:r>
              <a:rPr lang="en-US" altLang="ko-KR" dirty="0" err="1"/>
              <a:t>PoC</a:t>
            </a:r>
            <a:r>
              <a:rPr lang="en-US" altLang="ko-KR" dirty="0"/>
              <a:t> </a:t>
            </a:r>
            <a:r>
              <a:rPr lang="ko-KR" altLang="en-US" dirty="0"/>
              <a:t>사례와 </a:t>
            </a:r>
            <a:r>
              <a:rPr lang="en-US" altLang="ko-KR" dirty="0"/>
              <a:t>AWS </a:t>
            </a:r>
            <a:r>
              <a:rPr lang="ko-KR" altLang="en-US" dirty="0" err="1"/>
              <a:t>클라우드</a:t>
            </a:r>
            <a:r>
              <a:rPr lang="ko-KR" altLang="en-US" baseline="0" dirty="0"/>
              <a:t> 서비스만 활용한 사례가 혼재되어 있는듯하여 </a:t>
            </a: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사례 별로 확인 후 </a:t>
            </a:r>
            <a:r>
              <a:rPr lang="en-US" altLang="ko-KR" baseline="0" dirty="0" err="1"/>
              <a:t>PoC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사례 개수 확인 필요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613e2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613e2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59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38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dirty="0">
                <a:solidFill>
                  <a:schemeClr val="bg1"/>
                </a:solidFill>
              </a:rPr>
              <a:t>Amazon QLDB</a:t>
            </a:r>
            <a:r>
              <a:rPr lang="ko-KR" altLang="en-US" sz="1100" dirty="0">
                <a:solidFill>
                  <a:schemeClr val="bg1"/>
                </a:solidFill>
              </a:rPr>
              <a:t>는 </a:t>
            </a:r>
            <a:r>
              <a:rPr lang="ko-KR" altLang="en-US" sz="1100" dirty="0" err="1">
                <a:solidFill>
                  <a:schemeClr val="bg1"/>
                </a:solidFill>
              </a:rPr>
              <a:t>완전관리형</a:t>
            </a:r>
            <a:r>
              <a:rPr lang="ko-KR" altLang="en-US" sz="1100" dirty="0">
                <a:solidFill>
                  <a:schemeClr val="bg1"/>
                </a:solidFill>
              </a:rPr>
              <a:t> 원장 데이터베이스로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신뢰할 수 있는 중앙 기관에서 소유하는 투명하고 변경 불가능하며 암호화 방식으로 검증 가능한 트랜잭션 로그를 제공합니다</a:t>
            </a:r>
            <a:r>
              <a:rPr lang="en-US" altLang="ko-KR" sz="1100" dirty="0">
                <a:solidFill>
                  <a:schemeClr val="bg1"/>
                </a:solidFill>
              </a:rPr>
              <a:t>. Amazon QLDB</a:t>
            </a:r>
            <a:r>
              <a:rPr lang="ko-KR" altLang="en-US" sz="1100" dirty="0">
                <a:solidFill>
                  <a:schemeClr val="bg1"/>
                </a:solidFill>
              </a:rPr>
              <a:t>는 모든 애플리케이션 데이터 변경 내용을 추적하며 시간이 지나도 완전하고 검증 가능한 변경 내역을 유지 관리합니다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원장은 일반적으로 조직의 경제 및 금융 활동 내역을 기록하는 데 사용됩니다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많은 조직에서는 은행 트랜잭션에서 대변 및 </a:t>
            </a:r>
            <a:r>
              <a:rPr lang="ko-KR" altLang="en-US" sz="1100" dirty="0" err="1">
                <a:solidFill>
                  <a:schemeClr val="bg1"/>
                </a:solidFill>
              </a:rPr>
              <a:t>차변</a:t>
            </a:r>
            <a:r>
              <a:rPr lang="ko-KR" altLang="en-US" sz="1100" dirty="0">
                <a:solidFill>
                  <a:schemeClr val="bg1"/>
                </a:solidFill>
              </a:rPr>
              <a:t> 내역 추적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보험 청구의 데이터 계보 확인 또는 </a:t>
            </a:r>
            <a:r>
              <a:rPr lang="ko-KR" altLang="en-US" sz="1100" dirty="0" err="1">
                <a:solidFill>
                  <a:schemeClr val="bg1"/>
                </a:solidFill>
              </a:rPr>
              <a:t>공급망</a:t>
            </a:r>
            <a:r>
              <a:rPr lang="ko-KR" altLang="en-US" sz="1100" dirty="0">
                <a:solidFill>
                  <a:schemeClr val="bg1"/>
                </a:solidFill>
              </a:rPr>
              <a:t> 네트워크에서의 품목 이동 추적 등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애플리케이션 데이터의 정확한 내역을 유지 관리하기 원하므로 원장과 같은 기능이 있는 애플리케이션을 만들고 있습니다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원장 애플리케이션은 종종 </a:t>
            </a:r>
            <a:r>
              <a:rPr lang="ko-KR" altLang="en-US" sz="1100" dirty="0" err="1">
                <a:solidFill>
                  <a:schemeClr val="bg1"/>
                </a:solidFill>
              </a:rPr>
              <a:t>관계형</a:t>
            </a:r>
            <a:r>
              <a:rPr lang="ko-KR" altLang="en-US" sz="1100" dirty="0">
                <a:solidFill>
                  <a:schemeClr val="bg1"/>
                </a:solidFill>
              </a:rPr>
              <a:t> 데이터베이스에서 만든 사용자 지정 감사 테이블 또는 감사 추적을 사용하여 구현됩니다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그렇지만 </a:t>
            </a:r>
            <a:r>
              <a:rPr lang="ko-KR" altLang="en-US" sz="1100" dirty="0" err="1">
                <a:solidFill>
                  <a:schemeClr val="bg1"/>
                </a:solidFill>
              </a:rPr>
              <a:t>관계형</a:t>
            </a:r>
            <a:r>
              <a:rPr lang="ko-KR" altLang="en-US" sz="1100" dirty="0">
                <a:solidFill>
                  <a:schemeClr val="bg1"/>
                </a:solidFill>
              </a:rPr>
              <a:t> 데이터베이스를 사용하여 감사 기능을 구축하는 작업은 시간이 많이 소요되며 실수가 발생하기 쉽습니다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사용자 지정 개발이 필요하며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</a:rPr>
              <a:t>관계형</a:t>
            </a:r>
            <a:r>
              <a:rPr lang="ko-KR" altLang="en-US" sz="1100" dirty="0">
                <a:solidFill>
                  <a:schemeClr val="bg1"/>
                </a:solidFill>
              </a:rPr>
              <a:t> 데이터베이스는 기본적으로 변경이 불가능하므로 의도치 않은 데이터 변경을 추적 및 검증하기 어렵습니다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대안으로 </a:t>
            </a:r>
            <a:r>
              <a:rPr lang="en-US" altLang="ko-KR" sz="1100" dirty="0" err="1">
                <a:solidFill>
                  <a:schemeClr val="bg1"/>
                </a:solidFill>
              </a:rPr>
              <a:t>Hyperledger</a:t>
            </a:r>
            <a:r>
              <a:rPr lang="en-US" altLang="ko-KR" sz="1100" dirty="0">
                <a:solidFill>
                  <a:schemeClr val="bg1"/>
                </a:solidFill>
              </a:rPr>
              <a:t> Fabric </a:t>
            </a:r>
            <a:r>
              <a:rPr lang="ko-KR" altLang="en-US" sz="1100" dirty="0">
                <a:solidFill>
                  <a:schemeClr val="bg1"/>
                </a:solidFill>
              </a:rPr>
              <a:t>및 </a:t>
            </a:r>
            <a:r>
              <a:rPr lang="en-US" altLang="ko-KR" sz="1100" dirty="0" err="1">
                <a:solidFill>
                  <a:schemeClr val="bg1"/>
                </a:solidFill>
              </a:rPr>
              <a:t>Ethereum</a:t>
            </a:r>
            <a:r>
              <a:rPr lang="ko-KR" altLang="en-US" sz="1100" dirty="0">
                <a:solidFill>
                  <a:schemeClr val="bg1"/>
                </a:solidFill>
              </a:rPr>
              <a:t>과 같은 블록체인 프레임워크를 원장으로 사용할 수도 있습니다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하지만 이 경우 여러 </a:t>
            </a:r>
            <a:r>
              <a:rPr lang="ko-KR" altLang="en-US" sz="1100" dirty="0" err="1">
                <a:solidFill>
                  <a:schemeClr val="bg1"/>
                </a:solidFill>
              </a:rPr>
              <a:t>노드가</a:t>
            </a:r>
            <a:r>
              <a:rPr lang="ko-KR" altLang="en-US" sz="1100" dirty="0">
                <a:solidFill>
                  <a:schemeClr val="bg1"/>
                </a:solidFill>
              </a:rPr>
              <a:t> 있는 전체 블록체인 네트워크를 설정하고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해당 인프라를 관리하고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원장에 추가하기 전에 </a:t>
            </a:r>
            <a:r>
              <a:rPr lang="ko-KR" altLang="en-US" sz="1100" dirty="0" err="1">
                <a:solidFill>
                  <a:schemeClr val="bg1"/>
                </a:solidFill>
              </a:rPr>
              <a:t>노드에서</a:t>
            </a:r>
            <a:r>
              <a:rPr lang="ko-KR" altLang="en-US" sz="1100" dirty="0">
                <a:solidFill>
                  <a:schemeClr val="bg1"/>
                </a:solidFill>
              </a:rPr>
              <a:t> 각 트랜잭션을 검증해야 하므로 복잡성이 높아집니다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Amazon QLDB</a:t>
            </a:r>
            <a:r>
              <a:rPr lang="ko-KR" altLang="en-US" sz="1100" dirty="0">
                <a:solidFill>
                  <a:schemeClr val="bg1"/>
                </a:solidFill>
              </a:rPr>
              <a:t>는 자체 </a:t>
            </a:r>
            <a:r>
              <a:rPr lang="ko-KR" altLang="en-US" sz="1100" dirty="0" err="1">
                <a:solidFill>
                  <a:schemeClr val="bg1"/>
                </a:solidFill>
              </a:rPr>
              <a:t>원장형</a:t>
            </a:r>
            <a:r>
              <a:rPr lang="ko-KR" altLang="en-US" sz="1100" dirty="0">
                <a:solidFill>
                  <a:schemeClr val="bg1"/>
                </a:solidFill>
              </a:rPr>
              <a:t> 애플리케이션을 만들기 위한 복잡한 개발 노력이 필요하지 않은 새로운 종류의 데이터베이스입니다</a:t>
            </a:r>
            <a:r>
              <a:rPr lang="en-US" altLang="ko-KR" sz="1100" dirty="0">
                <a:solidFill>
                  <a:schemeClr val="bg1"/>
                </a:solidFill>
              </a:rPr>
              <a:t>. QLDB</a:t>
            </a:r>
            <a:r>
              <a:rPr lang="ko-KR" altLang="en-US" sz="1100" dirty="0">
                <a:solidFill>
                  <a:schemeClr val="bg1"/>
                </a:solidFill>
              </a:rPr>
              <a:t>를 사용하면 데이터의 변경 내역이 변경 불가능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수정하거나 삭제할 수 없음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하며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암호화를 사용하므로 애플리케이션의 데이터에 의도하지 않은 수정이 없었음을 쉽게 확인할 수 있습니다</a:t>
            </a:r>
            <a:r>
              <a:rPr lang="en-US" altLang="ko-KR" sz="1100" dirty="0">
                <a:solidFill>
                  <a:schemeClr val="bg1"/>
                </a:solidFill>
              </a:rPr>
              <a:t>. QLDB</a:t>
            </a:r>
            <a:r>
              <a:rPr lang="ko-KR" altLang="en-US" sz="1100" dirty="0">
                <a:solidFill>
                  <a:schemeClr val="bg1"/>
                </a:solidFill>
              </a:rPr>
              <a:t>는 저널이라고 하는 변경 불가능한 트랜잭션 로그를 사용하여 각 애플리케이션 데이터 변경 사항을 추적하고 시간이 지나도 검증 가능한 모든 변경 내역을 유지 관리합니다</a:t>
            </a:r>
            <a:r>
              <a:rPr lang="en-US" altLang="ko-KR" sz="1100" dirty="0">
                <a:solidFill>
                  <a:schemeClr val="bg1"/>
                </a:solidFill>
              </a:rPr>
              <a:t>. QLDB</a:t>
            </a:r>
            <a:r>
              <a:rPr lang="ko-KR" altLang="en-US" sz="1100" dirty="0">
                <a:solidFill>
                  <a:schemeClr val="bg1"/>
                </a:solidFill>
              </a:rPr>
              <a:t>는 개발자가 익숙하게 느끼는 </a:t>
            </a:r>
            <a:r>
              <a:rPr lang="en-US" altLang="ko-KR" sz="1100" dirty="0">
                <a:solidFill>
                  <a:schemeClr val="bg1"/>
                </a:solidFill>
              </a:rPr>
              <a:t>SQL</a:t>
            </a:r>
            <a:r>
              <a:rPr lang="ko-KR" altLang="en-US" sz="1100" dirty="0">
                <a:solidFill>
                  <a:schemeClr val="bg1"/>
                </a:solidFill>
              </a:rPr>
              <a:t>과 비슷한 </a:t>
            </a:r>
            <a:r>
              <a:rPr lang="en-US" altLang="ko-KR" sz="1100" dirty="0">
                <a:solidFill>
                  <a:schemeClr val="bg1"/>
                </a:solidFill>
              </a:rPr>
              <a:t>API, </a:t>
            </a:r>
            <a:r>
              <a:rPr lang="ko-KR" altLang="en-US" sz="1100" dirty="0">
                <a:solidFill>
                  <a:schemeClr val="bg1"/>
                </a:solidFill>
              </a:rPr>
              <a:t>유연한 문서 데이터 모델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트랜잭션에 대한 완전한 지원을 제공하므로 쉽게 사용할 수 있습니다</a:t>
            </a:r>
            <a:r>
              <a:rPr lang="en-US" altLang="ko-KR" sz="1100" dirty="0">
                <a:solidFill>
                  <a:schemeClr val="bg1"/>
                </a:solidFill>
              </a:rPr>
              <a:t>. QLDB</a:t>
            </a:r>
            <a:r>
              <a:rPr lang="ko-KR" altLang="en-US" sz="1100" dirty="0">
                <a:solidFill>
                  <a:schemeClr val="bg1"/>
                </a:solidFill>
              </a:rPr>
              <a:t>는 서버리스 제품이므로 애플리케이션의 요구를 지원하도록 자동으로 확장됩니다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관리할 서버가 없으며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읽기 또는 쓰기 제한을 구성할 필요도 없습니다</a:t>
            </a:r>
            <a:r>
              <a:rPr lang="en-US" altLang="ko-KR" sz="1100" dirty="0">
                <a:solidFill>
                  <a:schemeClr val="bg1"/>
                </a:solidFill>
              </a:rPr>
              <a:t>. QLDB</a:t>
            </a:r>
            <a:r>
              <a:rPr lang="ko-KR" altLang="en-US" sz="1100" dirty="0">
                <a:solidFill>
                  <a:schemeClr val="bg1"/>
                </a:solidFill>
              </a:rPr>
              <a:t>에서는 사용한 만큼만 비용을 지불하면 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20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dirty="0">
                <a:solidFill>
                  <a:schemeClr val="bg1"/>
                </a:solidFill>
              </a:rPr>
              <a:t>Amazon Managed </a:t>
            </a:r>
            <a:r>
              <a:rPr lang="en-US" altLang="ko-KR" sz="1100" dirty="0" err="1">
                <a:solidFill>
                  <a:schemeClr val="bg1"/>
                </a:solidFill>
              </a:rPr>
              <a:t>Blockchain</a:t>
            </a:r>
            <a:r>
              <a:rPr lang="ko-KR" altLang="en-US" sz="1100" dirty="0">
                <a:solidFill>
                  <a:schemeClr val="bg1"/>
                </a:solidFill>
              </a:rPr>
              <a:t>은 널리 사용되는 오픈 소스 프레임워크인 </a:t>
            </a:r>
            <a:r>
              <a:rPr lang="en-US" altLang="ko-KR" sz="1100" dirty="0" err="1">
                <a:solidFill>
                  <a:schemeClr val="bg1"/>
                </a:solidFill>
              </a:rPr>
              <a:t>Hyperledger</a:t>
            </a:r>
            <a:r>
              <a:rPr lang="en-US" altLang="ko-KR" sz="1100" dirty="0">
                <a:solidFill>
                  <a:schemeClr val="bg1"/>
                </a:solidFill>
              </a:rPr>
              <a:t> Fabric </a:t>
            </a:r>
            <a:r>
              <a:rPr lang="ko-KR" altLang="en-US" sz="1100" dirty="0">
                <a:solidFill>
                  <a:schemeClr val="bg1"/>
                </a:solidFill>
              </a:rPr>
              <a:t>및 </a:t>
            </a:r>
            <a:r>
              <a:rPr lang="en-US" altLang="ko-KR" sz="1100" dirty="0" err="1">
                <a:solidFill>
                  <a:schemeClr val="bg1"/>
                </a:solidFill>
              </a:rPr>
              <a:t>Ethereum</a:t>
            </a:r>
            <a:r>
              <a:rPr lang="en-US" altLang="ko-KR" sz="1100" dirty="0">
                <a:solidFill>
                  <a:schemeClr val="bg1"/>
                </a:solidFill>
              </a:rPr>
              <a:t>*</a:t>
            </a:r>
            <a:r>
              <a:rPr lang="ko-KR" altLang="en-US" sz="1100" dirty="0">
                <a:solidFill>
                  <a:schemeClr val="bg1"/>
                </a:solidFill>
              </a:rPr>
              <a:t>을 사용하여 확장 가능한 블록체인 네트워크를 생성하고 관리할 수 있도록 지원하는 </a:t>
            </a:r>
            <a:r>
              <a:rPr lang="ko-KR" altLang="en-US" sz="1100" dirty="0" err="1">
                <a:solidFill>
                  <a:schemeClr val="bg1"/>
                </a:solidFill>
              </a:rPr>
              <a:t>완전관리형</a:t>
            </a:r>
            <a:r>
              <a:rPr lang="ko-KR" altLang="en-US" sz="1100" dirty="0">
                <a:solidFill>
                  <a:schemeClr val="bg1"/>
                </a:solidFill>
              </a:rPr>
              <a:t> 서비스입니다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 err="1">
                <a:solidFill>
                  <a:schemeClr val="bg1"/>
                </a:solidFill>
              </a:rPr>
              <a:t>Blockchain</a:t>
            </a:r>
            <a:r>
              <a:rPr lang="ko-KR" altLang="en-US" sz="1100" dirty="0">
                <a:solidFill>
                  <a:schemeClr val="bg1"/>
                </a:solidFill>
              </a:rPr>
              <a:t>에서는 신뢰할 수 있는 중앙 기관이 없어도 여러 당사자가 트랜잭션을 실행할 수 있는 애플리케이션을 구축할 수 있습니다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현재는 기존 기술을 사용하여 확장 가능한 블록체인 네트워크를 구축하는 과정이 설정상 복잡하고 관리하기 어렵습니다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블록체인 네트워크를 생성하려면 각 네트워크 멤버가 수동으로 하드웨어를 </a:t>
            </a:r>
            <a:r>
              <a:rPr lang="ko-KR" altLang="en-US" sz="1100" dirty="0" err="1">
                <a:solidFill>
                  <a:schemeClr val="bg1"/>
                </a:solidFill>
              </a:rPr>
              <a:t>프로비저닝하고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소프트웨어를 설치하고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액세스 제어용 인증서를 생성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관리하고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네트워킹 구성 요소를 구성해야 합니다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블록체인 네트워크를 실행한 후에는 지속적으로 인프라를 모니터링하고 변경 사항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예</a:t>
            </a:r>
            <a:r>
              <a:rPr lang="en-US" altLang="ko-KR" sz="1100" dirty="0">
                <a:solidFill>
                  <a:schemeClr val="bg1"/>
                </a:solidFill>
              </a:rPr>
              <a:t>: </a:t>
            </a:r>
            <a:r>
              <a:rPr lang="ko-KR" altLang="en-US" sz="1100" dirty="0">
                <a:solidFill>
                  <a:schemeClr val="bg1"/>
                </a:solidFill>
              </a:rPr>
              <a:t>트랜잭션 요청 증가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네트워크의 신규 멤버 가입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멤버 탈퇴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에 맞게 조정해야 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Amazon Managed </a:t>
            </a:r>
            <a:r>
              <a:rPr lang="en-US" altLang="ko-KR" sz="1100" dirty="0" err="1">
                <a:solidFill>
                  <a:schemeClr val="bg1"/>
                </a:solidFill>
              </a:rPr>
              <a:t>Blockchain</a:t>
            </a:r>
            <a:r>
              <a:rPr lang="ko-KR" altLang="en-US" sz="1100" dirty="0">
                <a:solidFill>
                  <a:schemeClr val="bg1"/>
                </a:solidFill>
              </a:rPr>
              <a:t>은 클릭 몇 번으로 확장 가능한 블록체인 네트워크를 설정하고 관리할 수 있도록 지원하는 </a:t>
            </a:r>
            <a:r>
              <a:rPr lang="ko-KR" altLang="en-US" sz="1100" dirty="0" err="1">
                <a:solidFill>
                  <a:schemeClr val="bg1"/>
                </a:solidFill>
              </a:rPr>
              <a:t>완전관리형</a:t>
            </a:r>
            <a:r>
              <a:rPr lang="ko-KR" altLang="en-US" sz="1100" dirty="0">
                <a:solidFill>
                  <a:schemeClr val="bg1"/>
                </a:solidFill>
              </a:rPr>
              <a:t> 서비스입니다</a:t>
            </a:r>
            <a:r>
              <a:rPr lang="en-US" altLang="ko-KR" sz="1100" dirty="0">
                <a:solidFill>
                  <a:schemeClr val="bg1"/>
                </a:solidFill>
              </a:rPr>
              <a:t>. Amazon Managed </a:t>
            </a:r>
            <a:r>
              <a:rPr lang="en-US" altLang="ko-KR" sz="1100" dirty="0" err="1">
                <a:solidFill>
                  <a:schemeClr val="bg1"/>
                </a:solidFill>
              </a:rPr>
              <a:t>Blockchain</a:t>
            </a:r>
            <a:r>
              <a:rPr lang="ko-KR" altLang="en-US" sz="1100" dirty="0">
                <a:solidFill>
                  <a:schemeClr val="bg1"/>
                </a:solidFill>
              </a:rPr>
              <a:t>은 네트워크를 생성하는 데 필요한 오버헤드를 제거하며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수백만 건의 트랜잭션을 실행하는 애플리케이션 수천 개의 수요에 맞춰 자동으로 확장됩니다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네트워크를 설정하고 실행한 후에는 </a:t>
            </a:r>
            <a:r>
              <a:rPr lang="en-US" altLang="ko-KR" sz="1100" dirty="0">
                <a:solidFill>
                  <a:schemeClr val="bg1"/>
                </a:solidFill>
              </a:rPr>
              <a:t>Managed </a:t>
            </a:r>
            <a:r>
              <a:rPr lang="en-US" altLang="ko-KR" sz="1100" dirty="0" err="1">
                <a:solidFill>
                  <a:schemeClr val="bg1"/>
                </a:solidFill>
              </a:rPr>
              <a:t>Blockchain</a:t>
            </a:r>
            <a:r>
              <a:rPr lang="ko-KR" altLang="en-US" sz="1100" dirty="0">
                <a:solidFill>
                  <a:schemeClr val="bg1"/>
                </a:solidFill>
              </a:rPr>
              <a:t>을 통해 블록체인 네트워크를 손쉽게 관리하고 유지할 수 있습니다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이 서비스는 인증서를 관리하며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손쉽게 네트워크에 합류할 새 멤버를 초대하고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컴퓨팅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메모리 및 스토리지 리소스 사용량과 같은 운영 지표를 추적할 수 있는 기능을 제공합니다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또한</a:t>
            </a:r>
            <a:r>
              <a:rPr lang="en-US" altLang="ko-KR" sz="1100" dirty="0">
                <a:solidFill>
                  <a:schemeClr val="bg1"/>
                </a:solidFill>
              </a:rPr>
              <a:t>, Managed </a:t>
            </a:r>
            <a:r>
              <a:rPr lang="en-US" altLang="ko-KR" sz="1100" dirty="0" err="1">
                <a:solidFill>
                  <a:schemeClr val="bg1"/>
                </a:solidFill>
              </a:rPr>
              <a:t>Blockchain</a:t>
            </a:r>
            <a:r>
              <a:rPr lang="ko-KR" altLang="en-US" sz="1100" dirty="0">
                <a:solidFill>
                  <a:schemeClr val="bg1"/>
                </a:solidFill>
              </a:rPr>
              <a:t>은 블록체인 네트워크 활동의 변경 불가능한 사본을 </a:t>
            </a:r>
            <a:r>
              <a:rPr lang="ko-KR" altLang="en-US" sz="1100" dirty="0" err="1">
                <a:solidFill>
                  <a:schemeClr val="bg1"/>
                </a:solidFill>
              </a:rPr>
              <a:t>완전관리형</a:t>
            </a:r>
            <a:r>
              <a:rPr lang="ko-KR" altLang="en-US" sz="1100" dirty="0">
                <a:solidFill>
                  <a:schemeClr val="bg1"/>
                </a:solidFill>
              </a:rPr>
              <a:t> 원장 데이터베이스인 </a:t>
            </a:r>
            <a:r>
              <a:rPr lang="en-US" altLang="ko-KR" sz="1100" dirty="0">
                <a:solidFill>
                  <a:schemeClr val="bg1"/>
                </a:solidFill>
              </a:rPr>
              <a:t>Amazon Quantum Ledger Database(QLDB)</a:t>
            </a:r>
            <a:r>
              <a:rPr lang="ko-KR" altLang="en-US" sz="1100" dirty="0">
                <a:solidFill>
                  <a:schemeClr val="bg1"/>
                </a:solidFill>
              </a:rPr>
              <a:t>로 복제할 수 있습니다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따라서 네트워크 외부에서 손쉽게 네트워크 활동을 분석하고 추세에 대한 통찰력을 얻을 수 있습니다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20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en-US" altLang="ko-KR" dirty="0" err="1">
                <a:solidFill>
                  <a:schemeClr val="bg1"/>
                </a:solidFill>
              </a:rPr>
              <a:t>Blockchain</a:t>
            </a:r>
            <a:r>
              <a:rPr lang="en-US" altLang="ko-KR" dirty="0">
                <a:solidFill>
                  <a:schemeClr val="bg1"/>
                </a:solidFill>
              </a:rPr>
              <a:t> Templates</a:t>
            </a:r>
            <a:r>
              <a:rPr lang="ko-KR" altLang="en-US" dirty="0">
                <a:solidFill>
                  <a:schemeClr val="bg1"/>
                </a:solidFill>
              </a:rPr>
              <a:t>는 인기 있는 오픈 소스 프레임워크를 사용하여 안전한 블록체인 네트워크를 쉽고 빠르게 생성 및 배포할 수 있는 방법을 제공합니다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이러한 템플릿을 사용하면 블록체인 네트워크를 수동으로 설정하는 데 시간과 에너지를 낭비하지 않고 블록체인 애플리케이션을 구축하는 데 집중할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en-US" altLang="ko-KR" dirty="0" err="1">
                <a:solidFill>
                  <a:schemeClr val="bg1"/>
                </a:solidFill>
              </a:rPr>
              <a:t>Blockchain</a:t>
            </a:r>
            <a:r>
              <a:rPr lang="en-US" altLang="ko-KR" dirty="0">
                <a:solidFill>
                  <a:schemeClr val="bg1"/>
                </a:solidFill>
              </a:rPr>
              <a:t> Templates</a:t>
            </a:r>
            <a:r>
              <a:rPr lang="ko-KR" altLang="en-US" dirty="0">
                <a:solidFill>
                  <a:schemeClr val="bg1"/>
                </a:solidFill>
              </a:rPr>
              <a:t>는 사용자가 선택한 블록체인 프레임워크를 </a:t>
            </a:r>
            <a:r>
              <a:rPr lang="en-US" altLang="ko-KR" dirty="0">
                <a:solidFill>
                  <a:schemeClr val="bg1"/>
                </a:solidFill>
              </a:rPr>
              <a:t>Amazon Elastic Container Service(ECS) </a:t>
            </a:r>
            <a:r>
              <a:rPr lang="ko-KR" altLang="en-US" dirty="0">
                <a:solidFill>
                  <a:schemeClr val="bg1"/>
                </a:solidFill>
              </a:rPr>
              <a:t>클러스터에 컨테이너로 배포하거나 </a:t>
            </a:r>
            <a:r>
              <a:rPr lang="en-US" altLang="ko-KR" dirty="0" err="1">
                <a:solidFill>
                  <a:schemeClr val="bg1"/>
                </a:solidFill>
              </a:rPr>
              <a:t>Docker</a:t>
            </a:r>
            <a:r>
              <a:rPr lang="ko-KR" altLang="en-US" dirty="0">
                <a:solidFill>
                  <a:schemeClr val="bg1"/>
                </a:solidFill>
              </a:rPr>
              <a:t>를 실행하는 </a:t>
            </a:r>
            <a:r>
              <a:rPr lang="en-US" altLang="ko-KR" dirty="0">
                <a:solidFill>
                  <a:schemeClr val="bg1"/>
                </a:solidFill>
              </a:rPr>
              <a:t>EC2 </a:t>
            </a:r>
            <a:r>
              <a:rPr lang="ko-KR" altLang="en-US" dirty="0" err="1">
                <a:solidFill>
                  <a:schemeClr val="bg1"/>
                </a:solidFill>
              </a:rPr>
              <a:t>인스턴스에</a:t>
            </a:r>
            <a:r>
              <a:rPr lang="ko-KR" altLang="en-US" dirty="0">
                <a:solidFill>
                  <a:schemeClr val="bg1"/>
                </a:solidFill>
              </a:rPr>
              <a:t> 직접 배포합니다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블록체인 네트워크는 자체 </a:t>
            </a:r>
            <a:r>
              <a:rPr lang="en-US" altLang="ko-KR" dirty="0">
                <a:solidFill>
                  <a:schemeClr val="bg1"/>
                </a:solidFill>
              </a:rPr>
              <a:t>Amazon VPC</a:t>
            </a:r>
            <a:r>
              <a:rPr lang="ko-KR" altLang="en-US" dirty="0">
                <a:solidFill>
                  <a:schemeClr val="bg1"/>
                </a:solidFill>
              </a:rPr>
              <a:t>에서 생성되므로 </a:t>
            </a:r>
            <a:r>
              <a:rPr lang="en-US" altLang="ko-KR" dirty="0">
                <a:solidFill>
                  <a:schemeClr val="bg1"/>
                </a:solidFill>
              </a:rPr>
              <a:t>VPC </a:t>
            </a:r>
            <a:r>
              <a:rPr lang="ko-KR" altLang="en-US" dirty="0" err="1">
                <a:solidFill>
                  <a:schemeClr val="bg1"/>
                </a:solidFill>
              </a:rPr>
              <a:t>서브넷과</a:t>
            </a:r>
            <a:r>
              <a:rPr lang="ko-KR" altLang="en-US" dirty="0">
                <a:solidFill>
                  <a:schemeClr val="bg1"/>
                </a:solidFill>
              </a:rPr>
              <a:t> 네트워크 액세스 제어 목록을 사용할 수 있습니다</a:t>
            </a:r>
            <a:r>
              <a:rPr lang="en-US" altLang="ko-KR" dirty="0">
                <a:solidFill>
                  <a:schemeClr val="bg1"/>
                </a:solidFill>
              </a:rPr>
              <a:t>. AWS IAM</a:t>
            </a:r>
            <a:r>
              <a:rPr lang="ko-KR" altLang="en-US" dirty="0">
                <a:solidFill>
                  <a:schemeClr val="bg1"/>
                </a:solidFill>
              </a:rPr>
              <a:t>을 통해 세분화된 권한을 지정하여 </a:t>
            </a:r>
            <a:r>
              <a:rPr lang="en-US" altLang="ko-KR" dirty="0">
                <a:solidFill>
                  <a:schemeClr val="bg1"/>
                </a:solidFill>
              </a:rPr>
              <a:t>Amazon ECS </a:t>
            </a:r>
            <a:r>
              <a:rPr lang="ko-KR" altLang="en-US" dirty="0">
                <a:solidFill>
                  <a:schemeClr val="bg1"/>
                </a:solidFill>
              </a:rPr>
              <a:t>클러스터 또는 </a:t>
            </a:r>
            <a:r>
              <a:rPr lang="en-US" altLang="ko-KR" dirty="0">
                <a:solidFill>
                  <a:schemeClr val="bg1"/>
                </a:solidFill>
              </a:rPr>
              <a:t>Amazon EC2 </a:t>
            </a:r>
            <a:r>
              <a:rPr lang="ko-KR" altLang="en-US" dirty="0" err="1">
                <a:solidFill>
                  <a:schemeClr val="bg1"/>
                </a:solidFill>
              </a:rPr>
              <a:t>인스턴스가</a:t>
            </a:r>
            <a:r>
              <a:rPr lang="ko-KR" altLang="en-US" dirty="0">
                <a:solidFill>
                  <a:schemeClr val="bg1"/>
                </a:solidFill>
              </a:rPr>
              <a:t> 액세스할 수 있는 리소스를 제한할 수 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AWS </a:t>
            </a:r>
            <a:r>
              <a:rPr lang="en-US" altLang="ko-KR" dirty="0" err="1">
                <a:solidFill>
                  <a:schemeClr val="bg1"/>
                </a:solidFill>
              </a:rPr>
              <a:t>Blockchain</a:t>
            </a:r>
            <a:r>
              <a:rPr lang="en-US" altLang="ko-KR" dirty="0">
                <a:solidFill>
                  <a:schemeClr val="bg1"/>
                </a:solidFill>
              </a:rPr>
              <a:t> Templates</a:t>
            </a:r>
            <a:r>
              <a:rPr lang="ko-KR" altLang="en-US" dirty="0">
                <a:solidFill>
                  <a:schemeClr val="bg1"/>
                </a:solidFill>
              </a:rPr>
              <a:t>에 대한 추가 비용은 없습니다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블록체인 네트워크를 실행하는 데 필요한 리소스에 대해서만 비용을 지불하면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6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</a:t>
            </a:r>
            <a:r>
              <a:rPr lang="en-US" dirty="0" err="1"/>
              <a:t>Blockchain</a:t>
            </a:r>
            <a:endParaRPr dirty="0"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Amazon Web Service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altLang="ko-KR" dirty="0"/>
              <a:t>AWS </a:t>
            </a:r>
            <a:r>
              <a:rPr lang="en-GB" altLang="ko-KR" dirty="0" err="1"/>
              <a:t>Blockchain</a:t>
            </a:r>
            <a:r>
              <a:rPr lang="en-GB" altLang="ko-KR" dirty="0"/>
              <a:t> </a:t>
            </a:r>
            <a:r>
              <a:rPr lang="en-US" altLang="ko-KR" dirty="0"/>
              <a:t>Ecosystem</a:t>
            </a:r>
            <a:endParaRPr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19" y="1902290"/>
            <a:ext cx="6465136" cy="289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90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Creating Network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25" y="1860550"/>
            <a:ext cx="4716689" cy="31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2450" y="1860550"/>
            <a:ext cx="2886075" cy="306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5459" y="1902291"/>
            <a:ext cx="114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Prerequisite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9124" y="2464732"/>
            <a:ext cx="2752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AWS account</a:t>
            </a:r>
          </a:p>
          <a:p>
            <a:r>
              <a:rPr lang="en-US" altLang="ko-KR" sz="1200" dirty="0"/>
              <a:t>2. Access to the Preview</a:t>
            </a:r>
          </a:p>
          <a:p>
            <a:r>
              <a:rPr lang="en-US" altLang="ko-KR" sz="1200" dirty="0"/>
              <a:t>3. A Linux Client (EC2 Instance)</a:t>
            </a:r>
          </a:p>
          <a:p>
            <a:r>
              <a:rPr lang="en-US" altLang="ko-KR" sz="1200" dirty="0"/>
              <a:t>4. A VPC</a:t>
            </a:r>
          </a:p>
          <a:p>
            <a:r>
              <a:rPr lang="en-US" altLang="ko-KR" sz="1200" dirty="0"/>
              <a:t>5. Permissions to Create an </a:t>
            </a:r>
          </a:p>
          <a:p>
            <a:r>
              <a:rPr lang="en-US" altLang="ko-KR" sz="1200" dirty="0"/>
              <a:t>    Interface VPC Endpoint</a:t>
            </a:r>
          </a:p>
          <a:p>
            <a:r>
              <a:rPr lang="en-US" altLang="ko-KR" sz="1200" dirty="0"/>
              <a:t>6. EC2 Security Groups That Allow </a:t>
            </a:r>
          </a:p>
          <a:p>
            <a:r>
              <a:rPr lang="en-US" altLang="ko-KR" sz="1200" dirty="0"/>
              <a:t>    Communication on Required Ports</a:t>
            </a:r>
          </a:p>
          <a:p>
            <a:r>
              <a:rPr lang="en-US" altLang="ko-KR" sz="1200" dirty="0"/>
              <a:t>7. The CLI for Managed </a:t>
            </a:r>
            <a:r>
              <a:rPr lang="en-US" altLang="ko-KR" sz="1200" dirty="0" err="1"/>
              <a:t>Blockchain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(Installed on the Client)</a:t>
            </a:r>
          </a:p>
        </p:txBody>
      </p:sp>
      <p:sp>
        <p:nvSpPr>
          <p:cNvPr id="4" name="이등변 삼각형 3"/>
          <p:cNvSpPr/>
          <p:nvPr/>
        </p:nvSpPr>
        <p:spPr>
          <a:xfrm rot="5400000">
            <a:off x="2419350" y="3308948"/>
            <a:ext cx="2447925" cy="2286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Network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860082"/>
            <a:ext cx="8677275" cy="143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551" y="2669708"/>
            <a:ext cx="6156411" cy="233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25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Network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3292" y="1899138"/>
            <a:ext cx="8237416" cy="274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테스트 사례 추가 </a:t>
            </a:r>
          </a:p>
        </p:txBody>
      </p:sp>
    </p:spTree>
    <p:extLst>
      <p:ext uri="{BB962C8B-B14F-4D97-AF65-F5344CB8AC3E}">
        <p14:creationId xmlns:p14="http://schemas.microsoft.com/office/powerpoint/2010/main" val="226195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</a:t>
            </a:r>
            <a:endParaRPr dirty="0"/>
          </a:p>
        </p:txBody>
      </p:sp>
      <p:sp>
        <p:nvSpPr>
          <p:cNvPr id="5" name="직사각형 4"/>
          <p:cNvSpPr/>
          <p:nvPr/>
        </p:nvSpPr>
        <p:spPr>
          <a:xfrm>
            <a:off x="591120" y="1950720"/>
            <a:ext cx="2511592" cy="2876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14731" y="206755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QLDB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03059" y="1950720"/>
            <a:ext cx="2511592" cy="2876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5365" y="2067552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Managed </a:t>
            </a:r>
            <a:r>
              <a:rPr lang="en-US" altLang="ko-KR" dirty="0" err="1"/>
              <a:t>Blockchain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30628" y="1950720"/>
            <a:ext cx="2511592" cy="2876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21392" y="206755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80941" y="3389168"/>
            <a:ext cx="1410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별도</a:t>
            </a:r>
            <a:r>
              <a:rPr lang="en-US" altLang="ko-KR" dirty="0"/>
              <a:t> </a:t>
            </a:r>
            <a:r>
              <a:rPr lang="ko-KR" altLang="en-US" dirty="0"/>
              <a:t>비용</a:t>
            </a:r>
            <a:r>
              <a:rPr lang="en-US" altLang="ko-KR" dirty="0"/>
              <a:t> </a:t>
            </a:r>
            <a:r>
              <a:rPr lang="ko-KR" altLang="en-US" dirty="0"/>
              <a:t>없이 </a:t>
            </a:r>
            <a:endParaRPr lang="en-US" altLang="ko-KR" dirty="0"/>
          </a:p>
          <a:p>
            <a:pPr algn="ctr"/>
            <a:r>
              <a:rPr lang="ko-KR" altLang="en-US" dirty="0"/>
              <a:t>사용 가능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701" y="2758439"/>
            <a:ext cx="217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쓰기</a:t>
            </a:r>
            <a:r>
              <a:rPr lang="en-US" altLang="ko-KR" dirty="0"/>
              <a:t>/</a:t>
            </a:r>
            <a:r>
              <a:rPr lang="ko-KR" altLang="en-US" dirty="0"/>
              <a:t>읽기 </a:t>
            </a:r>
            <a:r>
              <a:rPr lang="en-US" altLang="ko-KR" dirty="0"/>
              <a:t>IO </a:t>
            </a:r>
            <a:r>
              <a:rPr lang="ko-KR" altLang="en-US" dirty="0"/>
              <a:t>요청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저널 스토리지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인덱싱 스토리지 및 데이터 전송에 요금 부과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69632" y="2758439"/>
            <a:ext cx="21784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(Starter Edition </a:t>
            </a:r>
            <a:r>
              <a:rPr lang="ko-KR" altLang="en-US" dirty="0"/>
              <a:t>기준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/>
              <a:t>Membership </a:t>
            </a:r>
            <a:r>
              <a:rPr lang="ko-KR" altLang="en-US" dirty="0"/>
              <a:t>비용</a:t>
            </a:r>
            <a:endParaRPr lang="en-US" altLang="ko-KR" dirty="0"/>
          </a:p>
          <a:p>
            <a:pPr algn="ctr"/>
            <a:r>
              <a:rPr lang="en-US" altLang="ko-KR" dirty="0"/>
              <a:t>Peer node </a:t>
            </a:r>
            <a:r>
              <a:rPr lang="ko-KR" altLang="en-US" dirty="0"/>
              <a:t>가격 </a:t>
            </a:r>
            <a:endParaRPr lang="en-US" altLang="ko-KR" dirty="0"/>
          </a:p>
          <a:p>
            <a:pPr algn="ctr"/>
            <a:r>
              <a:rPr lang="en-US" altLang="ko-KR" dirty="0"/>
              <a:t>Peer node </a:t>
            </a:r>
            <a:r>
              <a:rPr lang="ko-KR" altLang="en-US" dirty="0"/>
              <a:t>스토리지  </a:t>
            </a:r>
            <a:endParaRPr lang="en-US" altLang="ko-KR" dirty="0"/>
          </a:p>
          <a:p>
            <a:pPr algn="ctr"/>
            <a:r>
              <a:rPr lang="ko-KR" altLang="en-US" dirty="0"/>
              <a:t>작성 데이터 요금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336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 - QLDB</a:t>
            </a:r>
            <a:endParaRPr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7" t="72154" r="23102"/>
          <a:stretch/>
        </p:blipFill>
        <p:spPr bwMode="auto">
          <a:xfrm>
            <a:off x="2513312" y="1900032"/>
            <a:ext cx="5911674" cy="132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9" t="55626" r="16313" b="4087"/>
          <a:stretch/>
        </p:blipFill>
        <p:spPr bwMode="auto">
          <a:xfrm>
            <a:off x="2513311" y="3387435"/>
            <a:ext cx="5914882" cy="1649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1228" y="1900032"/>
            <a:ext cx="216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스토리지 및 </a:t>
            </a:r>
            <a:r>
              <a:rPr lang="en-US" altLang="ko-KR" dirty="0"/>
              <a:t>IO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1228" y="3339566"/>
            <a:ext cx="216208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전송</a:t>
            </a:r>
            <a:endParaRPr lang="en-US" altLang="ko-KR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데이터 수신은 비용 없음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8171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 – Managed </a:t>
            </a:r>
            <a:r>
              <a:rPr lang="en-GB" dirty="0" err="1"/>
              <a:t>Blockchain</a:t>
            </a: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351228" y="1900032"/>
            <a:ext cx="216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Membership Rate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1228" y="2442488"/>
            <a:ext cx="216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Peer Node </a:t>
            </a:r>
            <a:r>
              <a:rPr lang="ko-KR" altLang="en-US" dirty="0"/>
              <a:t>가격 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2875980" y="1900032"/>
            <a:ext cx="216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당 </a:t>
            </a:r>
            <a:r>
              <a:rPr lang="en-US" altLang="ko-KR" dirty="0"/>
              <a:t>$ 0.3 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6" r="5143" b="50429"/>
          <a:stretch/>
        </p:blipFill>
        <p:spPr bwMode="auto">
          <a:xfrm>
            <a:off x="2875980" y="2298699"/>
            <a:ext cx="6012286" cy="147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2" b="5848"/>
          <a:stretch/>
        </p:blipFill>
        <p:spPr bwMode="auto">
          <a:xfrm>
            <a:off x="2875981" y="4324585"/>
            <a:ext cx="6012286" cy="2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72" r="5143" b="14928"/>
          <a:stretch/>
        </p:blipFill>
        <p:spPr bwMode="auto">
          <a:xfrm>
            <a:off x="2875980" y="3860164"/>
            <a:ext cx="6012286" cy="23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1228" y="3793767"/>
            <a:ext cx="216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Peer Node </a:t>
            </a:r>
            <a:r>
              <a:rPr lang="ko-KR" altLang="en-US" dirty="0"/>
              <a:t>스토리지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351228" y="4310466"/>
            <a:ext cx="21620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작성 데이터 요금</a:t>
            </a:r>
          </a:p>
        </p:txBody>
      </p:sp>
    </p:spTree>
    <p:extLst>
      <p:ext uri="{BB962C8B-B14F-4D97-AF65-F5344CB8AC3E}">
        <p14:creationId xmlns:p14="http://schemas.microsoft.com/office/powerpoint/2010/main" val="292848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 Structure – Managed </a:t>
            </a:r>
            <a:r>
              <a:rPr lang="en-GB" dirty="0" err="1"/>
              <a:t>Blockchain</a:t>
            </a:r>
            <a:endParaRPr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1"/>
          <a:stretch/>
        </p:blipFill>
        <p:spPr bwMode="auto">
          <a:xfrm>
            <a:off x="3078289" y="1900032"/>
            <a:ext cx="4299795" cy="311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1228" y="1900032"/>
            <a:ext cx="216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 요금 예시</a:t>
            </a:r>
          </a:p>
        </p:txBody>
      </p:sp>
    </p:spTree>
    <p:extLst>
      <p:ext uri="{BB962C8B-B14F-4D97-AF65-F5344CB8AC3E}">
        <p14:creationId xmlns:p14="http://schemas.microsoft.com/office/powerpoint/2010/main" val="36226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</a:t>
            </a:r>
            <a:endParaRPr dirty="0"/>
          </a:p>
        </p:txBody>
      </p:sp>
      <p:sp>
        <p:nvSpPr>
          <p:cNvPr id="12" name="Google Shape;131;p28">
            <a:extLst>
              <a:ext uri="{FF2B5EF4-FFF2-40B4-BE49-F238E27FC236}">
                <a16:creationId xmlns:a16="http://schemas.microsoft.com/office/drawing/2014/main" id="{4B1C3A23-77AB-4125-A236-937D351F8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dirty="0"/>
              <a:t>타 </a:t>
            </a:r>
            <a:r>
              <a:rPr lang="en-US" altLang="ko-KR" dirty="0"/>
              <a:t>Baas </a:t>
            </a:r>
            <a:r>
              <a:rPr lang="ko-KR" altLang="en-US" dirty="0"/>
              <a:t>대비 </a:t>
            </a:r>
            <a:r>
              <a:rPr lang="en-US" altLang="ko-KR" dirty="0"/>
              <a:t>AWS </a:t>
            </a:r>
            <a:r>
              <a:rPr lang="ko-KR" altLang="en-US" dirty="0"/>
              <a:t>의 블록체인의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endParaRPr lang="en-US" altLang="ko-KR" dirty="0"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ko-KR" altLang="en-US" dirty="0"/>
              <a:t>블록체인에서 가장 많이 활용되는 </a:t>
            </a:r>
            <a:r>
              <a:rPr lang="en-US" altLang="ko-KR" dirty="0" err="1"/>
              <a:t>Hyperledger</a:t>
            </a:r>
            <a:r>
              <a:rPr lang="en-US" altLang="ko-KR" dirty="0"/>
              <a:t> Fabric</a:t>
            </a:r>
            <a:r>
              <a:rPr lang="ko-KR" altLang="en-US" dirty="0"/>
              <a:t>과 </a:t>
            </a:r>
            <a:r>
              <a:rPr lang="en-US" altLang="ko-KR" dirty="0" err="1"/>
              <a:t>Ethereum</a:t>
            </a:r>
            <a:r>
              <a:rPr lang="en-US" altLang="ko-KR" dirty="0"/>
              <a:t> </a:t>
            </a:r>
            <a:r>
              <a:rPr lang="ko-KR" altLang="en-US" dirty="0"/>
              <a:t>지원  </a:t>
            </a: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altLang="ko-KR" dirty="0"/>
              <a:t>Data </a:t>
            </a:r>
            <a:r>
              <a:rPr lang="ko-KR" altLang="en-US" dirty="0"/>
              <a:t>를 </a:t>
            </a:r>
            <a:r>
              <a:rPr lang="en-US" altLang="ko-KR" dirty="0"/>
              <a:t>QLDB </a:t>
            </a:r>
            <a:r>
              <a:rPr lang="ko-KR" altLang="en-US" dirty="0"/>
              <a:t>로 이동하여 분석 서비스 가능 </a:t>
            </a: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ko-KR" altLang="en-US" dirty="0"/>
              <a:t>많이 사용되는 오픈 소스 프레임워크를 사용하여 안전한 블록체인 네트워크를 쉽고 빠르게 생성 및 배포할 수 있는 템플릿을 별도 비용 </a:t>
            </a:r>
            <a:r>
              <a:rPr lang="ko-KR" altLang="en-US" dirty="0" err="1"/>
              <a:t>지불없이</a:t>
            </a:r>
            <a:r>
              <a:rPr lang="ko-KR" altLang="en-US" dirty="0"/>
              <a:t> 사용 가능 </a:t>
            </a: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en-US" altLang="ko-KR" dirty="0"/>
              <a:t>Major vendor </a:t>
            </a:r>
            <a:r>
              <a:rPr lang="ko-KR" altLang="en-US" dirty="0"/>
              <a:t>로서 기존에 활용하던 </a:t>
            </a:r>
            <a:r>
              <a:rPr lang="en-US" altLang="ko-KR" dirty="0" err="1"/>
              <a:t>aws</a:t>
            </a:r>
            <a:r>
              <a:rPr lang="en-US" altLang="ko-KR" dirty="0"/>
              <a:t> </a:t>
            </a:r>
            <a:r>
              <a:rPr lang="ko-KR" altLang="en-US" dirty="0" err="1"/>
              <a:t>클라우드</a:t>
            </a:r>
            <a:r>
              <a:rPr lang="ko-KR" altLang="en-US" dirty="0"/>
              <a:t> 서비스에 블록체인 연계가 쉬움 </a:t>
            </a: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ko-KR" altLang="en-US" dirty="0"/>
              <a:t>수백만의 거래를 처리하는 </a:t>
            </a:r>
            <a:r>
              <a:rPr lang="ko-KR" altLang="en-US" dirty="0" err="1"/>
              <a:t>수천만개의</a:t>
            </a:r>
            <a:r>
              <a:rPr lang="ko-KR" altLang="en-US" dirty="0"/>
              <a:t> 어플리케이션 </a:t>
            </a:r>
            <a:r>
              <a:rPr lang="ko-KR" altLang="en-US" dirty="0" err="1"/>
              <a:t>확장성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ko-KR" altLang="en-US" dirty="0" err="1"/>
              <a:t>몇번의</a:t>
            </a:r>
            <a:r>
              <a:rPr lang="ko-KR" altLang="en-US" dirty="0"/>
              <a:t> 클릭으로 네트워크 구성이 가능하며 간단한 </a:t>
            </a:r>
            <a:r>
              <a:rPr lang="en-US" altLang="ko-KR" dirty="0"/>
              <a:t>API call </a:t>
            </a:r>
            <a:r>
              <a:rPr lang="ko-KR" altLang="en-US" dirty="0"/>
              <a:t>로 관리가 용이함  </a:t>
            </a:r>
            <a:endParaRPr lang="en-US" altLang="ko-KR" dirty="0" err="1"/>
          </a:p>
        </p:txBody>
      </p:sp>
      <p:sp>
        <p:nvSpPr>
          <p:cNvPr id="2" name="직사각형 1"/>
          <p:cNvSpPr/>
          <p:nvPr/>
        </p:nvSpPr>
        <p:spPr>
          <a:xfrm>
            <a:off x="1057275" y="2619374"/>
            <a:ext cx="7477125" cy="1464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 – </a:t>
            </a:r>
            <a:r>
              <a:rPr lang="ko-KR" altLang="en-US" sz="1600" b="1" dirty="0"/>
              <a:t>주요 서비스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E2A1E-10D8-4F60-9873-2E789D9944EB}"/>
              </a:ext>
            </a:extLst>
          </p:cNvPr>
          <p:cNvSpPr txBox="1"/>
          <p:nvPr/>
        </p:nvSpPr>
        <p:spPr>
          <a:xfrm>
            <a:off x="769843" y="3401354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레저가 공동 소유인 중앙 </a:t>
            </a:r>
            <a:r>
              <a:rPr lang="ko-KR" altLang="en-US" b="1" dirty="0" err="1"/>
              <a:t>집중형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9DFB8-92A8-460B-B36C-9EC1D0CDDD89}"/>
              </a:ext>
            </a:extLst>
          </p:cNvPr>
          <p:cNvSpPr txBox="1"/>
          <p:nvPr/>
        </p:nvSpPr>
        <p:spPr>
          <a:xfrm>
            <a:off x="4856068" y="3401354"/>
            <a:ext cx="351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소유권이 분산된 블록체인 </a:t>
            </a:r>
            <a:r>
              <a:rPr lang="ko-KR" altLang="en-US" b="1" dirty="0" err="1"/>
              <a:t>네트워크형</a:t>
            </a:r>
            <a:r>
              <a:rPr lang="ko-KR" altLang="en-US" b="1" dirty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6813" r="52409" b="49417"/>
          <a:stretch/>
        </p:blipFill>
        <p:spPr bwMode="auto">
          <a:xfrm>
            <a:off x="769843" y="1895475"/>
            <a:ext cx="35814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16813" r="7592" b="49417"/>
          <a:stretch/>
        </p:blipFill>
        <p:spPr bwMode="auto">
          <a:xfrm>
            <a:off x="4856068" y="1895475"/>
            <a:ext cx="35814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DE2A1E-10D8-4F60-9873-2E789D9944EB}"/>
              </a:ext>
            </a:extLst>
          </p:cNvPr>
          <p:cNvSpPr txBox="1"/>
          <p:nvPr/>
        </p:nvSpPr>
        <p:spPr>
          <a:xfrm>
            <a:off x="769843" y="3960154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분산된 합의를 도출할 필요가 없어 일반 블록체인 프레임워크의 원장보다 빠른 속도로 트랜잭션 추적 및 확인 가능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사례</a:t>
            </a:r>
            <a:r>
              <a:rPr lang="en-US" altLang="ko-KR" sz="1200" dirty="0"/>
              <a:t>] </a:t>
            </a:r>
            <a:r>
              <a:rPr lang="ko-KR" altLang="en-US" sz="1200" dirty="0"/>
              <a:t>제조의 생산 및 유통 거래 정확하게 추적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9DFB8-92A8-460B-B36C-9EC1D0CDDD89}"/>
              </a:ext>
            </a:extLst>
          </p:cNvPr>
          <p:cNvSpPr txBox="1"/>
          <p:nvPr/>
        </p:nvSpPr>
        <p:spPr>
          <a:xfrm>
            <a:off x="4856068" y="3960154"/>
            <a:ext cx="3514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여러 당사자가 서로를 알거나 신뢰할 </a:t>
            </a:r>
            <a:r>
              <a:rPr lang="ko-KR" altLang="en-US" sz="1200" dirty="0" err="1"/>
              <a:t>필요없이</a:t>
            </a:r>
            <a:r>
              <a:rPr lang="ko-KR" altLang="en-US" sz="1200" dirty="0"/>
              <a:t> 거래가 가능하며</a:t>
            </a:r>
            <a:r>
              <a:rPr lang="en-US" altLang="ko-KR" sz="1200" dirty="0"/>
              <a:t>, </a:t>
            </a:r>
            <a:r>
              <a:rPr lang="ko-KR" altLang="en-US" sz="1200" dirty="0"/>
              <a:t>중개자가 불필요함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사례</a:t>
            </a:r>
            <a:r>
              <a:rPr lang="en-US" altLang="ko-KR" sz="1200" dirty="0"/>
              <a:t>] Supply chain </a:t>
            </a:r>
            <a:r>
              <a:rPr lang="ko-KR" altLang="en-US" sz="1200" dirty="0"/>
              <a:t>에서 수 많은 이해관계자들이 중개자 없이 분산화된 방식으로 거래 가능  </a:t>
            </a:r>
          </a:p>
        </p:txBody>
      </p:sp>
    </p:spTree>
    <p:extLst>
      <p:ext uri="{BB962C8B-B14F-4D97-AF65-F5344CB8AC3E}">
        <p14:creationId xmlns:p14="http://schemas.microsoft.com/office/powerpoint/2010/main" val="19937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6280" y="2415540"/>
            <a:ext cx="3764280" cy="104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Proof of concepts and pilots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3873" r="81142" b="55678"/>
          <a:stretch/>
        </p:blipFill>
        <p:spPr bwMode="auto">
          <a:xfrm>
            <a:off x="937033" y="2605524"/>
            <a:ext cx="655775" cy="65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31;p28">
            <a:extLst>
              <a:ext uri="{FF2B5EF4-FFF2-40B4-BE49-F238E27FC236}">
                <a16:creationId xmlns:a16="http://schemas.microsoft.com/office/drawing/2014/main" id="{4B1C3A23-77AB-4125-A236-937D351F8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/>
              <a:t>Use case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6280" y="3634740"/>
            <a:ext cx="3764280" cy="104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3" t="3873" r="6791" b="55678"/>
          <a:stretch/>
        </p:blipFill>
        <p:spPr bwMode="auto">
          <a:xfrm>
            <a:off x="845821" y="3824724"/>
            <a:ext cx="838200" cy="65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739640" y="3634740"/>
            <a:ext cx="3764280" cy="104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50000" r="81142" b="9551"/>
          <a:stretch/>
        </p:blipFill>
        <p:spPr bwMode="auto">
          <a:xfrm>
            <a:off x="4960393" y="3824724"/>
            <a:ext cx="655775" cy="65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739640" y="2404110"/>
            <a:ext cx="3764280" cy="10439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6" t="3873" r="45106" b="55678"/>
          <a:stretch/>
        </p:blipFill>
        <p:spPr bwMode="auto">
          <a:xfrm>
            <a:off x="4960393" y="2594094"/>
            <a:ext cx="655775" cy="65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16280" y="4748540"/>
            <a:ext cx="6027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https://aws.amazon.com/ko/partners/blockchain/success/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E2A1E-10D8-4F60-9873-2E789D9944EB}"/>
              </a:ext>
            </a:extLst>
          </p:cNvPr>
          <p:cNvSpPr txBox="1"/>
          <p:nvPr/>
        </p:nvSpPr>
        <p:spPr>
          <a:xfrm>
            <a:off x="1706880" y="2465075"/>
            <a:ext cx="26822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 </a:t>
            </a:r>
            <a:r>
              <a:rPr lang="en-US" altLang="ko-KR" sz="1200" dirty="0" err="1"/>
              <a:t>Farmobile</a:t>
            </a:r>
            <a:endParaRPr lang="en-US" altLang="ko-KR" sz="1200" dirty="0"/>
          </a:p>
          <a:p>
            <a:endParaRPr lang="en-US" altLang="ko-KR" sz="600" dirty="0"/>
          </a:p>
          <a:p>
            <a:r>
              <a:rPr lang="en-US" altLang="ko-KR" sz="1000" dirty="0"/>
              <a:t>The </a:t>
            </a:r>
            <a:r>
              <a:rPr lang="en-US" altLang="ko-KR" sz="1000" dirty="0" err="1"/>
              <a:t>Farmobile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DataStore</a:t>
            </a:r>
            <a:r>
              <a:rPr lang="en-US" altLang="ko-KR" sz="1000" dirty="0"/>
              <a:t>, which uses </a:t>
            </a:r>
            <a:r>
              <a:rPr lang="en-US" altLang="ko-KR" sz="1000" dirty="0" err="1"/>
              <a:t>blockchain</a:t>
            </a:r>
            <a:r>
              <a:rPr lang="en-US" altLang="ko-KR" sz="1000" dirty="0"/>
              <a:t> technology on AWS, is the first digital exchange to connect farmers with data buyers.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E2A1E-10D8-4F60-9873-2E789D9944EB}"/>
              </a:ext>
            </a:extLst>
          </p:cNvPr>
          <p:cNvSpPr txBox="1"/>
          <p:nvPr/>
        </p:nvSpPr>
        <p:spPr>
          <a:xfrm>
            <a:off x="5690870" y="2465075"/>
            <a:ext cx="29133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 </a:t>
            </a:r>
            <a:r>
              <a:rPr lang="en-US" altLang="ko-KR" sz="1200" dirty="0" err="1"/>
              <a:t>GuildOne</a:t>
            </a:r>
            <a:r>
              <a:rPr lang="en-US" altLang="ko-KR" sz="1200" dirty="0"/>
              <a:t> X R3</a:t>
            </a:r>
          </a:p>
          <a:p>
            <a:endParaRPr lang="en-US" altLang="ko-KR" sz="600" dirty="0"/>
          </a:p>
          <a:p>
            <a:r>
              <a:rPr lang="en-US" altLang="ko-KR" sz="1000" dirty="0"/>
              <a:t>Settling the first royalty contract and payment transaction. The team chose to represent 7 business nodes on the distributed ledger and used AWS to stand up seven DLT environments.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E2A1E-10D8-4F60-9873-2E789D9944EB}"/>
              </a:ext>
            </a:extLst>
          </p:cNvPr>
          <p:cNvSpPr txBox="1"/>
          <p:nvPr/>
        </p:nvSpPr>
        <p:spPr>
          <a:xfrm>
            <a:off x="1706880" y="3631519"/>
            <a:ext cx="268224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 </a:t>
            </a:r>
            <a:r>
              <a:rPr lang="en-US" altLang="ko-KR" sz="1200" dirty="0" err="1"/>
              <a:t>Concensys</a:t>
            </a:r>
            <a:r>
              <a:rPr lang="en-US" altLang="ko-KR" sz="1200" dirty="0"/>
              <a:t> X </a:t>
            </a:r>
            <a:r>
              <a:rPr lang="en-US" altLang="ko-KR" sz="1200" dirty="0" err="1"/>
              <a:t>UnionBank</a:t>
            </a:r>
            <a:endParaRPr lang="en-US" altLang="ko-KR" sz="1200" dirty="0"/>
          </a:p>
          <a:p>
            <a:endParaRPr lang="en-US" altLang="ko-KR" sz="600" dirty="0"/>
          </a:p>
          <a:p>
            <a:r>
              <a:rPr lang="en-US" altLang="ko-KR" sz="1000" dirty="0"/>
              <a:t>overcoming the rural banking challenge in the Philippines.</a:t>
            </a:r>
            <a:r>
              <a:rPr lang="en-US" altLang="ko-KR" sz="1200" dirty="0"/>
              <a:t> 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E2A1E-10D8-4F60-9873-2E789D9944EB}"/>
              </a:ext>
            </a:extLst>
          </p:cNvPr>
          <p:cNvSpPr txBox="1"/>
          <p:nvPr/>
        </p:nvSpPr>
        <p:spPr>
          <a:xfrm>
            <a:off x="5690870" y="3631519"/>
            <a:ext cx="26822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 </a:t>
            </a:r>
            <a:r>
              <a:rPr lang="en-US" altLang="ko-KR" sz="1200" dirty="0" err="1"/>
              <a:t>Luxoft</a:t>
            </a:r>
            <a:endParaRPr lang="en-US" altLang="ko-KR" sz="1200" dirty="0"/>
          </a:p>
          <a:p>
            <a:endParaRPr lang="en-US" altLang="ko-KR" sz="600" dirty="0"/>
          </a:p>
          <a:p>
            <a:r>
              <a:rPr lang="en-US" altLang="ko-KR" sz="1000" dirty="0"/>
              <a:t>Secure way to share and view accumulators by providing real-time data across medical and pharmacy claims processing systems to improve accuracy. </a:t>
            </a:r>
            <a:endParaRPr lang="ko-KR" altLang="en-US" sz="10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132" y="1755571"/>
            <a:ext cx="8073577" cy="298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AWS </a:t>
            </a:r>
            <a:r>
              <a:rPr lang="en-GB" dirty="0" err="1"/>
              <a:t>Blockchain</a:t>
            </a:r>
            <a:r>
              <a:rPr lang="en-GB" dirty="0"/>
              <a:t> Service</a:t>
            </a:r>
            <a:endParaRPr dirty="0"/>
          </a:p>
        </p:txBody>
      </p:sp>
      <p:sp>
        <p:nvSpPr>
          <p:cNvPr id="3" name="직사각형 2"/>
          <p:cNvSpPr/>
          <p:nvPr/>
        </p:nvSpPr>
        <p:spPr>
          <a:xfrm>
            <a:off x="841208" y="1950720"/>
            <a:ext cx="6444963" cy="2876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904944" y="2039838"/>
            <a:ext cx="1044441" cy="307777"/>
            <a:chOff x="3623899" y="2039838"/>
            <a:chExt cx="1044441" cy="307777"/>
          </a:xfrm>
        </p:grpSpPr>
        <p:sp>
          <p:nvSpPr>
            <p:cNvPr id="4" name="TextBox 3"/>
            <p:cNvSpPr txBox="1"/>
            <p:nvPr/>
          </p:nvSpPr>
          <p:spPr>
            <a:xfrm>
              <a:off x="4015597" y="2039838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Cloud</a:t>
              </a:r>
              <a:endParaRPr lang="ko-KR" altLang="en-US" dirty="0"/>
            </a:p>
          </p:txBody>
        </p:sp>
        <p:pic>
          <p:nvPicPr>
            <p:cNvPr id="1026" name="Picture 2" descr="Image result for aws logo 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75333" y1="58000" x2="75333" y2="58000"/>
                          <a14:foregroundMark x1="71667" y1="46333" x2="71667" y2="46333"/>
                          <a14:foregroundMark x1="58333" y1="44333" x2="58333" y2="44333"/>
                          <a14:foregroundMark x1="36667" y1="43000" x2="36667" y2="43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67" t="31556" r="19889" b="26667"/>
            <a:stretch/>
          </p:blipFill>
          <p:spPr bwMode="auto">
            <a:xfrm>
              <a:off x="3623899" y="2050833"/>
              <a:ext cx="413477" cy="285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1104901" y="2415941"/>
            <a:ext cx="4758870" cy="21830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00622" y="2450505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VPC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419226" y="2758282"/>
            <a:ext cx="3906476" cy="1670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23" y="3021833"/>
            <a:ext cx="562975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Peer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78770" y="2914112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Amazon</a:t>
            </a:r>
          </a:p>
          <a:p>
            <a:pPr algn="ctr"/>
            <a:r>
              <a:rPr lang="en-US" altLang="ko-KR" dirty="0"/>
              <a:t>ECR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78770" y="3905905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Amazon</a:t>
            </a:r>
          </a:p>
          <a:p>
            <a:pPr algn="ctr"/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27095" y="4129415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 Subnet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696706" y="2914112"/>
            <a:ext cx="3351516" cy="116258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27095" y="3704556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EC2 Instance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90976" y="3021833"/>
            <a:ext cx="562975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Peer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91076" y="3021833"/>
            <a:ext cx="562975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Peer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48888" y="3396779"/>
            <a:ext cx="800219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Orderer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80841" y="3396779"/>
            <a:ext cx="851515" cy="30777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Explorer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58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AWS </a:t>
            </a:r>
            <a:r>
              <a:rPr lang="en-GB" altLang="ko-KR" dirty="0" err="1"/>
              <a:t>Blockchain</a:t>
            </a:r>
            <a:r>
              <a:rPr lang="en-GB" altLang="ko-KR" dirty="0"/>
              <a:t> Service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1120" y="1950720"/>
            <a:ext cx="2511592" cy="2876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14731" y="206755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QLDB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03059" y="1950720"/>
            <a:ext cx="2511592" cy="2876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365" y="2067552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Managed </a:t>
            </a:r>
            <a:r>
              <a:rPr lang="en-US" altLang="ko-KR" dirty="0" err="1"/>
              <a:t>Blockchain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30628" y="1950720"/>
            <a:ext cx="2511592" cy="28768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21392" y="206755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04985" y="2649415"/>
            <a:ext cx="7432430" cy="1922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특장점 도출해서 작성</a:t>
            </a:r>
          </a:p>
        </p:txBody>
      </p:sp>
    </p:spTree>
    <p:extLst>
      <p:ext uri="{BB962C8B-B14F-4D97-AF65-F5344CB8AC3E}">
        <p14:creationId xmlns:p14="http://schemas.microsoft.com/office/powerpoint/2010/main" val="132001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AWS </a:t>
            </a:r>
            <a:r>
              <a:rPr lang="en-GB" altLang="ko-KR" dirty="0" err="1"/>
              <a:t>Blockchain</a:t>
            </a:r>
            <a:r>
              <a:rPr lang="en-GB" altLang="ko-KR" dirty="0"/>
              <a:t> Service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/>
          <a:stretch/>
        </p:blipFill>
        <p:spPr bwMode="auto">
          <a:xfrm>
            <a:off x="400820" y="2000211"/>
            <a:ext cx="5977818" cy="292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21392" y="2067552"/>
            <a:ext cx="1624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</a:t>
            </a:r>
            <a:r>
              <a:rPr lang="en-US" altLang="ko-KR" b="1" dirty="0"/>
              <a:t> </a:t>
            </a:r>
            <a:r>
              <a:rPr lang="ko-KR" altLang="en-US" b="1" dirty="0"/>
              <a:t>사용 사례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금융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- </a:t>
            </a:r>
            <a:r>
              <a:rPr lang="ko-KR" altLang="en-US" b="1" dirty="0"/>
              <a:t>제조</a:t>
            </a:r>
            <a:endParaRPr lang="en-US" altLang="ko-KR" b="1" dirty="0"/>
          </a:p>
          <a:p>
            <a:r>
              <a:rPr lang="en-US" altLang="ko-KR" b="1" dirty="0"/>
              <a:t>- HR </a:t>
            </a:r>
            <a:r>
              <a:rPr lang="ko-KR" altLang="en-US" b="1" dirty="0"/>
              <a:t>및 급여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리테일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151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AWS </a:t>
            </a:r>
            <a:r>
              <a:rPr lang="en-GB" altLang="ko-KR" dirty="0" err="1"/>
              <a:t>Blockchain</a:t>
            </a:r>
            <a:r>
              <a:rPr lang="en-GB" altLang="ko-KR" dirty="0"/>
              <a:t> Service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3" y="2067551"/>
            <a:ext cx="8103965" cy="247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41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AWS </a:t>
            </a:r>
            <a:r>
              <a:rPr lang="en-GB" altLang="ko-KR" dirty="0" err="1"/>
              <a:t>Blockchain</a:t>
            </a:r>
            <a:r>
              <a:rPr lang="en-GB" altLang="ko-KR" dirty="0"/>
              <a:t> Service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1"/>
          <a:stretch/>
        </p:blipFill>
        <p:spPr bwMode="auto">
          <a:xfrm>
            <a:off x="327696" y="1988458"/>
            <a:ext cx="8526020" cy="293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9773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1121</Words>
  <Application>Microsoft Macintosh PowerPoint</Application>
  <PresentationFormat>On-screen Show (16:9)</PresentationFormat>
  <Paragraphs>119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Roboto</vt:lpstr>
      <vt:lpstr>Wingdings</vt:lpstr>
      <vt:lpstr>Arial</vt:lpstr>
      <vt:lpstr>Simple Light</vt:lpstr>
      <vt:lpstr>Material</vt:lpstr>
      <vt:lpstr>AWS Blockchain</vt:lpstr>
      <vt:lpstr>Overview</vt:lpstr>
      <vt:lpstr>Overview – 주요 서비스</vt:lpstr>
      <vt:lpstr>Proof of concepts and pilots</vt:lpstr>
      <vt:lpstr>AWS Blockchain Service</vt:lpstr>
      <vt:lpstr>AWS Blockchain Service</vt:lpstr>
      <vt:lpstr>AWS Blockchain Service</vt:lpstr>
      <vt:lpstr>AWS Blockchain Service</vt:lpstr>
      <vt:lpstr>AWS Blockchain Service</vt:lpstr>
      <vt:lpstr>AWS Blockchain Ecosystem</vt:lpstr>
      <vt:lpstr>Creating Network</vt:lpstr>
      <vt:lpstr>Creating Network</vt:lpstr>
      <vt:lpstr>Creating Network</vt:lpstr>
      <vt:lpstr>Payment Structure</vt:lpstr>
      <vt:lpstr>Payment Structure - QLDB</vt:lpstr>
      <vt:lpstr>Payment Structure – Managed Blockchain</vt:lpstr>
      <vt:lpstr>Payment Structure – Managed Blockchain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</dc:title>
  <dc:creator>홍범선</dc:creator>
  <cp:lastModifiedBy>Microsoft Office User</cp:lastModifiedBy>
  <cp:revision>31</cp:revision>
  <dcterms:modified xsi:type="dcterms:W3CDTF">2019-03-04T11:03:02Z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EEDA893E6E285A6961E73FDEE2D89D19EC4B8D6EF30800F7F61B1CECF04942EB</vt:lpwstr>
  </property>
  <property fmtid="{D5CDD505-2E9C-101B-9397-08002B2CF9AE}" pid="2" name="NSCPROP">
    <vt:lpwstr>NSCCustomProperty</vt:lpwstr>
  </property>
  <property fmtid="{D5CDD505-2E9C-101B-9397-08002B2CF9AE}" pid="3" name="NSCPROP_SA">
    <vt:lpwstr>C:\Users\SDS\Downloads\13348876035197240693.pptx</vt:lpwstr>
  </property>
</Properties>
</file>