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7"/>
  </p:notesMasterIdLst>
  <p:sldIdLst>
    <p:sldId id="256" r:id="rId3"/>
    <p:sldId id="257" r:id="rId4"/>
    <p:sldId id="258" r:id="rId5"/>
    <p:sldId id="280" r:id="rId6"/>
    <p:sldId id="259" r:id="rId7"/>
    <p:sldId id="260" r:id="rId8"/>
    <p:sldId id="287" r:id="rId9"/>
    <p:sldId id="288" r:id="rId10"/>
    <p:sldId id="299" r:id="rId11"/>
    <p:sldId id="281" r:id="rId12"/>
    <p:sldId id="278" r:id="rId13"/>
    <p:sldId id="284" r:id="rId14"/>
    <p:sldId id="285" r:id="rId15"/>
    <p:sldId id="286" r:id="rId16"/>
    <p:sldId id="296" r:id="rId17"/>
    <p:sldId id="292" r:id="rId18"/>
    <p:sldId id="291" r:id="rId19"/>
    <p:sldId id="290" r:id="rId20"/>
    <p:sldId id="293" r:id="rId21"/>
    <p:sldId id="294" r:id="rId22"/>
    <p:sldId id="295" r:id="rId23"/>
    <p:sldId id="297" r:id="rId24"/>
    <p:sldId id="298" r:id="rId25"/>
    <p:sldId id="282" r:id="rId26"/>
  </p:sldIdLst>
  <p:sldSz cx="9144000" cy="5143500" type="screen16x9"/>
  <p:notesSz cx="6858000" cy="9144000"/>
  <p:embeddedFontLst>
    <p:embeddedFont>
      <p:font typeface="Roboto" panose="020B0600000101010101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7624BC-3314-49CE-B98F-83126949695C}">
  <a:tblStyle styleId="{237624BC-3314-49CE-B98F-8312694969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00" autoAdjust="0"/>
  </p:normalViewPr>
  <p:slideViewPr>
    <p:cSldViewPr snapToGrid="0">
      <p:cViewPr varScale="1">
        <p:scale>
          <a:sx n="91" d="100"/>
          <a:sy n="9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c613e2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c613e2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853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796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75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984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9680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693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680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886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51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c613e2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c613e2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889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166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Load Balanced</a:t>
            </a:r>
            <a:r>
              <a:rPr lang="ko-KR" altLang="en-US" dirty="0"/>
              <a:t>에 대한</a:t>
            </a:r>
            <a:r>
              <a:rPr lang="en-US" altLang="ko-KR" dirty="0"/>
              <a:t> </a:t>
            </a:r>
            <a:r>
              <a:rPr lang="ko-KR" altLang="en-US" dirty="0"/>
              <a:t>연결 여부 관계없이 처음 </a:t>
            </a:r>
            <a:r>
              <a:rPr lang="en-US" altLang="ko-KR" dirty="0"/>
              <a:t>5</a:t>
            </a:r>
            <a:r>
              <a:rPr lang="ko-KR" altLang="en-US" dirty="0"/>
              <a:t>개의 고정 </a:t>
            </a:r>
            <a:r>
              <a:rPr lang="en-US" altLang="ko-KR" dirty="0"/>
              <a:t>IP</a:t>
            </a:r>
            <a:r>
              <a:rPr lang="ko-KR" altLang="en-US" dirty="0"/>
              <a:t>에 대한 예약 비용은 없습니다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903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76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38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c613e2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c613e2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c613e2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c613e2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dirty="0"/>
              <a:t>단일 가상 머신 </a:t>
            </a:r>
            <a:r>
              <a:rPr lang="ko-KR" altLang="en-US" dirty="0" err="1"/>
              <a:t>아키텍쳐는</a:t>
            </a:r>
            <a:r>
              <a:rPr lang="ko-KR" altLang="en-US" dirty="0"/>
              <a:t> 개발자가 어플리케이션 개발에 사용되는 작은 메모리 공간 서버를 보유할 수 있도록 빌드 됨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dirty="0"/>
              <a:t>표시된 모든 컨테이너가 단일 가상 </a:t>
            </a:r>
            <a:r>
              <a:rPr lang="ko-KR" altLang="en-US" dirty="0" err="1"/>
              <a:t>머신에서</a:t>
            </a:r>
            <a:r>
              <a:rPr lang="ko-KR" altLang="en-US" dirty="0"/>
              <a:t> 실행되고 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err="1"/>
              <a:t>Orderer</a:t>
            </a:r>
            <a:r>
              <a:rPr lang="en-US" dirty="0"/>
              <a:t> </a:t>
            </a:r>
            <a:r>
              <a:rPr lang="ko-KR" altLang="en-US" dirty="0"/>
              <a:t>서비스는 이 구성을 위해 </a:t>
            </a:r>
            <a:r>
              <a:rPr lang="en-US" altLang="ko-KR" dirty="0"/>
              <a:t>SOLO</a:t>
            </a:r>
            <a:r>
              <a:rPr lang="ko-KR" altLang="en-US" dirty="0"/>
              <a:t>를 사용하고 있고 해당 구성은 내결함성 정렬 서비스가 아니라 개발 용도의 경량으로 설계되었다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dirty="0"/>
              <a:t>다중 가상 머신 아키텍처는 다중 가상머신</a:t>
            </a:r>
            <a:r>
              <a:rPr lang="en-US" altLang="ko-KR" dirty="0"/>
              <a:t>, </a:t>
            </a:r>
            <a:r>
              <a:rPr lang="ko-KR" altLang="en-US" dirty="0"/>
              <a:t>스케일 아웃 아키텍처로 각 구성 요소의 고 가용성 및 크기 조정을 핵심으로 하여 설계되었다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dirty="0"/>
              <a:t>프로덕션 등급 배포에 훨씬 더 적합한 모델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55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613e2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613e2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??? </a:t>
            </a:r>
            <a:r>
              <a:rPr lang="ko-KR" altLang="en-US" dirty="0"/>
              <a:t>이건 어떻게 사례를 찾아야할 지 모르겠다</a:t>
            </a:r>
            <a:r>
              <a:rPr lang="en-US" altLang="ko-KR" dirty="0"/>
              <a:t>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검색해도 </a:t>
            </a:r>
            <a:r>
              <a:rPr lang="ko-KR" altLang="en-US" dirty="0" err="1"/>
              <a:t>안나오니</a:t>
            </a:r>
            <a:r>
              <a:rPr lang="en-US" altLang="ko-KR" dirty="0"/>
              <a:t>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c613e2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c613e2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c613e2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c613e2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2599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c613e2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c613e2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  <a:tabLst/>
              <a:defRPr/>
            </a:pPr>
            <a:r>
              <a:rPr lang="en-US" altLang="ko-KR" u="sng" dirty="0" err="1">
                <a:solidFill>
                  <a:schemeClr val="bg2"/>
                </a:solidFill>
              </a:rPr>
              <a:t>BlockScout</a:t>
            </a:r>
            <a:r>
              <a:rPr lang="ko-KR" altLang="en-US" u="sng" dirty="0">
                <a:solidFill>
                  <a:schemeClr val="bg2"/>
                </a:solidFill>
              </a:rPr>
              <a:t> </a:t>
            </a:r>
            <a:r>
              <a:rPr lang="en-US" altLang="ko-KR" u="sng" dirty="0">
                <a:solidFill>
                  <a:schemeClr val="bg2"/>
                </a:solidFill>
              </a:rPr>
              <a:t>: EVM (Ethereum Virtual Machine) </a:t>
            </a:r>
            <a:r>
              <a:rPr lang="ko-KR" altLang="en-US" u="sng" dirty="0">
                <a:solidFill>
                  <a:schemeClr val="bg2"/>
                </a:solidFill>
              </a:rPr>
              <a:t>블록 체인 네트워크에서 블록</a:t>
            </a:r>
            <a:r>
              <a:rPr lang="en-US" altLang="ko-KR" u="sng" dirty="0">
                <a:solidFill>
                  <a:schemeClr val="bg2"/>
                </a:solidFill>
              </a:rPr>
              <a:t>, </a:t>
            </a:r>
            <a:r>
              <a:rPr lang="ko-KR" altLang="en-US" u="sng" dirty="0">
                <a:solidFill>
                  <a:schemeClr val="bg2"/>
                </a:solidFill>
              </a:rPr>
              <a:t>트랜잭션 및 계정을 검사 및 분석 할 </a:t>
            </a:r>
            <a:r>
              <a:rPr lang="ko-KR" altLang="en-US" u="sng" dirty="0" err="1">
                <a:solidFill>
                  <a:schemeClr val="bg2"/>
                </a:solidFill>
              </a:rPr>
              <a:t>수있는</a:t>
            </a:r>
            <a:r>
              <a:rPr lang="ko-KR" altLang="en-US" u="sng" dirty="0">
                <a:solidFill>
                  <a:schemeClr val="bg2"/>
                </a:solidFill>
              </a:rPr>
              <a:t> 오픈 소스 기반 실시간 </a:t>
            </a:r>
            <a:r>
              <a:rPr lang="en-US" altLang="ko-KR" u="sng" dirty="0">
                <a:solidFill>
                  <a:schemeClr val="bg2"/>
                </a:solidFill>
              </a:rPr>
              <a:t>Ethereum </a:t>
            </a:r>
            <a:r>
              <a:rPr lang="ko-KR" altLang="en-US" u="sng" dirty="0">
                <a:solidFill>
                  <a:schemeClr val="bg2"/>
                </a:solidFill>
              </a:rPr>
              <a:t>블록 탐색기 </a:t>
            </a:r>
            <a:r>
              <a:rPr lang="en-US" altLang="ko-KR" u="sng" dirty="0">
                <a:solidFill>
                  <a:schemeClr val="bg2"/>
                </a:solidFill>
              </a:rPr>
              <a:t>/ Azure-samples </a:t>
            </a:r>
            <a:r>
              <a:rPr lang="en-US" altLang="ko-KR" u="sng" dirty="0" err="1">
                <a:solidFill>
                  <a:schemeClr val="bg2"/>
                </a:solidFill>
              </a:rPr>
              <a:t>github</a:t>
            </a:r>
            <a:r>
              <a:rPr lang="ko-KR" altLang="en-US" u="sng" dirty="0">
                <a:solidFill>
                  <a:schemeClr val="bg2"/>
                </a:solidFill>
              </a:rPr>
              <a:t>에 있음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07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c613e2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c613e2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-KR" altLang="en-US" dirty="0"/>
              <a:t>참고자료</a:t>
            </a:r>
            <a:endParaRPr lang="en-US" altLang="ko-KR" dirty="0"/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https://github.com/Azure-Samples/blockchain/tree/master/ledger/template/ethereum-on-azure/technology-samples/blockscout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3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blockchain/workbench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ocs.microsoft.com/ko-kr/rest/api/azure-blockchain-workbench/#base-ur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msdn.microsoft.com/Forums/en-US/home?forum=azureblockchain&amp;brandIgnore=True&amp;sort=relevancedesc&amp;searchTerm=hyperledg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hyperledger-fabric.readthedocs.io/en/latest/fabric-sdk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azure/azure-subscription-service-limit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blockchain/tree/master/ledger/template/ethereum-on-azure/technology-samples/blockscou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Hyperledger</a:t>
            </a:r>
            <a:r>
              <a:rPr lang="ko-KR" altLang="en-US" dirty="0"/>
              <a:t> </a:t>
            </a:r>
            <a:r>
              <a:rPr lang="en-US" altLang="ko-KR" dirty="0"/>
              <a:t>Fabric</a:t>
            </a:r>
            <a:endParaRPr dirty="0"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Microsoft Azure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Developer resources</a:t>
            </a:r>
            <a:endParaRPr dirty="0"/>
          </a:p>
        </p:txBody>
      </p:sp>
      <p:sp>
        <p:nvSpPr>
          <p:cNvPr id="262" name="Google Shape;262;p47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7"/>
          <p:cNvSpPr txBox="1"/>
          <p:nvPr/>
        </p:nvSpPr>
        <p:spPr>
          <a:xfrm>
            <a:off x="471900" y="1813375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buClr>
                <a:srgbClr val="666666"/>
              </a:buClr>
              <a:buSzPts val="1800"/>
              <a:buFont typeface="Wingdings" panose="05000000000000000000" pitchFamily="2" charset="2"/>
              <a:buChar char="l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Tutorial &amp; Example</a:t>
            </a: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   </a:t>
            </a:r>
            <a:r>
              <a:rPr lang="en-GB" altLang="ko-KR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[Azure </a:t>
            </a:r>
            <a:r>
              <a:rPr lang="en-GB" altLang="ko-KR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Blockchian</a:t>
            </a:r>
            <a:r>
              <a:rPr lang="en-GB" altLang="ko-KR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Workbench] 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r>
              <a:rPr lang="en-GB" sz="1800" u="sng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https://docs.microsoft.com/en-us/azure/blockchain/workbench/</a:t>
            </a:r>
            <a:endParaRPr lang="en-GB" sz="1800" u="sng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endParaRPr sz="1800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[IDE / API] </a:t>
            </a: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r>
              <a:rPr lang="en-GB" sz="1800" u="sng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https://docs.microsoft.com/ko-kr/rest/api/azure-blockchain-workbench/#base-url</a:t>
            </a:r>
            <a:endParaRPr lang="en-GB" sz="1800" u="sng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endParaRPr lang="en-GB" sz="1800" u="sng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-GB" sz="1800" dirty="0">
                <a:solidFill>
                  <a:srgbClr val="666666"/>
                </a:solidFill>
              </a:rPr>
              <a:t>[Code Template] </a:t>
            </a: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r>
              <a:rPr lang="en-GB" sz="1800" u="sng" dirty="0">
                <a:solidFill>
                  <a:srgbClr val="00B0F0"/>
                </a:solidFill>
              </a:rPr>
              <a:t>https://github.com/Azure-Samples/blockchain </a:t>
            </a:r>
            <a:endParaRPr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7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Developer resources</a:t>
            </a:r>
            <a:endParaRPr dirty="0"/>
          </a:p>
        </p:txBody>
      </p:sp>
      <p:sp>
        <p:nvSpPr>
          <p:cNvPr id="262" name="Google Shape;262;p47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7"/>
          <p:cNvSpPr txBox="1"/>
          <p:nvPr/>
        </p:nvSpPr>
        <p:spPr>
          <a:xfrm>
            <a:off x="-11573" y="1813375"/>
            <a:ext cx="8955876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buClr>
                <a:srgbClr val="666666"/>
              </a:buClr>
              <a:buSzPts val="1800"/>
              <a:buFont typeface="Wingdings" panose="05000000000000000000" pitchFamily="2" charset="2"/>
              <a:buChar char="l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Hyperledger Community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-GB" sz="1800" dirty="0">
                <a:solidFill>
                  <a:srgbClr val="666666"/>
                </a:solidFill>
              </a:rPr>
              <a:t>[Social Forum] </a:t>
            </a: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r>
              <a:rPr lang="en-GB" sz="1800" u="sng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https://social.msdn.microsoft.com/Forums/en-US/home?forum=azureblockchain&amp;brandIgnore=True&amp;sort=relevancedesc&amp;searchTerm=hyperledger</a:t>
            </a:r>
            <a:endParaRPr lang="en-GB" altLang="ko-KR" sz="1800" u="sng" dirty="0">
              <a:solidFill>
                <a:srgbClr val="00B0F0"/>
              </a:solidFill>
            </a:endParaRPr>
          </a:p>
          <a:p>
            <a:pPr marL="457200" lvl="0" indent="-342900">
              <a:lnSpc>
                <a:spcPct val="115000"/>
              </a:lnSpc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altLang="ko-KR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[Hyperledger Fabric SDKs] </a:t>
            </a: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r>
              <a:rPr lang="en-GB" altLang="ko-KR" sz="1800" u="sng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https://hyperledger-fabric.readthedocs.io/en/latest/fabric-sdks.html</a:t>
            </a:r>
            <a:endParaRPr lang="en-GB" altLang="ko-KR" sz="1800" u="sng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endParaRPr lang="en-GB" altLang="ko-KR" sz="1800" u="sng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>
              <a:lnSpc>
                <a:spcPct val="115000"/>
              </a:lnSpc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altLang="ko-KR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[Feedback Azure] </a:t>
            </a: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r>
              <a:rPr lang="en-GB" altLang="ko-KR" sz="1800" u="sng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https://feedback.azure.com/forums/586780-blockchain</a:t>
            </a: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endParaRPr sz="1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Integration with own</a:t>
            </a:r>
            <a:endParaRPr dirty="0"/>
          </a:p>
        </p:txBody>
      </p:sp>
      <p:sp>
        <p:nvSpPr>
          <p:cNvPr id="262" name="Google Shape;262;p47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7"/>
          <p:cNvSpPr txBox="1"/>
          <p:nvPr/>
        </p:nvSpPr>
        <p:spPr>
          <a:xfrm>
            <a:off x="471900" y="1813375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buClr>
                <a:srgbClr val="666666"/>
              </a:buClr>
              <a:buSzPts val="1800"/>
              <a:buFont typeface="Wingdings" panose="05000000000000000000" pitchFamily="2" charset="2"/>
              <a:buChar char="l"/>
            </a:pP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Database Service</a:t>
            </a: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13009A-EA3B-4EB8-92A1-BBBED2D3D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29" y="1813375"/>
            <a:ext cx="5483444" cy="32455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DFBBF6-E7A4-4CCD-A083-7596D0FEB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702061"/>
            <a:ext cx="1233432" cy="9937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8B3CEE-24EB-450E-B6FD-3AAB49E31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593" y="2704913"/>
            <a:ext cx="1089096" cy="993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50A14B-ED95-492A-BEE6-0D202E9AC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215" y="3682518"/>
            <a:ext cx="1929634" cy="9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6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Integration with own</a:t>
            </a:r>
            <a:endParaRPr dirty="0"/>
          </a:p>
        </p:txBody>
      </p:sp>
      <p:sp>
        <p:nvSpPr>
          <p:cNvPr id="262" name="Google Shape;262;p47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63;p47">
            <a:extLst>
              <a:ext uri="{FF2B5EF4-FFF2-40B4-BE49-F238E27FC236}">
                <a16:creationId xmlns:a16="http://schemas.microsoft.com/office/drawing/2014/main" id="{3CF66346-B542-4CBB-BBEF-11D9C13D3299}"/>
              </a:ext>
            </a:extLst>
          </p:cNvPr>
          <p:cNvSpPr txBox="1"/>
          <p:nvPr/>
        </p:nvSpPr>
        <p:spPr>
          <a:xfrm>
            <a:off x="471900" y="1813375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buClr>
                <a:srgbClr val="666666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r>
              <a:rPr lang="en-GB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Service</a:t>
            </a: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BDB442-7DD4-4AC3-B465-67585F6E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64" y="2339003"/>
            <a:ext cx="8359675" cy="26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9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Integration with own</a:t>
            </a:r>
            <a:endParaRPr dirty="0"/>
          </a:p>
        </p:txBody>
      </p:sp>
      <p:sp>
        <p:nvSpPr>
          <p:cNvPr id="262" name="Google Shape;262;p47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63;p47">
            <a:extLst>
              <a:ext uri="{FF2B5EF4-FFF2-40B4-BE49-F238E27FC236}">
                <a16:creationId xmlns:a16="http://schemas.microsoft.com/office/drawing/2014/main" id="{3CF66346-B542-4CBB-BBEF-11D9C13D3299}"/>
              </a:ext>
            </a:extLst>
          </p:cNvPr>
          <p:cNvSpPr txBox="1"/>
          <p:nvPr/>
        </p:nvSpPr>
        <p:spPr>
          <a:xfrm>
            <a:off x="471900" y="1813375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buClr>
                <a:srgbClr val="666666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Identity Service ( Azure Active Directory )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744AE9-93E5-4A1A-A1C5-AC6165AE7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0" y="2434957"/>
            <a:ext cx="8534400" cy="13482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CD54C1-5876-46A1-BCD0-30BF7D66D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103" y="4054012"/>
            <a:ext cx="761562" cy="6577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CB481D-7215-4CC7-8E5B-AE60EEF91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915" y="4043502"/>
            <a:ext cx="688473" cy="6682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408C69-9B9A-45C0-A1AF-1BC7EA4E3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649" y="4043502"/>
            <a:ext cx="742470" cy="6682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3B2B19-8D07-4D18-A5C4-3D38DC741E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7381" y="4043502"/>
            <a:ext cx="755859" cy="6682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CB2F7F-6C4B-4FAB-A18D-1160E8228A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9916" y="4054011"/>
            <a:ext cx="811179" cy="6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3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Integration with own</a:t>
            </a:r>
            <a:endParaRPr dirty="0"/>
          </a:p>
        </p:txBody>
      </p:sp>
      <p:sp>
        <p:nvSpPr>
          <p:cNvPr id="262" name="Google Shape;262;p47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63;p47">
            <a:extLst>
              <a:ext uri="{FF2B5EF4-FFF2-40B4-BE49-F238E27FC236}">
                <a16:creationId xmlns:a16="http://schemas.microsoft.com/office/drawing/2014/main" id="{3CF66346-B542-4CBB-BBEF-11D9C13D3299}"/>
              </a:ext>
            </a:extLst>
          </p:cNvPr>
          <p:cNvSpPr txBox="1"/>
          <p:nvPr/>
        </p:nvSpPr>
        <p:spPr>
          <a:xfrm>
            <a:off x="471900" y="1813375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buClr>
                <a:srgbClr val="666666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Security Service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EB5197-A712-47E2-93A0-ED1485BDA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24" y="2268475"/>
            <a:ext cx="6001968" cy="28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99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Integration with own</a:t>
            </a:r>
            <a:endParaRPr dirty="0"/>
          </a:p>
        </p:txBody>
      </p:sp>
      <p:sp>
        <p:nvSpPr>
          <p:cNvPr id="262" name="Google Shape;262;p47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63;p47">
            <a:extLst>
              <a:ext uri="{FF2B5EF4-FFF2-40B4-BE49-F238E27FC236}">
                <a16:creationId xmlns:a16="http://schemas.microsoft.com/office/drawing/2014/main" id="{3CF66346-B542-4CBB-BBEF-11D9C13D3299}"/>
              </a:ext>
            </a:extLst>
          </p:cNvPr>
          <p:cNvSpPr txBox="1"/>
          <p:nvPr/>
        </p:nvSpPr>
        <p:spPr>
          <a:xfrm>
            <a:off x="471900" y="1813375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buClr>
                <a:srgbClr val="666666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Azure 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Maketplace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7989E9-8143-4613-A1B0-AFE5A5E37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0" y="2327025"/>
            <a:ext cx="8964884" cy="269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Payment Structure</a:t>
            </a:r>
            <a:endParaRPr dirty="0"/>
          </a:p>
        </p:txBody>
      </p:sp>
      <p:sp>
        <p:nvSpPr>
          <p:cNvPr id="262" name="Google Shape;262;p47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044D3B-F975-49F1-A05B-C15719FD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34" y="1849976"/>
            <a:ext cx="8565931" cy="30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68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Payment Structure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898FAB-CD92-4E14-A181-1666159FE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23" y="2242325"/>
            <a:ext cx="6190154" cy="2852562"/>
          </a:xfrm>
          <a:prstGeom prst="rect">
            <a:avLst/>
          </a:prstGeom>
        </p:spPr>
      </p:pic>
      <p:sp>
        <p:nvSpPr>
          <p:cNvPr id="7" name="Google Shape;263;p47">
            <a:extLst>
              <a:ext uri="{FF2B5EF4-FFF2-40B4-BE49-F238E27FC236}">
                <a16:creationId xmlns:a16="http://schemas.microsoft.com/office/drawing/2014/main" id="{8A9DFFE9-E070-4954-B48C-660B00F68FAC}"/>
              </a:ext>
            </a:extLst>
          </p:cNvPr>
          <p:cNvSpPr txBox="1"/>
          <p:nvPr/>
        </p:nvSpPr>
        <p:spPr>
          <a:xfrm>
            <a:off x="471900" y="1813375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buClr>
                <a:srgbClr val="666666"/>
              </a:buClr>
              <a:buSzPts val="1800"/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프리미엄 </a:t>
            </a:r>
            <a:r>
              <a:rPr lang="en-US" altLang="ko-KR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SSD Managed Disks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841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Payment Structure</a:t>
            </a:r>
            <a:endParaRPr dirty="0"/>
          </a:p>
        </p:txBody>
      </p:sp>
      <p:sp>
        <p:nvSpPr>
          <p:cNvPr id="7" name="Google Shape;263;p47">
            <a:extLst>
              <a:ext uri="{FF2B5EF4-FFF2-40B4-BE49-F238E27FC236}">
                <a16:creationId xmlns:a16="http://schemas.microsoft.com/office/drawing/2014/main" id="{8A9DFFE9-E070-4954-B48C-660B00F68FAC}"/>
              </a:ext>
            </a:extLst>
          </p:cNvPr>
          <p:cNvSpPr txBox="1"/>
          <p:nvPr/>
        </p:nvSpPr>
        <p:spPr>
          <a:xfrm>
            <a:off x="471900" y="1813375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buClr>
                <a:srgbClr val="666666"/>
              </a:buClr>
              <a:buSzPts val="1800"/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표준 </a:t>
            </a:r>
            <a:r>
              <a:rPr lang="en-US" altLang="ko-KR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SSD Managed Disks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151ACD-172E-4E81-8FD3-748948A45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53" y="2250804"/>
            <a:ext cx="6095999" cy="281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4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순서</a:t>
            </a:r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Overview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Proof of concepts and pilots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Platform diversity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Features and tools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Developer resources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Integration with own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Payment structure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Additional support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Payment Structure</a:t>
            </a:r>
            <a:endParaRPr dirty="0"/>
          </a:p>
        </p:txBody>
      </p:sp>
      <p:sp>
        <p:nvSpPr>
          <p:cNvPr id="7" name="Google Shape;263;p47">
            <a:extLst>
              <a:ext uri="{FF2B5EF4-FFF2-40B4-BE49-F238E27FC236}">
                <a16:creationId xmlns:a16="http://schemas.microsoft.com/office/drawing/2014/main" id="{8A9DFFE9-E070-4954-B48C-660B00F68FAC}"/>
              </a:ext>
            </a:extLst>
          </p:cNvPr>
          <p:cNvSpPr txBox="1"/>
          <p:nvPr/>
        </p:nvSpPr>
        <p:spPr>
          <a:xfrm>
            <a:off x="471900" y="1813375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buClr>
                <a:srgbClr val="666666"/>
              </a:buClr>
              <a:buSzPts val="1800"/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표준 </a:t>
            </a:r>
            <a:r>
              <a:rPr lang="en-US" altLang="ko-KR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HDD Managed Disks</a:t>
            </a:r>
            <a:endParaRPr lang="en-GB"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30D0D4-EE64-4665-9121-E05D4A27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45" y="2171093"/>
            <a:ext cx="6358758" cy="2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9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Payment Structure</a:t>
            </a:r>
            <a:endParaRPr dirty="0"/>
          </a:p>
        </p:txBody>
      </p:sp>
      <p:sp>
        <p:nvSpPr>
          <p:cNvPr id="7" name="Google Shape;263;p47">
            <a:extLst>
              <a:ext uri="{FF2B5EF4-FFF2-40B4-BE49-F238E27FC236}">
                <a16:creationId xmlns:a16="http://schemas.microsoft.com/office/drawing/2014/main" id="{8A9DFFE9-E070-4954-B48C-660B00F68FAC}"/>
              </a:ext>
            </a:extLst>
          </p:cNvPr>
          <p:cNvSpPr txBox="1"/>
          <p:nvPr/>
        </p:nvSpPr>
        <p:spPr>
          <a:xfrm>
            <a:off x="471900" y="1813375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buClr>
                <a:srgbClr val="666666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r>
              <a:rPr lang="ko-KR" alt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ko-KR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Balancer</a:t>
            </a: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lang="ko-KR" alt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기본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Azure Load Balancer</a:t>
            </a:r>
            <a:r>
              <a:rPr lang="ko-KR" alt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는 무료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3DC217C-9FF0-457E-A8EC-0F57BEA25925}"/>
              </a:ext>
            </a:extLst>
          </p:cNvPr>
          <p:cNvGrpSpPr/>
          <p:nvPr/>
        </p:nvGrpSpPr>
        <p:grpSpPr>
          <a:xfrm>
            <a:off x="147965" y="2800189"/>
            <a:ext cx="8775318" cy="2013549"/>
            <a:chOff x="147965" y="2800189"/>
            <a:chExt cx="9129586" cy="210814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27D32D6-E81F-4A8C-A66E-B5B2E69CB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965" y="2800189"/>
              <a:ext cx="6682807" cy="210814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991C89D-93B3-46CB-88B9-1CC72A939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7622" y="2800189"/>
              <a:ext cx="2539929" cy="2108141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F17C79-F1FD-431C-A712-3E91209AA12D}"/>
              </a:ext>
            </a:extLst>
          </p:cNvPr>
          <p:cNvSpPr/>
          <p:nvPr/>
        </p:nvSpPr>
        <p:spPr>
          <a:xfrm>
            <a:off x="620109" y="4603531"/>
            <a:ext cx="4435365" cy="199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98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Payment Structure</a:t>
            </a:r>
            <a:endParaRPr dirty="0"/>
          </a:p>
        </p:txBody>
      </p:sp>
      <p:sp>
        <p:nvSpPr>
          <p:cNvPr id="7" name="Google Shape;263;p47">
            <a:extLst>
              <a:ext uri="{FF2B5EF4-FFF2-40B4-BE49-F238E27FC236}">
                <a16:creationId xmlns:a16="http://schemas.microsoft.com/office/drawing/2014/main" id="{8A9DFFE9-E070-4954-B48C-660B00F68FAC}"/>
              </a:ext>
            </a:extLst>
          </p:cNvPr>
          <p:cNvSpPr txBox="1"/>
          <p:nvPr/>
        </p:nvSpPr>
        <p:spPr>
          <a:xfrm>
            <a:off x="471900" y="1813375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buClr>
                <a:srgbClr val="666666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IP </a:t>
            </a:r>
            <a:r>
              <a:rPr lang="ko-KR" alt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주소 가격</a:t>
            </a:r>
            <a:endParaRPr lang="en-US" altLang="ko-KR"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lang="ko-KR" alt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기본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Azure Load Balancer</a:t>
            </a:r>
            <a:r>
              <a:rPr lang="ko-KR" alt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는 무료</a:t>
            </a: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7E6CD8-A852-4167-A0DB-98B5DCC7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2" y="2772258"/>
            <a:ext cx="8996855" cy="20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69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Payment Structure</a:t>
            </a:r>
            <a:endParaRPr dirty="0"/>
          </a:p>
        </p:txBody>
      </p:sp>
      <p:sp>
        <p:nvSpPr>
          <p:cNvPr id="7" name="Google Shape;263;p47">
            <a:extLst>
              <a:ext uri="{FF2B5EF4-FFF2-40B4-BE49-F238E27FC236}">
                <a16:creationId xmlns:a16="http://schemas.microsoft.com/office/drawing/2014/main" id="{8A9DFFE9-E070-4954-B48C-660B00F68FAC}"/>
              </a:ext>
            </a:extLst>
          </p:cNvPr>
          <p:cNvSpPr txBox="1"/>
          <p:nvPr/>
        </p:nvSpPr>
        <p:spPr>
          <a:xfrm>
            <a:off x="471900" y="1813375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buClr>
                <a:srgbClr val="666666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ko-KR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Azure </a:t>
            </a:r>
            <a:r>
              <a:rPr lang="ko-KR" altLang="en-US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구독 및 서비스 제한</a:t>
            </a:r>
            <a:r>
              <a:rPr lang="en-US" altLang="ko-KR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ko-KR" altLang="en-US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할당량 및 제약 조건</a:t>
            </a:r>
            <a:endParaRPr lang="en-US" altLang="ko-KR" sz="1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r>
              <a:rPr lang="en-US" altLang="ko-KR" sz="1800" u="sng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https://docs.microsoft.com/ko-kr/azure/azure-subscription-service-limits</a:t>
            </a:r>
            <a:endParaRPr lang="en-US" altLang="ko-KR" sz="1800" u="sng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endParaRPr lang="en-US" altLang="ko-KR" sz="1800" u="sng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00050" lvl="0" indent="-285750">
              <a:lnSpc>
                <a:spcPct val="115000"/>
              </a:lnSpc>
              <a:buClr>
                <a:srgbClr val="666666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ko-KR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Microsoft Azure </a:t>
            </a:r>
            <a:r>
              <a:rPr lang="ko-KR" altLang="en-US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서비스 별 가격 책정</a:t>
            </a:r>
            <a:endParaRPr lang="en-US" altLang="ko-KR" sz="1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r>
              <a:rPr lang="en-US" altLang="ko-KR" sz="1800" u="sng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https://azure.microsoft.com/ko-kr/pricing/</a:t>
            </a:r>
          </a:p>
          <a:p>
            <a:pPr marL="114300" lvl="0">
              <a:lnSpc>
                <a:spcPct val="115000"/>
              </a:lnSpc>
              <a:buClr>
                <a:srgbClr val="666666"/>
              </a:buClr>
              <a:buSzPts val="1800"/>
            </a:pPr>
            <a:endParaRPr lang="en-US" altLang="ko-KR" sz="1800" u="sng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58440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/>
        </p:nvSpPr>
        <p:spPr>
          <a:xfrm>
            <a:off x="4440331" y="350324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290AE1-1BE3-43C7-8937-8F462DCF6BC6}"/>
              </a:ext>
            </a:extLst>
          </p:cNvPr>
          <p:cNvGrpSpPr/>
          <p:nvPr/>
        </p:nvGrpSpPr>
        <p:grpSpPr>
          <a:xfrm>
            <a:off x="1343192" y="1702676"/>
            <a:ext cx="6634160" cy="3440823"/>
            <a:chOff x="626377" y="76251"/>
            <a:chExt cx="7878603" cy="488704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96BDF2E-EE08-4D17-A900-918A8EF6F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732" y="76251"/>
              <a:ext cx="7872248" cy="15610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653886E-D0FD-4E6A-A095-ABEC607D2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555" y="1623638"/>
              <a:ext cx="7872247" cy="65713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1B21FE0-79E3-421B-8E57-16B825734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733" y="4623055"/>
              <a:ext cx="7872247" cy="34024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5B9809-21B0-4D41-9F2C-0E61F6968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377" y="2234146"/>
              <a:ext cx="7872247" cy="2418096"/>
            </a:xfrm>
            <a:prstGeom prst="rect">
              <a:avLst/>
            </a:prstGeom>
          </p:spPr>
        </p:pic>
      </p:grpSp>
      <p:sp>
        <p:nvSpPr>
          <p:cNvPr id="12" name="Google Shape;261;p47">
            <a:extLst>
              <a:ext uri="{FF2B5EF4-FFF2-40B4-BE49-F238E27FC236}">
                <a16:creationId xmlns:a16="http://schemas.microsoft.com/office/drawing/2014/main" id="{FE7DC9D8-0A5A-4DAB-B833-F20DDFD7AB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Additional Support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44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Overview</a:t>
            </a:r>
            <a:endParaRPr dirty="0"/>
          </a:p>
        </p:txBody>
      </p:sp>
      <p:sp>
        <p:nvSpPr>
          <p:cNvPr id="12" name="Google Shape;131;p28">
            <a:extLst>
              <a:ext uri="{FF2B5EF4-FFF2-40B4-BE49-F238E27FC236}">
                <a16:creationId xmlns:a16="http://schemas.microsoft.com/office/drawing/2014/main" id="{4B1C3A23-77AB-4125-A236-937D351F8F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950" y="1901975"/>
            <a:ext cx="8232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l"/>
            </a:pPr>
            <a:r>
              <a:rPr lang="en-US" dirty="0"/>
              <a:t>Azure</a:t>
            </a:r>
            <a:r>
              <a:rPr lang="ko-KR" altLang="en-US" dirty="0"/>
              <a:t>에서 </a:t>
            </a:r>
            <a:r>
              <a:rPr lang="en-US" altLang="ko-KR" dirty="0"/>
              <a:t>Hyperledger </a:t>
            </a:r>
            <a:r>
              <a:rPr lang="ko-KR" altLang="en-US" dirty="0"/>
              <a:t>패브릭의 핵심을 이루는 구성 요소</a:t>
            </a:r>
            <a:endParaRPr lang="en-US" altLang="ko-KR"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CA </a:t>
            </a: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네트워크의 </a:t>
            </a:r>
            <a:r>
              <a:rPr lang="en-US" altLang="ko-KR" dirty="0"/>
              <a:t>ID</a:t>
            </a:r>
            <a:r>
              <a:rPr lang="ko-KR" altLang="en-US" dirty="0"/>
              <a:t>에 사용되는 인증서를 생성하는 데 사용되는 인증 기관을 실행하는 노드</a:t>
            </a:r>
            <a:endParaRPr lang="en-US" altLang="ko-KR" dirty="0"/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altLang="ko-KR" dirty="0" err="1"/>
              <a:t>Orderer</a:t>
            </a:r>
            <a:r>
              <a:rPr lang="ko-KR" altLang="en-US" dirty="0"/>
              <a:t> 노드 </a:t>
            </a:r>
            <a:r>
              <a:rPr lang="en-US" altLang="ko-KR" dirty="0"/>
              <a:t>: </a:t>
            </a:r>
            <a:r>
              <a:rPr lang="ko-KR" altLang="en-US" dirty="0" err="1"/>
              <a:t>브로드캐스트</a:t>
            </a:r>
            <a:r>
              <a:rPr lang="ko-KR" altLang="en-US" dirty="0"/>
              <a:t> 또는 트랜잭션 같은 전송 보증을 구현하는 통신 서비스를 실행하는 노드</a:t>
            </a:r>
            <a:endParaRPr lang="en-US" altLang="ko-KR" dirty="0"/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Peer </a:t>
            </a: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트랜잭션을 커밋하고 분산 원장의 상태와 복사본을 유지하는 노드</a:t>
            </a:r>
            <a:endParaRPr lang="en-US" altLang="ko-KR" dirty="0"/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altLang="ko-KR" dirty="0"/>
              <a:t>Couch DB </a:t>
            </a: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en-US" altLang="ko-KR" dirty="0" err="1"/>
              <a:t>Chaincode</a:t>
            </a:r>
            <a:r>
              <a:rPr lang="en-US" altLang="ko-KR" dirty="0"/>
              <a:t> </a:t>
            </a:r>
            <a:r>
              <a:rPr lang="ko-KR" altLang="en-US" dirty="0"/>
              <a:t>데이터의 풍부한 쿼리를 제공하여 단순</a:t>
            </a:r>
            <a:r>
              <a:rPr lang="en-US" altLang="ko-KR" dirty="0"/>
              <a:t> </a:t>
            </a:r>
            <a:r>
              <a:rPr lang="ko-KR" altLang="en-US" dirty="0"/>
              <a:t>키</a:t>
            </a:r>
            <a:r>
              <a:rPr lang="en-US" altLang="ko-KR" dirty="0"/>
              <a:t>/</a:t>
            </a:r>
            <a:r>
              <a:rPr lang="ko-KR" altLang="en-US" dirty="0"/>
              <a:t>값에서 </a:t>
            </a:r>
            <a:r>
              <a:rPr lang="en-US" altLang="ko-KR" dirty="0"/>
              <a:t>JSON </a:t>
            </a:r>
            <a:r>
              <a:rPr lang="ko-KR" altLang="en-US" dirty="0"/>
              <a:t>형식 스토리지로 확장할 수 있는 노드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Overview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ECC0F8-10CD-40F3-B1AE-F102BACF9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2" y="1777318"/>
            <a:ext cx="4216610" cy="24608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AA15DD-CDE3-4C70-84F8-82EF53C5A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402" y="1777318"/>
            <a:ext cx="4815537" cy="2460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DE2A1E-10D8-4F60-9873-2E789D9944EB}"/>
              </a:ext>
            </a:extLst>
          </p:cNvPr>
          <p:cNvSpPr txBox="1"/>
          <p:nvPr/>
        </p:nvSpPr>
        <p:spPr>
          <a:xfrm>
            <a:off x="1176619" y="4325279"/>
            <a:ext cx="2736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단일 가상 머신 아키텍처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9DFB8-92A8-460B-B36C-9EC1D0CDDD89}"/>
              </a:ext>
            </a:extLst>
          </p:cNvPr>
          <p:cNvSpPr txBox="1"/>
          <p:nvPr/>
        </p:nvSpPr>
        <p:spPr>
          <a:xfrm>
            <a:off x="5634317" y="4325279"/>
            <a:ext cx="2736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다중 가상 머신 아키텍처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4EEBF-C88C-4A0F-A832-1560E858796B}"/>
              </a:ext>
            </a:extLst>
          </p:cNvPr>
          <p:cNvSpPr txBox="1"/>
          <p:nvPr/>
        </p:nvSpPr>
        <p:spPr>
          <a:xfrm>
            <a:off x="563340" y="4666595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Deployment Tutorial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/>
              <a:t>https://docs.microsoft.com/ko-kr/azure/blockchain/templates/hyperledger-fabric-consortium-blockchain#deployment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372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Proof of concepts and pilots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56A929-2FA2-4773-9368-0E522162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0" y="1837832"/>
            <a:ext cx="2964572" cy="31773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5F849B-A862-4A91-8F04-F703914FA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575" y="1837831"/>
            <a:ext cx="2965550" cy="3177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A1119D-FBFA-4E4B-95A7-FE4340A23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069" y="1837830"/>
            <a:ext cx="2845360" cy="31773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Platform diversity</a:t>
            </a:r>
            <a:endParaRPr dirty="0"/>
          </a:p>
        </p:txBody>
      </p:sp>
      <p:sp>
        <p:nvSpPr>
          <p:cNvPr id="7" name="Google Shape;131;p28">
            <a:extLst>
              <a:ext uri="{FF2B5EF4-FFF2-40B4-BE49-F238E27FC236}">
                <a16:creationId xmlns:a16="http://schemas.microsoft.com/office/drawing/2014/main" id="{85AF2C10-7A6D-4409-B2D8-788114D512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950" y="1901975"/>
            <a:ext cx="8232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Azure Marketplace </a:t>
            </a:r>
            <a:r>
              <a:rPr lang="ko-KR" altLang="en-US" dirty="0"/>
              <a:t>검색 결과 </a:t>
            </a:r>
            <a:r>
              <a:rPr lang="en-US" altLang="ko-KR" dirty="0"/>
              <a:t>: </a:t>
            </a:r>
            <a:r>
              <a:rPr lang="ko-KR" altLang="en-US" dirty="0"/>
              <a:t>블록체인</a:t>
            </a:r>
            <a:r>
              <a:rPr lang="en-US" altLang="ko-KR" dirty="0"/>
              <a:t>(31) / Waves, </a:t>
            </a:r>
            <a:r>
              <a:rPr lang="en-US" altLang="ko-KR" dirty="0" err="1"/>
              <a:t>Stratis</a:t>
            </a:r>
            <a:r>
              <a:rPr lang="en-US" altLang="ko-KR" dirty="0"/>
              <a:t>, RSK …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558ED4-D0D1-4B0B-B784-B5D6B13E4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89" y="2526765"/>
            <a:ext cx="1392250" cy="2227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66E5F3-02C2-49CE-BE8D-131ADC2B9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139" y="2526765"/>
            <a:ext cx="1392250" cy="22206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7FDB21-FE7E-4547-9F8C-29D8F15EE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389" y="2526766"/>
            <a:ext cx="1398429" cy="22206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430D21-0581-4537-83ED-69CDF1AF3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7640" y="2526765"/>
            <a:ext cx="1421480" cy="22206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59763D-27BA-4908-973C-021F9CB0E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6068" y="2526766"/>
            <a:ext cx="1428493" cy="2227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7684FC-FEB6-44F5-A353-E504C1D429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4561" y="2526765"/>
            <a:ext cx="1398399" cy="222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Features and tools</a:t>
            </a:r>
            <a:endParaRPr dirty="0"/>
          </a:p>
        </p:txBody>
      </p:sp>
      <p:sp>
        <p:nvSpPr>
          <p:cNvPr id="7" name="Google Shape;131;p28">
            <a:extLst>
              <a:ext uri="{FF2B5EF4-FFF2-40B4-BE49-F238E27FC236}">
                <a16:creationId xmlns:a16="http://schemas.microsoft.com/office/drawing/2014/main" id="{85AF2C10-7A6D-4409-B2D8-788114D512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950" y="1901975"/>
            <a:ext cx="8232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Server Access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114300" indent="0">
              <a:buNone/>
            </a:pPr>
            <a:endParaRPr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2FE4A2-C5E9-4ED1-9D26-2F4605DD1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8" y="2391224"/>
            <a:ext cx="7998372" cy="26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8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Features and tools</a:t>
            </a:r>
            <a:endParaRPr dirty="0"/>
          </a:p>
        </p:txBody>
      </p:sp>
      <p:sp>
        <p:nvSpPr>
          <p:cNvPr id="7" name="Google Shape;131;p28">
            <a:extLst>
              <a:ext uri="{FF2B5EF4-FFF2-40B4-BE49-F238E27FC236}">
                <a16:creationId xmlns:a16="http://schemas.microsoft.com/office/drawing/2014/main" id="{85AF2C10-7A6D-4409-B2D8-788114D512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950" y="1828405"/>
            <a:ext cx="8232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l"/>
            </a:pPr>
            <a:r>
              <a:rPr lang="en-US" dirty="0"/>
              <a:t>Smart Contract Development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l"/>
            </a:pPr>
            <a:r>
              <a:rPr lang="en-US" dirty="0"/>
              <a:t>Member / Node Administration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l"/>
            </a:pPr>
            <a:r>
              <a:rPr lang="en-US" dirty="0"/>
              <a:t>Scan site(Block Explorer) / BaaS Dashboard</a:t>
            </a:r>
          </a:p>
          <a:p>
            <a:pPr marL="114300" lvl="0" indent="0">
              <a:buNone/>
            </a:pPr>
            <a:r>
              <a:rPr lang="en-US" u="sng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https://github.com/Azure-Samples/blockchain/tree/master/ledger/template/ethereum-on-azure/technology-samples/blockscout</a:t>
            </a:r>
            <a:endParaRPr lang="en-US" u="sng" dirty="0">
              <a:solidFill>
                <a:srgbClr val="00B0F0"/>
              </a:solidFill>
            </a:endParaRPr>
          </a:p>
          <a:p>
            <a:pPr marL="114300" lvl="0" indent="0">
              <a:buNone/>
            </a:pPr>
            <a:endParaRPr lang="en-US" altLang="ko-KR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90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Features and tools</a:t>
            </a:r>
            <a:endParaRPr dirty="0"/>
          </a:p>
        </p:txBody>
      </p:sp>
      <p:sp>
        <p:nvSpPr>
          <p:cNvPr id="7" name="Google Shape;131;p28">
            <a:extLst>
              <a:ext uri="{FF2B5EF4-FFF2-40B4-BE49-F238E27FC236}">
                <a16:creationId xmlns:a16="http://schemas.microsoft.com/office/drawing/2014/main" id="{85AF2C10-7A6D-4409-B2D8-788114D512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7171" y="1901975"/>
            <a:ext cx="8232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bg2"/>
                </a:solidFill>
              </a:rPr>
              <a:t>BlockScout</a:t>
            </a:r>
            <a:r>
              <a:rPr lang="en-US" altLang="ko-KR" dirty="0">
                <a:solidFill>
                  <a:schemeClr val="bg2"/>
                </a:solidFill>
              </a:rPr>
              <a:t> UI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ko-KR" dirty="0">
              <a:solidFill>
                <a:schemeClr val="bg2"/>
              </a:solidFill>
            </a:endParaRPr>
          </a:p>
          <a:p>
            <a:pPr lvl="0">
              <a:buFontTx/>
              <a:buChar char="-"/>
            </a:pPr>
            <a:r>
              <a:rPr lang="en-US" altLang="ko-KR" dirty="0">
                <a:solidFill>
                  <a:schemeClr val="bg2"/>
                </a:solidFill>
              </a:rPr>
              <a:t>Setup a </a:t>
            </a:r>
            <a:r>
              <a:rPr lang="en-US" altLang="ko-KR" dirty="0" err="1">
                <a:solidFill>
                  <a:schemeClr val="bg2"/>
                </a:solidFill>
              </a:rPr>
              <a:t>PoA</a:t>
            </a:r>
            <a:r>
              <a:rPr lang="en-US" altLang="ko-KR" dirty="0">
                <a:solidFill>
                  <a:schemeClr val="bg2"/>
                </a:solidFill>
              </a:rPr>
              <a:t> BaaS</a:t>
            </a:r>
          </a:p>
          <a:p>
            <a:pPr lvl="0">
              <a:buFontTx/>
              <a:buChar char="-"/>
            </a:pPr>
            <a:r>
              <a:rPr lang="en-US" altLang="ko-KR" dirty="0">
                <a:solidFill>
                  <a:schemeClr val="bg2"/>
                </a:solidFill>
              </a:rPr>
              <a:t>Deploy </a:t>
            </a:r>
            <a:r>
              <a:rPr lang="en-US" altLang="ko-KR" dirty="0" err="1">
                <a:solidFill>
                  <a:schemeClr val="bg2"/>
                </a:solidFill>
              </a:rPr>
              <a:t>BlockScout</a:t>
            </a:r>
            <a:endParaRPr lang="en-US" altLang="ko-KR" dirty="0">
              <a:solidFill>
                <a:schemeClr val="bg2"/>
              </a:solidFill>
            </a:endParaRPr>
          </a:p>
          <a:p>
            <a:pPr lvl="0">
              <a:buFontTx/>
              <a:buChar char="-"/>
            </a:pPr>
            <a:r>
              <a:rPr lang="en-US" altLang="ko-KR" dirty="0">
                <a:solidFill>
                  <a:schemeClr val="bg2"/>
                </a:solidFill>
              </a:rPr>
              <a:t>Deploy Workbench </a:t>
            </a:r>
          </a:p>
          <a:p>
            <a:pPr marL="114300" lvl="0" indent="0">
              <a:buNone/>
            </a:pPr>
            <a:r>
              <a:rPr lang="en-US" altLang="ko-KR" dirty="0">
                <a:solidFill>
                  <a:schemeClr val="bg2"/>
                </a:solidFill>
              </a:rPr>
              <a:t>      and connect to the </a:t>
            </a:r>
            <a:r>
              <a:rPr lang="en-US" altLang="ko-KR" dirty="0" err="1">
                <a:solidFill>
                  <a:schemeClr val="bg2"/>
                </a:solidFill>
              </a:rPr>
              <a:t>PoA</a:t>
            </a:r>
            <a:endParaRPr lang="en-US" altLang="ko-KR" dirty="0">
              <a:solidFill>
                <a:schemeClr val="bg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DC26C3-F565-43B8-9D1C-98F4F1782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207" y="1716909"/>
            <a:ext cx="5729710" cy="34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891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631</Words>
  <Application>Microsoft Office PowerPoint</Application>
  <PresentationFormat>화면 슬라이드 쇼(16:9)</PresentationFormat>
  <Paragraphs>101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Arial</vt:lpstr>
      <vt:lpstr>Roboto</vt:lpstr>
      <vt:lpstr>Wingdings</vt:lpstr>
      <vt:lpstr>Simple Light</vt:lpstr>
      <vt:lpstr>Material</vt:lpstr>
      <vt:lpstr>Hyperledger Fabric</vt:lpstr>
      <vt:lpstr>순서</vt:lpstr>
      <vt:lpstr>Overview</vt:lpstr>
      <vt:lpstr>Overview</vt:lpstr>
      <vt:lpstr>Proof of concepts and pilots</vt:lpstr>
      <vt:lpstr>Platform diversity</vt:lpstr>
      <vt:lpstr>Features and tools</vt:lpstr>
      <vt:lpstr>Features and tools</vt:lpstr>
      <vt:lpstr>Features and tools</vt:lpstr>
      <vt:lpstr>Developer resources</vt:lpstr>
      <vt:lpstr>Developer resources</vt:lpstr>
      <vt:lpstr>Integration with own</vt:lpstr>
      <vt:lpstr>Integration with own</vt:lpstr>
      <vt:lpstr>Integration with own</vt:lpstr>
      <vt:lpstr>Integration with own</vt:lpstr>
      <vt:lpstr>Integration with own</vt:lpstr>
      <vt:lpstr>Payment Structure</vt:lpstr>
      <vt:lpstr>Payment Structure</vt:lpstr>
      <vt:lpstr>Payment Structure</vt:lpstr>
      <vt:lpstr>Payment Structure</vt:lpstr>
      <vt:lpstr>Payment Structure</vt:lpstr>
      <vt:lpstr>Payment Structure</vt:lpstr>
      <vt:lpstr>Payment Structure</vt:lpstr>
      <vt:lpstr>Additional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Hyperledger Fabric</dc:title>
  <dc:creator>홍범선</dc:creator>
  <cp:lastModifiedBy>범선 홍</cp:lastModifiedBy>
  <cp:revision>27</cp:revision>
  <dcterms:modified xsi:type="dcterms:W3CDTF">2019-03-03T18:13:56Z</dcterms:modified>
</cp:coreProperties>
</file>