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8" r:id="rId4"/>
    <p:sldId id="259" r:id="rId5"/>
    <p:sldId id="279" r:id="rId6"/>
    <p:sldId id="280" r:id="rId7"/>
    <p:sldId id="284" r:id="rId8"/>
    <p:sldId id="285" r:id="rId9"/>
    <p:sldId id="286" r:id="rId10"/>
    <p:sldId id="281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9144000" cy="5143500" type="screen16x9"/>
  <p:notesSz cx="6858000" cy="9144000"/>
  <p:embeddedFontLst>
    <p:embeddedFont>
      <p:font typeface="Roboto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7624BC-3314-49CE-B98F-83126949695C}">
  <a:tblStyle styleId="{237624BC-3314-49CE-B98F-831269496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2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613e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613e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91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757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934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79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658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155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스마트 계약 영역에서 일하는 개발자들은 많은 것을 알고 이해해야 한다</a:t>
            </a:r>
            <a:r>
              <a:rPr lang="en-US" altLang="ko-KR" dirty="0"/>
              <a:t>. </a:t>
            </a:r>
            <a:r>
              <a:rPr lang="ko-KR" altLang="en-US" dirty="0"/>
              <a:t>스마트 계약 설계와 코드 작성의 모범 사례를 따르면</a:t>
            </a:r>
            <a:r>
              <a:rPr lang="en-US" altLang="ko-KR" dirty="0"/>
              <a:t>, </a:t>
            </a:r>
            <a:r>
              <a:rPr lang="ko-KR" altLang="en-US" dirty="0"/>
              <a:t>많은 심각한 함정과 함정을 피할 수 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아마도 가장 근본적인 소프트웨어 보안 원칙은 신뢰할 수 있는 코드의 재사용을 극대화하는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60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613e2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c613e2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숫자 데이터 타입: integer, floating-point number, complex number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값과 부호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DAO</a:t>
            </a:r>
            <a:r>
              <a:rPr lang="ko-KR" altLang="en-US" dirty="0"/>
              <a:t>는 제 </a:t>
            </a:r>
            <a:r>
              <a:rPr lang="en-US" altLang="ko-KR" dirty="0"/>
              <a:t>3</a:t>
            </a:r>
            <a:r>
              <a:rPr lang="ko-KR" altLang="en-US" dirty="0"/>
              <a:t>자의 개입 없이 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당사자간 자율적으로 거래를 성사시킬 수 있게 만들어진 디지털 플랫폼입니다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당시 이 </a:t>
            </a:r>
            <a:r>
              <a:rPr lang="en-US" altLang="ko-KR" dirty="0"/>
              <a:t>The DAO</a:t>
            </a:r>
            <a:r>
              <a:rPr lang="ko-KR" altLang="en-US" dirty="0"/>
              <a:t>를 통한 </a:t>
            </a:r>
            <a:r>
              <a:rPr lang="ko-KR" altLang="en-US" dirty="0" err="1"/>
              <a:t>탈중앙화된</a:t>
            </a:r>
            <a:r>
              <a:rPr lang="ko-KR" altLang="en-US" dirty="0"/>
              <a:t> 투자펀드가 유행을 탔고</a:t>
            </a:r>
            <a:r>
              <a:rPr lang="en-US" altLang="ko-KR" dirty="0"/>
              <a:t>, </a:t>
            </a:r>
            <a:r>
              <a:rPr lang="ko-KR" altLang="en-US" dirty="0"/>
              <a:t>거래 당사자들 또한 제 </a:t>
            </a:r>
            <a:r>
              <a:rPr lang="en-US" altLang="ko-KR" dirty="0"/>
              <a:t>3</a:t>
            </a:r>
            <a:r>
              <a:rPr lang="ko-KR" altLang="en-US" dirty="0"/>
              <a:t>자 수수료가 없으며 안전하게 계약을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체결할 수 있다는 장점으로 많은 자본이 </a:t>
            </a:r>
            <a:r>
              <a:rPr lang="en-US" altLang="ko-KR" dirty="0"/>
              <a:t>DAO</a:t>
            </a:r>
            <a:r>
              <a:rPr lang="ko-KR" altLang="en-US" dirty="0"/>
              <a:t>로 집중되었습니다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월에 사용자가 </a:t>
            </a:r>
            <a:r>
              <a:rPr lang="en-US" altLang="ko-KR" dirty="0"/>
              <a:t>DAO </a:t>
            </a:r>
            <a:r>
              <a:rPr lang="ko-KR" altLang="en-US" dirty="0"/>
              <a:t>코드의 취약점을 악용하여 </a:t>
            </a:r>
            <a:r>
              <a:rPr lang="en-US" altLang="ko-KR" dirty="0"/>
              <a:t>DAO</a:t>
            </a:r>
            <a:r>
              <a:rPr lang="ko-KR" altLang="en-US" dirty="0"/>
              <a:t>의 자금 중 </a:t>
            </a:r>
            <a:r>
              <a:rPr lang="en-US" altLang="ko-KR" dirty="0"/>
              <a:t>1/3 </a:t>
            </a:r>
            <a:r>
              <a:rPr lang="ko-KR" altLang="en-US" dirty="0"/>
              <a:t>약 </a:t>
            </a:r>
            <a:r>
              <a:rPr lang="en-US" altLang="ko-KR" dirty="0"/>
              <a:t>600</a:t>
            </a:r>
            <a:r>
              <a:rPr lang="ko-KR" altLang="en-US" dirty="0"/>
              <a:t>억을 보조 계정으로 전달하는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문제가 생겼는데 이 </a:t>
            </a:r>
            <a:r>
              <a:rPr lang="ko-KR" altLang="en-US" dirty="0" err="1"/>
              <a:t>떄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일에 </a:t>
            </a:r>
            <a:r>
              <a:rPr lang="ko-KR" altLang="en-US" dirty="0" err="1"/>
              <a:t>이더리움</a:t>
            </a:r>
            <a:r>
              <a:rPr lang="ko-KR" altLang="en-US" dirty="0"/>
              <a:t> 커뮤니티는 </a:t>
            </a:r>
            <a:r>
              <a:rPr lang="ko-KR" altLang="en-US" dirty="0" err="1"/>
              <a:t>이더리움</a:t>
            </a:r>
            <a:r>
              <a:rPr lang="ko-KR" altLang="en-US" dirty="0"/>
              <a:t> 블록체인을 하드 </a:t>
            </a:r>
            <a:r>
              <a:rPr lang="ko-KR" altLang="en-US" dirty="0" err="1"/>
              <a:t>포크하여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모든 자금을 원래 계약으로 복원 하기로 결정함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11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22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5128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DAO</a:t>
            </a:r>
            <a:r>
              <a:rPr lang="ko-KR" altLang="en-US" dirty="0"/>
              <a:t>는 제 </a:t>
            </a:r>
            <a:r>
              <a:rPr lang="en-US" altLang="ko-KR" dirty="0"/>
              <a:t>3</a:t>
            </a:r>
            <a:r>
              <a:rPr lang="ko-KR" altLang="en-US" dirty="0"/>
              <a:t>자의 개입 없이 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당사자간 자율적으로 거래를 성사시킬 수 있게 만들어진 디지털 플랫폼입니다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당시 이 </a:t>
            </a:r>
            <a:r>
              <a:rPr lang="en-US" altLang="ko-KR" dirty="0"/>
              <a:t>The DAO</a:t>
            </a:r>
            <a:r>
              <a:rPr lang="ko-KR" altLang="en-US" dirty="0"/>
              <a:t>를 통한 </a:t>
            </a:r>
            <a:r>
              <a:rPr lang="ko-KR" altLang="en-US" dirty="0" err="1"/>
              <a:t>탈중앙화된</a:t>
            </a:r>
            <a:r>
              <a:rPr lang="ko-KR" altLang="en-US" dirty="0"/>
              <a:t> 투자펀드가 유행을 탔고</a:t>
            </a:r>
            <a:r>
              <a:rPr lang="en-US" altLang="ko-KR" dirty="0"/>
              <a:t>, </a:t>
            </a:r>
            <a:r>
              <a:rPr lang="ko-KR" altLang="en-US" dirty="0"/>
              <a:t>거래 당사자들 또한 제 </a:t>
            </a:r>
            <a:r>
              <a:rPr lang="en-US" altLang="ko-KR" dirty="0"/>
              <a:t>3</a:t>
            </a:r>
            <a:r>
              <a:rPr lang="ko-KR" altLang="en-US" dirty="0"/>
              <a:t>자 수수료가 없으며 안전하게 계약을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체결할 수 있다는 장점으로 많은 자본이 </a:t>
            </a:r>
            <a:r>
              <a:rPr lang="en-US" altLang="ko-KR" dirty="0"/>
              <a:t>DAO</a:t>
            </a:r>
            <a:r>
              <a:rPr lang="ko-KR" altLang="en-US" dirty="0"/>
              <a:t>로 집중되었습니다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월에 사용자가 </a:t>
            </a:r>
            <a:r>
              <a:rPr lang="en-US" altLang="ko-KR" dirty="0"/>
              <a:t>DAO </a:t>
            </a:r>
            <a:r>
              <a:rPr lang="ko-KR" altLang="en-US" dirty="0"/>
              <a:t>코드의 취약점을 악용하여 </a:t>
            </a:r>
            <a:r>
              <a:rPr lang="en-US" altLang="ko-KR" dirty="0"/>
              <a:t>DAO</a:t>
            </a:r>
            <a:r>
              <a:rPr lang="ko-KR" altLang="en-US" dirty="0"/>
              <a:t>의 자금 중 </a:t>
            </a:r>
            <a:r>
              <a:rPr lang="en-US" altLang="ko-KR" dirty="0"/>
              <a:t>1/3 </a:t>
            </a:r>
            <a:r>
              <a:rPr lang="ko-KR" altLang="en-US" dirty="0"/>
              <a:t>약 </a:t>
            </a:r>
            <a:r>
              <a:rPr lang="en-US" altLang="ko-KR" dirty="0"/>
              <a:t>600</a:t>
            </a:r>
            <a:r>
              <a:rPr lang="ko-KR" altLang="en-US" dirty="0"/>
              <a:t>억을 보조 계정으로 전달하는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문제가 생겼는데 이 </a:t>
            </a:r>
            <a:r>
              <a:rPr lang="ko-KR" altLang="en-US" dirty="0" err="1"/>
              <a:t>떄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일에 </a:t>
            </a:r>
            <a:r>
              <a:rPr lang="ko-KR" altLang="en-US" dirty="0" err="1"/>
              <a:t>이더리움</a:t>
            </a:r>
            <a:r>
              <a:rPr lang="ko-KR" altLang="en-US" dirty="0"/>
              <a:t> 커뮤니티는 </a:t>
            </a:r>
            <a:r>
              <a:rPr lang="ko-KR" altLang="en-US" dirty="0" err="1"/>
              <a:t>이더리움</a:t>
            </a:r>
            <a:r>
              <a:rPr lang="ko-KR" altLang="en-US" dirty="0"/>
              <a:t> 블록체인을 하드 </a:t>
            </a:r>
            <a:r>
              <a:rPr lang="ko-KR" altLang="en-US" dirty="0" err="1"/>
              <a:t>포크하여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모든 자금을 원래 계약으로 복원 하기로 결정함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14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DAO</a:t>
            </a:r>
            <a:r>
              <a:rPr lang="ko-KR" altLang="en-US" dirty="0"/>
              <a:t>는 제 </a:t>
            </a:r>
            <a:r>
              <a:rPr lang="en-US" altLang="ko-KR" dirty="0"/>
              <a:t>3</a:t>
            </a:r>
            <a:r>
              <a:rPr lang="ko-KR" altLang="en-US" dirty="0"/>
              <a:t>자의 개입 없이 스마트 </a:t>
            </a:r>
            <a:r>
              <a:rPr lang="ko-KR" altLang="en-US" dirty="0" err="1"/>
              <a:t>컨트랙트를</a:t>
            </a:r>
            <a:r>
              <a:rPr lang="ko-KR" altLang="en-US" dirty="0"/>
              <a:t> 활용한 당사자간 자율적으로 거래를 성사시킬 수 있게 만들어진 디지털 플랫폼입니다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당시 이 </a:t>
            </a:r>
            <a:r>
              <a:rPr lang="en-US" altLang="ko-KR" dirty="0"/>
              <a:t>The DAO</a:t>
            </a:r>
            <a:r>
              <a:rPr lang="ko-KR" altLang="en-US" dirty="0"/>
              <a:t>를 통한 </a:t>
            </a:r>
            <a:r>
              <a:rPr lang="ko-KR" altLang="en-US" dirty="0" err="1"/>
              <a:t>탈중앙화된</a:t>
            </a:r>
            <a:r>
              <a:rPr lang="ko-KR" altLang="en-US" dirty="0"/>
              <a:t> 투자펀드가 유행을 탔고</a:t>
            </a:r>
            <a:r>
              <a:rPr lang="en-US" altLang="ko-KR" dirty="0"/>
              <a:t>, </a:t>
            </a:r>
            <a:r>
              <a:rPr lang="ko-KR" altLang="en-US" dirty="0"/>
              <a:t>거래 당사자들 또한 제 </a:t>
            </a:r>
            <a:r>
              <a:rPr lang="en-US" altLang="ko-KR" dirty="0"/>
              <a:t>3</a:t>
            </a:r>
            <a:r>
              <a:rPr lang="ko-KR" altLang="en-US" dirty="0"/>
              <a:t>자 수수료가 없으며 안전하게 계약을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체결할 수 있다는 장점으로 많은 자본이 </a:t>
            </a:r>
            <a:r>
              <a:rPr lang="en-US" altLang="ko-KR" dirty="0"/>
              <a:t>DAO</a:t>
            </a:r>
            <a:r>
              <a:rPr lang="ko-KR" altLang="en-US" dirty="0"/>
              <a:t>로 집중되었습니다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월에 사용자가 </a:t>
            </a:r>
            <a:r>
              <a:rPr lang="en-US" altLang="ko-KR" dirty="0"/>
              <a:t>DAO </a:t>
            </a:r>
            <a:r>
              <a:rPr lang="ko-KR" altLang="en-US" dirty="0"/>
              <a:t>코드의 취약점을 악용하여 </a:t>
            </a:r>
            <a:r>
              <a:rPr lang="en-US" altLang="ko-KR" dirty="0"/>
              <a:t>DAO</a:t>
            </a:r>
            <a:r>
              <a:rPr lang="ko-KR" altLang="en-US" dirty="0"/>
              <a:t>의 자금 중 </a:t>
            </a:r>
            <a:r>
              <a:rPr lang="en-US" altLang="ko-KR" dirty="0"/>
              <a:t>1/3 </a:t>
            </a:r>
            <a:r>
              <a:rPr lang="ko-KR" altLang="en-US" dirty="0"/>
              <a:t>약 </a:t>
            </a:r>
            <a:r>
              <a:rPr lang="en-US" altLang="ko-KR" dirty="0"/>
              <a:t>600</a:t>
            </a:r>
            <a:r>
              <a:rPr lang="ko-KR" altLang="en-US" dirty="0"/>
              <a:t>억을 보조 계정으로 전달하는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문제가 생겼는데 이 </a:t>
            </a:r>
            <a:r>
              <a:rPr lang="ko-KR" altLang="en-US" dirty="0" err="1"/>
              <a:t>떄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일에 </a:t>
            </a:r>
            <a:r>
              <a:rPr lang="ko-KR" altLang="en-US" dirty="0" err="1"/>
              <a:t>이더리움</a:t>
            </a:r>
            <a:r>
              <a:rPr lang="ko-KR" altLang="en-US" dirty="0"/>
              <a:t> 커뮤니티는 </a:t>
            </a:r>
            <a:r>
              <a:rPr lang="ko-KR" altLang="en-US" dirty="0" err="1"/>
              <a:t>이더리움</a:t>
            </a:r>
            <a:r>
              <a:rPr lang="ko-KR" altLang="en-US" dirty="0"/>
              <a:t> 블록체인을 하드 </a:t>
            </a:r>
            <a:r>
              <a:rPr lang="ko-KR" altLang="en-US" dirty="0" err="1"/>
              <a:t>포크하여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모든 자금을 원래 계약으로 복원 하기로 결정함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66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58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Smart Contract Security</a:t>
            </a:r>
            <a:endParaRPr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2019. 2. 28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 err="1"/>
              <a:t>Delegatecall</a:t>
            </a:r>
            <a:endParaRPr dirty="0"/>
          </a:p>
        </p:txBody>
      </p:sp>
      <p:sp>
        <p:nvSpPr>
          <p:cNvPr id="8" name="Google Shape;131;p28">
            <a:extLst>
              <a:ext uri="{FF2B5EF4-FFF2-40B4-BE49-F238E27FC236}">
                <a16:creationId xmlns:a16="http://schemas.microsoft.com/office/drawing/2014/main" id="{0D5E6E11-3F37-4E0D-9AA4-771DB078B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 err="1"/>
              <a:t>Delegatecall</a:t>
            </a:r>
            <a:r>
              <a:rPr lang="en-US" altLang="ko-KR" dirty="0"/>
              <a:t> opcode</a:t>
            </a:r>
            <a:r>
              <a:rPr lang="ko-KR" altLang="en-US" dirty="0"/>
              <a:t>는 대상 주소에서 실행된 코드가 호출 계약의 맥락에서 실행되고</a:t>
            </a:r>
            <a:r>
              <a:rPr lang="en-US" altLang="ko-KR" dirty="0"/>
              <a:t>, </a:t>
            </a:r>
            <a:r>
              <a:rPr lang="en-US" altLang="ko-KR" dirty="0" err="1"/>
              <a:t>msg.sender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msg.value</a:t>
            </a:r>
            <a:r>
              <a:rPr lang="ko-KR" altLang="en-US" dirty="0"/>
              <a:t>는 변경되지 않은 상태로 유지된다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기능을 통해 라이브러리의 구현이 가능해져 개발자가 재사용 가능한 코드를 한 번 구축하여 향후 계약에서 호출할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하지만 </a:t>
            </a:r>
            <a:r>
              <a:rPr lang="en-US" altLang="ko-KR" b="1" dirty="0" err="1"/>
              <a:t>Delegatecall</a:t>
            </a:r>
            <a:r>
              <a:rPr lang="ko-KR" altLang="en-US" b="1" dirty="0"/>
              <a:t>을 사용하면 예기치 않은 코드 실행으로 이어질 수 있다</a:t>
            </a:r>
            <a:r>
              <a:rPr lang="en-US" altLang="ko-KR" b="1" dirty="0"/>
              <a:t>.</a:t>
            </a:r>
            <a:endParaRPr lang="en-US" altLang="ko-KR" dirty="0"/>
          </a:p>
          <a:p>
            <a:endParaRPr lang="en-US" altLang="ko-KR" dirty="0"/>
          </a:p>
          <a:p>
            <a:pPr lvl="0"/>
            <a:endParaRPr lang="en-US" altLang="ko-KR" dirty="0"/>
          </a:p>
          <a:p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72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Visibilities</a:t>
            </a:r>
            <a:endParaRPr dirty="0"/>
          </a:p>
        </p:txBody>
      </p:sp>
      <p:sp>
        <p:nvSpPr>
          <p:cNvPr id="8" name="Google Shape;131;p28">
            <a:extLst>
              <a:ext uri="{FF2B5EF4-FFF2-40B4-BE49-F238E27FC236}">
                <a16:creationId xmlns:a16="http://schemas.microsoft.com/office/drawing/2014/main" id="{0D5E6E11-3F37-4E0D-9AA4-771DB078B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/>
              <a:t>Solidity </a:t>
            </a:r>
            <a:r>
              <a:rPr lang="ko-KR" altLang="en-US" dirty="0"/>
              <a:t>함수는 이를 호출할 수 있는 방법을 지시하는 가시성</a:t>
            </a:r>
            <a:r>
              <a:rPr lang="en-US" altLang="ko-KR" dirty="0"/>
              <a:t>(visibilities)</a:t>
            </a:r>
            <a:r>
              <a:rPr lang="ko-KR" altLang="en-US" dirty="0"/>
              <a:t> 지정자를 가지고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가시성</a:t>
            </a:r>
            <a:r>
              <a:rPr lang="en-US" altLang="ko-KR" dirty="0"/>
              <a:t> (visibilities)</a:t>
            </a:r>
            <a:r>
              <a:rPr lang="ko-KR" altLang="en-US" dirty="0"/>
              <a:t> 은 유저가 외부로 기능을 호출할 수 있는지</a:t>
            </a:r>
            <a:r>
              <a:rPr lang="en-US" altLang="ko-KR" dirty="0"/>
              <a:t>, </a:t>
            </a:r>
            <a:r>
              <a:rPr lang="ko-KR" altLang="en-US" dirty="0"/>
              <a:t>다른 파생 계약에 의해</a:t>
            </a:r>
            <a:r>
              <a:rPr lang="en-US" altLang="ko-KR" dirty="0"/>
              <a:t>, </a:t>
            </a:r>
            <a:r>
              <a:rPr lang="ko-KR" altLang="en-US" dirty="0"/>
              <a:t>내부적으로만 호출할 수 있는지</a:t>
            </a:r>
            <a:r>
              <a:rPr lang="en-US" altLang="ko-KR" dirty="0"/>
              <a:t>, </a:t>
            </a:r>
            <a:r>
              <a:rPr lang="ko-KR" altLang="en-US" dirty="0"/>
              <a:t>아니면 외부에서만 기능을 호출할 수 있는지를 결정한다</a:t>
            </a:r>
            <a:r>
              <a:rPr lang="en-US" altLang="ko-KR" dirty="0"/>
              <a:t>.</a:t>
            </a:r>
          </a:p>
          <a:p>
            <a:pPr marL="114300" indent="0">
              <a:buNone/>
            </a:pPr>
            <a:endParaRPr lang="en-US" altLang="ko-KR" dirty="0"/>
          </a:p>
          <a:p>
            <a:pPr lvl="0"/>
            <a:endParaRPr lang="en-US" altLang="ko-KR" dirty="0"/>
          </a:p>
          <a:p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36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Visibilities</a:t>
            </a:r>
            <a:endParaRPr dirty="0"/>
          </a:p>
        </p:txBody>
      </p:sp>
      <p:sp>
        <p:nvSpPr>
          <p:cNvPr id="8" name="Google Shape;131;p28">
            <a:extLst>
              <a:ext uri="{FF2B5EF4-FFF2-40B4-BE49-F238E27FC236}">
                <a16:creationId xmlns:a16="http://schemas.microsoft.com/office/drawing/2014/main" id="{0D5E6E11-3F37-4E0D-9AA4-771DB078B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sz="1400" dirty="0"/>
              <a:t>contract </a:t>
            </a:r>
            <a:r>
              <a:rPr lang="en-US" altLang="ko-KR" sz="1400" dirty="0" err="1"/>
              <a:t>HashForEther</a:t>
            </a:r>
            <a:r>
              <a:rPr lang="en-US" altLang="ko-KR" sz="1400" dirty="0"/>
              <a:t> {</a:t>
            </a:r>
          </a:p>
          <a:p>
            <a:pPr marL="114300" indent="0">
              <a:buNone/>
            </a:pP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    function </a:t>
            </a:r>
            <a:r>
              <a:rPr lang="en-US" altLang="ko-KR" sz="1400" dirty="0" err="1"/>
              <a:t>withdrawWinnings</a:t>
            </a:r>
            <a:r>
              <a:rPr lang="en-US" altLang="ko-KR" sz="1400" dirty="0"/>
              <a:t>() {</a:t>
            </a:r>
          </a:p>
          <a:p>
            <a:pPr marL="114300" indent="0">
              <a:buNone/>
            </a:pPr>
            <a:r>
              <a:rPr lang="en-US" altLang="ko-KR" sz="1400" dirty="0"/>
              <a:t>        // Winner if the last 8 hex characters of the address are 0</a:t>
            </a:r>
          </a:p>
          <a:p>
            <a:pPr marL="114300" indent="0">
              <a:buNone/>
            </a:pPr>
            <a:r>
              <a:rPr lang="en-US" altLang="ko-KR" sz="1400" dirty="0"/>
              <a:t>        require(uint32(</a:t>
            </a:r>
            <a:r>
              <a:rPr lang="en-US" altLang="ko-KR" sz="1400" dirty="0" err="1"/>
              <a:t>msg.sender</a:t>
            </a:r>
            <a:r>
              <a:rPr lang="en-US" altLang="ko-KR" sz="1400" dirty="0"/>
              <a:t>) == 0);</a:t>
            </a:r>
          </a:p>
          <a:p>
            <a:pPr marL="114300" indent="0">
              <a:buNone/>
            </a:pPr>
            <a:r>
              <a:rPr lang="en-US" altLang="ko-KR" sz="1400" dirty="0"/>
              <a:t>        _</a:t>
            </a:r>
            <a:r>
              <a:rPr lang="en-US" altLang="ko-KR" sz="1400" dirty="0" err="1"/>
              <a:t>sendWinnings</a:t>
            </a:r>
            <a:r>
              <a:rPr lang="en-US" altLang="ko-KR" sz="1400" dirty="0"/>
              <a:t>();</a:t>
            </a:r>
          </a:p>
          <a:p>
            <a:pPr marL="114300" indent="0">
              <a:buNone/>
            </a:pPr>
            <a:r>
              <a:rPr lang="en-US" altLang="ko-KR" sz="1400" dirty="0"/>
              <a:t>     }</a:t>
            </a:r>
          </a:p>
          <a:p>
            <a:pPr marL="114300" indent="0">
              <a:buNone/>
            </a:pP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     function _</a:t>
            </a:r>
            <a:r>
              <a:rPr lang="en-US" altLang="ko-KR" sz="1400" dirty="0" err="1"/>
              <a:t>sendWinnings</a:t>
            </a:r>
            <a:r>
              <a:rPr lang="en-US" altLang="ko-KR" sz="1400" dirty="0"/>
              <a:t>() {</a:t>
            </a:r>
          </a:p>
          <a:p>
            <a:pPr marL="114300" indent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msg.sender.transfer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);</a:t>
            </a:r>
          </a:p>
          <a:p>
            <a:pPr marL="114300" indent="0">
              <a:buNone/>
            </a:pPr>
            <a:r>
              <a:rPr lang="en-US" altLang="ko-KR" sz="1400" dirty="0"/>
              <a:t>     }</a:t>
            </a:r>
          </a:p>
          <a:p>
            <a:pPr marL="114300" indent="0">
              <a:buNone/>
            </a:pPr>
            <a:r>
              <a:rPr lang="en-US" altLang="ko-KR" sz="1400" dirty="0"/>
              <a:t>}</a:t>
            </a:r>
          </a:p>
          <a:p>
            <a:pPr lvl="0"/>
            <a:endParaRPr lang="en-US" altLang="ko-KR" sz="1400" dirty="0"/>
          </a:p>
          <a:p>
            <a:endParaRPr lang="en-US" altLang="ko-KR" sz="1400" dirty="0"/>
          </a:p>
          <a:p>
            <a:pPr marL="114300" lvl="0" indent="0">
              <a:buNone/>
            </a:pPr>
            <a:endParaRPr lang="en-US" altLang="ko-KR" sz="1400" dirty="0"/>
          </a:p>
          <a:p>
            <a:pPr marL="114300" lv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5502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Visibilities</a:t>
            </a:r>
            <a:endParaRPr dirty="0"/>
          </a:p>
        </p:txBody>
      </p:sp>
      <p:sp>
        <p:nvSpPr>
          <p:cNvPr id="8" name="Google Shape;131;p28">
            <a:extLst>
              <a:ext uri="{FF2B5EF4-FFF2-40B4-BE49-F238E27FC236}">
                <a16:creationId xmlns:a16="http://schemas.microsoft.com/office/drawing/2014/main" id="{0D5E6E11-3F37-4E0D-9AA4-771DB078B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sz="1400" dirty="0"/>
              <a:t>contract </a:t>
            </a:r>
            <a:r>
              <a:rPr lang="en-US" altLang="ko-KR" sz="1400" dirty="0" err="1"/>
              <a:t>HashForEther</a:t>
            </a:r>
            <a:r>
              <a:rPr lang="en-US" altLang="ko-KR" sz="1400" dirty="0"/>
              <a:t> {</a:t>
            </a:r>
          </a:p>
          <a:p>
            <a:pPr marL="114300" indent="0">
              <a:buNone/>
            </a:pP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    function </a:t>
            </a:r>
            <a:r>
              <a:rPr lang="en-US" altLang="ko-KR" sz="1400" dirty="0" err="1"/>
              <a:t>withdrawWinnings</a:t>
            </a:r>
            <a:r>
              <a:rPr lang="en-US" altLang="ko-KR" sz="1400" dirty="0"/>
              <a:t>() {</a:t>
            </a:r>
          </a:p>
          <a:p>
            <a:pPr marL="114300" indent="0">
              <a:buNone/>
            </a:pPr>
            <a:r>
              <a:rPr lang="en-US" altLang="ko-KR" sz="1400" dirty="0"/>
              <a:t>        // Winner if the last 8 hex characters of the address are 0</a:t>
            </a:r>
          </a:p>
          <a:p>
            <a:pPr marL="114300" indent="0">
              <a:buNone/>
            </a:pPr>
            <a:r>
              <a:rPr lang="en-US" altLang="ko-KR" sz="1400" dirty="0"/>
              <a:t>        require(uint32(</a:t>
            </a:r>
            <a:r>
              <a:rPr lang="en-US" altLang="ko-KR" sz="1400" dirty="0" err="1"/>
              <a:t>msg.sender</a:t>
            </a:r>
            <a:r>
              <a:rPr lang="en-US" altLang="ko-KR" sz="1400" dirty="0"/>
              <a:t>) == 0);</a:t>
            </a:r>
          </a:p>
          <a:p>
            <a:pPr marL="114300" indent="0">
              <a:buNone/>
            </a:pPr>
            <a:r>
              <a:rPr lang="en-US" altLang="ko-KR" sz="1400" dirty="0"/>
              <a:t>        _</a:t>
            </a:r>
            <a:r>
              <a:rPr lang="en-US" altLang="ko-KR" sz="1400" dirty="0" err="1"/>
              <a:t>sendWinnings</a:t>
            </a:r>
            <a:r>
              <a:rPr lang="en-US" altLang="ko-KR" sz="1400" dirty="0"/>
              <a:t>();</a:t>
            </a:r>
          </a:p>
          <a:p>
            <a:pPr marL="114300" indent="0">
              <a:buNone/>
            </a:pPr>
            <a:r>
              <a:rPr lang="en-US" altLang="ko-KR" sz="1400" dirty="0"/>
              <a:t>     }</a:t>
            </a:r>
          </a:p>
          <a:p>
            <a:pPr marL="114300" indent="0">
              <a:buNone/>
            </a:pP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     function _</a:t>
            </a:r>
            <a:r>
              <a:rPr lang="en-US" altLang="ko-KR" sz="1400" dirty="0" err="1"/>
              <a:t>sendWinnings</a:t>
            </a:r>
            <a:r>
              <a:rPr lang="en-US" altLang="ko-KR" sz="1400" dirty="0"/>
              <a:t>() {</a:t>
            </a:r>
          </a:p>
          <a:p>
            <a:pPr marL="114300" indent="0">
              <a:buNone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msg.sender.transfer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);</a:t>
            </a:r>
          </a:p>
          <a:p>
            <a:pPr marL="114300" indent="0">
              <a:buNone/>
            </a:pPr>
            <a:r>
              <a:rPr lang="en-US" altLang="ko-KR" sz="1400" dirty="0"/>
              <a:t>     }</a:t>
            </a:r>
          </a:p>
          <a:p>
            <a:pPr marL="114300" indent="0">
              <a:buNone/>
            </a:pPr>
            <a:r>
              <a:rPr lang="en-US" altLang="ko-KR" sz="1400" dirty="0"/>
              <a:t>}</a:t>
            </a:r>
          </a:p>
          <a:p>
            <a:pPr lvl="0"/>
            <a:endParaRPr lang="en-US" altLang="ko-KR" sz="1400" dirty="0"/>
          </a:p>
          <a:p>
            <a:endParaRPr lang="en-US" altLang="ko-KR" sz="1400" dirty="0"/>
          </a:p>
          <a:p>
            <a:pPr marL="114300" lvl="0" indent="0">
              <a:buNone/>
            </a:pPr>
            <a:endParaRPr lang="en-US" altLang="ko-KR" sz="1400" dirty="0"/>
          </a:p>
          <a:p>
            <a:pPr marL="114300" lvl="0" indent="0">
              <a:buNone/>
            </a:pP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410A4-EEE7-4FC3-8933-6DBD5229B561}"/>
              </a:ext>
            </a:extLst>
          </p:cNvPr>
          <p:cNvSpPr txBox="1"/>
          <p:nvPr/>
        </p:nvSpPr>
        <p:spPr>
          <a:xfrm>
            <a:off x="5674659" y="1989061"/>
            <a:ext cx="3281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참여자는 마지막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16</a:t>
            </a:r>
            <a:r>
              <a:rPr lang="ko-KR" altLang="en-US" dirty="0"/>
              <a:t>진수 문자가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Ethereum </a:t>
            </a:r>
            <a:r>
              <a:rPr lang="ko-KR" altLang="en-US" dirty="0"/>
              <a:t>주소를 생성하며</a:t>
            </a:r>
            <a:r>
              <a:rPr lang="en-US" altLang="ko-KR" dirty="0"/>
              <a:t>, </a:t>
            </a:r>
            <a:r>
              <a:rPr lang="ko-KR" altLang="en-US" dirty="0"/>
              <a:t>조건에 만족하면 현상금을 얻기 위해 </a:t>
            </a:r>
            <a:r>
              <a:rPr lang="en-US" altLang="ko-KR" dirty="0" err="1"/>
              <a:t>rainWinings</a:t>
            </a:r>
            <a:r>
              <a:rPr lang="en-US" altLang="ko-KR" dirty="0"/>
              <a:t> </a:t>
            </a:r>
            <a:r>
              <a:rPr lang="ko-KR" altLang="en-US" dirty="0"/>
              <a:t>기능을 호출할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 때 가시성이 명시되지 않았기 때문에</a:t>
            </a:r>
            <a:r>
              <a:rPr lang="en-US" altLang="ko-KR" dirty="0"/>
              <a:t> _</a:t>
            </a:r>
            <a:r>
              <a:rPr lang="en-US" altLang="ko-KR" dirty="0" err="1"/>
              <a:t>sendWinings</a:t>
            </a:r>
            <a:r>
              <a:rPr lang="en-US" altLang="ko-KR" dirty="0"/>
              <a:t> </a:t>
            </a:r>
            <a:r>
              <a:rPr lang="ko-KR" altLang="en-US" dirty="0"/>
              <a:t>기능은 공개되므로 어떤 주소도 이 기능을 불러 현상금을 가로챌 수 </a:t>
            </a:r>
            <a:r>
              <a:rPr lang="ko-KR" altLang="en-US" dirty="0" err="1"/>
              <a:t>있게된다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계약상의 모든 기능의 가시성을 항상 명시하는 것이 좋은 관행이다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9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External Contract Referencing</a:t>
            </a:r>
            <a:endParaRPr dirty="0"/>
          </a:p>
        </p:txBody>
      </p:sp>
      <p:sp>
        <p:nvSpPr>
          <p:cNvPr id="7" name="Google Shape;131;p28">
            <a:extLst>
              <a:ext uri="{FF2B5EF4-FFF2-40B4-BE49-F238E27FC236}">
                <a16:creationId xmlns:a16="http://schemas.microsoft.com/office/drawing/2014/main" id="{12127E25-A6AD-4C1A-9362-22F9306EFC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</a:t>
            </a:r>
            <a:r>
              <a:rPr lang="en-US" altLang="ko-KR" dirty="0"/>
              <a:t>“world computer”</a:t>
            </a:r>
            <a:r>
              <a:rPr lang="ko-KR" altLang="en-US" dirty="0"/>
              <a:t>의 장점 중 하나는 코드를 재사용하고 네트워크에 이미 배치된 </a:t>
            </a:r>
            <a:r>
              <a:rPr lang="ko-KR" altLang="en-US" dirty="0" err="1"/>
              <a:t>게약과</a:t>
            </a:r>
            <a:r>
              <a:rPr lang="ko-KR" altLang="en-US" dirty="0"/>
              <a:t> 상호작용을 하는 능력이다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Solidity</a:t>
            </a:r>
            <a:r>
              <a:rPr lang="ko-KR" altLang="en-US" dirty="0"/>
              <a:t>에서는 주소의 코드가 캐스팅되는 계약 유형을 나타내는지 여부에 관계없이 어떤 주소도 계약에 캐스팅될 수 있기 때문에 여기서 문제가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13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External Contract Referencing</a:t>
            </a:r>
            <a:endParaRPr dirty="0"/>
          </a:p>
        </p:txBody>
      </p:sp>
      <p:sp>
        <p:nvSpPr>
          <p:cNvPr id="7" name="Google Shape;131;p28">
            <a:extLst>
              <a:ext uri="{FF2B5EF4-FFF2-40B4-BE49-F238E27FC236}">
                <a16:creationId xmlns:a16="http://schemas.microsoft.com/office/drawing/2014/main" id="{12127E25-A6AD-4C1A-9362-22F9306EFC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dirty="0"/>
              <a:t>constructor() {</a:t>
            </a:r>
          </a:p>
          <a:p>
            <a:pPr marL="11430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encryptionLibrary</a:t>
            </a:r>
            <a:r>
              <a:rPr lang="en-US" altLang="ko-KR" dirty="0"/>
              <a:t> = new Rot13Encryption();</a:t>
            </a:r>
          </a:p>
          <a:p>
            <a:pPr marL="114300" indent="0">
              <a:buNone/>
            </a:pPr>
            <a:r>
              <a:rPr lang="en-US" altLang="ko-KR" dirty="0"/>
              <a:t>}</a:t>
            </a:r>
          </a:p>
          <a:p>
            <a:pPr marL="114300" indent="0">
              <a:buNone/>
            </a:pPr>
            <a:endParaRPr lang="en-US" altLang="ko-KR" dirty="0"/>
          </a:p>
          <a:p>
            <a:r>
              <a:rPr lang="ko-KR" altLang="en-US" dirty="0"/>
              <a:t>상기 방법으로 참조된 계약의 인스턴스가 생성되며</a:t>
            </a:r>
            <a:r>
              <a:rPr lang="en-US" altLang="ko-KR" dirty="0"/>
              <a:t>, </a:t>
            </a:r>
            <a:r>
              <a:rPr lang="ko-KR" altLang="en-US" dirty="0"/>
              <a:t>배포자는  이를 변경하지 않고 </a:t>
            </a:r>
            <a:r>
              <a:rPr lang="en-US" altLang="ko-KR" dirty="0"/>
              <a:t>Rot13Encryption contract</a:t>
            </a:r>
            <a:r>
              <a:rPr lang="ko-KR" altLang="en-US" dirty="0"/>
              <a:t>를 변경할 수 없도록 설정할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해결방법으로는 외부 계약 주소를 하드코딩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172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ko-KR" altLang="en-US" dirty="0"/>
              <a:t>그 외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B23AC-F63D-4FCA-9290-DA2EDE265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Short Address / Parameter Attack</a:t>
            </a:r>
          </a:p>
          <a:p>
            <a:r>
              <a:rPr lang="en-US" altLang="ko-KR" dirty="0"/>
              <a:t>Unchecked CALL Return Values</a:t>
            </a:r>
          </a:p>
          <a:p>
            <a:r>
              <a:rPr lang="en-US" altLang="ko-KR" dirty="0"/>
              <a:t>Race Conditions/Front Running</a:t>
            </a:r>
          </a:p>
          <a:p>
            <a:r>
              <a:rPr lang="en-US" altLang="ko-KR" dirty="0"/>
              <a:t>Denial of Service (DoS)</a:t>
            </a:r>
          </a:p>
          <a:p>
            <a:r>
              <a:rPr lang="en-US" altLang="ko-KR" dirty="0"/>
              <a:t>Block Timestamp Manipulation</a:t>
            </a:r>
          </a:p>
          <a:p>
            <a:r>
              <a:rPr lang="en-US" altLang="ko-KR" dirty="0"/>
              <a:t>Constructors with Care</a:t>
            </a:r>
          </a:p>
          <a:p>
            <a:r>
              <a:rPr lang="en-US" altLang="ko-KR" dirty="0"/>
              <a:t>Uninitialized Storage Pointers</a:t>
            </a:r>
          </a:p>
          <a:p>
            <a:r>
              <a:rPr lang="en-US" altLang="ko-KR" dirty="0"/>
              <a:t>Floating Point and Precision</a:t>
            </a:r>
          </a:p>
          <a:p>
            <a:r>
              <a:rPr lang="en-US" altLang="ko-KR" dirty="0" err="1"/>
              <a:t>Tx.Origin</a:t>
            </a:r>
            <a:r>
              <a:rPr lang="en-US" altLang="ko-KR" dirty="0"/>
              <a:t> Authentication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99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Security Best Practices</a:t>
            </a:r>
            <a:endParaRPr dirty="0"/>
          </a:p>
        </p:txBody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460950" y="1747929"/>
            <a:ext cx="8232900" cy="324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Minimalism/simplicity – </a:t>
            </a:r>
            <a:r>
              <a:rPr lang="ko-KR" altLang="en-US" dirty="0"/>
              <a:t>코드가 간단할 수록</a:t>
            </a:r>
            <a:r>
              <a:rPr lang="en-US" altLang="ko-KR" dirty="0"/>
              <a:t>, bug</a:t>
            </a:r>
            <a:r>
              <a:rPr lang="ko-KR" altLang="en-US" dirty="0"/>
              <a:t>나 예상치 못한 </a:t>
            </a:r>
            <a:r>
              <a:rPr lang="en-US" altLang="ko-KR" dirty="0"/>
              <a:t>event</a:t>
            </a:r>
            <a:r>
              <a:rPr lang="ko-KR" altLang="en-US" dirty="0"/>
              <a:t>가 발생할 확률이 낮아진다</a:t>
            </a:r>
            <a:r>
              <a:rPr lang="en-US" altLang="ko-KR" dirty="0"/>
              <a:t>.</a:t>
            </a:r>
            <a:endParaRPr dirty="0"/>
          </a:p>
          <a:p>
            <a:pPr lvl="0"/>
            <a:r>
              <a:rPr lang="en-GB" dirty="0"/>
              <a:t>Code reuse – </a:t>
            </a:r>
            <a:r>
              <a:rPr lang="ko-KR" altLang="en-US" dirty="0"/>
              <a:t>보안 위험이 개선 값보다 큰 경우가 많다</a:t>
            </a:r>
            <a:r>
              <a:rPr lang="en-US" altLang="ko-KR" dirty="0"/>
              <a:t>.</a:t>
            </a:r>
          </a:p>
          <a:p>
            <a:pPr lvl="0"/>
            <a:r>
              <a:rPr lang="en-GB" dirty="0"/>
              <a:t>Code quality – </a:t>
            </a:r>
            <a:r>
              <a:rPr lang="ko-KR" altLang="en-US" dirty="0"/>
              <a:t>스마트 </a:t>
            </a:r>
            <a:r>
              <a:rPr lang="ko-KR" altLang="en-US" dirty="0" err="1"/>
              <a:t>컨트랙트에</a:t>
            </a:r>
            <a:r>
              <a:rPr lang="ko-KR" altLang="en-US" dirty="0"/>
              <a:t> 모든 </a:t>
            </a:r>
            <a:r>
              <a:rPr lang="en-US" altLang="ko-KR" dirty="0"/>
              <a:t>Bug</a:t>
            </a:r>
            <a:r>
              <a:rPr lang="ko-KR" altLang="en-US" dirty="0"/>
              <a:t>는 금전적 손실을 초래할 수 있으므로 다른 범용 프로그래밍과 동일하게 취급해서는 안된다</a:t>
            </a:r>
            <a:r>
              <a:rPr lang="en-US" altLang="ko-KR" dirty="0"/>
              <a:t>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Readability/auditability – </a:t>
            </a:r>
            <a:r>
              <a:rPr lang="ko-KR" altLang="en-US" dirty="0"/>
              <a:t>코드는 분명하고 이해하기 쉬워야 한다</a:t>
            </a:r>
            <a:r>
              <a:rPr lang="en-US" altLang="ko-KR" dirty="0"/>
              <a:t>.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Test coverage – </a:t>
            </a:r>
            <a:r>
              <a:rPr lang="ko-KR" altLang="en-US" dirty="0"/>
              <a:t>모든 인수를 테스트하여 예상 범위 내에 있는지</a:t>
            </a:r>
            <a:r>
              <a:rPr lang="en-US" altLang="ko-KR" dirty="0"/>
              <a:t>, </a:t>
            </a:r>
            <a:r>
              <a:rPr lang="ko-KR" altLang="en-US" dirty="0"/>
              <a:t>그리고 적절한 포맷이 되었는지 확인해야 한다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Security Risks</a:t>
            </a:r>
            <a:endParaRPr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460950" y="1852547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Reentrancy (</a:t>
            </a:r>
            <a:r>
              <a:rPr lang="ko-KR" altLang="en-US" dirty="0"/>
              <a:t>재진입성</a:t>
            </a:r>
            <a:r>
              <a:rPr lang="en-US" altLang="ko-KR" dirty="0"/>
              <a:t>)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계약들은 종종 다양한 외부 사용자 주소로 </a:t>
            </a:r>
            <a:r>
              <a:rPr lang="ko-KR" altLang="en-US" dirty="0" err="1"/>
              <a:t>이더리움을</a:t>
            </a:r>
            <a:r>
              <a:rPr lang="ko-KR" altLang="en-US" dirty="0"/>
              <a:t> 보내게 되는데</a:t>
            </a:r>
            <a:r>
              <a:rPr lang="en-US" altLang="ko-KR" dirty="0"/>
              <a:t>, </a:t>
            </a:r>
            <a:r>
              <a:rPr lang="ko-KR" altLang="en-US" dirty="0"/>
              <a:t>이러한 작업은 외부 </a:t>
            </a:r>
            <a:r>
              <a:rPr lang="en-US" altLang="ko-KR" dirty="0"/>
              <a:t>call</a:t>
            </a:r>
            <a:r>
              <a:rPr lang="ko-KR" altLang="en-US" dirty="0"/>
              <a:t>을 요구한다</a:t>
            </a:r>
            <a:r>
              <a:rPr lang="en-US" altLang="ko-KR" dirty="0"/>
              <a:t>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이러한 외부 </a:t>
            </a:r>
            <a:r>
              <a:rPr lang="en-US" altLang="ko-KR" dirty="0"/>
              <a:t>call</a:t>
            </a:r>
            <a:r>
              <a:rPr lang="ko-KR" altLang="en-US" dirty="0"/>
              <a:t>은 공격자에 의해 </a:t>
            </a:r>
            <a:r>
              <a:rPr lang="en-US" altLang="ko-KR" dirty="0"/>
              <a:t>hijacked </a:t>
            </a:r>
            <a:r>
              <a:rPr lang="ko-KR" altLang="en-US" dirty="0"/>
              <a:t>될 수 있는데</a:t>
            </a:r>
            <a:r>
              <a:rPr lang="en-US" altLang="ko-KR" dirty="0"/>
              <a:t>, </a:t>
            </a:r>
            <a:r>
              <a:rPr lang="ko-KR" altLang="en-US" dirty="0"/>
              <a:t>공격자는 계약을 강제로 </a:t>
            </a:r>
            <a:r>
              <a:rPr lang="en-US" altLang="ko-KR" dirty="0"/>
              <a:t>fallback function</a:t>
            </a:r>
            <a:r>
              <a:rPr lang="ko-KR" altLang="en-US" dirty="0"/>
              <a:t>을 사용하여 자기 자신이 포함된 </a:t>
            </a:r>
            <a:r>
              <a:rPr lang="en-US" altLang="ko-KR" dirty="0"/>
              <a:t>call</a:t>
            </a:r>
            <a:r>
              <a:rPr lang="ko-KR" altLang="en-US" dirty="0"/>
              <a:t>로 추가 코드를 실행할 수 있다</a:t>
            </a:r>
            <a:r>
              <a:rPr lang="en-US" altLang="ko-KR" dirty="0"/>
              <a:t>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악명 높은 </a:t>
            </a:r>
            <a:r>
              <a:rPr lang="en-US" altLang="ko-KR" dirty="0"/>
              <a:t>DAO </a:t>
            </a:r>
            <a:r>
              <a:rPr lang="ko-KR" altLang="en-US" dirty="0"/>
              <a:t>해킹에 이용되었다</a:t>
            </a:r>
            <a:r>
              <a:rPr lang="en-US" altLang="ko-KR" dirty="0"/>
              <a:t>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-KR" dirty="0"/>
          </a:p>
          <a:p>
            <a:pPr marL="114300" lvl="0" indent="0">
              <a:buNone/>
            </a:pPr>
            <a:r>
              <a:rPr lang="en-US" dirty="0"/>
              <a:t>DAO : https://en.wikipedia.org/wiki/The_DAO_(organization)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Security Risks</a:t>
            </a:r>
            <a:endParaRPr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Vulnerability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이런 유형의 공격은</a:t>
            </a:r>
            <a:r>
              <a:rPr lang="en-US" altLang="ko-KR" dirty="0"/>
              <a:t> contract</a:t>
            </a:r>
            <a:r>
              <a:rPr lang="ko-KR" altLang="en-US" dirty="0"/>
              <a:t>가 </a:t>
            </a:r>
            <a:r>
              <a:rPr lang="ko-KR" altLang="en-US" dirty="0" err="1"/>
              <a:t>이더리움을</a:t>
            </a:r>
            <a:r>
              <a:rPr lang="ko-KR" altLang="en-US" dirty="0"/>
              <a:t> 알 수 없는 주소로 보낼 때 발생할 수 있다</a:t>
            </a:r>
            <a:r>
              <a:rPr lang="en-US" altLang="ko-KR" dirty="0"/>
              <a:t>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-KR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공격자는 </a:t>
            </a:r>
            <a:r>
              <a:rPr lang="en-US" altLang="ko-KR" dirty="0"/>
              <a:t>fallback </a:t>
            </a:r>
            <a:r>
              <a:rPr lang="ko-KR" altLang="en-US" dirty="0"/>
              <a:t>함수에 악성 코드가 포함된 외부 주소에서 </a:t>
            </a:r>
            <a:r>
              <a:rPr lang="en-US" altLang="ko-KR" dirty="0"/>
              <a:t>contract</a:t>
            </a:r>
            <a:r>
              <a:rPr lang="ko-KR" altLang="en-US" dirty="0"/>
              <a:t>를 구성할 수 있다</a:t>
            </a:r>
            <a:r>
              <a:rPr lang="en-US" altLang="ko-KR" dirty="0"/>
              <a:t>.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-KR" dirty="0"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이 때 </a:t>
            </a:r>
            <a:r>
              <a:rPr lang="en-US" altLang="ko-KR" dirty="0"/>
              <a:t>contract</a:t>
            </a:r>
            <a:r>
              <a:rPr lang="ko-KR" altLang="en-US" dirty="0"/>
              <a:t>가 해당 주소로 </a:t>
            </a:r>
            <a:r>
              <a:rPr lang="ko-KR" altLang="en-US" dirty="0" err="1"/>
              <a:t>이더를</a:t>
            </a:r>
            <a:r>
              <a:rPr lang="ko-KR" altLang="en-US" dirty="0"/>
              <a:t> 보낼 때</a:t>
            </a:r>
            <a:r>
              <a:rPr lang="en-US" altLang="ko-KR" dirty="0"/>
              <a:t>, </a:t>
            </a:r>
            <a:r>
              <a:rPr lang="ko-KR" altLang="en-US" dirty="0"/>
              <a:t>악성 코드를 호출하게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56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Security Risks</a:t>
            </a:r>
            <a:endParaRPr dirty="0"/>
          </a:p>
        </p:txBody>
      </p:sp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4761102" y="2068798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Example Code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ACF4C4-1A3F-40E8-B834-D197AF07D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00" y="1744256"/>
            <a:ext cx="7404100" cy="3399244"/>
          </a:xfrm>
          <a:prstGeom prst="rect">
            <a:avLst/>
          </a:prstGeom>
        </p:spPr>
      </p:pic>
      <p:sp>
        <p:nvSpPr>
          <p:cNvPr id="5" name="Google Shape;131;p28">
            <a:extLst>
              <a:ext uri="{FF2B5EF4-FFF2-40B4-BE49-F238E27FC236}">
                <a16:creationId xmlns:a16="http://schemas.microsoft.com/office/drawing/2014/main" id="{C715D686-FEC5-4037-8081-D403B43987C0}"/>
              </a:ext>
            </a:extLst>
          </p:cNvPr>
          <p:cNvSpPr txBox="1">
            <a:spLocks/>
          </p:cNvSpPr>
          <p:nvPr/>
        </p:nvSpPr>
        <p:spPr>
          <a:xfrm>
            <a:off x="5027550" y="2068798"/>
            <a:ext cx="8232900" cy="313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None/>
            </a:pPr>
            <a:r>
              <a:rPr lang="en-US" altLang="ko-KR" sz="1400" b="1" dirty="0"/>
              <a:t># </a:t>
            </a:r>
            <a:r>
              <a:rPr lang="ko-KR" altLang="en-US" sz="1400" b="1" dirty="0"/>
              <a:t>일주일에 </a:t>
            </a:r>
            <a:r>
              <a:rPr lang="en-US" altLang="ko-KR" sz="1400" b="1" dirty="0"/>
              <a:t>1 </a:t>
            </a:r>
            <a:r>
              <a:rPr lang="ko-KR" altLang="en-US" sz="1400" b="1" dirty="0" err="1"/>
              <a:t>이더리움만</a:t>
            </a:r>
            <a:r>
              <a:rPr lang="ko-KR" altLang="en-US" sz="1400" b="1" dirty="0"/>
              <a:t> 인출할 수 있는 </a:t>
            </a:r>
            <a:endParaRPr lang="en-US" altLang="ko-KR" sz="1400" b="1" dirty="0"/>
          </a:p>
          <a:p>
            <a:pPr marL="114300" indent="0">
              <a:buNone/>
            </a:pPr>
            <a:r>
              <a:rPr lang="en-US" altLang="ko-KR" sz="1400" b="1" dirty="0"/>
              <a:t>    </a:t>
            </a:r>
            <a:r>
              <a:rPr lang="en-US" altLang="ko-KR" sz="1400" b="1" dirty="0" err="1"/>
              <a:t>EtherStore.sol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Contract </a:t>
            </a:r>
            <a:r>
              <a:rPr lang="ko-KR" altLang="en-US" sz="1400" b="1" dirty="0"/>
              <a:t>예제</a:t>
            </a:r>
            <a:endParaRPr lang="en-US" altLang="ko-KR" sz="1400" b="1" dirty="0"/>
          </a:p>
          <a:p>
            <a:pPr marL="114300" indent="0">
              <a:buNone/>
            </a:pPr>
            <a:endParaRPr lang="en-US" altLang="ko-KR" sz="1400" b="1" dirty="0"/>
          </a:p>
          <a:p>
            <a:pPr marL="114300" indent="0">
              <a:buNone/>
            </a:pPr>
            <a:r>
              <a:rPr lang="en-US" altLang="ko-KR" sz="1400" b="1" dirty="0"/>
              <a:t>Contract</a:t>
            </a:r>
            <a:r>
              <a:rPr lang="ko-KR" altLang="en-US" sz="1400" b="1" dirty="0"/>
              <a:t>가 제공하는 두가지 기능</a:t>
            </a:r>
            <a:endParaRPr lang="en-US" altLang="ko-KR" sz="1400" b="1" dirty="0"/>
          </a:p>
          <a:p>
            <a:r>
              <a:rPr lang="ko-KR" altLang="en-US" sz="1400" b="1" dirty="0"/>
              <a:t>예금입금</a:t>
            </a:r>
            <a:endParaRPr lang="en-US" altLang="ko-KR" sz="1400" b="1" dirty="0"/>
          </a:p>
          <a:p>
            <a:r>
              <a:rPr lang="ko-KR" altLang="en-US" sz="1400" b="1" dirty="0" err="1"/>
              <a:t>예금출금</a:t>
            </a:r>
            <a:endParaRPr lang="en-US" altLang="ko-KR" sz="1400" b="1" dirty="0"/>
          </a:p>
          <a:p>
            <a:endParaRPr lang="en-US" altLang="ko-KR" sz="1400" b="1" dirty="0"/>
          </a:p>
          <a:p>
            <a:pPr marL="114300" indent="0">
              <a:buNone/>
            </a:pPr>
            <a:r>
              <a:rPr lang="en-US" altLang="ko-KR" sz="1400" b="1" dirty="0" err="1"/>
              <a:t>Withdrawfunds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</a:t>
            </a:r>
            <a:r>
              <a:rPr lang="ko-KR" altLang="en-US" sz="1400" b="1" dirty="0"/>
              <a:t> 요청된 인출금액이</a:t>
            </a:r>
            <a:endParaRPr lang="en-US" altLang="ko-KR" sz="1400" b="1" dirty="0"/>
          </a:p>
          <a:p>
            <a:pPr marL="114300" indent="0">
              <a:buNone/>
            </a:pPr>
            <a:r>
              <a:rPr lang="en-US" altLang="ko-KR" sz="1400" b="1" dirty="0"/>
              <a:t>1 </a:t>
            </a:r>
            <a:r>
              <a:rPr lang="ko-KR" altLang="en-US" sz="1400" b="1" dirty="0" err="1"/>
              <a:t>이더리움</a:t>
            </a:r>
            <a:r>
              <a:rPr lang="ko-KR" altLang="en-US" sz="1400" b="1" dirty="0"/>
              <a:t> 미만이고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지난 주에 인출이 발생하지 </a:t>
            </a:r>
            <a:endParaRPr lang="en-US" altLang="ko-KR" sz="1400" b="1" dirty="0"/>
          </a:p>
          <a:p>
            <a:pPr marL="114300" indent="0">
              <a:buNone/>
            </a:pPr>
            <a:r>
              <a:rPr lang="ko-KR" altLang="en-US" sz="1400" b="1" dirty="0"/>
              <a:t>않은 경우에만 성공하도록 작성되었다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20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Security Risks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172836-9DE7-48A4-A87A-5454DC96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0" y="1721460"/>
            <a:ext cx="5709371" cy="3422040"/>
          </a:xfrm>
          <a:prstGeom prst="rect">
            <a:avLst/>
          </a:prstGeom>
        </p:spPr>
      </p:pic>
      <p:sp>
        <p:nvSpPr>
          <p:cNvPr id="9" name="Google Shape;131;p28">
            <a:extLst>
              <a:ext uri="{FF2B5EF4-FFF2-40B4-BE49-F238E27FC236}">
                <a16:creationId xmlns:a16="http://schemas.microsoft.com/office/drawing/2014/main" id="{904DB369-6CF7-41F2-AC0F-F7E0702E2B45}"/>
              </a:ext>
            </a:extLst>
          </p:cNvPr>
          <p:cNvSpPr txBox="1">
            <a:spLocks/>
          </p:cNvSpPr>
          <p:nvPr/>
        </p:nvSpPr>
        <p:spPr>
          <a:xfrm>
            <a:off x="4197467" y="2006944"/>
            <a:ext cx="8232900" cy="313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ko-KR" altLang="en-US" sz="1400" b="1" dirty="0"/>
              <a:t>공격자는 악의적인 </a:t>
            </a:r>
            <a:r>
              <a:rPr lang="en-US" altLang="ko-KR" sz="1400" b="1" dirty="0"/>
              <a:t>Contract</a:t>
            </a:r>
            <a:r>
              <a:rPr lang="ko-KR" altLang="en-US" sz="1400" b="1" dirty="0"/>
              <a:t>에 </a:t>
            </a:r>
            <a:r>
              <a:rPr lang="en-US" altLang="ko-KR" sz="1400" b="1" dirty="0" err="1"/>
              <a:t>EtherStore</a:t>
            </a:r>
            <a:r>
              <a:rPr lang="ko-KR" altLang="en-US" sz="1400" b="1" dirty="0"/>
              <a:t>의 계약</a:t>
            </a:r>
            <a:endParaRPr lang="en-US" altLang="ko-KR" sz="1400" b="1" dirty="0"/>
          </a:p>
          <a:p>
            <a:pPr marL="114300" indent="0">
              <a:buNone/>
            </a:pPr>
            <a:r>
              <a:rPr lang="en-US" altLang="ko-KR" sz="1400" b="1" dirty="0"/>
              <a:t>        </a:t>
            </a:r>
            <a:r>
              <a:rPr lang="ko-KR" altLang="en-US" sz="1400" b="1" dirty="0"/>
              <a:t>주소를 유일한 생성자 매개변수로 한다</a:t>
            </a:r>
            <a:r>
              <a:rPr lang="en-US" altLang="ko-KR" sz="1400" b="1" dirty="0"/>
              <a:t>.</a:t>
            </a:r>
          </a:p>
          <a:p>
            <a:pPr marL="114300" indent="0">
              <a:buNone/>
            </a:pPr>
            <a:endParaRPr lang="en-US" altLang="ko-KR" sz="1400" b="1" dirty="0"/>
          </a:p>
          <a:p>
            <a:r>
              <a:rPr lang="en-US" altLang="ko-KR" sz="1400" b="1" dirty="0"/>
              <a:t>Line 17 : </a:t>
            </a:r>
            <a:r>
              <a:rPr lang="ko-KR" altLang="en-US" sz="1400" b="1" dirty="0"/>
              <a:t>악의적인 </a:t>
            </a:r>
            <a:r>
              <a:rPr lang="en-US" altLang="ko-KR" sz="1400" b="1" dirty="0"/>
              <a:t>Contract</a:t>
            </a:r>
            <a:r>
              <a:rPr lang="ko-KR" altLang="en-US" sz="1400" b="1" dirty="0"/>
              <a:t>에서 </a:t>
            </a:r>
            <a:r>
              <a:rPr lang="en-US" altLang="ko-KR" sz="1400" b="1" dirty="0" err="1"/>
              <a:t>withdrawFunds</a:t>
            </a:r>
            <a:r>
              <a:rPr lang="ko-KR" altLang="en-US" sz="1400" b="1" dirty="0"/>
              <a:t>를</a:t>
            </a:r>
            <a:endParaRPr lang="en-US" altLang="ko-KR" sz="1400" b="1" dirty="0"/>
          </a:p>
          <a:p>
            <a:pPr marL="114300" indent="0">
              <a:buNone/>
            </a:pPr>
            <a:r>
              <a:rPr lang="en-US" altLang="ko-KR" sz="1400" b="1" dirty="0"/>
              <a:t>        </a:t>
            </a:r>
            <a:r>
              <a:rPr lang="ko-KR" altLang="en-US" sz="1400" b="1" dirty="0"/>
              <a:t>호출한다</a:t>
            </a:r>
            <a:r>
              <a:rPr lang="en-US" altLang="ko-KR" sz="1400" b="1" dirty="0"/>
              <a:t>. (1eth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parameter</a:t>
            </a:r>
            <a:r>
              <a:rPr lang="ko-KR" altLang="en-US" sz="1400" b="1" dirty="0"/>
              <a:t>로</a:t>
            </a:r>
            <a:r>
              <a:rPr lang="en-US" altLang="ko-KR" sz="1400" b="1" dirty="0"/>
              <a:t>)</a:t>
            </a:r>
          </a:p>
          <a:p>
            <a:pPr marL="114300" indent="0">
              <a:buNone/>
            </a:pPr>
            <a:endParaRPr lang="en-US" altLang="ko-KR" sz="1400" b="1" dirty="0"/>
          </a:p>
          <a:p>
            <a:r>
              <a:rPr lang="ko-KR" altLang="en-US" sz="1400" b="1" dirty="0"/>
              <a:t>최종 결과는 공격자가 </a:t>
            </a:r>
            <a:r>
              <a:rPr lang="en-US" altLang="ko-KR" sz="1400" b="1" dirty="0" err="1"/>
              <a:t>EtherStore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계약에서 </a:t>
            </a:r>
            <a:r>
              <a:rPr lang="en-US" altLang="ko-KR" sz="1400" b="1" dirty="0"/>
              <a:t>1 ether</a:t>
            </a:r>
            <a:r>
              <a:rPr lang="ko-KR" altLang="en-US" sz="1400" b="1" dirty="0"/>
              <a:t>를 </a:t>
            </a:r>
            <a:endParaRPr lang="en-US" altLang="ko-KR" sz="1400" b="1" dirty="0"/>
          </a:p>
          <a:p>
            <a:pPr marL="114300" indent="0">
              <a:buNone/>
            </a:pPr>
            <a:r>
              <a:rPr lang="en-US" altLang="ko-KR" sz="1400" b="1" dirty="0"/>
              <a:t>        </a:t>
            </a:r>
            <a:r>
              <a:rPr lang="ko-KR" altLang="en-US" sz="1400" b="1" dirty="0"/>
              <a:t>제외한 모든 것을 단일 거래로 인출한 것이다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37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Preventative Techniques</a:t>
            </a:r>
            <a:endParaRPr dirty="0"/>
          </a:p>
        </p:txBody>
      </p:sp>
      <p:sp>
        <p:nvSpPr>
          <p:cNvPr id="5" name="Google Shape;131;p28">
            <a:extLst>
              <a:ext uri="{FF2B5EF4-FFF2-40B4-BE49-F238E27FC236}">
                <a16:creationId xmlns:a16="http://schemas.microsoft.com/office/drawing/2014/main" id="{8E1EF9C3-83E6-4BC4-8086-1F03E4FA57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/>
              <a:t>스마트 계약에서 잠재적인 </a:t>
            </a:r>
            <a:r>
              <a:rPr lang="en-US" altLang="ko-KR" dirty="0"/>
              <a:t>reentrancy</a:t>
            </a:r>
            <a:r>
              <a:rPr lang="ko-KR" altLang="en-US" dirty="0"/>
              <a:t> 취약성을 회피하는 데 도움이 되는 여러 가지 공통적인 기법이 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>
              <a:buFont typeface="+mj-lt"/>
              <a:buAutoNum type="arabicPeriod"/>
            </a:pPr>
            <a:r>
              <a:rPr lang="ko-KR" altLang="en-US" dirty="0"/>
              <a:t>외부 계약으로 </a:t>
            </a:r>
            <a:r>
              <a:rPr lang="ko-KR" altLang="en-US" dirty="0" err="1"/>
              <a:t>이더리움을</a:t>
            </a:r>
            <a:r>
              <a:rPr lang="ko-KR" altLang="en-US" dirty="0"/>
              <a:t> 송신할 때 내장된 전송 기능을 이용하는 것</a:t>
            </a:r>
            <a:r>
              <a:rPr lang="en-US" altLang="ko-KR" dirty="0"/>
              <a:t>(</a:t>
            </a:r>
            <a:r>
              <a:rPr lang="ko-KR" altLang="en-US" dirty="0"/>
              <a:t>가능한 경우 </a:t>
            </a:r>
            <a:r>
              <a:rPr lang="en-US" altLang="ko-KR" dirty="0"/>
              <a:t>)</a:t>
            </a:r>
          </a:p>
          <a:p>
            <a:pPr lvl="0">
              <a:buFont typeface="+mj-lt"/>
              <a:buAutoNum type="arabicPeriod"/>
            </a:pPr>
            <a:r>
              <a:rPr lang="ko-KR" altLang="en-US" dirty="0"/>
              <a:t>상태 변수를 변경하는 모든 로직이 </a:t>
            </a:r>
            <a:r>
              <a:rPr lang="ko-KR" altLang="en-US" dirty="0" err="1"/>
              <a:t>이더리움을</a:t>
            </a:r>
            <a:r>
              <a:rPr lang="ko-KR" altLang="en-US" dirty="0"/>
              <a:t> </a:t>
            </a:r>
            <a:r>
              <a:rPr lang="en-US" altLang="ko-KR" dirty="0"/>
              <a:t>contract(or any external call)</a:t>
            </a:r>
            <a:r>
              <a:rPr lang="ko-KR" altLang="en-US" dirty="0"/>
              <a:t>에서 송신하기 전에 발생하도록 하는 것</a:t>
            </a:r>
            <a:endParaRPr lang="en-US" altLang="ko-KR" dirty="0"/>
          </a:p>
          <a:p>
            <a:pPr lvl="0">
              <a:buFont typeface="+mj-lt"/>
              <a:buAutoNum type="arabicPeriod"/>
            </a:pPr>
            <a:r>
              <a:rPr lang="ko-KR" altLang="en-US" dirty="0"/>
              <a:t>코드 실행 중에 </a:t>
            </a:r>
            <a:r>
              <a:rPr lang="en-US" altLang="ko-KR" dirty="0"/>
              <a:t>contract</a:t>
            </a:r>
            <a:r>
              <a:rPr lang="ko-KR" altLang="en-US" dirty="0"/>
              <a:t>를 잠그는 상태 변수를 추가해 </a:t>
            </a:r>
            <a:r>
              <a:rPr lang="en-US" altLang="ko-KR" dirty="0"/>
              <a:t>reentrant call</a:t>
            </a:r>
            <a:r>
              <a:rPr lang="ko-KR" altLang="en-US" dirty="0"/>
              <a:t>을 막는 </a:t>
            </a:r>
            <a:r>
              <a:rPr lang="en-US" altLang="ko-KR" dirty="0"/>
              <a:t>mutex</a:t>
            </a:r>
            <a:r>
              <a:rPr lang="ko-KR" altLang="en-US" dirty="0"/>
              <a:t>를 도입하는 것</a:t>
            </a:r>
            <a:endParaRPr lang="en-US" altLang="ko-KR" dirty="0"/>
          </a:p>
          <a:p>
            <a:pPr lvl="0">
              <a:buFont typeface="+mj-lt"/>
              <a:buAutoNum type="arabicPeriod"/>
            </a:pPr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175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Preventative Techniques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91544B-3558-4FFD-93AB-F1DA02640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087" y="1721483"/>
            <a:ext cx="5333726" cy="34309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62EC736-1958-44D6-BFCE-179538F21C87}"/>
              </a:ext>
            </a:extLst>
          </p:cNvPr>
          <p:cNvSpPr/>
          <p:nvPr/>
        </p:nvSpPr>
        <p:spPr>
          <a:xfrm>
            <a:off x="2080681" y="2115671"/>
            <a:ext cx="1586753" cy="13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3E124-3C58-4563-AD4B-6C05E0722FC1}"/>
              </a:ext>
            </a:extLst>
          </p:cNvPr>
          <p:cNvSpPr/>
          <p:nvPr/>
        </p:nvSpPr>
        <p:spPr>
          <a:xfrm>
            <a:off x="2192117" y="3275609"/>
            <a:ext cx="1586753" cy="13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15422-AE7E-4D54-9DDD-8CA4A09654D4}"/>
              </a:ext>
            </a:extLst>
          </p:cNvPr>
          <p:cNvSpPr/>
          <p:nvPr/>
        </p:nvSpPr>
        <p:spPr>
          <a:xfrm>
            <a:off x="2192116" y="4652682"/>
            <a:ext cx="1586753" cy="13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87BC90-D9B8-46F0-B524-81EA8F606B1E}"/>
              </a:ext>
            </a:extLst>
          </p:cNvPr>
          <p:cNvSpPr/>
          <p:nvPr/>
        </p:nvSpPr>
        <p:spPr>
          <a:xfrm>
            <a:off x="2183151" y="4315433"/>
            <a:ext cx="1586753" cy="13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Add</a:t>
            </a:r>
            <a:endParaRPr dirty="0"/>
          </a:p>
        </p:txBody>
      </p:sp>
      <p:sp>
        <p:nvSpPr>
          <p:cNvPr id="8" name="Google Shape;131;p28">
            <a:extLst>
              <a:ext uri="{FF2B5EF4-FFF2-40B4-BE49-F238E27FC236}">
                <a16:creationId xmlns:a16="http://schemas.microsoft.com/office/drawing/2014/main" id="{0D5E6E11-3F37-4E0D-9AA4-771DB078B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950" y="1901975"/>
            <a:ext cx="8232900" cy="313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b="1" dirty="0"/>
              <a:t>Arithmetic Over/Underflows - </a:t>
            </a:r>
            <a:r>
              <a:rPr lang="en-US" altLang="ko-KR" dirty="0" err="1"/>
              <a:t>Ethererum</a:t>
            </a:r>
            <a:r>
              <a:rPr lang="en-US" altLang="ko-KR" dirty="0"/>
              <a:t> Virtual Machine</a:t>
            </a:r>
            <a:r>
              <a:rPr lang="ko-KR" altLang="en-US" dirty="0"/>
              <a:t>은 정수의 고정 크기 데이터 유형을 지정하므로 </a:t>
            </a:r>
            <a:r>
              <a:rPr lang="ko-KR" altLang="en-US" dirty="0" err="1"/>
              <a:t>오버플로우에</a:t>
            </a:r>
            <a:r>
              <a:rPr lang="ko-KR" altLang="en-US" dirty="0"/>
              <a:t> 유의한다</a:t>
            </a:r>
            <a:r>
              <a:rPr lang="en-US" altLang="ko-KR" dirty="0"/>
              <a:t>.</a:t>
            </a:r>
          </a:p>
          <a:p>
            <a:pPr marL="11430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OpenZeppelin</a:t>
            </a:r>
            <a:r>
              <a:rPr lang="ko-KR" altLang="en-US" dirty="0"/>
              <a:t>에 </a:t>
            </a:r>
            <a:r>
              <a:rPr lang="en-US" altLang="ko-KR" dirty="0" err="1"/>
              <a:t>SafeMath</a:t>
            </a:r>
            <a:r>
              <a:rPr lang="en-US" altLang="ko-KR" dirty="0"/>
              <a:t> </a:t>
            </a:r>
            <a:r>
              <a:rPr lang="ko-KR" altLang="en-US" dirty="0"/>
              <a:t>라이브러리가 </a:t>
            </a:r>
            <a:r>
              <a:rPr lang="ko-KR" altLang="en-US" dirty="0" err="1"/>
              <a:t>언더</a:t>
            </a:r>
            <a:r>
              <a:rPr lang="en-US" altLang="ko-KR" dirty="0"/>
              <a:t>/</a:t>
            </a:r>
            <a:r>
              <a:rPr lang="ko-KR" altLang="en-US" dirty="0" err="1"/>
              <a:t>오버플로우</a:t>
            </a:r>
            <a:r>
              <a:rPr lang="ko-KR" altLang="en-US" dirty="0"/>
              <a:t> 취약성을 피하기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위해 사용되고 있다</a:t>
            </a:r>
            <a:r>
              <a:rPr lang="en-US" altLang="ko-KR" dirty="0"/>
              <a:t>.</a:t>
            </a:r>
          </a:p>
          <a:p>
            <a:pPr marL="114300" indent="0">
              <a:buNone/>
            </a:pPr>
            <a:endParaRPr lang="en-US" altLang="ko-KR" dirty="0"/>
          </a:p>
          <a:p>
            <a:r>
              <a:rPr lang="en-US" altLang="ko-KR" b="1" dirty="0"/>
              <a:t>Unexpected Ether – </a:t>
            </a:r>
            <a:r>
              <a:rPr lang="ko-KR" altLang="en-US" dirty="0" err="1"/>
              <a:t>이더리움을</a:t>
            </a:r>
            <a:r>
              <a:rPr lang="ko-KR" altLang="en-US" dirty="0"/>
              <a:t> </a:t>
            </a:r>
            <a:r>
              <a:rPr lang="en-US" altLang="ko-KR" dirty="0"/>
              <a:t>contract</a:t>
            </a:r>
            <a:r>
              <a:rPr lang="ko-KR" altLang="en-US" dirty="0"/>
              <a:t>로 보낼 때 </a:t>
            </a:r>
            <a:r>
              <a:rPr lang="en-US" altLang="ko-KR" dirty="0"/>
              <a:t>contract</a:t>
            </a:r>
            <a:r>
              <a:rPr lang="ko-KR" altLang="en-US" dirty="0"/>
              <a:t>에 정의된 다른 기능이나 </a:t>
            </a:r>
            <a:r>
              <a:rPr lang="en-US" altLang="ko-KR" dirty="0"/>
              <a:t>fallback </a:t>
            </a:r>
            <a:r>
              <a:rPr lang="ko-KR" altLang="en-US" dirty="0"/>
              <a:t>기능을 실행해야 한다</a:t>
            </a:r>
            <a:r>
              <a:rPr lang="en-US" altLang="ko-KR" dirty="0"/>
              <a:t>.  </a:t>
            </a:r>
            <a:r>
              <a:rPr lang="ko-KR" altLang="en-US" dirty="0"/>
              <a:t>사용자에게 전송되는 모든 </a:t>
            </a:r>
            <a:r>
              <a:rPr lang="ko-KR" altLang="en-US" dirty="0" err="1"/>
              <a:t>이더리움에</a:t>
            </a:r>
            <a:r>
              <a:rPr lang="ko-KR" altLang="en-US" dirty="0"/>
              <a:t> 대해 코드 실행에 의존하는 계약은 </a:t>
            </a:r>
            <a:r>
              <a:rPr lang="ko-KR" altLang="en-US" dirty="0" err="1"/>
              <a:t>이더리움이</a:t>
            </a:r>
            <a:r>
              <a:rPr lang="ko-KR" altLang="en-US" dirty="0"/>
              <a:t> 강제로 송신되는 공격에 취약할 수 있다</a:t>
            </a:r>
            <a:r>
              <a:rPr lang="en-US" altLang="ko-KR" dirty="0"/>
              <a:t>.</a:t>
            </a:r>
          </a:p>
          <a:p>
            <a:pPr marL="11430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0"/>
            <a:endParaRPr lang="en-US" altLang="ko-KR" dirty="0"/>
          </a:p>
          <a:p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  <a:p>
            <a:pPr marL="114300" lv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3937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1194</Words>
  <Application>Microsoft Office PowerPoint</Application>
  <PresentationFormat>화면 슬라이드 쇼(16:9)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Roboto</vt:lpstr>
      <vt:lpstr>Arial</vt:lpstr>
      <vt:lpstr>Simple Light</vt:lpstr>
      <vt:lpstr>Material</vt:lpstr>
      <vt:lpstr>Smart Contract Security</vt:lpstr>
      <vt:lpstr>Security Best Practices</vt:lpstr>
      <vt:lpstr>Security Risks</vt:lpstr>
      <vt:lpstr>Security Risks</vt:lpstr>
      <vt:lpstr>Security Risks</vt:lpstr>
      <vt:lpstr>Security Risks</vt:lpstr>
      <vt:lpstr>Preventative Techniques</vt:lpstr>
      <vt:lpstr>Preventative Techniques</vt:lpstr>
      <vt:lpstr>Add</vt:lpstr>
      <vt:lpstr>Delegatecall</vt:lpstr>
      <vt:lpstr>Default Visibilities</vt:lpstr>
      <vt:lpstr>Default Visibilities</vt:lpstr>
      <vt:lpstr>Default Visibilities</vt:lpstr>
      <vt:lpstr>External Contract Referencing</vt:lpstr>
      <vt:lpstr>External Contract Referencing</vt:lpstr>
      <vt:lpstr>그 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Contract Security</dc:title>
  <dc:creator>홍범선</dc:creator>
  <cp:lastModifiedBy>범선 홍</cp:lastModifiedBy>
  <cp:revision>17</cp:revision>
  <dcterms:modified xsi:type="dcterms:W3CDTF">2019-02-27T17:09:21Z</dcterms:modified>
</cp:coreProperties>
</file>