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Glacial Indifference" charset="1" panose="00000000000000000000"/>
      <p:regular r:id="rId11"/>
    </p:embeddedFont>
    <p:embeddedFont>
      <p:font typeface="RoxboroughCF" charset="1" panose="000005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0868" y="10008764"/>
            <a:ext cx="18869735" cy="120011"/>
            <a:chOff x="0" y="0"/>
            <a:chExt cx="4969807" cy="316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69807" cy="31608"/>
            </a:xfrm>
            <a:custGeom>
              <a:avLst/>
              <a:gdLst/>
              <a:ahLst/>
              <a:cxnLst/>
              <a:rect r="r" b="b" t="t" l="l"/>
              <a:pathLst>
                <a:path h="31608" w="4969807">
                  <a:moveTo>
                    <a:pt x="0" y="0"/>
                  </a:moveTo>
                  <a:lnTo>
                    <a:pt x="4969807" y="0"/>
                  </a:lnTo>
                  <a:lnTo>
                    <a:pt x="4969807" y="31608"/>
                  </a:lnTo>
                  <a:lnTo>
                    <a:pt x="0" y="31608"/>
                  </a:lnTo>
                  <a:close/>
                </a:path>
              </a:pathLst>
            </a:custGeom>
            <a:solidFill>
              <a:srgbClr val="191919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69807" cy="79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875321" y="743468"/>
            <a:ext cx="14825784" cy="4542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23"/>
              </a:lnSpc>
            </a:pPr>
            <a:r>
              <a:rPr lang="en-US" sz="10368" spc="-103">
                <a:solidFill>
                  <a:srgbClr val="19191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Node Js</a:t>
            </a:r>
          </a:p>
          <a:p>
            <a:pPr algn="l">
              <a:lnSpc>
                <a:spcPts val="11923"/>
              </a:lnSpc>
            </a:pPr>
          </a:p>
          <a:p>
            <a:pPr algn="ctr">
              <a:lnSpc>
                <a:spcPts val="11923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875321" y="5895472"/>
            <a:ext cx="9213818" cy="1359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30"/>
              </a:lnSpc>
            </a:pPr>
            <a:r>
              <a:rPr lang="en-US" sz="3878">
                <a:solidFill>
                  <a:srgbClr val="191919"/>
                </a:solidFill>
                <a:latin typeface="RoxboroughCF"/>
                <a:ea typeface="RoxboroughCF"/>
                <a:cs typeface="RoxboroughCF"/>
                <a:sym typeface="RoxboroughCF"/>
              </a:rPr>
              <a:t>●   Node.js 소개</a:t>
            </a:r>
          </a:p>
          <a:p>
            <a:pPr algn="l">
              <a:lnSpc>
                <a:spcPts val="5430"/>
              </a:lnSpc>
            </a:pPr>
            <a:r>
              <a:rPr lang="en-US" sz="3878">
                <a:solidFill>
                  <a:srgbClr val="191919"/>
                </a:solidFill>
                <a:latin typeface="RoxboroughCF"/>
                <a:ea typeface="RoxboroughCF"/>
                <a:cs typeface="RoxboroughCF"/>
                <a:sym typeface="RoxboroughCF"/>
              </a:rPr>
              <a:t>●   JavaScript로 서버 사이드 개발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0868" y="10008764"/>
            <a:ext cx="18869735" cy="120011"/>
            <a:chOff x="0" y="0"/>
            <a:chExt cx="4969807" cy="316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69807" cy="31608"/>
            </a:xfrm>
            <a:custGeom>
              <a:avLst/>
              <a:gdLst/>
              <a:ahLst/>
              <a:cxnLst/>
              <a:rect r="r" b="b" t="t" l="l"/>
              <a:pathLst>
                <a:path h="31608" w="4969807">
                  <a:moveTo>
                    <a:pt x="0" y="0"/>
                  </a:moveTo>
                  <a:lnTo>
                    <a:pt x="4969807" y="0"/>
                  </a:lnTo>
                  <a:lnTo>
                    <a:pt x="4969807" y="31608"/>
                  </a:lnTo>
                  <a:lnTo>
                    <a:pt x="0" y="31608"/>
                  </a:lnTo>
                  <a:close/>
                </a:path>
              </a:pathLst>
            </a:custGeom>
            <a:solidFill>
              <a:srgbClr val="191919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69807" cy="79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875321" y="733943"/>
            <a:ext cx="14825784" cy="443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3"/>
              </a:lnSpc>
            </a:pPr>
            <a:r>
              <a:rPr lang="en-US" sz="9568" spc="-95">
                <a:solidFill>
                  <a:srgbClr val="19191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Node Js란?</a:t>
            </a:r>
          </a:p>
          <a:p>
            <a:pPr algn="l">
              <a:lnSpc>
                <a:spcPts val="11923"/>
              </a:lnSpc>
            </a:pPr>
          </a:p>
          <a:p>
            <a:pPr algn="ctr">
              <a:lnSpc>
                <a:spcPts val="11923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875321" y="3064841"/>
            <a:ext cx="14352219" cy="4120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11599" indent="-505800" lvl="1">
              <a:lnSpc>
                <a:spcPts val="6559"/>
              </a:lnSpc>
              <a:buFont typeface="Arial"/>
              <a:buChar char="•"/>
            </a:pPr>
            <a:r>
              <a:rPr lang="en-US" sz="4685">
                <a:solidFill>
                  <a:srgbClr val="191919"/>
                </a:solidFill>
                <a:latin typeface="RoxboroughCF"/>
                <a:ea typeface="RoxboroughCF"/>
                <a:cs typeface="RoxboroughCF"/>
                <a:sym typeface="RoxboroughCF"/>
              </a:rPr>
              <a:t>Node.js는 Chrome V8 JavaScript 엔진으로 빌드된 서버 사이드 플랫폼.</a:t>
            </a:r>
          </a:p>
          <a:p>
            <a:pPr algn="l" marL="1011599" indent="-505800" lvl="1">
              <a:lnSpc>
                <a:spcPts val="6559"/>
              </a:lnSpc>
              <a:buFont typeface="Arial"/>
              <a:buChar char="•"/>
            </a:pPr>
            <a:r>
              <a:rPr lang="en-US" sz="4685">
                <a:solidFill>
                  <a:srgbClr val="191919"/>
                </a:solidFill>
                <a:latin typeface="RoxboroughCF"/>
                <a:ea typeface="RoxboroughCF"/>
                <a:cs typeface="RoxboroughCF"/>
                <a:sym typeface="RoxboroughCF"/>
              </a:rPr>
              <a:t>비동기 이벤트 기반 아키텍처.</a:t>
            </a:r>
          </a:p>
          <a:p>
            <a:pPr algn="l" marL="1011599" indent="-505800" lvl="1">
              <a:lnSpc>
                <a:spcPts val="6559"/>
              </a:lnSpc>
              <a:buFont typeface="Arial"/>
              <a:buChar char="•"/>
            </a:pPr>
            <a:r>
              <a:rPr lang="en-US" sz="4685">
                <a:solidFill>
                  <a:srgbClr val="191919"/>
                </a:solidFill>
                <a:latin typeface="RoxboroughCF"/>
                <a:ea typeface="RoxboroughCF"/>
                <a:cs typeface="RoxboroughCF"/>
                <a:sym typeface="RoxboroughCF"/>
              </a:rPr>
              <a:t>JavaScript를 사용하여 서버를 구축할 수 있게 해줌.</a:t>
            </a:r>
          </a:p>
          <a:p>
            <a:pPr algn="l">
              <a:lnSpc>
                <a:spcPts val="655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0868" y="10008764"/>
            <a:ext cx="18869735" cy="120011"/>
            <a:chOff x="0" y="0"/>
            <a:chExt cx="4969807" cy="316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69807" cy="31608"/>
            </a:xfrm>
            <a:custGeom>
              <a:avLst/>
              <a:gdLst/>
              <a:ahLst/>
              <a:cxnLst/>
              <a:rect r="r" b="b" t="t" l="l"/>
              <a:pathLst>
                <a:path h="31608" w="4969807">
                  <a:moveTo>
                    <a:pt x="0" y="0"/>
                  </a:moveTo>
                  <a:lnTo>
                    <a:pt x="4969807" y="0"/>
                  </a:lnTo>
                  <a:lnTo>
                    <a:pt x="4969807" y="31608"/>
                  </a:lnTo>
                  <a:lnTo>
                    <a:pt x="0" y="31608"/>
                  </a:lnTo>
                  <a:close/>
                </a:path>
              </a:pathLst>
            </a:custGeom>
            <a:solidFill>
              <a:srgbClr val="191919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69807" cy="79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875321" y="743468"/>
            <a:ext cx="14825784" cy="4542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23"/>
              </a:lnSpc>
            </a:pPr>
            <a:r>
              <a:rPr lang="en-US" sz="10368" spc="-103">
                <a:solidFill>
                  <a:srgbClr val="19191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Node Js의 특징</a:t>
            </a:r>
          </a:p>
          <a:p>
            <a:pPr algn="l">
              <a:lnSpc>
                <a:spcPts val="11923"/>
              </a:lnSpc>
            </a:pPr>
          </a:p>
          <a:p>
            <a:pPr algn="ctr">
              <a:lnSpc>
                <a:spcPts val="11923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875321" y="3865526"/>
            <a:ext cx="14386970" cy="5004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7341" indent="-438670" lvl="1">
              <a:lnSpc>
                <a:spcPts val="5689"/>
              </a:lnSpc>
              <a:buFont typeface="Arial"/>
              <a:buChar char="•"/>
            </a:pPr>
            <a:r>
              <a:rPr lang="en-US" sz="4063">
                <a:solidFill>
                  <a:srgbClr val="191919"/>
                </a:solidFill>
                <a:latin typeface="RoxboroughCF"/>
                <a:ea typeface="RoxboroughCF"/>
                <a:cs typeface="RoxboroughCF"/>
                <a:sym typeface="RoxboroughCF"/>
              </a:rPr>
              <a:t>비동기 I/O: 요청을 처리하는 동안 다른 작업을 수행할 수 있어 성능이 뛰어남.</a:t>
            </a:r>
          </a:p>
          <a:p>
            <a:pPr algn="l" marL="877341" indent="-438670" lvl="1">
              <a:lnSpc>
                <a:spcPts val="5689"/>
              </a:lnSpc>
              <a:buFont typeface="Arial"/>
              <a:buChar char="•"/>
            </a:pPr>
            <a:r>
              <a:rPr lang="en-US" sz="4063">
                <a:solidFill>
                  <a:srgbClr val="191919"/>
                </a:solidFill>
                <a:latin typeface="RoxboroughCF"/>
                <a:ea typeface="RoxboroughCF"/>
                <a:cs typeface="RoxboroughCF"/>
                <a:sym typeface="RoxboroughCF"/>
              </a:rPr>
              <a:t>단일 스레드: 이벤트 루프를 통해 높은 동시성을 제공.</a:t>
            </a:r>
          </a:p>
          <a:p>
            <a:pPr algn="l" marL="877341" indent="-438670" lvl="1">
              <a:lnSpc>
                <a:spcPts val="5689"/>
              </a:lnSpc>
              <a:buFont typeface="Arial"/>
              <a:buChar char="•"/>
            </a:pPr>
            <a:r>
              <a:rPr lang="en-US" sz="4063">
                <a:solidFill>
                  <a:srgbClr val="191919"/>
                </a:solidFill>
                <a:latin typeface="RoxboroughCF"/>
                <a:ea typeface="RoxboroughCF"/>
                <a:cs typeface="RoxboroughCF"/>
                <a:sym typeface="RoxboroughCF"/>
              </a:rPr>
              <a:t>npm: 세계 최대의 오픈 소스 라이브러리 생태계.</a:t>
            </a:r>
          </a:p>
          <a:p>
            <a:pPr algn="l">
              <a:lnSpc>
                <a:spcPts val="5689"/>
              </a:lnSpc>
            </a:pPr>
          </a:p>
          <a:p>
            <a:pPr algn="l">
              <a:lnSpc>
                <a:spcPts val="5689"/>
              </a:lnSpc>
            </a:pPr>
          </a:p>
          <a:p>
            <a:pPr algn="l">
              <a:lnSpc>
                <a:spcPts val="568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0868" y="10008764"/>
            <a:ext cx="18869735" cy="120011"/>
            <a:chOff x="0" y="0"/>
            <a:chExt cx="4969807" cy="316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69807" cy="31608"/>
            </a:xfrm>
            <a:custGeom>
              <a:avLst/>
              <a:gdLst/>
              <a:ahLst/>
              <a:cxnLst/>
              <a:rect r="r" b="b" t="t" l="l"/>
              <a:pathLst>
                <a:path h="31608" w="4969807">
                  <a:moveTo>
                    <a:pt x="0" y="0"/>
                  </a:moveTo>
                  <a:lnTo>
                    <a:pt x="4969807" y="0"/>
                  </a:lnTo>
                  <a:lnTo>
                    <a:pt x="4969807" y="31608"/>
                  </a:lnTo>
                  <a:lnTo>
                    <a:pt x="0" y="31608"/>
                  </a:lnTo>
                  <a:close/>
                </a:path>
              </a:pathLst>
            </a:custGeom>
            <a:solidFill>
              <a:srgbClr val="191919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69807" cy="79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875321" y="743468"/>
            <a:ext cx="14825784" cy="4542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23"/>
              </a:lnSpc>
            </a:pPr>
            <a:r>
              <a:rPr lang="en-US" sz="10368" spc="-103">
                <a:solidFill>
                  <a:srgbClr val="19191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Node Js의 주요 모듈</a:t>
            </a:r>
          </a:p>
          <a:p>
            <a:pPr algn="l">
              <a:lnSpc>
                <a:spcPts val="11923"/>
              </a:lnSpc>
            </a:pPr>
          </a:p>
          <a:p>
            <a:pPr algn="ctr">
              <a:lnSpc>
                <a:spcPts val="11923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875321" y="4372076"/>
            <a:ext cx="14013058" cy="4886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54539" indent="-427270" lvl="1">
              <a:lnSpc>
                <a:spcPts val="5541"/>
              </a:lnSpc>
              <a:buFont typeface="Arial"/>
              <a:buChar char="•"/>
            </a:pPr>
            <a:r>
              <a:rPr lang="en-US" sz="3958">
                <a:solidFill>
                  <a:srgbClr val="191919"/>
                </a:solidFill>
                <a:latin typeface="RoxboroughCF"/>
                <a:ea typeface="RoxboroughCF"/>
                <a:cs typeface="RoxboroughCF"/>
                <a:sym typeface="RoxboroughCF"/>
              </a:rPr>
              <a:t>HTTP: 웹 서버 구축.</a:t>
            </a:r>
          </a:p>
          <a:p>
            <a:pPr algn="l" marL="854539" indent="-427270" lvl="1">
              <a:lnSpc>
                <a:spcPts val="5541"/>
              </a:lnSpc>
              <a:buFont typeface="Arial"/>
              <a:buChar char="•"/>
            </a:pPr>
            <a:r>
              <a:rPr lang="en-US" sz="3958">
                <a:solidFill>
                  <a:srgbClr val="191919"/>
                </a:solidFill>
                <a:latin typeface="RoxboroughCF"/>
                <a:ea typeface="RoxboroughCF"/>
                <a:cs typeface="RoxboroughCF"/>
                <a:sym typeface="RoxboroughCF"/>
              </a:rPr>
              <a:t>File System: 파일 작업 처리.</a:t>
            </a:r>
          </a:p>
          <a:p>
            <a:pPr algn="l" marL="854539" indent="-427270" lvl="1">
              <a:lnSpc>
                <a:spcPts val="5541"/>
              </a:lnSpc>
              <a:buFont typeface="Arial"/>
              <a:buChar char="•"/>
            </a:pPr>
            <a:r>
              <a:rPr lang="en-US" sz="3958">
                <a:solidFill>
                  <a:srgbClr val="191919"/>
                </a:solidFill>
                <a:latin typeface="RoxboroughCF"/>
                <a:ea typeface="RoxboroughCF"/>
                <a:cs typeface="RoxboroughCF"/>
                <a:sym typeface="RoxboroughCF"/>
              </a:rPr>
              <a:t>Path: 파일 및 디렉토리 경로 처리.</a:t>
            </a:r>
          </a:p>
          <a:p>
            <a:pPr algn="l" marL="854539" indent="-427270" lvl="1">
              <a:lnSpc>
                <a:spcPts val="5541"/>
              </a:lnSpc>
              <a:buFont typeface="Arial"/>
              <a:buChar char="•"/>
            </a:pPr>
            <a:r>
              <a:rPr lang="en-US" sz="3958">
                <a:solidFill>
                  <a:srgbClr val="191919"/>
                </a:solidFill>
                <a:latin typeface="RoxboroughCF"/>
                <a:ea typeface="RoxboroughCF"/>
                <a:cs typeface="RoxboroughCF"/>
                <a:sym typeface="RoxboroughCF"/>
              </a:rPr>
              <a:t>Express: 웹 애플리케이션 프레임워크.</a:t>
            </a:r>
          </a:p>
          <a:p>
            <a:pPr algn="l">
              <a:lnSpc>
                <a:spcPts val="5541"/>
              </a:lnSpc>
            </a:pPr>
          </a:p>
          <a:p>
            <a:pPr algn="l">
              <a:lnSpc>
                <a:spcPts val="5541"/>
              </a:lnSpc>
            </a:pPr>
          </a:p>
          <a:p>
            <a:pPr algn="l">
              <a:lnSpc>
                <a:spcPts val="5541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0868" y="10008764"/>
            <a:ext cx="18869735" cy="120011"/>
            <a:chOff x="0" y="0"/>
            <a:chExt cx="4969807" cy="316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69807" cy="31608"/>
            </a:xfrm>
            <a:custGeom>
              <a:avLst/>
              <a:gdLst/>
              <a:ahLst/>
              <a:cxnLst/>
              <a:rect r="r" b="b" t="t" l="l"/>
              <a:pathLst>
                <a:path h="31608" w="4969807">
                  <a:moveTo>
                    <a:pt x="0" y="0"/>
                  </a:moveTo>
                  <a:lnTo>
                    <a:pt x="4969807" y="0"/>
                  </a:lnTo>
                  <a:lnTo>
                    <a:pt x="4969807" y="31608"/>
                  </a:lnTo>
                  <a:lnTo>
                    <a:pt x="0" y="31608"/>
                  </a:lnTo>
                  <a:close/>
                </a:path>
              </a:pathLst>
            </a:custGeom>
            <a:solidFill>
              <a:srgbClr val="191919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69807" cy="79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875321" y="743468"/>
            <a:ext cx="14825784" cy="4542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23"/>
              </a:lnSpc>
            </a:pPr>
            <a:r>
              <a:rPr lang="en-US" sz="10368" spc="-103">
                <a:solidFill>
                  <a:srgbClr val="19191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Node Js의 사용 사례</a:t>
            </a:r>
          </a:p>
          <a:p>
            <a:pPr algn="l">
              <a:lnSpc>
                <a:spcPts val="11923"/>
              </a:lnSpc>
            </a:pPr>
          </a:p>
          <a:p>
            <a:pPr algn="ctr">
              <a:lnSpc>
                <a:spcPts val="11923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875321" y="3846476"/>
            <a:ext cx="15210352" cy="4545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7552" indent="-463776" lvl="1">
              <a:lnSpc>
                <a:spcPts val="6014"/>
              </a:lnSpc>
              <a:buFont typeface="Arial"/>
              <a:buChar char="•"/>
            </a:pPr>
            <a:r>
              <a:rPr lang="en-US" sz="4296">
                <a:solidFill>
                  <a:srgbClr val="191919"/>
                </a:solidFill>
                <a:latin typeface="RoxboroughCF"/>
                <a:ea typeface="RoxboroughCF"/>
                <a:cs typeface="RoxboroughCF"/>
                <a:sym typeface="RoxboroughCF"/>
              </a:rPr>
              <a:t>웹 서버 및 API 서버.</a:t>
            </a:r>
          </a:p>
          <a:p>
            <a:pPr algn="l" marL="927552" indent="-463776" lvl="1">
              <a:lnSpc>
                <a:spcPts val="6014"/>
              </a:lnSpc>
              <a:buFont typeface="Arial"/>
              <a:buChar char="•"/>
            </a:pPr>
            <a:r>
              <a:rPr lang="en-US" sz="4296">
                <a:solidFill>
                  <a:srgbClr val="191919"/>
                </a:solidFill>
                <a:latin typeface="RoxboroughCF"/>
                <a:ea typeface="RoxboroughCF"/>
                <a:cs typeface="RoxboroughCF"/>
                <a:sym typeface="RoxboroughCF"/>
              </a:rPr>
              <a:t>실시간 애플리케이션(채팅 앱 등).</a:t>
            </a:r>
          </a:p>
          <a:p>
            <a:pPr algn="l" marL="927552" indent="-463776" lvl="1">
              <a:lnSpc>
                <a:spcPts val="6014"/>
              </a:lnSpc>
              <a:buFont typeface="Arial"/>
              <a:buChar char="•"/>
            </a:pPr>
            <a:r>
              <a:rPr lang="en-US" sz="4296">
                <a:solidFill>
                  <a:srgbClr val="191919"/>
                </a:solidFill>
                <a:latin typeface="RoxboroughCF"/>
                <a:ea typeface="RoxboroughCF"/>
                <a:cs typeface="RoxboroughCF"/>
                <a:sym typeface="RoxboroughCF"/>
              </a:rPr>
              <a:t>데이터 스트리밍 서비스.</a:t>
            </a:r>
          </a:p>
          <a:p>
            <a:pPr algn="l" marL="927552" indent="-463776" lvl="1">
              <a:lnSpc>
                <a:spcPts val="6014"/>
              </a:lnSpc>
              <a:buFont typeface="Arial"/>
              <a:buChar char="•"/>
            </a:pPr>
            <a:r>
              <a:rPr lang="en-US" sz="4296">
                <a:solidFill>
                  <a:srgbClr val="191919"/>
                </a:solidFill>
                <a:latin typeface="RoxboroughCF"/>
                <a:ea typeface="RoxboroughCF"/>
                <a:cs typeface="RoxboroughCF"/>
                <a:sym typeface="RoxboroughCF"/>
              </a:rPr>
              <a:t>SPA(단일 페이지 애플리케이션) 백엔드.</a:t>
            </a:r>
          </a:p>
          <a:p>
            <a:pPr algn="l">
              <a:lnSpc>
                <a:spcPts val="6014"/>
              </a:lnSpc>
            </a:pPr>
          </a:p>
          <a:p>
            <a:pPr algn="l">
              <a:lnSpc>
                <a:spcPts val="6014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DAGVgxO20Lc</dc:identifier>
  <dcterms:modified xsi:type="dcterms:W3CDTF">2011-08-01T06:04:30Z</dcterms:modified>
  <cp:revision>1</cp:revision>
  <dc:title>Simple Presentation</dc:title>
</cp:coreProperties>
</file>