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632" r:id="rId4"/>
    <p:sldId id="580" r:id="rId5"/>
    <p:sldId id="536" r:id="rId6"/>
    <p:sldId id="537" r:id="rId7"/>
    <p:sldId id="538" r:id="rId8"/>
    <p:sldId id="539" r:id="rId9"/>
    <p:sldId id="540" r:id="rId10"/>
    <p:sldId id="541" r:id="rId11"/>
    <p:sldId id="521" r:id="rId12"/>
    <p:sldId id="592" r:id="rId13"/>
    <p:sldId id="633" r:id="rId14"/>
    <p:sldId id="544" r:id="rId15"/>
    <p:sldId id="634" r:id="rId16"/>
    <p:sldId id="635" r:id="rId17"/>
    <p:sldId id="637" r:id="rId18"/>
    <p:sldId id="543" r:id="rId19"/>
    <p:sldId id="5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11:04:3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3395 19 24575,'0'-1'0,"-1"0"0,1 0 0,-1 0 0,1 0 0,-1 1 0,0-1 0,1 0 0,-1 0 0,0 1 0,1-1 0,-1 0 0,0 1 0,0-1 0,0 1 0,0-1 0,1 1 0,-1-1 0,0 1 0,0 0 0,0 0 0,0-1 0,0 1 0,0 0 0,0 0 0,0 0 0,0 0 0,-1 0 0,-35-2 0,33 1 0,-833-1 0,412 5 0,297 0 0,1 6 0,0 5 0,-126 32 0,4-7 0,30-6 0,184-26 0,-254 58 0,245-52 0,-1 2 0,2 2 0,0 1 0,-52 32 0,78-39 0,-27 18 0,-2-2 0,-1-2 0,0-2 0,-53 17 0,39-19-1365,51-16-5461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11:04:3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 24575,'-4'2'0,"0"1"0,1-1 0,-1 1 0,1 0 0,-1 0 0,1 0 0,0 1 0,0-1 0,1 1 0,-1 0 0,1-1 0,-1 1 0,-1 5 0,-5 5 0,-55 73 0,-4-3 0,-109 105 0,176-188 0,0 0 0,0-1 0,0 1 0,0 0 0,0-1 0,1 1 0,-1 0 0,0 0 0,1 0 0,-1 0 0,0 0 0,1 0 0,-1 0 0,1 0 0,0 0 0,-1 0 0,1 0 0,0 0 0,-1 0 0,1 0 0,0 0 0,0 0 0,0 2 0,1-2 0,-1-1 0,1 1 0,0 0 0,-1 0 0,1-1 0,0 1 0,-1-1 0,1 1 0,0 0 0,0-1 0,0 1 0,0-1 0,0 0 0,0 1 0,0-1 0,0 0 0,-1 0 0,1 1 0,0-1 0,2 0 0,67 0 0,-53-1 0,451-1-1365,-455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5011-5731-43A0-B6FD-7D560976C858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DFE8-EB10-4121-BFCD-1E08DEF5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627E-63F6-48DD-BA80-18C651EE2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3A525-54B8-49D0-9FBC-B78D24C7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58A1-BB54-4211-A6FD-BD7425EF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3423-AC4E-49A5-9D96-F649BF3F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F9E8-08B7-497C-A5BE-CB479F2A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E566-4B78-4614-AB91-B06F108D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4578F-C85C-4583-87A9-C0D15B9B9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76C3-8679-4CA8-85DA-F252A874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30E8-8012-4737-A0F7-D0094463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642B7-4985-4918-A981-D7252981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B9ACA-2E91-4D6C-A30F-F1197618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A8E0E-B985-449E-A880-38DA97C23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B740-88A2-4B20-98DF-7D0C3A72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4B9A-0FCD-44DC-B0EC-486E6506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D1B2-1A78-4208-9280-82783E6C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1A9D-216D-4318-9C55-479B8F4A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F27C-110B-4CD8-9E68-5C4D21A3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76A8-A95A-4ABE-AE0D-83A8633D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95C3-3A97-4E71-A12E-A42C7464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6008-6A96-430D-94B6-CA6E406A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A0D2-D2D2-4129-B274-251AE164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3DA37-AA65-44FA-B66C-9149BEFF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5CBF-B2A1-4706-B4E4-2E68462B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7358-4FBC-4D76-AC16-FDA5A358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FA62-721D-498A-ABD6-4244E26C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787C-2BB7-4B9B-9CC0-4128D115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8B9F-1E05-4D80-91FD-1B5A0945D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8B224-7EEB-4319-AF98-845A6730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5C19-5426-4A49-9240-F6758E53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6623D-701D-47A7-9E00-9FC5936D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C3D6-4AD4-4029-A0EA-98785490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1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A57D-0396-4297-BAE2-455E86A9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8198-A9C5-4F75-8375-27FB25A7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76C7-6B12-4018-A0C3-1979C0F2B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5F536-372B-4057-B680-3A72557B7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DAA7E-A34F-4975-8ED6-B9472A687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A5FB7-D472-46B3-B98F-7D3736D5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37121-03DB-4962-8670-6A1B11BC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BED24-FFC4-4D85-958F-99289F2A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6A4D-2931-42AE-BEAE-7F513DF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0563A-518A-4A90-9CFE-695E702C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9AC00-EE0F-4FE4-AB45-7D93FD61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6FE68-EE1D-43A2-823D-FA73C336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19CD2-EAA3-464D-B512-ABFF3C5F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7AC62-1088-49D0-8CF5-8D19F6E5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95119-1DF7-4E74-81B0-E00F883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C8C-1B03-483F-824B-97B58F0F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CD83-D011-455B-BCBF-6F4F6150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CCD72-4B70-4EEE-92AC-549255A99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C469-9A92-488D-948E-0EF9D043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F926D-EEEE-4417-AC2C-FC20C479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C3580-41C3-4FB8-9E35-19016CB9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DE5-D97D-4337-B8AB-9AEA9CD2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EDF84-B303-4201-B654-A8AC43990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F7375-3DCB-44B3-BD4B-73EC8381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281A-A700-4B44-817A-59846F54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AFE13-D02A-4CF0-8D9C-9206232D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776B0-D023-4BAC-ADD3-E551F77F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D23B9-223D-442D-A75B-B2DBE772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C9B8-0CAC-4E90-BE81-CCB23428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0CF8-4C8D-494F-B00B-6EDDBFF1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22E7-FD90-4F5B-A378-E0E7C77B1756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D4C7-5923-4F8A-814B-C9BF99EED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9E19-D595-4F61-AD41-CBD3D50B9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3715-2AF4-4A6F-A28E-B8DC28AA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hyperlink" Target="https://forms.gle/erZj1iSgHNrHQuXk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381C-FE58-4D39-B116-9AFFEC547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 10A 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AB4F9-FD54-4568-829F-D950FE5ED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Bumsu Kim</a:t>
            </a: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CCEE1DF-C627-4710-BFCA-CE25756B4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9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808892"/>
            <a:ext cx="11633200" cy="5609604"/>
          </a:xfrm>
        </p:spPr>
        <p:txBody>
          <a:bodyPr>
            <a:normAutofit/>
          </a:bodyPr>
          <a:lstStyle/>
          <a:p>
            <a:r>
              <a:rPr lang="en-US" dirty="0"/>
              <a:t>#include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cstdlib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&gt; </a:t>
            </a:r>
            <a:r>
              <a:rPr lang="en-US" dirty="0"/>
              <a:t>for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rand() </a:t>
            </a:r>
            <a:r>
              <a:rPr lang="en-US" dirty="0"/>
              <a:t>and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#include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ctime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&gt; </a:t>
            </a:r>
            <a:r>
              <a:rPr lang="en-US" dirty="0"/>
              <a:t>for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time()</a:t>
            </a:r>
          </a:p>
          <a:p>
            <a:pPr lvl="1"/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time(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to generate a seed: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(time(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/>
              <a:t>And then use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rand()</a:t>
            </a:r>
          </a:p>
          <a:p>
            <a:pPr lvl="1"/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Intervals: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r_double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= (rand()*1./RAND_MAX)*(B-A) + A;</a:t>
            </a:r>
            <a:endParaRPr lang="en-US" sz="2800" dirty="0"/>
          </a:p>
          <a:p>
            <a:pPr lvl="1"/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r_int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= A + rand()%(B-A+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544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808891"/>
            <a:ext cx="11633200" cy="61994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Suppose someone walks in a constant speed, but chooses the direction randomly in each step</a:t>
            </a:r>
          </a:p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The path (to be more precise, this </a:t>
            </a:r>
            <a:r>
              <a:rPr lang="en-US" i="1" dirty="0">
                <a:solidFill>
                  <a:srgbClr val="000000"/>
                </a:solidFill>
                <a:sym typeface="Wingdings" panose="05000000000000000000" pitchFamily="2" charset="2"/>
              </a:rPr>
              <a:t>stochastic process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) is called a random walk</a:t>
            </a: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We will simulate a 1-D random walk: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An object can only move forward or backward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at each step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When the object hits the wall (upper/lower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bounds), it stops walking</a:t>
            </a:r>
          </a:p>
          <a:p>
            <a:pPr lvl="1"/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The time that it hits the wall is called the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“stopping time”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Important in mathematical finance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Exercise – Random Walk Simulator </a:t>
            </a:r>
            <a:endParaRPr lang="en-US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Random Walk | Kaggle">
            <a:extLst>
              <a:ext uri="{FF2B5EF4-FFF2-40B4-BE49-F238E27FC236}">
                <a16:creationId xmlns:a16="http://schemas.microsoft.com/office/drawing/2014/main" id="{919A77E4-ECDD-442F-B0FD-B373CA1A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90" y="2204186"/>
            <a:ext cx="3909260" cy="26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dom Walk Model">
            <a:extLst>
              <a:ext uri="{FF2B5EF4-FFF2-40B4-BE49-F238E27FC236}">
                <a16:creationId xmlns:a16="http://schemas.microsoft.com/office/drawing/2014/main" id="{DFDB9F69-BF32-486A-86C5-AE2F9A56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23" y="4417446"/>
            <a:ext cx="5858577" cy="242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BAF199-32B3-4DC3-97C8-9FF9B76B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3CC1A-84EE-4D98-B04C-42922A735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Syntax 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337965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60" y="808892"/>
            <a:ext cx="11748940" cy="6030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Functions can be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Declared and then defined later</a:t>
            </a:r>
          </a:p>
          <a:p>
            <a:pPr lvl="2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If you declare the function first (not define it right now) then need ; 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Defined when it is declared (so both are done at the same time)</a:t>
            </a:r>
          </a:p>
          <a:p>
            <a:pPr lvl="1"/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The declaration determines a “signature” of the function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[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Return Type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] [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Function Name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] [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Input Parameters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] (and other options later)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2A986-A3E2-4ED5-B7AE-37A0374B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0" y="4775535"/>
            <a:ext cx="9968215" cy="7906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D2785D-9DE0-4E50-B9AD-4A64692481F1}"/>
              </a:ext>
            </a:extLst>
          </p:cNvPr>
          <p:cNvCxnSpPr/>
          <p:nvPr/>
        </p:nvCxnSpPr>
        <p:spPr>
          <a:xfrm flipH="1">
            <a:off x="1545631" y="3634003"/>
            <a:ext cx="206477" cy="11415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E69094-4FE8-4D25-8EFF-452D91DB410F}"/>
              </a:ext>
            </a:extLst>
          </p:cNvPr>
          <p:cNvCxnSpPr/>
          <p:nvPr/>
        </p:nvCxnSpPr>
        <p:spPr>
          <a:xfrm flipH="1">
            <a:off x="3746090" y="3634003"/>
            <a:ext cx="123887" cy="1141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73D1BE-0F5D-4110-A676-551406AD8AC5}"/>
              </a:ext>
            </a:extLst>
          </p:cNvPr>
          <p:cNvCxnSpPr/>
          <p:nvPr/>
        </p:nvCxnSpPr>
        <p:spPr>
          <a:xfrm flipH="1">
            <a:off x="5928852" y="3634003"/>
            <a:ext cx="167148" cy="10559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CFAE4-0808-43B3-A7F0-451358ACB1C2}"/>
              </a:ext>
            </a:extLst>
          </p:cNvPr>
          <p:cNvCxnSpPr>
            <a:cxnSpLocks/>
          </p:cNvCxnSpPr>
          <p:nvPr/>
        </p:nvCxnSpPr>
        <p:spPr>
          <a:xfrm>
            <a:off x="6243378" y="3634003"/>
            <a:ext cx="1195708" cy="10559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60" y="808892"/>
            <a:ext cx="11748940" cy="6030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The declaration determines a “signature” of the function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[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Return Type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] [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Function Name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] [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Input Parameters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] (and other options later)</a:t>
            </a:r>
          </a:p>
          <a:p>
            <a:pPr lvl="1"/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Return Type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The type of the expression returned by the function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If the function returns nothing, can be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Function Name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Name of the function; cannot be a reserved word, the same naming rule applies with variables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Input Parameters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The objects passed to the function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Number of arguments can be 0, 1, or more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Still need parentheses () even when the function gets zero parameters</a:t>
            </a: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198A45-61C4-4459-A6CD-1D2DEDBC9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99" b="15303"/>
          <a:stretch/>
        </p:blipFill>
        <p:spPr>
          <a:xfrm>
            <a:off x="1363360" y="1687216"/>
            <a:ext cx="5839752" cy="3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E7A1F57-953E-4808-AD37-76D97727D69D}"/>
              </a:ext>
            </a:extLst>
          </p:cNvPr>
          <p:cNvSpPr/>
          <p:nvPr/>
        </p:nvSpPr>
        <p:spPr>
          <a:xfrm>
            <a:off x="3208267" y="4779799"/>
            <a:ext cx="1800286" cy="253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60" y="808892"/>
            <a:ext cx="11748940" cy="6030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A function returning the maximum of two numbers</a:t>
            </a: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A </a:t>
            </a:r>
            <a:r>
              <a:rPr lang="en-US" b="1" i="1" dirty="0">
                <a:solidFill>
                  <a:srgbClr val="000000"/>
                </a:solidFill>
                <a:sym typeface="Wingdings" panose="05000000000000000000" pitchFamily="2" charset="2"/>
              </a:rPr>
              <a:t>procedure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is a function returning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Which means, it doesn’t return anything</a:t>
            </a:r>
            <a:endParaRPr lang="en-US" sz="2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Example: a function printing the max to the console</a:t>
            </a: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–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0329C1-28DB-4589-890F-86EF0749F506}"/>
              </a:ext>
            </a:extLst>
          </p:cNvPr>
          <p:cNvSpPr/>
          <p:nvPr/>
        </p:nvSpPr>
        <p:spPr>
          <a:xfrm>
            <a:off x="2347943" y="1836561"/>
            <a:ext cx="1887793" cy="253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430BB-E196-4289-87C7-F5BE3F399FEE}"/>
              </a:ext>
            </a:extLst>
          </p:cNvPr>
          <p:cNvSpPr txBox="1"/>
          <p:nvPr/>
        </p:nvSpPr>
        <p:spPr>
          <a:xfrm>
            <a:off x="443060" y="1495834"/>
            <a:ext cx="4839437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A5A521-F17C-453B-B7D8-6FD5C0E7654B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235736" y="1963398"/>
            <a:ext cx="4791033" cy="4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AC2386-EA97-43D6-8E86-53F56833691A}"/>
              </a:ext>
            </a:extLst>
          </p:cNvPr>
          <p:cNvSpPr txBox="1"/>
          <p:nvPr/>
        </p:nvSpPr>
        <p:spPr>
          <a:xfrm>
            <a:off x="9026769" y="1035684"/>
            <a:ext cx="2828359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Recall: The ternary operator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en-US" dirty="0"/>
              <a:t>is (almost) equivalent to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en-US" sz="24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966D2-A862-413C-9BAA-0AE20655402A}"/>
              </a:ext>
            </a:extLst>
          </p:cNvPr>
          <p:cNvSpPr txBox="1"/>
          <p:nvPr/>
        </p:nvSpPr>
        <p:spPr>
          <a:xfrm>
            <a:off x="443060" y="4161837"/>
            <a:ext cx="6217312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print_max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max of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 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1DB4B-96AE-4C83-9775-39E404EB6601}"/>
              </a:ext>
            </a:extLst>
          </p:cNvPr>
          <p:cNvSpPr txBox="1"/>
          <p:nvPr/>
        </p:nvSpPr>
        <p:spPr>
          <a:xfrm>
            <a:off x="8254357" y="4584043"/>
            <a:ext cx="360077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Possible if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find_max</a:t>
            </a:r>
            <a:r>
              <a:rPr lang="en-US" dirty="0"/>
              <a:t> is </a:t>
            </a:r>
            <a:r>
              <a:rPr lang="en-US" b="1" i="1" dirty="0"/>
              <a:t>declared</a:t>
            </a:r>
            <a:r>
              <a:rPr lang="en-US" dirty="0"/>
              <a:t> before this expression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569DEE-08D4-4FD9-8954-38489479B8ED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5008553" y="4906636"/>
            <a:ext cx="3245804" cy="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B86CE9-E6F0-4C03-AC89-EE5E43160834}"/>
              </a:ext>
            </a:extLst>
          </p:cNvPr>
          <p:cNvSpPr txBox="1"/>
          <p:nvPr/>
        </p:nvSpPr>
        <p:spPr>
          <a:xfrm>
            <a:off x="1363496" y="5783799"/>
            <a:ext cx="729011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/>
              <a:t>Q</a:t>
            </a:r>
            <a:r>
              <a:rPr lang="en-US" dirty="0"/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?]</a:t>
            </a:r>
          </a:p>
          <a:p>
            <a:r>
              <a:rPr lang="en-US" dirty="0"/>
              <a:t>Using “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” keyword in a </a:t>
            </a:r>
            <a:r>
              <a:rPr lang="en-US" b="1" i="1" dirty="0"/>
              <a:t>procedure</a:t>
            </a:r>
            <a:r>
              <a:rPr lang="en-US" dirty="0"/>
              <a:t> results in a syntax error.</a:t>
            </a:r>
          </a:p>
        </p:txBody>
      </p:sp>
    </p:spTree>
    <p:extLst>
      <p:ext uri="{BB962C8B-B14F-4D97-AF65-F5344CB8AC3E}">
        <p14:creationId xmlns:p14="http://schemas.microsoft.com/office/powerpoint/2010/main" val="42240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uiExpand="1" build="p"/>
      <p:bldP spid="3" grpId="0" animBg="1"/>
      <p:bldP spid="2" grpId="0" animBg="1"/>
      <p:bldP spid="8" grpId="0" animBg="1"/>
      <p:bldP spid="19" grpId="0" animBg="1"/>
      <p:bldP spid="2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E7A1F57-953E-4808-AD37-76D97727D69D}"/>
              </a:ext>
            </a:extLst>
          </p:cNvPr>
          <p:cNvSpPr/>
          <p:nvPr/>
        </p:nvSpPr>
        <p:spPr>
          <a:xfrm>
            <a:off x="1509253" y="4228409"/>
            <a:ext cx="3729374" cy="253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60" y="808892"/>
            <a:ext cx="11748940" cy="6030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A function that inputs several different types of arguments</a:t>
            </a: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A </a:t>
            </a:r>
            <a:r>
              <a:rPr lang="en-US" b="1" i="1" dirty="0">
                <a:solidFill>
                  <a:srgbClr val="000000"/>
                </a:solidFill>
                <a:sym typeface="Wingdings" panose="05000000000000000000" pitchFamily="2" charset="2"/>
              </a:rPr>
              <a:t>predicate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function is a function returning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The following function checks whether the first letter of the string is capitalized or not</a:t>
            </a: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–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0329C1-28DB-4589-890F-86EF0749F506}"/>
              </a:ext>
            </a:extLst>
          </p:cNvPr>
          <p:cNvSpPr/>
          <p:nvPr/>
        </p:nvSpPr>
        <p:spPr>
          <a:xfrm>
            <a:off x="2347944" y="1836561"/>
            <a:ext cx="860324" cy="253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430BB-E196-4289-87C7-F5BE3F399FEE}"/>
              </a:ext>
            </a:extLst>
          </p:cNvPr>
          <p:cNvSpPr txBox="1"/>
          <p:nvPr/>
        </p:nvSpPr>
        <p:spPr>
          <a:xfrm>
            <a:off x="443060" y="1495834"/>
            <a:ext cx="513773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A5A521-F17C-453B-B7D8-6FD5C0E7654B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3208268" y="1905568"/>
            <a:ext cx="5252389" cy="5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AC2386-EA97-43D6-8E86-53F56833691A}"/>
              </a:ext>
            </a:extLst>
          </p:cNvPr>
          <p:cNvSpPr txBox="1"/>
          <p:nvPr/>
        </p:nvSpPr>
        <p:spPr>
          <a:xfrm>
            <a:off x="8460657" y="1720902"/>
            <a:ext cx="276679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cannot be negative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966D2-A862-413C-9BAA-0AE20655402A}"/>
              </a:ext>
            </a:extLst>
          </p:cNvPr>
          <p:cNvSpPr txBox="1"/>
          <p:nvPr/>
        </p:nvSpPr>
        <p:spPr>
          <a:xfrm>
            <a:off x="443059" y="3899480"/>
            <a:ext cx="763315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isCapitalized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'Z’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1DB4B-96AE-4C83-9775-39E404EB6601}"/>
              </a:ext>
            </a:extLst>
          </p:cNvPr>
          <p:cNvSpPr txBox="1"/>
          <p:nvPr/>
        </p:nvSpPr>
        <p:spPr>
          <a:xfrm>
            <a:off x="8254357" y="4228409"/>
            <a:ext cx="360077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True if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is between ‘A’ and ‘Z’ (otherwise it is not a capital letter)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569DEE-08D4-4FD9-8954-38489479B8ED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5238627" y="4355246"/>
            <a:ext cx="3015730" cy="19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uiExpand="1" build="p"/>
      <p:bldP spid="3" grpId="0" animBg="1"/>
      <p:bldP spid="2" grpId="0" animBg="1"/>
      <p:bldP spid="8" grpId="0" animBg="1"/>
      <p:bldP spid="19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BAF199-32B3-4DC3-97C8-9FF9B76B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Loop Exercises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3CC1A-84EE-4D98-B04C-42922A735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Collatz</a:t>
            </a:r>
            <a:r>
              <a:rPr lang="en-US" dirty="0"/>
              <a:t> Conjecture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6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62F69D3-E8B6-4853-B75E-752DD2E4B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500" y="808892"/>
                <a:ext cx="11633200" cy="603085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Given a positive integer, perform the following operation each step:</a:t>
                </a:r>
              </a:p>
              <a:p>
                <a:pPr lvl="1"/>
                <a:r>
                  <a:rPr lang="en-US" sz="20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If the number is even, divide it by two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/2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If the number is odd, triple it and add one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The </a:t>
                </a:r>
                <a:r>
                  <a:rPr lang="en-US" sz="2400" dirty="0" err="1">
                    <a:solidFill>
                      <a:srgbClr val="000000"/>
                    </a:solidFill>
                    <a:sym typeface="Wingdings" panose="05000000000000000000" pitchFamily="2" charset="2"/>
                  </a:rPr>
                  <a:t>Collatz</a:t>
                </a:r>
                <a:r>
                  <a:rPr lang="en-US" sz="2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conjecture states that you will always reach 1.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Write a function that computes how many steps it takes to reach 1 starting from a positive integer. The input and output should be:</a:t>
                </a:r>
              </a:p>
              <a:p>
                <a:endParaRPr lang="en-US" sz="240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endParaRPr lang="en-US" sz="240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pPr lvl="1"/>
                <a:endParaRPr lang="en-US" sz="200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pPr lvl="1"/>
                <a:endParaRPr lang="en-US" sz="200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pPr lvl="1"/>
                <a:endParaRPr lang="en-US" sz="2000" dirty="0">
                  <a:solidFill>
                    <a:srgbClr val="00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Hints</a:t>
                </a:r>
              </a:p>
              <a:p>
                <a:pPr lvl="1"/>
                <a:r>
                  <a:rPr lang="en-US" sz="20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Again, the </a:t>
                </a:r>
                <a:r>
                  <a:rPr lang="en-US" sz="2000" dirty="0">
                    <a:solidFill>
                      <a:srgbClr val="0000FF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while</a:t>
                </a:r>
                <a:r>
                  <a:rPr lang="en-US" sz="20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loop will be useful</a:t>
                </a:r>
              </a:p>
              <a:p>
                <a:pPr lvl="1"/>
                <a:r>
                  <a:rPr lang="en-US" sz="20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This function is a </a:t>
                </a:r>
                <a:r>
                  <a:rPr lang="en-US" sz="2000" b="1" i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procedure</a:t>
                </a:r>
                <a:r>
                  <a:rPr lang="en-US" sz="20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, i.e., it will return </a:t>
                </a:r>
                <a:r>
                  <a:rPr lang="en-US" sz="2000" dirty="0">
                    <a:solidFill>
                      <a:srgbClr val="0000FF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void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62F69D3-E8B6-4853-B75E-752DD2E4B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808892"/>
                <a:ext cx="11633200" cy="6030850"/>
              </a:xfrm>
              <a:blipFill>
                <a:blip r:embed="rId2"/>
                <a:stretch>
                  <a:fillRect l="-681" t="-1416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Exercise – </a:t>
            </a:r>
            <a:r>
              <a:rPr lang="en-US" dirty="0" err="1"/>
              <a:t>Collatz</a:t>
            </a:r>
            <a:r>
              <a:rPr lang="en-US" dirty="0"/>
              <a:t> Conjecture</a:t>
            </a:r>
            <a:endParaRPr lang="en-US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0B38DC-71B1-4498-A7CC-946B5499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60" y="3208759"/>
            <a:ext cx="4486275" cy="1895475"/>
          </a:xfrm>
          <a:prstGeom prst="rect">
            <a:avLst/>
          </a:prstGeom>
          <a:ln>
            <a:solidFill>
              <a:srgbClr val="0070C0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2BC8D57-3BA1-4F74-8B61-CFB3633EA7D2}"/>
              </a:ext>
            </a:extLst>
          </p:cNvPr>
          <p:cNvGrpSpPr/>
          <p:nvPr/>
        </p:nvGrpSpPr>
        <p:grpSpPr>
          <a:xfrm>
            <a:off x="7262667" y="3208759"/>
            <a:ext cx="3978063" cy="2886169"/>
            <a:chOff x="8213937" y="3971831"/>
            <a:chExt cx="3978063" cy="28861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CE6C43-5AC8-4BCB-B435-A017CB28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3937" y="4316853"/>
              <a:ext cx="3978063" cy="254114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7FEB1-570B-491E-B47F-2FD42F91DD85}"/>
                </a:ext>
              </a:extLst>
            </p:cNvPr>
            <p:cNvSpPr txBox="1"/>
            <p:nvPr/>
          </p:nvSpPr>
          <p:spPr>
            <a:xfrm>
              <a:off x="8213937" y="3971831"/>
              <a:ext cx="3740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example starting from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3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808892"/>
            <a:ext cx="11633200" cy="6030850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sym typeface="Wingdings" panose="05000000000000000000" pitchFamily="2" charset="2"/>
              </a:rPr>
              <a:t>Don’t hesitate to give a feedback on the discussion</a:t>
            </a:r>
          </a:p>
          <a:p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Use the link on my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Github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repo, or the link below:</a:t>
            </a:r>
          </a:p>
          <a:p>
            <a:pPr lvl="1"/>
            <a:r>
              <a:rPr lang="en-US" u="sng" dirty="0">
                <a:hlinkClick r:id="rId2"/>
              </a:rPr>
              <a:t>https://forms.gle/erZj1iSgHNrHQuXk6</a:t>
            </a:r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Your Feedback is welcome</a:t>
            </a:r>
            <a:endParaRPr lang="en-US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1AD392-7746-74DB-FFCE-9186432E98A5}"/>
              </a:ext>
            </a:extLst>
          </p:cNvPr>
          <p:cNvGrpSpPr/>
          <p:nvPr/>
        </p:nvGrpSpPr>
        <p:grpSpPr>
          <a:xfrm>
            <a:off x="2273651" y="3002672"/>
            <a:ext cx="8240978" cy="3724243"/>
            <a:chOff x="2273651" y="3002672"/>
            <a:chExt cx="8240978" cy="37242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2C5DF00-32E3-40D5-2DB1-8FD91B877D42}"/>
                </a:ext>
              </a:extLst>
            </p:cNvPr>
            <p:cNvGrpSpPr/>
            <p:nvPr/>
          </p:nvGrpSpPr>
          <p:grpSpPr>
            <a:xfrm>
              <a:off x="2273651" y="3311645"/>
              <a:ext cx="8240978" cy="3415270"/>
              <a:chOff x="1838831" y="2633838"/>
              <a:chExt cx="8240978" cy="341527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E011147-2CE7-DC88-9406-4A1EA3215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8831" y="2633838"/>
                <a:ext cx="5549047" cy="3415270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DA9B1D5-4975-43AC-992B-05741B382E3B}"/>
                  </a:ext>
                </a:extLst>
              </p:cNvPr>
              <p:cNvGrpSpPr/>
              <p:nvPr/>
            </p:nvGrpSpPr>
            <p:grpSpPr>
              <a:xfrm>
                <a:off x="7086524" y="5257309"/>
                <a:ext cx="1337400" cy="230400"/>
                <a:chOff x="4688622" y="3070422"/>
                <a:chExt cx="1337400" cy="230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BE9AC8CF-8755-47F3-A2BC-7A3272A254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03462" y="3070422"/>
                    <a:ext cx="1222560" cy="185040"/>
                  </p14:xfrm>
                </p:contentPart>
              </mc:Choice>
              <mc:Fallback xmlns=""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BE9AC8CF-8755-47F3-A2BC-7A3272A2544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794462" y="3061422"/>
                      <a:ext cx="1240200" cy="20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64FEE5C5-F927-425E-BB06-4EB5E9FDCF1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88622" y="3135582"/>
                    <a:ext cx="211680" cy="165240"/>
                  </p14:xfrm>
                </p:contentPart>
              </mc:Choice>
              <mc:Fallback xmlns=""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64FEE5C5-F927-425E-BB06-4EB5E9FDCF13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679622" y="3126942"/>
                      <a:ext cx="229320" cy="182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8B50C5-72A2-4159-9799-FF31BFB96F94}"/>
                  </a:ext>
                </a:extLst>
              </p:cNvPr>
              <p:cNvSpPr txBox="1"/>
              <p:nvPr/>
            </p:nvSpPr>
            <p:spPr>
              <a:xfrm>
                <a:off x="8423924" y="5076681"/>
                <a:ext cx="1655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Click this link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3844C6-91A8-1536-AAEC-F010A494CEBD}"/>
                </a:ext>
              </a:extLst>
            </p:cNvPr>
            <p:cNvSpPr txBox="1"/>
            <p:nvPr/>
          </p:nvSpPr>
          <p:spPr>
            <a:xfrm>
              <a:off x="2541853" y="3002672"/>
              <a:ext cx="4249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</a:t>
              </a:r>
              <a:r>
                <a:rPr lang="en-US" dirty="0" err="1"/>
                <a:t>Github</a:t>
              </a:r>
              <a:r>
                <a:rPr lang="en-US" dirty="0"/>
                <a:t> repo on the web looks like: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72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183B-3B83-4DCD-AD96-252CD70F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4336-E583-4AD9-9956-1F596656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Random Numbers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Applications to Loop Exercises</a:t>
            </a:r>
          </a:p>
          <a:p>
            <a:pPr>
              <a:lnSpc>
                <a:spcPct val="150000"/>
              </a:lnSpc>
            </a:pPr>
            <a:r>
              <a:rPr lang="en-US" dirty="0"/>
              <a:t>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More Loop Exercises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Collatz</a:t>
            </a:r>
            <a:r>
              <a:rPr lang="en-US" dirty="0"/>
              <a:t> Conjecture</a:t>
            </a:r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995EB4A-A6CD-4192-A6D4-FAEC3054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DCD352-C839-9A7E-8A9B-64C8F08E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3DAC-A456-C201-3CB8-EE71A1FB3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Syntax, Libraries, and Usage</a:t>
            </a:r>
          </a:p>
        </p:txBody>
      </p:sp>
    </p:spTree>
    <p:extLst>
      <p:ext uri="{BB962C8B-B14F-4D97-AF65-F5344CB8AC3E}">
        <p14:creationId xmlns:p14="http://schemas.microsoft.com/office/powerpoint/2010/main" val="69418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62F69D3-E8B6-4853-B75E-752DD2E4B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500" y="808892"/>
                <a:ext cx="11633200" cy="60308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rand()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generates a (pseudo-) random integer,</a:t>
                </a:r>
              </a:p>
              <a:p>
                <a:pPr lvl="1"/>
                <a:r>
                  <a:rPr lang="en-US" dirty="0"/>
                  <a:t>Between </a:t>
                </a:r>
                <a:r>
                  <a:rPr lang="en-US" dirty="0">
                    <a:solidFill>
                      <a:srgbClr val="00B0F0"/>
                    </a:solidFill>
                  </a:rPr>
                  <a:t>0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RAND_MAX</a:t>
                </a:r>
              </a:p>
              <a:p>
                <a:pPr lvl="2"/>
                <a:r>
                  <a:rPr lang="en-US" dirty="0"/>
                  <a:t>RAND_MAX depends on the library</a:t>
                </a:r>
              </a:p>
              <a:p>
                <a:pPr lvl="2"/>
                <a:r>
                  <a:rPr lang="en-US" dirty="0"/>
                  <a:t>But at least 0x7fff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−1=32767</m:t>
                    </m:r>
                  </m:oMath>
                </a14:m>
                <a:r>
                  <a:rPr lang="en-US" dirty="0"/>
                  <a:t> on any stand library implementation</a:t>
                </a:r>
              </a:p>
              <a:p>
                <a:pPr lvl="1"/>
                <a:r>
                  <a:rPr lang="en-US" dirty="0"/>
                  <a:t>Using a “seed”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Using the same seed, </a:t>
                </a:r>
                <a:r>
                  <a:rPr lang="en-US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rand()</a:t>
                </a:r>
                <a:r>
                  <a:rPr lang="en-US" dirty="0"/>
                  <a:t> will generate the same sequence of random numbers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62F69D3-E8B6-4853-B75E-752DD2E4B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808892"/>
                <a:ext cx="11633200" cy="6030850"/>
              </a:xfrm>
              <a:blipFill>
                <a:blip r:embed="rId2"/>
                <a:stretch>
                  <a:fillRect l="-943"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rand()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13A1D-42DE-4EC9-823F-B787AA57DBDC}"/>
              </a:ext>
            </a:extLst>
          </p:cNvPr>
          <p:cNvSpPr txBox="1"/>
          <p:nvPr/>
        </p:nvSpPr>
        <p:spPr>
          <a:xfrm>
            <a:off x="7516537" y="18258"/>
            <a:ext cx="4613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onsolas" panose="020B0609020204030204" pitchFamily="49" charset="0"/>
                <a:ea typeface="+mj-ea"/>
                <a:cs typeface="+mj-cs"/>
              </a:rPr>
              <a:t>&lt;</a:t>
            </a:r>
            <a:r>
              <a:rPr lang="en-US" sz="4400" dirty="0" err="1">
                <a:latin typeface="Consolas" panose="020B0609020204030204" pitchFamily="49" charset="0"/>
                <a:ea typeface="+mj-ea"/>
                <a:cs typeface="+mj-cs"/>
              </a:rPr>
              <a:t>cstdlib</a:t>
            </a:r>
            <a:r>
              <a:rPr lang="en-US" sz="4400" dirty="0">
                <a:latin typeface="Consolas" panose="020B0609020204030204" pitchFamily="49" charset="0"/>
                <a:ea typeface="+mj-ea"/>
                <a:cs typeface="+mj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65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6EF28C-B0DD-4D60-8533-DD502B9F5ABA}"/>
              </a:ext>
            </a:extLst>
          </p:cNvPr>
          <p:cNvSpPr/>
          <p:nvPr/>
        </p:nvSpPr>
        <p:spPr>
          <a:xfrm>
            <a:off x="2956438" y="2040916"/>
            <a:ext cx="3361092" cy="1388084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Normalized to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0 ~ 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rand()</a:t>
            </a:r>
            <a:r>
              <a:rPr lang="en-US" dirty="0"/>
              <a:t> – Floating Point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6D255-D835-414F-B86D-EA81E29B4F5A}"/>
              </a:ext>
            </a:extLst>
          </p:cNvPr>
          <p:cNvSpPr txBox="1"/>
          <p:nvPr/>
        </p:nvSpPr>
        <p:spPr>
          <a:xfrm>
            <a:off x="1306418" y="2696874"/>
            <a:ext cx="129091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Type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Conversion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39337-F313-435C-B484-9526086ED7C0}"/>
              </a:ext>
            </a:extLst>
          </p:cNvPr>
          <p:cNvCxnSpPr>
            <a:cxnSpLocks/>
          </p:cNvCxnSpPr>
          <p:nvPr/>
        </p:nvCxnSpPr>
        <p:spPr>
          <a:xfrm>
            <a:off x="3068222" y="2466073"/>
            <a:ext cx="163449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49AFA-283D-4DD8-8404-ED8A0237560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97336" y="2471108"/>
            <a:ext cx="1367030" cy="54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808892"/>
            <a:ext cx="11633200" cy="5609604"/>
          </a:xfrm>
        </p:spPr>
        <p:txBody>
          <a:bodyPr>
            <a:normAutofit/>
          </a:bodyPr>
          <a:lstStyle/>
          <a:p>
            <a:r>
              <a:rPr lang="en-US" dirty="0"/>
              <a:t>Since it generates an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between 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RAND_MAX</a:t>
            </a:r>
            <a:r>
              <a:rPr lang="en-US" dirty="0"/>
              <a:t>, you can generate a random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(inclusive) by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rand_num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(rand()*1./RAND_MAX)*X;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Or,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rand_num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&lt;double&gt;(rand())/RAND_MAX)*X;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	which is preferable</a:t>
            </a:r>
          </a:p>
        </p:txBody>
      </p:sp>
    </p:spTree>
    <p:extLst>
      <p:ext uri="{BB962C8B-B14F-4D97-AF65-F5344CB8AC3E}">
        <p14:creationId xmlns:p14="http://schemas.microsoft.com/office/powerpoint/2010/main" val="27402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808892"/>
            <a:ext cx="11633200" cy="5609604"/>
          </a:xfrm>
        </p:spPr>
        <p:txBody>
          <a:bodyPr>
            <a:normAutofit/>
          </a:bodyPr>
          <a:lstStyle/>
          <a:p>
            <a:r>
              <a:rPr lang="en-US" dirty="0"/>
              <a:t>If you want a real number between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The size of  interval = (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 – 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Starts from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rand_num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((rand()*1./RAND_MAX)*(B-A) + A;</a:t>
            </a:r>
          </a:p>
          <a:p>
            <a:endParaRPr lang="en-US" dirty="0"/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rand()</a:t>
            </a:r>
            <a:r>
              <a:rPr lang="en-US" dirty="0"/>
              <a:t> – Floating Point numbers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213FE2-B244-4BFA-A2CC-F62AD2D1FFC2}"/>
              </a:ext>
            </a:extLst>
          </p:cNvPr>
          <p:cNvCxnSpPr>
            <a:cxnSpLocks/>
          </p:cNvCxnSpPr>
          <p:nvPr/>
        </p:nvCxnSpPr>
        <p:spPr>
          <a:xfrm>
            <a:off x="2748986" y="3282119"/>
            <a:ext cx="364146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A0CC2F-7715-413A-BA4A-666C552B68CA}"/>
              </a:ext>
            </a:extLst>
          </p:cNvPr>
          <p:cNvSpPr txBox="1"/>
          <p:nvPr/>
        </p:nvSpPr>
        <p:spPr>
          <a:xfrm>
            <a:off x="3518158" y="3613975"/>
            <a:ext cx="21407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Between 0 and (B-A)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59995-C746-4D1E-A124-E26CBEAD97D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88544" y="3282119"/>
            <a:ext cx="139848" cy="33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3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808892"/>
            <a:ext cx="11633200" cy="5609604"/>
          </a:xfrm>
        </p:spPr>
        <p:txBody>
          <a:bodyPr>
            <a:normAutofit/>
          </a:bodyPr>
          <a:lstStyle/>
          <a:p>
            <a:r>
              <a:rPr lang="en-US" dirty="0"/>
              <a:t>For integers, we can use the % (mod/remainder) operator</a:t>
            </a:r>
          </a:p>
          <a:p>
            <a:endParaRPr lang="en-US" dirty="0"/>
          </a:p>
          <a:p>
            <a:r>
              <a:rPr lang="en-US" dirty="0"/>
              <a:t>Random int between 0 and N (inclusive):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 = rand()%(N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The remainder is always between 0 and N</a:t>
            </a:r>
          </a:p>
          <a:p>
            <a:pPr lvl="2"/>
            <a:r>
              <a:rPr lang="en-US" dirty="0"/>
              <a:t>Note that, there are </a:t>
            </a:r>
            <a:r>
              <a:rPr lang="en-US" b="1" dirty="0"/>
              <a:t>N+1</a:t>
            </a:r>
            <a:r>
              <a:rPr lang="en-US" dirty="0"/>
              <a:t> different integers in [0,N]</a:t>
            </a:r>
          </a:p>
          <a:p>
            <a:pPr lvl="1"/>
            <a:endParaRPr lang="en-US" dirty="0"/>
          </a:p>
          <a:p>
            <a:r>
              <a:rPr lang="en-US" dirty="0"/>
              <a:t>Random int between A and B:</a:t>
            </a:r>
          </a:p>
          <a:p>
            <a:pPr marL="457200" lvl="1" indent="0">
              <a:buNone/>
            </a:pPr>
            <a:r>
              <a:rPr lang="en-US" dirty="0"/>
              <a:t>= A + (random int between 0 and (B-A))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 = A + rand() % (B-A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rand()</a:t>
            </a:r>
            <a:r>
              <a:rPr lang="en-US" dirty="0"/>
              <a:t> – Integers</a:t>
            </a:r>
          </a:p>
        </p:txBody>
      </p:sp>
    </p:spTree>
    <p:extLst>
      <p:ext uri="{BB962C8B-B14F-4D97-AF65-F5344CB8AC3E}">
        <p14:creationId xmlns:p14="http://schemas.microsoft.com/office/powerpoint/2010/main" val="3326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808892"/>
            <a:ext cx="11633200" cy="5609604"/>
          </a:xfrm>
        </p:spPr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rand()</a:t>
            </a:r>
            <a:r>
              <a:rPr lang="en-US" dirty="0"/>
              <a:t> generates a sequence of random numbers using a seed</a:t>
            </a:r>
          </a:p>
          <a:p>
            <a:r>
              <a:rPr lang="en-US" dirty="0"/>
              <a:t>The seed can be set by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some_number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; </a:t>
            </a:r>
          </a:p>
          <a:p>
            <a:r>
              <a:rPr lang="en-US" dirty="0"/>
              <a:t>Ex)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some_number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== 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rand()</a:t>
            </a:r>
            <a:r>
              <a:rPr lang="en-US" dirty="0">
                <a:sym typeface="Wingdings" panose="05000000000000000000" pitchFamily="2" charset="2"/>
              </a:rPr>
              <a:t> gives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18467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6334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26500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19169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15724  …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Exercise: Use rand() several times without </a:t>
            </a:r>
            <a:r>
              <a:rPr lang="en-US" dirty="0" err="1">
                <a:sym typeface="Wingdings" panose="05000000000000000000" pitchFamily="2" charset="2"/>
              </a:rPr>
              <a:t>srand</a:t>
            </a:r>
            <a:r>
              <a:rPr lang="en-US" dirty="0">
                <a:sym typeface="Wingdings" panose="05000000000000000000" pitchFamily="2" charset="2"/>
              </a:rPr>
              <a:t>() commands, and verify that you get the sequence above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Seed for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rand()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9066FD-172E-40C7-80E3-ABBFAD27FFAF}"/>
              </a:ext>
            </a:extLst>
          </p:cNvPr>
          <p:cNvCxnSpPr>
            <a:cxnSpLocks/>
          </p:cNvCxnSpPr>
          <p:nvPr/>
        </p:nvCxnSpPr>
        <p:spPr>
          <a:xfrm>
            <a:off x="0" y="705198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69D3-E8B6-4853-B75E-752DD2E4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808892"/>
            <a:ext cx="11633200" cy="5609604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With the same seed, you’ll have the same sequence of random numbers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So, to get a random-like numbers (pseudo-random numbers), use different seed every time you run the code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Commonly used trick: use a </a:t>
            </a:r>
            <a:r>
              <a:rPr lang="en-US" b="1" i="1" dirty="0">
                <a:sym typeface="Wingdings" panose="05000000000000000000" pitchFamily="2" charset="2"/>
              </a:rPr>
              <a:t>current time</a:t>
            </a:r>
            <a:r>
              <a:rPr lang="en-US" dirty="0">
                <a:sym typeface="Wingdings" panose="05000000000000000000" pitchFamily="2" charset="2"/>
              </a:rPr>
              <a:t> as a seed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time(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nullptr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ctime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 </a:t>
            </a:r>
            <a:r>
              <a:rPr lang="en-US" dirty="0">
                <a:sym typeface="Wingdings" panose="05000000000000000000" pitchFamily="2" charset="2"/>
              </a:rPr>
              <a:t>library returns the current time </a:t>
            </a:r>
            <a:r>
              <a:rPr lang="en-US" dirty="0"/>
              <a:t> in </a:t>
            </a:r>
            <a:r>
              <a:rPr lang="en-US" b="1" dirty="0"/>
              <a:t>seconds</a:t>
            </a:r>
            <a:r>
              <a:rPr lang="en-US" dirty="0"/>
              <a:t>, since </a:t>
            </a:r>
            <a:r>
              <a:rPr lang="en-US" i="1" dirty="0">
                <a:solidFill>
                  <a:srgbClr val="00B050"/>
                </a:solidFill>
              </a:rPr>
              <a:t>00:00, Jan 1 1970 UTC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Ex)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time(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nullptr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) == </a:t>
            </a:r>
            <a:r>
              <a:rPr lang="en-US" dirty="0">
                <a:latin typeface="Consolas" panose="020B0609020204030204" pitchFamily="49" charset="0"/>
              </a:rPr>
              <a:t>1666067370 </a:t>
            </a:r>
            <a:r>
              <a:rPr lang="en-US" dirty="0"/>
              <a:t>when this slide was created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58AB76-2F08-41E1-9A32-3A2039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1" y="6467061"/>
            <a:ext cx="1195549" cy="390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D90C15-5284-46D2-9312-7CEAD18CBAA7}"/>
              </a:ext>
            </a:extLst>
          </p:cNvPr>
          <p:cNvSpPr txBox="1">
            <a:spLocks/>
          </p:cNvSpPr>
          <p:nvPr/>
        </p:nvSpPr>
        <p:spPr>
          <a:xfrm>
            <a:off x="443060" y="18256"/>
            <a:ext cx="11748940" cy="79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Seed for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rand()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1259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PIC 10A 2B</vt:lpstr>
      <vt:lpstr>Today…</vt:lpstr>
      <vt:lpstr>Random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More Loop Exercises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 10A 2B</dc:title>
  <dc:creator>Bumsu Kim</dc:creator>
  <cp:lastModifiedBy>Bumsu Kim</cp:lastModifiedBy>
  <cp:revision>110</cp:revision>
  <dcterms:created xsi:type="dcterms:W3CDTF">2020-03-31T11:12:33Z</dcterms:created>
  <dcterms:modified xsi:type="dcterms:W3CDTF">2022-10-20T10:43:19Z</dcterms:modified>
</cp:coreProperties>
</file>