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7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5143500" type="screen16x9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4" autoAdjust="0"/>
    <p:restoredTop sz="86339" autoAdjust="0"/>
  </p:normalViewPr>
  <p:slideViewPr>
    <p:cSldViewPr>
      <p:cViewPr varScale="1">
        <p:scale>
          <a:sx n="107" d="100"/>
          <a:sy n="107" d="100"/>
        </p:scale>
        <p:origin x="1208" y="168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5FBE7B2F-76B0-4CCC-83FA-00CA85CD8DA2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5DA6495-08A5-4780-AF01-64577BB694E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uFillTx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rgbClr val="000000"/>
                </a:solidFill>
                <a:uFillTx/>
                <a:latin typeface="Helvetica Neue" charset="0"/>
              </a:defRPr>
            </a:lvl1pPr>
          </a:lstStyle>
          <a:p>
            <a:pPr lvl="0"/>
            <a:r>
              <a:rPr lang="en-US" dirty="0">
                <a:uFillTx/>
              </a:rPr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/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>
            <a:spLocks/>
          </p:cNvSpPr>
          <p:nvPr userDrawn="1"/>
        </p:nvSpPr>
        <p:spPr>
          <a:xfrm>
            <a:off x="6560185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/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4400" baseline="0"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0"/>
            <a:endParaRPr lang="en-US" dirty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>
                <a:uFillTx/>
              </a:defRPr>
            </a:pPr>
            <a:r>
              <a:rPr lang="en-US" sz="1400" dirty="0">
                <a:solidFill>
                  <a:schemeClr val="bg1"/>
                </a:solidFill>
                <a:uFillTx/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44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  <a:br>
              <a:rPr lang="en-US" dirty="0">
                <a:uFillTx/>
              </a:rPr>
            </a:br>
            <a:endParaRPr lang="en-US" dirty="0">
              <a:uFillTx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4400" baseline="0"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 Title and Content Slide 36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>
                <a:uFillTx/>
              </a:defRPr>
            </a:pPr>
            <a:r>
              <a:rPr lang="en-US" sz="1400" dirty="0">
                <a:solidFill>
                  <a:schemeClr val="bg1"/>
                </a:solidFill>
                <a:uFillTx/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Helvetica Neue"/>
              <a:buChar char="•"/>
              <a:defRPr sz="24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–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•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–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»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>
                <a:uFillTx/>
              </a:rPr>
              <a:pPr/>
              <a:t>‹#›</a:t>
            </a:fld>
            <a:endParaRPr lang="uk-UA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>
                <a:uFillTx/>
              </a:rPr>
              <a:pPr/>
              <a:t>‹#›</a:t>
            </a:fld>
            <a:endParaRPr lang="uk-UA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F8FFD81-3213-4789-B5DF-194594E817CD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12FCA20-D3C1-4D02-835D-77BA55FE14B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uFillTx/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9F783B0-C189-9248-9374-C3851D12A000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Tahoma"/>
              </a:rPr>
              <a:t>SQL II</a:t>
            </a:r>
            <a:endParaRPr lang="en-US" dirty="0">
              <a:uFillTx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>
                <a:uFillTx/>
                <a:sym typeface="Tahoma"/>
              </a:rPr>
              <a:t>R &amp; G - Chapter 5 </a:t>
            </a:r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Find sailors who’ve reserved </a:t>
            </a:r>
            <a:br>
              <a:rPr lang="en-US" dirty="0">
                <a:uFillTx/>
                <a:sym typeface="Helvetica Neue Light"/>
              </a:rPr>
            </a:br>
            <a:r>
              <a:rPr lang="en-US" dirty="0">
                <a:uFillTx/>
                <a:sym typeface="Helvetica Neue Light"/>
              </a:rPr>
              <a:t>a boat </a:t>
            </a:r>
            <a:r>
              <a:rPr lang="en-US" dirty="0" err="1">
                <a:uFillTx/>
                <a:sym typeface="Helvetica Neue Light"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152" descr="The true join table of all of the sailors who have reserved a boat"/>
          <p:cNvGraphicFramePr/>
          <p:nvPr/>
        </p:nvGraphicFramePr>
        <p:xfrm>
          <a:off x="2809012" y="3505990"/>
          <a:ext cx="2548800" cy="118877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uFillTx/>
                <a:sym typeface="Helvetica Neue Light"/>
              </a:rPr>
              <a:t>Column Names and Table 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Sailors, Reserves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Reserves.sid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spcBef>
                <a:spcPts val="24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AS S, Reserves AS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More Aliases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sz="quarter" idx="13"/>
          </p:nvPr>
        </p:nvSpPr>
        <p:spPr>
          <a:xfrm>
            <a:off x="76200" y="1364012"/>
            <a:ext cx="8668512" cy="3090672"/>
          </a:xfrm>
        </p:spPr>
        <p:txBody>
          <a:bodyPr>
            <a:normAutofit fontScale="92500" lnSpcReduction="20000"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AS sname2, 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AS age2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AS x, Sailors AS y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&gt;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>
              <a:spcBef>
                <a:spcPts val="2000"/>
              </a:spcBef>
            </a:pPr>
            <a:r>
              <a:rPr lang="en-US" dirty="0">
                <a:uFillTx/>
              </a:rPr>
              <a:t>Table aliases in the FROM clause</a:t>
            </a:r>
          </a:p>
          <a:p>
            <a:pPr lvl="1"/>
            <a:r>
              <a:rPr lang="en-US" dirty="0">
                <a:uFillTx/>
              </a:rPr>
              <a:t>Needed when the same table used multiple times (“self-join”)</a:t>
            </a:r>
          </a:p>
          <a:p>
            <a:r>
              <a:rPr lang="en-US" dirty="0">
                <a:uFillTx/>
              </a:rPr>
              <a:t>Column aliases in the SELECT clause</a:t>
            </a:r>
          </a:p>
        </p:txBody>
      </p:sp>
      <p:graphicFrame>
        <p:nvGraphicFramePr>
          <p:cNvPr id="198" name="Shape 198" descr="A table with columns sname, age, sname2, age2 produced as a result of the SQL query"/>
          <p:cNvGraphicFramePr/>
          <p:nvPr/>
        </p:nvGraphicFramePr>
        <p:xfrm>
          <a:off x="5686424" y="1154535"/>
          <a:ext cx="3280809" cy="20343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  <a:sym typeface="Helvetica Neue Light"/>
              </a:rPr>
              <a:t>Arithmetic Expressions</a:t>
            </a:r>
            <a:endParaRPr lang="en-US" dirty="0">
              <a:uFillTx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, 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S.age-5 AS age1, 2*</a:t>
            </a:r>
            <a:r>
              <a:rPr lang="en-US" b="1" dirty="0" err="1">
                <a:uFillTx/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 AS age2</a:t>
            </a:r>
            <a:endParaRPr lang="en-US" b="1" dirty="0">
              <a:uFillTx/>
              <a:ea typeface="Helvetica Neue" charset="0"/>
              <a:cs typeface="Helvetica Neue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FROM   Sailors AS 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 = 'Popeye’</a:t>
            </a:r>
          </a:p>
          <a:p>
            <a:pPr>
              <a:spcBef>
                <a:spcPts val="6000"/>
              </a:spcBef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S1.sname AS name1, S2.sname AS name2</a:t>
            </a:r>
            <a:endParaRPr lang="en-US" dirty="0">
              <a:uFillTx/>
              <a:ea typeface="Helvetica Neue" charset="0"/>
              <a:cs typeface="Helvetica Neue" charset="0"/>
            </a:endParaRP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FROM   Sailors AS S1, Sailors AS S2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2*S1.rating = S2.rating - 1</a:t>
            </a:r>
            <a:endParaRPr lang="en-US" b="1" dirty="0">
              <a:uFillTx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SQL Calculator!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SELECT 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log(1000) as three,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</a:rPr>
              <a:t>exp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(ln(2)) as two, 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cos(0) as one,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ln(2*3) = ln(2) + ln(3) as sanity; </a:t>
            </a:r>
          </a:p>
          <a:p>
            <a:pPr marL="19050" indent="0">
              <a:buNone/>
            </a:pP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String Comparisons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indent="-457200">
              <a:spcBef>
                <a:spcPts val="0"/>
              </a:spcBef>
            </a:pPr>
            <a:r>
              <a:rPr lang="en-US" sz="3000" dirty="0">
                <a:uFillTx/>
                <a:ea typeface="Helvetica Neue" charset="0"/>
                <a:cs typeface="Helvetica Neue" charset="0"/>
                <a:sym typeface="Droid Sans Mono"/>
              </a:rPr>
              <a:t>Old School SQL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uFillTx/>
              <a:ea typeface="Helvetica Neue" charset="0"/>
              <a:cs typeface="Helvetica Neue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uFillTx/>
                <a:ea typeface="Helvetica Neue" charset="0"/>
                <a:cs typeface="Helvetica Neue" charset="0"/>
                <a:sym typeface="Droid Sans Mono"/>
              </a:rPr>
              <a:t> LIKE 'B_%’</a:t>
            </a:r>
          </a:p>
          <a:p>
            <a:pPr lvl="0" indent="-457200">
              <a:spcBef>
                <a:spcPts val="3000"/>
              </a:spcBef>
            </a:pPr>
            <a:r>
              <a:rPr lang="en-US" sz="3100" dirty="0">
                <a:uFillTx/>
              </a:rPr>
              <a:t>Standard Regular Expressions</a:t>
            </a:r>
            <a:endParaRPr lang="en-US" sz="3100" b="1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uFillTx/>
              <a:ea typeface="Helvetica Neue" charset="0"/>
              <a:cs typeface="Helvetica Neue" charset="0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uFillTx/>
                <a:ea typeface="Helvetica Neue" charset="0"/>
                <a:cs typeface="Helvetica Neue" charset="0"/>
                <a:sym typeface="Droid Sans Mono"/>
              </a:rPr>
              <a:t> </a:t>
            </a:r>
            <a:r>
              <a:rPr lang="en-US" sz="2800" b="1">
                <a:uFillTx/>
                <a:ea typeface="Helvetica Neue" charset="0"/>
                <a:cs typeface="Helvetica Neue" charset="0"/>
                <a:sym typeface="Droid Sans Mono"/>
              </a:rPr>
              <a:t>~ ‘^B</a:t>
            </a:r>
            <a:r>
              <a:rPr lang="en-US" sz="2800" b="1" dirty="0">
                <a:uFillTx/>
                <a:ea typeface="Helvetica Neue" charset="0"/>
                <a:cs typeface="Helvetica Neue" charset="0"/>
                <a:sym typeface="Droid Sans Mono"/>
              </a:rPr>
              <a:t>.*’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Combining Predicates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Subtle connections between: </a:t>
            </a:r>
            <a:endParaRPr lang="en-US" dirty="0">
              <a:uFillTx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Boolean logic in WHERE (i.e., AND, OR)</a:t>
            </a:r>
            <a:endParaRPr lang="en-US" dirty="0">
              <a:uFillTx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Set operations (i.e. INTERSECT, UNION)</a:t>
            </a:r>
            <a:endParaRPr lang="en-US" dirty="0">
              <a:uFillTx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Let’s see some examples…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9354312" cy="667512"/>
          </a:xfrm>
        </p:spPr>
        <p:txBody>
          <a:bodyPr>
            <a:normAutofit/>
          </a:bodyPr>
          <a:lstStyle/>
          <a:p>
            <a:r>
              <a:rPr lang="en-US" sz="2400" dirty="0">
                <a:uFillTx/>
                <a:sym typeface="Helvetica Neue Light"/>
              </a:rPr>
              <a:t>Sid’s of sailors who reserved a red </a:t>
            </a:r>
            <a:r>
              <a:rPr lang="en-US" sz="2400" b="1" dirty="0">
                <a:uFillTx/>
                <a:sym typeface="Helvetica Neue"/>
              </a:rPr>
              <a:t>OR</a:t>
            </a:r>
            <a:r>
              <a:rPr lang="en-US" sz="2400" dirty="0">
                <a:uFillTx/>
                <a:sym typeface="Helvetica Neue Light"/>
              </a:rPr>
              <a:t> a green boat</a:t>
            </a:r>
            <a:endParaRPr lang="en-US" sz="24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9800" y="1581150"/>
            <a:ext cx="8668512" cy="309067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SELECT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R.sid</a:t>
            </a:r>
            <a:endParaRPr lang="en-US" dirty="0">
              <a:solidFill>
                <a:schemeClr val="dk1"/>
              </a:solidFill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Droid Sans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FROM   Boats B, Reserves R</a:t>
            </a:r>
            <a:endParaRPr lang="en-US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WHERE 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R.bid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B.bid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AND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(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='red' </a:t>
            </a:r>
            <a:r>
              <a:rPr lang="en-US" b="1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='green')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uFillTx/>
                <a:sym typeface="Helvetica Neue Light"/>
              </a:rPr>
              <a:t>Sid’s of sailors who reserved a red </a:t>
            </a:r>
            <a:r>
              <a:rPr lang="en-US" sz="2200" b="1" dirty="0">
                <a:uFillTx/>
                <a:sym typeface="Helvetica Neue"/>
              </a:rPr>
              <a:t>OR</a:t>
            </a:r>
            <a:r>
              <a:rPr lang="en-US" sz="2200" dirty="0">
                <a:uFillTx/>
                <a:sym typeface="Helvetica Neue Light"/>
              </a:rPr>
              <a:t> a green boat Pt 2</a:t>
            </a:r>
            <a:endParaRPr lang="en-US" sz="22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='red’ OR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UNION ALL</a:t>
            </a: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Tahoma"/>
              </a:rPr>
              <a:t>SQL DML 1:</a:t>
            </a:r>
            <a:br>
              <a:rPr lang="en-US" dirty="0">
                <a:uFillTx/>
                <a:sym typeface="Tahoma"/>
              </a:rPr>
            </a:br>
            <a:r>
              <a:rPr lang="en-US" dirty="0">
                <a:uFillTx/>
                <a:sym typeface="Tahoma"/>
              </a:rPr>
              <a:t>Basic Single-Table Queries</a:t>
            </a:r>
            <a:endParaRPr lang="en-US" dirty="0">
              <a:uFillTx/>
            </a:endParaRPr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DISTINCT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&lt;single table&gt;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HAVING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ORDER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LIMIT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&lt;integer&gt;];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uFillTx/>
                <a:sym typeface="Helvetica Neue Light"/>
              </a:rPr>
              <a:t>Sid’s of sailors who reserved a red </a:t>
            </a:r>
            <a:r>
              <a:rPr lang="en-US" sz="2200" b="1" dirty="0">
                <a:uFillTx/>
                <a:sym typeface="Helvetica Neue"/>
              </a:rPr>
              <a:t>OR</a:t>
            </a:r>
            <a:r>
              <a:rPr lang="en-US" sz="2200" dirty="0">
                <a:uFillTx/>
                <a:sym typeface="Helvetica Neue Light"/>
              </a:rPr>
              <a:t> a green boat Pt 3</a:t>
            </a:r>
            <a:endParaRPr lang="en-US" sz="22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='red’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INTERSECT</a:t>
            </a: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uFillTx/>
              </a:rPr>
              <a:t>Find sailors who have </a:t>
            </a:r>
            <a:r>
              <a:rPr lang="en-US" sz="2800" b="1" dirty="0">
                <a:uFillTx/>
              </a:rPr>
              <a:t>not</a:t>
            </a:r>
            <a:r>
              <a:rPr lang="en-US" sz="2800" dirty="0">
                <a:uFillTx/>
              </a:rPr>
              <a:t> reserved a boat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246888" y="1749616"/>
            <a:ext cx="8668512" cy="3090672"/>
          </a:xfrm>
        </p:spPr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EXCEPT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S, Reserves R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Set: a collection of distinct elements</a:t>
            </a:r>
          </a:p>
          <a:p>
            <a:r>
              <a:rPr lang="en-US" dirty="0">
                <a:uFillTx/>
              </a:rPr>
              <a:t>Standard ways of manipulating/combining sets</a:t>
            </a:r>
          </a:p>
          <a:p>
            <a:pPr lvl="1"/>
            <a:r>
              <a:rPr lang="en-US" dirty="0">
                <a:uFillTx/>
              </a:rPr>
              <a:t>Union</a:t>
            </a:r>
          </a:p>
          <a:p>
            <a:pPr lvl="1"/>
            <a:r>
              <a:rPr lang="en-US" dirty="0">
                <a:uFillTx/>
              </a:rPr>
              <a:t>Intersect</a:t>
            </a:r>
          </a:p>
          <a:p>
            <a:pPr lvl="1"/>
            <a:r>
              <a:rPr lang="en-US" dirty="0">
                <a:uFillTx/>
              </a:rPr>
              <a:t>Except</a:t>
            </a:r>
          </a:p>
          <a:p>
            <a:r>
              <a:rPr lang="en-US" dirty="0">
                <a:uFillTx/>
              </a:rPr>
              <a:t>Treat tuples within a relation as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elements of a 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>
                <a:uFillTx/>
              </a:rPr>
              <a:t>Default: Set Semantics</a:t>
            </a:r>
            <a:endParaRPr dirty="0">
              <a:uFillTx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uFillTx/>
              </a:rPr>
              <a:t>R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A, 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1B8301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S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B, 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</a:t>
            </a:r>
            <a:r>
              <a:rPr lang="de-DE" sz="1800" dirty="0">
                <a:uFillTx/>
              </a:rPr>
              <a:t>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7030A0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1500"/>
              </a:spcBef>
              <a:buSzPts val="2400"/>
            </a:pPr>
            <a:r>
              <a:rPr lang="de-DE" sz="1800" dirty="0">
                <a:uFillTx/>
              </a:rPr>
              <a:t>UNION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{</a:t>
            </a:r>
            <a:r>
              <a:rPr lang="de-DE" sz="1800" dirty="0">
                <a:solidFill>
                  <a:srgbClr val="F89400"/>
                </a:solidFill>
                <a:uFillTx/>
              </a:rPr>
              <a:t>A, </a:t>
            </a:r>
            <a:r>
              <a:rPr lang="de-DE" sz="1800" dirty="0">
                <a:solidFill>
                  <a:srgbClr val="00B0F0"/>
                </a:solidFill>
                <a:uFillTx/>
              </a:rPr>
              <a:t>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chemeClr val="accent2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solidFill>
                  <a:schemeClr val="dk1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>
                <a:uFillTx/>
              </a:rPr>
              <a:t>INTERSECT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 {</a:t>
            </a:r>
            <a:r>
              <a:rPr lang="de-DE" sz="1800" dirty="0">
                <a:solidFill>
                  <a:srgbClr val="F89400"/>
                </a:solidFill>
                <a:uFillTx/>
              </a:rPr>
              <a:t>A,</a:t>
            </a:r>
            <a:r>
              <a:rPr lang="de-DE" sz="1800" dirty="0">
                <a:solidFill>
                  <a:srgbClr val="FF0000"/>
                </a:solidFill>
                <a:uFillTx/>
              </a:rPr>
              <a:t> </a:t>
            </a:r>
            <a:r>
              <a:rPr lang="de-DE" sz="1800" dirty="0">
                <a:solidFill>
                  <a:srgbClr val="00B0F0"/>
                </a:solidFill>
                <a:uFillTx/>
              </a:rPr>
              <a:t>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>
                <a:uFillTx/>
              </a:rPr>
              <a:t>EXCEPT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 {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181600" y="428625"/>
            <a:ext cx="38100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Note: Think of each letter as being a </a:t>
            </a: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tuple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 in  </a:t>
            </a: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relation.</a:t>
            </a:r>
            <a:endParaRPr lang="en-US" sz="1350" dirty="0">
              <a:uFillTx/>
              <a:latin typeface="Helvetica Neue" charset="0"/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ex: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A: 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(Jim, 18, English, 4.0)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B: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(Marcela , 20, CS, 3.8)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C: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(Gail, 19, Statistics, 3.74)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D: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(Goddard, 20, Math, 3.8</a:t>
            </a:r>
            <a:endParaRPr lang="en-US" sz="1350" b="1" dirty="0">
              <a:solidFill>
                <a:schemeClr val="dk1"/>
              </a:solidFill>
              <a:uFillTx/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762000" y="867390"/>
            <a:ext cx="381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uFillTx/>
                <a:latin typeface="Helvetica Neue"/>
              </a:rPr>
              <a:t>Note: R and S are relations. </a:t>
            </a:r>
            <a:r>
              <a:rPr lang="en-US" sz="1350">
                <a:uFillTx/>
                <a:latin typeface="Helvetica Neue"/>
              </a:rPr>
              <a:t>They </a:t>
            </a:r>
            <a:r>
              <a:rPr lang="en-US" sz="1350" dirty="0">
                <a:uFillTx/>
                <a:latin typeface="Helvetica Neue"/>
              </a:rPr>
              <a:t>are not sets, since they have duplicates.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658901" y="0"/>
            <a:ext cx="582775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>
                <a:uFillTx/>
              </a:rPr>
              <a:t>“ALL”: Multiset Semantics</a:t>
            </a:r>
            <a:endParaRPr dirty="0">
              <a:uFillTx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657350" y="1085850"/>
            <a:ext cx="58293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de-DE" sz="1800" dirty="0">
                <a:uFillTx/>
              </a:rPr>
              <a:t>R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A, 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1B8301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 = </a:t>
            </a:r>
            <a:r>
              <a:rPr lang="en-US" sz="1800" dirty="0">
                <a:uFillTx/>
              </a:rPr>
              <a:t>{</a:t>
            </a:r>
            <a:r>
              <a:rPr lang="en-US" sz="1800" dirty="0">
                <a:solidFill>
                  <a:srgbClr val="F89400"/>
                </a:solidFill>
                <a:uFillTx/>
              </a:rPr>
              <a:t>A(4), </a:t>
            </a:r>
            <a:r>
              <a:rPr lang="en-US" sz="1800" dirty="0">
                <a:solidFill>
                  <a:srgbClr val="00B0F0"/>
                </a:solidFill>
                <a:uFillTx/>
              </a:rPr>
              <a:t>B(2), </a:t>
            </a:r>
            <a:r>
              <a:rPr lang="en-US" sz="1800" dirty="0">
                <a:solidFill>
                  <a:srgbClr val="002060"/>
                </a:solidFill>
                <a:uFillTx/>
              </a:rPr>
              <a:t>C(1),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sz="1800" dirty="0">
                <a:uFillTx/>
              </a:rPr>
              <a:t>} 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S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B, 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</a:t>
            </a:r>
            <a:r>
              <a:rPr lang="de-DE" sz="1800" dirty="0">
                <a:uFillTx/>
              </a:rPr>
              <a:t>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7030A0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 = </a:t>
            </a:r>
            <a:r>
              <a:rPr lang="en-US" sz="1800" dirty="0">
                <a:uFillTx/>
              </a:rPr>
              <a:t>{</a:t>
            </a:r>
            <a:r>
              <a:rPr lang="en-US" sz="1800" dirty="0">
                <a:solidFill>
                  <a:srgbClr val="F89400"/>
                </a:solidFill>
                <a:uFillTx/>
              </a:rPr>
              <a:t>A(2), </a:t>
            </a:r>
            <a:r>
              <a:rPr lang="en-US" sz="1800" dirty="0">
                <a:solidFill>
                  <a:srgbClr val="00B0F0"/>
                </a:solidFill>
                <a:uFillTx/>
              </a:rPr>
              <a:t>B(3), </a:t>
            </a:r>
            <a:r>
              <a:rPr lang="en-US" sz="1800" dirty="0">
                <a:solidFill>
                  <a:srgbClr val="002060"/>
                </a:solidFill>
                <a:uFillTx/>
              </a:rPr>
              <a:t>C(1), </a:t>
            </a:r>
            <a:r>
              <a:rPr lang="en-US" sz="1800" dirty="0">
                <a:solidFill>
                  <a:srgbClr val="FC62F0"/>
                </a:solidFill>
                <a:uFillTx/>
              </a:rPr>
              <a:t>E(1)}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“UNION ALL”: Multiset 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UNION ALL: sum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{</a:t>
            </a:r>
            <a:r>
              <a:rPr lang="en-US" dirty="0">
                <a:solidFill>
                  <a:srgbClr val="F89400"/>
                </a:solidFill>
                <a:uFillTx/>
              </a:rPr>
              <a:t>A(4+2), </a:t>
            </a:r>
            <a:r>
              <a:rPr lang="en-US" dirty="0">
                <a:solidFill>
                  <a:srgbClr val="00B0F0"/>
                </a:solidFill>
                <a:uFillTx/>
              </a:rPr>
              <a:t>B(2+3)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C(1+1)</a:t>
            </a:r>
            <a:r>
              <a:rPr lang="en-US" dirty="0">
                <a:uFillTx/>
              </a:rPr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 D(1+0), </a:t>
            </a:r>
            <a:r>
              <a:rPr lang="en-US" dirty="0">
                <a:solidFill>
                  <a:srgbClr val="FC62F0"/>
                </a:solidFill>
                <a:uFillTx/>
              </a:rPr>
              <a:t>E(0+1)}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= {</a:t>
            </a:r>
            <a:r>
              <a:rPr lang="en-US" dirty="0">
                <a:solidFill>
                  <a:srgbClr val="F89400"/>
                </a:solidFill>
                <a:uFillTx/>
              </a:rPr>
              <a:t>A, A, A, A, </a:t>
            </a:r>
            <a:r>
              <a:rPr lang="en-US" sz="2000" dirty="0">
                <a:solidFill>
                  <a:srgbClr val="F89400"/>
                </a:solidFill>
                <a:uFillTx/>
              </a:rPr>
              <a:t>A, A, </a:t>
            </a:r>
            <a:r>
              <a:rPr lang="en-US" sz="2000" dirty="0">
                <a:solidFill>
                  <a:srgbClr val="00B0F0"/>
                </a:solidFill>
                <a:uFillTx/>
              </a:rPr>
              <a:t>B, B, B, B, B</a:t>
            </a:r>
            <a:r>
              <a:rPr lang="en-US" sz="2000" dirty="0">
                <a:solidFill>
                  <a:schemeClr val="accent1"/>
                </a:solidFill>
                <a:uFillTx/>
              </a:rPr>
              <a:t>, </a:t>
            </a:r>
            <a:r>
              <a:rPr lang="en-US" sz="2000" dirty="0">
                <a:solidFill>
                  <a:srgbClr val="002060"/>
                </a:solidFill>
                <a:uFillTx/>
              </a:rPr>
              <a:t>C, C</a:t>
            </a:r>
            <a:r>
              <a:rPr lang="en-US" sz="2000" dirty="0">
                <a:solidFill>
                  <a:schemeClr val="accent2"/>
                </a:solidFill>
                <a:uFillTx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sz="2000" dirty="0">
                <a:solidFill>
                  <a:schemeClr val="dk1"/>
                </a:solidFill>
                <a:uFillTx/>
              </a:rPr>
              <a:t>, </a:t>
            </a:r>
            <a:r>
              <a:rPr lang="en-US" sz="2000" dirty="0">
                <a:solidFill>
                  <a:srgbClr val="FC62F0"/>
                </a:solidFill>
                <a:uFillTx/>
              </a:rPr>
              <a:t>E</a:t>
            </a:r>
            <a:r>
              <a:rPr lang="en-US" sz="2000" dirty="0">
                <a:uFillTx/>
              </a:rPr>
              <a:t>}</a:t>
            </a:r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“INTERSECT ALL”: Multiset Semantics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33350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INTERSECT ALL: min of cardinalities</a:t>
            </a:r>
          </a:p>
          <a:p>
            <a:pPr lvl="1" indent="0">
              <a:spcBef>
                <a:spcPts val="0"/>
              </a:spcBef>
              <a:buSzPts val="2400"/>
              <a:buNone/>
            </a:pPr>
            <a:r>
              <a:rPr lang="en-US" sz="2400" dirty="0">
                <a:uFillTx/>
              </a:rPr>
              <a:t>{</a:t>
            </a:r>
            <a:r>
              <a:rPr lang="en-US" sz="2400" dirty="0">
                <a:solidFill>
                  <a:srgbClr val="F89400"/>
                </a:solidFill>
                <a:uFillTx/>
              </a:rPr>
              <a:t>A(min(4,2)), </a:t>
            </a:r>
            <a:r>
              <a:rPr lang="en-US" sz="2400" dirty="0">
                <a:solidFill>
                  <a:srgbClr val="00B0F0"/>
                </a:solidFill>
                <a:uFillTx/>
              </a:rPr>
              <a:t>B(min(2,3))</a:t>
            </a:r>
            <a:r>
              <a:rPr lang="en-US" sz="2400" dirty="0">
                <a:uFillTx/>
              </a:rPr>
              <a:t>, </a:t>
            </a:r>
            <a:r>
              <a:rPr lang="en-US" sz="2400" dirty="0">
                <a:solidFill>
                  <a:srgbClr val="002060"/>
                </a:solidFill>
                <a:uFillTx/>
              </a:rPr>
              <a:t>C(min(1,1))</a:t>
            </a:r>
            <a:r>
              <a:rPr lang="en-US" sz="2400" dirty="0">
                <a:uFillTx/>
              </a:rPr>
              <a:t>, </a:t>
            </a:r>
            <a:br>
              <a:rPr lang="en-US" sz="2400" dirty="0">
                <a:uFillTx/>
              </a:rPr>
            </a:br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D(min(1,0))</a:t>
            </a:r>
            <a:r>
              <a:rPr lang="en-US" sz="2400" dirty="0">
                <a:solidFill>
                  <a:schemeClr val="dk1"/>
                </a:solidFill>
                <a:uFillTx/>
              </a:rPr>
              <a:t>, </a:t>
            </a:r>
            <a:r>
              <a:rPr lang="en-US" sz="2400" dirty="0">
                <a:solidFill>
                  <a:srgbClr val="FC62F0"/>
                </a:solidFill>
                <a:uFillTx/>
              </a:rPr>
              <a:t>E(min(0,1))}</a:t>
            </a:r>
            <a:br>
              <a:rPr lang="en-US" sz="2400" dirty="0">
                <a:uFillTx/>
              </a:rPr>
            </a:br>
            <a:r>
              <a:rPr lang="en-US" sz="2400" dirty="0">
                <a:uFillTx/>
              </a:rPr>
              <a:t>= {</a:t>
            </a:r>
            <a:r>
              <a:rPr lang="en-US" sz="2400" dirty="0">
                <a:solidFill>
                  <a:srgbClr val="F89400"/>
                </a:solidFill>
                <a:uFillTx/>
              </a:rPr>
              <a:t>A, A</a:t>
            </a:r>
            <a:r>
              <a:rPr lang="en-US" sz="2400" dirty="0">
                <a:solidFill>
                  <a:srgbClr val="FF0000"/>
                </a:solidFill>
                <a:uFillTx/>
              </a:rPr>
              <a:t>, </a:t>
            </a:r>
            <a:r>
              <a:rPr lang="en-US" sz="2400" dirty="0">
                <a:solidFill>
                  <a:schemeClr val="accent1"/>
                </a:solidFill>
                <a:uFillTx/>
              </a:rPr>
              <a:t>B, B, </a:t>
            </a:r>
            <a:r>
              <a:rPr lang="en-US" sz="2400" dirty="0">
                <a:solidFill>
                  <a:srgbClr val="002060"/>
                </a:solidFill>
                <a:uFillTx/>
              </a:rPr>
              <a:t>C</a:t>
            </a:r>
            <a:r>
              <a:rPr lang="en-US" sz="2400" dirty="0">
                <a:uFillTx/>
              </a:rPr>
              <a:t>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“EXCEPT ALL”: Multiset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EXCEPT ALL: difference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{</a:t>
            </a:r>
            <a:r>
              <a:rPr lang="en-US" dirty="0">
                <a:solidFill>
                  <a:srgbClr val="F89400"/>
                </a:solidFill>
                <a:uFillTx/>
              </a:rPr>
              <a:t>A(4-2), </a:t>
            </a:r>
            <a:r>
              <a:rPr lang="en-US" dirty="0">
                <a:solidFill>
                  <a:srgbClr val="00B0F0"/>
                </a:solidFill>
                <a:uFillTx/>
              </a:rPr>
              <a:t>B(2-3)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C(1-1)</a:t>
            </a:r>
            <a:r>
              <a:rPr lang="en-US" dirty="0">
                <a:uFillTx/>
              </a:rPr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 D(1-0), </a:t>
            </a:r>
            <a:r>
              <a:rPr lang="en-US" dirty="0">
                <a:solidFill>
                  <a:srgbClr val="FC62F0"/>
                </a:solidFill>
                <a:uFillTx/>
              </a:rPr>
              <a:t>E(0-1)}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= {</a:t>
            </a:r>
            <a:r>
              <a:rPr lang="en-US" dirty="0">
                <a:solidFill>
                  <a:srgbClr val="F89400"/>
                </a:solidFill>
                <a:uFillTx/>
              </a:rPr>
              <a:t>A, A,</a:t>
            </a:r>
            <a:r>
              <a:rPr lang="en-US" dirty="0">
                <a:solidFill>
                  <a:schemeClr val="accent2"/>
                </a:solidFill>
                <a:uFillTx/>
              </a:rPr>
              <a:t>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solidFill>
                  <a:schemeClr val="dk1"/>
                </a:solidFill>
                <a:uFillTx/>
              </a:rPr>
              <a:t>, </a:t>
            </a:r>
            <a:r>
              <a:rPr lang="en-US" dirty="0">
                <a:uFillTx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4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Conceptual SQL Evaluation</a:t>
            </a:r>
            <a:endParaRPr lang="en-US" dirty="0">
              <a:uFillTx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uFillTx/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</p:txBody>
      </p:sp>
      <p:pic>
        <p:nvPicPr>
          <p:cNvPr id="6" name="Picture 5" descr="Flow order of SQL Evaluation: 1) From: Relation cross-product. 2) Where: Apply selections (eliminate rows). 3) Project away columns (just keep those used in SELECT GROUP BY, HAVING) 4) Group By: Form groups and aggregate. 5) Having: Elimiante groups. 6) Distinct: Eliminate duplicate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201" y="1355502"/>
            <a:ext cx="5772912" cy="316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3BEEE-5FA7-C543-967B-4FCD53F49C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65911"/>
            <a:ext cx="1219200" cy="490566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09553-970B-FF4D-AAE2-049C122005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0" y="3450362"/>
            <a:ext cx="1524414" cy="481005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D8DC17-4C79-914B-9075-C147E8858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7" y="4413101"/>
            <a:ext cx="971653" cy="362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E6A35E-2F15-4F45-895F-8F021319B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7" y="3979094"/>
            <a:ext cx="1765505" cy="430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AE2016-F743-D840-9A08-7EE3A38A0C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CF0F30"/>
              </a:clrFrom>
              <a:clrTo>
                <a:srgbClr val="CF0F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48133"/>
            <a:ext cx="1371600" cy="498278"/>
          </a:xfrm>
          <a:prstGeom prst="ellipse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8F7562C-6D2B-7748-9BDA-943C1F59039C}"/>
              </a:ext>
            </a:extLst>
          </p:cNvPr>
          <p:cNvSpPr/>
          <p:nvPr/>
        </p:nvSpPr>
        <p:spPr>
          <a:xfrm>
            <a:off x="4146652" y="2333487"/>
            <a:ext cx="1849567" cy="390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79733-90B8-274A-B093-11AC0D0AD8F8}"/>
              </a:ext>
            </a:extLst>
          </p:cNvPr>
          <p:cNvSpPr/>
          <p:nvPr/>
        </p:nvSpPr>
        <p:spPr>
          <a:xfrm>
            <a:off x="4146651" y="2647951"/>
            <a:ext cx="1111149" cy="508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4F89E-6287-D345-A26C-58EE7BD00E11}"/>
              </a:ext>
            </a:extLst>
          </p:cNvPr>
          <p:cNvSpPr/>
          <p:nvPr/>
        </p:nvSpPr>
        <p:spPr>
          <a:xfrm>
            <a:off x="4713707" y="4006578"/>
            <a:ext cx="1111149" cy="508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63C02-4A77-324C-B152-050482516F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74" y="3986414"/>
            <a:ext cx="946926" cy="529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886A42-739D-2D42-8218-DCA7C9D64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83" y="2333487"/>
            <a:ext cx="1091598" cy="545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IN 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=102)</a:t>
            </a:r>
          </a:p>
        </p:txBody>
      </p:sp>
      <p:cxnSp>
        <p:nvCxnSpPr>
          <p:cNvPr id="344" name="Shape 344" descr="Arrow poining to the SELECT statement within the outer select statmeent"/>
          <p:cNvCxnSpPr/>
          <p:nvPr/>
        </p:nvCxnSpPr>
        <p:spPr>
          <a:xfrm flipH="1">
            <a:off x="4648200" y="2762250"/>
            <a:ext cx="1371600" cy="800100"/>
          </a:xfrm>
          <a:prstGeom prst="straightConnector1">
            <a:avLst/>
          </a:prstGeom>
          <a:solidFill>
            <a:srgbClr val="3366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5" name="Shape 345" descr="Arrow poining to the SELECT statement within the outer select statmeent"/>
          <p:cNvSpPr txBox="1">
            <a:spLocks/>
          </p:cNvSpPr>
          <p:nvPr/>
        </p:nvSpPr>
        <p:spPr>
          <a:xfrm>
            <a:off x="6155890" y="2531906"/>
            <a:ext cx="1371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100" b="1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endParaRPr sz="2100" b="1" dirty="0"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NOT 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</a:t>
            </a:r>
            <a:r>
              <a:rPr lang="en-US" sz="2100" b="1" i="1" u="sng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not</a:t>
            </a:r>
            <a:r>
              <a:rPr lang="en-US" sz="2100" b="1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 </a:t>
            </a: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reserved boat #103: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NOT IN 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EXISTS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This is a bit odd, but it is legal: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EXISTS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 with Correlation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96566"/>
            <a:ext cx="7772400" cy="3829050"/>
          </a:xfrm>
        </p:spPr>
        <p:txBody>
          <a:bodyPr/>
          <a:lstStyle/>
          <a:p>
            <a:pPr marL="257175" indent="-257175">
              <a:spcBef>
                <a:spcPts val="360"/>
              </a:spcBef>
              <a:buSzPts val="2400"/>
            </a:pPr>
            <a:r>
              <a:rPr lang="en-US" sz="18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EXISTS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*</a:t>
            </a: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=102 AND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000"/>
              </a:spcBef>
              <a:buSzPts val="2400"/>
            </a:pPr>
            <a:r>
              <a:rPr lang="en-US" sz="18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Correlated subquery is recomputed for each Sailors tuple.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More on Set-Comparison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>
                <a:uFillTx/>
              </a:rPr>
              <a:t>We’ve seen: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IN,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Can also have: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NOT IN, NOT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Other forms: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op ANY, op ALL</a:t>
            </a:r>
          </a:p>
          <a:p>
            <a:pPr marL="0" indent="0">
              <a:spcBef>
                <a:spcPts val="2000"/>
              </a:spcBef>
              <a:buSzPts val="2400"/>
              <a:buNone/>
            </a:pPr>
            <a:r>
              <a:rPr lang="en-US" dirty="0">
                <a:uFillTx/>
              </a:rPr>
              <a:t>Find sailors whose rating is greater than that of </a:t>
            </a:r>
            <a:r>
              <a:rPr lang="en-US" i="1" dirty="0">
                <a:uFillTx/>
              </a:rPr>
              <a:t>some</a:t>
            </a:r>
            <a:r>
              <a:rPr lang="en-US" dirty="0">
                <a:uFillTx/>
              </a:rPr>
              <a:t> sailor called Popeye: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&gt;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ANY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S2.sname='Popeye')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 Tough One: “Division”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</a:rPr>
              <a:t>Relational Division: “Find sailors who’ve reserved all boats.”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Said differently: “sailors with no counterexample missing boats”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  <a:sym typeface="Droid Sans Mono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Sailors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NOT EXISTS </a:t>
            </a: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Boats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NOT EXISTS (SELECT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Reserves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))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66750"/>
            <a:ext cx="7772400" cy="3829050"/>
          </a:xfrm>
        </p:spPr>
        <p:txBody>
          <a:bodyPr/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MAX(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b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S.*, MAX(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3400" dirty="0">
                <a:uFillTx/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</a:p>
          <a:p>
            <a:pPr marL="685800" indent="0">
              <a:spcBef>
                <a:spcPts val="1125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MAX(S2.rating)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28700"/>
            <a:ext cx="7772400" cy="3829050"/>
          </a:xfrm>
        </p:spPr>
        <p:txBody>
          <a:bodyPr>
            <a:normAutofit fontScale="925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2600" dirty="0">
                <a:uFillTx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sz="26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  <a:endParaRPr lang="en-US" sz="2600" dirty="0">
              <a:uFillTx/>
            </a:endParaRP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ORDER BY rating DESC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LIMIT 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Putting it all together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COUNT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(*)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S.gender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= 'F'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HAVING COUNT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(*) &gt;= 2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“Inner” Joins: Another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s, Reserves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AND ...</a:t>
            </a:r>
          </a:p>
          <a:p>
            <a:pPr marL="19050" indent="0">
              <a:buNone/>
            </a:pP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s INNER JOIN Reserves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ON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Join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SELECT 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&lt;column expression list&gt;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FROM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[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INNER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NATURAL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{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LEFT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RIGHT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FULL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} {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OUTER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}] JOIN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ON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&lt;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qualification_list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WHERE …</a:t>
            </a:r>
            <a:endParaRPr lang="en-US" sz="2000" dirty="0">
              <a:uFillTx/>
            </a:endParaRPr>
          </a:p>
          <a:p>
            <a:pPr marL="257175" indent="-257175">
              <a:spcBef>
                <a:spcPts val="3000"/>
              </a:spcBef>
            </a:pPr>
            <a:r>
              <a:rPr lang="en-US" dirty="0">
                <a:uFillTx/>
              </a:rPr>
              <a:t>INNER is default</a:t>
            </a:r>
          </a:p>
          <a:p>
            <a:pPr marL="257175" indent="-257175"/>
            <a:r>
              <a:rPr lang="en-US" dirty="0">
                <a:uFillTx/>
              </a:rPr>
              <a:t>Inner join what we’ve learned so far</a:t>
            </a:r>
          </a:p>
          <a:p>
            <a:pPr marL="600075" lvl="1" indent="-257175"/>
            <a:r>
              <a:rPr lang="en-US" dirty="0">
                <a:uFillTx/>
              </a:rPr>
              <a:t>Same thing, just with different syntax.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Inner/Natural Joins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96012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	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150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INNER JOIN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</a:p>
          <a:p>
            <a:pPr marL="0" indent="0">
              <a:spcBef>
                <a:spcPts val="225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NATURAL JOIN 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Reserves r</a:t>
            </a:r>
            <a:b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250"/>
              </a:spcBef>
              <a:buClr>
                <a:schemeClr val="dk1"/>
              </a:buClr>
              <a:buSzPts val="1800"/>
            </a:pPr>
            <a:r>
              <a:rPr lang="en-US" sz="1500" b="1" dirty="0">
                <a:uFillTx/>
                <a:latin typeface="Helvetica Neue" charset="0"/>
                <a:ea typeface="Helvetica Neue" charset="0"/>
                <a:cs typeface="Helvetica Neue" charset="0"/>
              </a:rPr>
              <a:t>ALL 3 ARE EQUIVALENT!</a:t>
            </a:r>
            <a:endParaRPr lang="en-US" sz="1500" dirty="0">
              <a:uFillTx/>
              <a:latin typeface="Helvetica Neue" charset="0"/>
              <a:ea typeface="Helvetica Neue" charset="0"/>
              <a:cs typeface="Helvetica Neue" charset="0"/>
            </a:endParaRPr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</a:rPr>
              <a:t>“NATURAL” means </a:t>
            </a:r>
            <a:r>
              <a:rPr lang="en-US" sz="1350" dirty="0" err="1">
                <a:uFillTx/>
                <a:latin typeface="Helvetica Neue" charset="0"/>
                <a:ea typeface="Helvetica Neue" charset="0"/>
                <a:cs typeface="Helvetica Neue" charset="0"/>
              </a:rPr>
              <a:t>equi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</a:rPr>
              <a:t>-join for pairs of attributes with the same name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Returns all matched rows, </a:t>
            </a:r>
            <a:r>
              <a:rPr lang="en-US" u="sng" dirty="0">
                <a:uFillTx/>
              </a:rPr>
              <a:t>and </a:t>
            </a:r>
            <a:r>
              <a:rPr lang="en-US" i="1" u="sng" dirty="0">
                <a:uFillTx/>
              </a:rPr>
              <a:t>preserves</a:t>
            </a:r>
            <a:r>
              <a:rPr lang="en-US" u="sng" dirty="0">
                <a:uFillTx/>
              </a:rPr>
              <a:t> all unmatched rows from the table on the left</a:t>
            </a:r>
            <a:r>
              <a:rPr lang="en-US" dirty="0">
                <a:uFillTx/>
              </a:rPr>
              <a:t> 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(use nulls in fields of non-matching tuples)</a:t>
            </a:r>
            <a:endParaRPr lang="en-US" dirty="0">
              <a:uFillTx/>
              <a:latin typeface="Tahoma"/>
              <a:ea typeface="Tahoma"/>
              <a:cs typeface="Tahoma"/>
              <a:sym typeface="Tahoma"/>
            </a:endParaRPr>
          </a:p>
          <a:p>
            <a:pPr marL="914400" indent="-257175">
              <a:spcBef>
                <a:spcPts val="225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Sailors2 s LEFT OUTER JOIN Reserves2 r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257175" indent="-257175">
              <a:spcBef>
                <a:spcPts val="2250"/>
              </a:spcBef>
              <a:buSzPts val="2400"/>
              <a:buNone/>
            </a:pPr>
            <a:r>
              <a:rPr lang="en-US" dirty="0">
                <a:uFillTx/>
              </a:rPr>
              <a:t>Returns all sailors &amp; bid for boat in any </a:t>
            </a:r>
          </a:p>
          <a:p>
            <a:pPr marL="257175" indent="-257175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of their reservations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>
                <a:uFillTx/>
              </a:rPr>
              <a:t>Note: no match for </a:t>
            </a:r>
            <a:r>
              <a:rPr lang="en-US" dirty="0" err="1">
                <a:uFillTx/>
              </a:rPr>
              <a:t>s.sid</a:t>
            </a:r>
            <a:r>
              <a:rPr lang="en-US" dirty="0">
                <a:uFillTx/>
              </a:rPr>
              <a:t>? </a:t>
            </a:r>
            <a:r>
              <a:rPr lang="en-US" dirty="0" err="1">
                <a:uFillTx/>
              </a:rPr>
              <a:t>r.bid</a:t>
            </a:r>
            <a:r>
              <a:rPr lang="en-US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Right Outer Join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Returns all matched rows, </a:t>
            </a:r>
            <a:r>
              <a:rPr lang="en-US" u="sng" dirty="0">
                <a:uFillTx/>
              </a:rPr>
              <a:t>and </a:t>
            </a:r>
            <a:r>
              <a:rPr lang="en-US" i="1" u="sng" dirty="0">
                <a:uFillTx/>
              </a:rPr>
              <a:t>preserves</a:t>
            </a:r>
            <a:r>
              <a:rPr lang="en-US" u="sng" dirty="0">
                <a:uFillTx/>
              </a:rPr>
              <a:t> all unmatched rows from the table on the right </a:t>
            </a:r>
            <a:r>
              <a:rPr lang="en-US" dirty="0">
                <a:uFillTx/>
              </a:rPr>
              <a:t>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(use nulls in fields of non-matching tuples)</a:t>
            </a:r>
            <a:endParaRPr lang="en-US" dirty="0">
              <a:uFillTx/>
              <a:latin typeface="Tahoma"/>
              <a:ea typeface="Tahoma"/>
              <a:cs typeface="Tahoma"/>
              <a:sym typeface="Tahoma"/>
            </a:endParaRP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Reserves2 r RIGHT OUTER JOIN Boats2 b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1113" indent="-11113">
              <a:spcBef>
                <a:spcPts val="2250"/>
              </a:spcBef>
              <a:buSzPts val="2400"/>
              <a:buNone/>
            </a:pPr>
            <a:r>
              <a:rPr lang="en-US" dirty="0">
                <a:uFillTx/>
              </a:rPr>
              <a:t>Returns all boats and </a:t>
            </a:r>
            <a:r>
              <a:rPr lang="en-US" dirty="0" err="1">
                <a:uFillTx/>
              </a:rPr>
              <a:t>sid</a:t>
            </a:r>
            <a:r>
              <a:rPr lang="en-US" dirty="0">
                <a:uFillTx/>
              </a:rPr>
              <a:t> for any sailor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associated with the reservation.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>
                <a:uFillTx/>
              </a:rPr>
              <a:t>Note: no match for </a:t>
            </a:r>
            <a:r>
              <a:rPr lang="en-US" dirty="0" err="1">
                <a:uFillTx/>
              </a:rPr>
              <a:t>b.bid</a:t>
            </a:r>
            <a:r>
              <a:rPr lang="en-US" dirty="0">
                <a:uFillTx/>
              </a:rPr>
              <a:t>? </a:t>
            </a:r>
            <a:r>
              <a:rPr lang="en-US" dirty="0" err="1">
                <a:uFillTx/>
              </a:rPr>
              <a:t>r.sid</a:t>
            </a:r>
            <a:r>
              <a:rPr lang="en-US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Full Outer Join</a:t>
            </a:r>
            <a:endParaRPr lang="en-US" dirty="0">
              <a:uFillTx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u="sng" dirty="0">
                <a:uFillTx/>
              </a:rPr>
              <a:t>Returns all (matched or unmatched) rows from the tables on both sides</a:t>
            </a:r>
            <a:r>
              <a:rPr lang="en-US" sz="2200" dirty="0">
                <a:uFillTx/>
              </a:rPr>
              <a:t> of the join clause </a:t>
            </a: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Reserves2 r FULL OUTER JOIN Boats2 b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>
              <a:spcBef>
                <a:spcPts val="2000"/>
              </a:spcBef>
            </a:pPr>
            <a:r>
              <a:rPr lang="en-US" sz="1800" dirty="0">
                <a:uFillTx/>
              </a:rPr>
              <a:t>Returns all boats &amp; all information on reservations</a:t>
            </a:r>
          </a:p>
          <a:p>
            <a:r>
              <a:rPr lang="en-US" sz="1800" dirty="0">
                <a:uFillTx/>
              </a:rPr>
              <a:t>No match for </a:t>
            </a:r>
            <a:r>
              <a:rPr lang="en-US" sz="1800" dirty="0" err="1">
                <a:uFillTx/>
              </a:rPr>
              <a:t>r.bid</a:t>
            </a:r>
            <a:r>
              <a:rPr lang="en-US" sz="1800" dirty="0">
                <a:uFillTx/>
              </a:rPr>
              <a:t>?  </a:t>
            </a:r>
          </a:p>
          <a:p>
            <a:pPr lvl="1"/>
            <a:r>
              <a:rPr lang="en-US" sz="1800" dirty="0" err="1">
                <a:uFillTx/>
              </a:rPr>
              <a:t>b.bid</a:t>
            </a:r>
            <a:r>
              <a:rPr lang="en-US" sz="1800" dirty="0">
                <a:uFillTx/>
              </a:rPr>
              <a:t> IS NULL AND </a:t>
            </a:r>
            <a:r>
              <a:rPr lang="en-US" sz="1800" dirty="0" err="1">
                <a:uFillTx/>
              </a:rPr>
              <a:t>b.bname</a:t>
            </a:r>
            <a:r>
              <a:rPr lang="en-US" sz="1800" dirty="0">
                <a:uFillTx/>
              </a:rPr>
              <a:t> IS NULL!</a:t>
            </a:r>
          </a:p>
          <a:p>
            <a:r>
              <a:rPr lang="en-US" sz="1800" dirty="0">
                <a:uFillTx/>
              </a:rPr>
              <a:t>No match for </a:t>
            </a:r>
            <a:r>
              <a:rPr lang="en-US" sz="1800" dirty="0" err="1">
                <a:uFillTx/>
              </a:rPr>
              <a:t>b.bid</a:t>
            </a:r>
            <a:r>
              <a:rPr lang="en-US" sz="1800" dirty="0">
                <a:uFillTx/>
              </a:rPr>
              <a:t>?</a:t>
            </a:r>
          </a:p>
          <a:p>
            <a:pPr lvl="1"/>
            <a:r>
              <a:rPr lang="en-US" sz="1800" dirty="0" err="1">
                <a:uFillTx/>
              </a:rPr>
              <a:t>r.sid</a:t>
            </a:r>
            <a:r>
              <a:rPr lang="en-US" sz="1800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Views: Named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777240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CREATE VIEW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view_name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AS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select_statement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indent="-342900">
              <a:spcBef>
                <a:spcPts val="1875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Makes development simpler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Often used for security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Not “materialized”</a:t>
            </a:r>
          </a:p>
          <a:p>
            <a:pPr marL="0" indent="0">
              <a:spcBef>
                <a:spcPts val="1875"/>
              </a:spcBef>
              <a:spcAft>
                <a:spcPts val="2000"/>
              </a:spcAft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Views Instead of Relations in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257175" indent="-257175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R, Boats2 B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10;</a:t>
            </a:r>
          </a:p>
        </p:txBody>
      </p:sp>
      <p:pic>
        <p:nvPicPr>
          <p:cNvPr id="562" name="Shape 562" descr="Bid: 102, scount: 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867400" y="2864517"/>
            <a:ext cx="2109788" cy="49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Subqueries in FROM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7256" y="895188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uFillTx/>
                <a:latin typeface="Helvetica Neue" charset="0"/>
                <a:ea typeface="Helvetica Neue" charset="0"/>
                <a:cs typeface="Helvetica Neue" charset="0"/>
              </a:rPr>
              <a:t>Like a “view on the fly”!</a:t>
            </a:r>
            <a:endParaRPr lang="en-US" sz="2800" dirty="0">
              <a:uFillTx/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</a:t>
            </a:r>
            <a:b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 Reds(bid,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indent="0">
              <a:spcBef>
                <a:spcPts val="100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uFillTx/>
              </a:rPr>
              <a:t>WITH a.k.a. common table expression (CTE)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8585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uFillTx/>
              </a:rPr>
              <a:t>Another “view on the fly” syntax:</a:t>
            </a:r>
            <a:endParaRPr lang="en-US" sz="3000" dirty="0">
              <a:uFillTx/>
              <a:latin typeface="Arimo"/>
              <a:ea typeface="Arimo"/>
              <a:cs typeface="Arimo"/>
              <a:sym typeface="Arimo"/>
            </a:endParaRPr>
          </a:p>
          <a:p>
            <a:pPr marL="914400" indent="0">
              <a:spcBef>
                <a:spcPts val="225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0" indent="0">
              <a:spcBef>
                <a:spcPts val="225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uFillTx/>
                <a:sym typeface="Helvetica Neue Light"/>
              </a:rPr>
              <a:t>Can have many queries in WITH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04900"/>
            <a:ext cx="7772400" cy="38290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00" dirty="0">
                <a:uFillTx/>
                <a:latin typeface="Helvetica Neue" charset="0"/>
                <a:ea typeface="Helvetica Neue" charset="0"/>
                <a:cs typeface="Helvetica Neue" charset="0"/>
              </a:rPr>
              <a:t>Another “view on the fly” syntax:</a:t>
            </a:r>
            <a:endParaRPr lang="en-US" sz="3300" dirty="0">
              <a:uFillTx/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68580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),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1500"/>
              </a:spcBef>
              <a:buNone/>
            </a:pP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10)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 GROUP BY?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</a:rPr>
              <a:t>The sailor with the highest rating per age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(age,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age, max(rating) 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age)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S.*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 FROM Sailors S,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m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WHERE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m.age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  AND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m.maxrating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Brief Detour: Null Values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533400" y="1155469"/>
            <a:ext cx="7772400" cy="3829050"/>
          </a:xfrm>
        </p:spPr>
        <p:txBody>
          <a:bodyPr>
            <a:normAutofit/>
          </a:bodyPr>
          <a:lstStyle/>
          <a:p>
            <a:r>
              <a:rPr lang="en-US" sz="2200" dirty="0">
                <a:uFillTx/>
              </a:rPr>
              <a:t>Field values are sometimes unknown</a:t>
            </a:r>
          </a:p>
          <a:p>
            <a:pPr lvl="1"/>
            <a:r>
              <a:rPr lang="en-US" sz="2200" dirty="0">
                <a:uFillTx/>
              </a:rPr>
              <a:t>SQL provides a special value NULL for such situations.</a:t>
            </a:r>
          </a:p>
          <a:p>
            <a:pPr lvl="1"/>
            <a:r>
              <a:rPr lang="en-US" sz="2200" dirty="0">
                <a:uFillTx/>
              </a:rPr>
              <a:t>Every data type can be NULL</a:t>
            </a:r>
          </a:p>
          <a:p>
            <a:r>
              <a:rPr lang="en-US" sz="2200" dirty="0">
                <a:uFillTx/>
              </a:rPr>
              <a:t>The presence of null complicates many issues. E.g.:</a:t>
            </a:r>
          </a:p>
          <a:p>
            <a:pPr lvl="1"/>
            <a:r>
              <a:rPr lang="en-US" sz="2200" dirty="0">
                <a:uFillTx/>
              </a:rPr>
              <a:t>Selection predicates (WHERE)</a:t>
            </a:r>
          </a:p>
          <a:p>
            <a:pPr lvl="1"/>
            <a:r>
              <a:rPr lang="en-US" sz="2200" dirty="0">
                <a:uFillTx/>
              </a:rPr>
              <a:t>Aggregation</a:t>
            </a:r>
          </a:p>
          <a:p>
            <a:r>
              <a:rPr lang="en-US" sz="2200" dirty="0">
                <a:uFillTx/>
              </a:rPr>
              <a:t>But NULLs comes naturally from Outer joins</a:t>
            </a: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the WHERE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>
                <a:uFillTx/>
              </a:rPr>
              <a:t>Consider a tuple where </a:t>
            </a:r>
            <a:r>
              <a:rPr lang="en-US" sz="2000" dirty="0">
                <a:uFillTx/>
                <a:latin typeface="Droid Sans Mono"/>
                <a:ea typeface="Droid Sans Mono"/>
                <a:cs typeface="Droid Sans Mono"/>
                <a:sym typeface="Droid Sans Mono"/>
              </a:rPr>
              <a:t>rating </a:t>
            </a:r>
            <a:r>
              <a:rPr lang="en-US" dirty="0">
                <a:uFillTx/>
              </a:rPr>
              <a:t>IS NULL. </a:t>
            </a:r>
          </a:p>
          <a:p>
            <a:pPr marL="257175" indent="-142875">
              <a:spcBef>
                <a:spcPts val="3000"/>
              </a:spcBef>
              <a:spcAft>
                <a:spcPts val="3000"/>
              </a:spcAft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INSERT INTO sailors VALUES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(11, 'Jack Sparrow', NULL, 35);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</a:t>
            </a: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rating &gt; 8;</a:t>
            </a:r>
          </a:p>
          <a:p>
            <a:pPr marL="0" indent="0">
              <a:spcBef>
                <a:spcPts val="3750"/>
              </a:spcBef>
              <a:buSzPts val="2400"/>
              <a:buNone/>
            </a:pPr>
            <a:r>
              <a:rPr lang="en-US" dirty="0">
                <a:uFillTx/>
              </a:rPr>
              <a:t>Is Jack Sparrow in the output?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 in comparators</a:t>
            </a:r>
            <a:endParaRPr lang="en-US" dirty="0">
              <a:uFillTx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7772400" cy="3829050"/>
          </a:xfrm>
        </p:spPr>
        <p:txBody>
          <a:bodyPr/>
          <a:lstStyle/>
          <a:p>
            <a:r>
              <a:rPr lang="en-US" dirty="0">
                <a:uFillTx/>
              </a:rPr>
              <a:t>Rule: (x op NULL) evaluates to … NULL!</a:t>
            </a:r>
            <a:endParaRPr lang="en-US" dirty="0">
              <a:uFillTx/>
              <a:sym typeface="Droid Sans Mono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= NULL;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&lt; NULL;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&gt;= NULL;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Explicit NULL Checks</a:t>
            </a:r>
            <a:endParaRPr lang="en-US" dirty="0">
              <a:uFillTx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NULL;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NOT NULL;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 at top of WHERE</a:t>
            </a:r>
            <a:endParaRPr lang="en-US" dirty="0">
              <a:uFillTx/>
            </a:endParaRP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7868" y="666750"/>
            <a:ext cx="7772400" cy="3829050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dirty="0">
                <a:uFillTx/>
              </a:rPr>
              <a:t>Rule: Do not output a tuple  </a:t>
            </a:r>
            <a:r>
              <a:rPr lang="en-US" dirty="0">
                <a:uFillTx/>
                <a:sym typeface="Droid Sans Mono"/>
              </a:rPr>
              <a:t>WHERE NULL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sailors;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8;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&lt;= 8;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Join Queries</a:t>
            </a:r>
            <a:endParaRPr lang="en-US" dirty="0">
              <a:uFillTx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 [DISTINCT]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sz="2800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sz="2800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&lt;table1 [AS t1], ... , </a:t>
            </a:r>
            <a:r>
              <a:rPr lang="en-US" sz="2800" b="1" i="1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tableN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[AS </a:t>
            </a:r>
            <a:r>
              <a:rPr lang="en-US" sz="2800" b="1" i="1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tn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]&gt;</a:t>
            </a:r>
            <a:br>
              <a:rPr lang="en-US" sz="2800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[WHERE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[GROUP BY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[HAVING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[ORDER BY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>
                <a:uFillTx/>
              </a:rPr>
              <a:t>Three-valued logic:</a:t>
            </a:r>
            <a:endParaRPr lang="en-US" sz="1600" dirty="0">
              <a:uFillTx/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/>
          <p:cNvGraphicFramePr/>
          <p:nvPr/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/>
          <p:cNvGraphicFramePr/>
          <p:nvPr/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/>
          <p:cNvGraphicFramePr/>
          <p:nvPr/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>
                <a:uFillTx/>
              </a:rPr>
              <a:t>Three-valued logic:</a:t>
            </a:r>
            <a:endParaRPr lang="en-US" sz="1600" dirty="0">
              <a:uFillTx/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/>
          <p:cNvGraphicFramePr/>
          <p:nvPr/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/>
          <p:cNvGraphicFramePr/>
          <p:nvPr/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/>
          <p:cNvGraphicFramePr/>
          <p:nvPr/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and Aggregation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6096000" cy="3829050"/>
          </a:xfrm>
        </p:spPr>
        <p:txBody>
          <a:bodyPr>
            <a:normAutofit/>
          </a:bodyPr>
          <a:lstStyle/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count(*)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count(rating) FROM sailors;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sum(rating)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avg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(rating) FROM sailors;</a:t>
            </a:r>
          </a:p>
          <a:p>
            <a:pPr marL="19050" indent="0">
              <a:spcBef>
                <a:spcPts val="4000"/>
              </a:spcBef>
              <a:buNone/>
            </a:pP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NULLs: Summary</a:t>
            </a:r>
            <a:endParaRPr lang="en-US" dirty="0">
              <a:uFillTx/>
            </a:endParaRPr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op NULL is NULL</a:t>
            </a:r>
          </a:p>
          <a:p>
            <a:r>
              <a:rPr lang="en-US" dirty="0">
                <a:uFillTx/>
              </a:rPr>
              <a:t>WHERE NULL: do not send to output</a:t>
            </a:r>
          </a:p>
          <a:p>
            <a:r>
              <a:rPr lang="en-US" dirty="0">
                <a:uFillTx/>
              </a:rPr>
              <a:t>Boolean connectives: 3-valued logic</a:t>
            </a:r>
          </a:p>
          <a:p>
            <a:r>
              <a:rPr lang="en-US" dirty="0">
                <a:uFillTx/>
              </a:rPr>
              <a:t>Aggregates ignore NULL-valued inputs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Testing 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uFillTx/>
              </a:rPr>
              <a:t>SQL Fiddle pages we provide in this class will typically help you answer the questions in the worksheets and vitamins. </a:t>
            </a:r>
          </a:p>
          <a:p>
            <a:r>
              <a:rPr lang="en-US" sz="2200" dirty="0">
                <a:uFillTx/>
              </a:rPr>
              <a:t>But in real life</a:t>
            </a:r>
            <a:r>
              <a:rPr lang="en-US" dirty="0">
                <a:uFillTx/>
              </a:rPr>
              <a:t>:</a:t>
            </a:r>
          </a:p>
          <a:p>
            <a:pPr lvl="1"/>
            <a:r>
              <a:rPr lang="en-US" dirty="0">
                <a:uFillTx/>
              </a:rPr>
              <a:t> not every database instance will reveal every bug in your query.</a:t>
            </a:r>
          </a:p>
          <a:p>
            <a:pPr lvl="2"/>
            <a:r>
              <a:rPr lang="en-US" dirty="0" err="1">
                <a:uFillTx/>
              </a:rPr>
              <a:t>Eg</a:t>
            </a:r>
            <a:r>
              <a:rPr lang="en-US" dirty="0">
                <a:uFillTx/>
              </a:rPr>
              <a:t>: database instance without any rows in it! </a:t>
            </a:r>
          </a:p>
          <a:p>
            <a:pPr lvl="1"/>
            <a:r>
              <a:rPr lang="en-US" dirty="0">
                <a:uFillTx/>
              </a:rPr>
              <a:t>Need to debug your queries </a:t>
            </a:r>
          </a:p>
          <a:p>
            <a:pPr lvl="1"/>
            <a:r>
              <a:rPr lang="en-US" dirty="0">
                <a:uFillTx/>
              </a:rPr>
              <a:t>reasoning about them carefully</a:t>
            </a:r>
          </a:p>
          <a:p>
            <a:pPr lvl="1"/>
            <a:r>
              <a:rPr lang="en-US" dirty="0">
                <a:uFillTx/>
              </a:rPr>
              <a:t>constructing test data.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Tips for Generating Test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991600" cy="3829050"/>
          </a:xfrm>
        </p:spPr>
        <p:txBody>
          <a:bodyPr>
            <a:normAutofit/>
          </a:bodyPr>
          <a:lstStyle/>
          <a:p>
            <a:pPr marL="361950" lvl="1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sz="1800" dirty="0">
                <a:uFillTx/>
              </a:rPr>
              <a:t>Generate </a:t>
            </a:r>
            <a:r>
              <a:rPr lang="en-US" sz="1800" b="1" dirty="0">
                <a:uFillTx/>
              </a:rPr>
              <a:t>random data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>
                <a:uFillTx/>
              </a:rPr>
              <a:t>e.g. using a service like </a:t>
            </a:r>
            <a:r>
              <a:rPr lang="en-US" dirty="0" err="1">
                <a:uFillTx/>
              </a:rPr>
              <a:t>mockaroo.com</a:t>
            </a:r>
            <a:r>
              <a:rPr lang="en-US" dirty="0">
                <a:uFillTx/>
              </a:rPr>
              <a:t> </a:t>
            </a:r>
          </a:p>
          <a:p>
            <a:pPr marL="361950" lvl="1" indent="-342900">
              <a:spcBef>
                <a:spcPts val="2000"/>
              </a:spcBef>
              <a:buSzPts val="3200"/>
              <a:buFont typeface="Arial" charset="0"/>
              <a:buChar char="•"/>
            </a:pPr>
            <a:r>
              <a:rPr lang="en-US" sz="1800" dirty="0">
                <a:uFillTx/>
              </a:rPr>
              <a:t> Try to construct data that could check for the following potential errors: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>
                <a:uFillTx/>
              </a:rPr>
              <a:t>Incorrect output schema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be missing rows from the correct answer (false negatives)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contain incorrect rows (false positives)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have the wrong number of duplicates.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not be ordered properly.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Summary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You’ve now seen SQL—you are armed.</a:t>
            </a:r>
          </a:p>
          <a:p>
            <a:r>
              <a:rPr lang="en-US" dirty="0">
                <a:uFillTx/>
              </a:rPr>
              <a:t>A declarative language</a:t>
            </a:r>
          </a:p>
          <a:p>
            <a:pPr lvl="1"/>
            <a:r>
              <a:rPr lang="en-US" dirty="0">
                <a:uFillTx/>
              </a:rPr>
              <a:t>Somebody has to translate to algorithms though…</a:t>
            </a:r>
          </a:p>
          <a:p>
            <a:pPr lvl="1"/>
            <a:r>
              <a:rPr lang="en-US" dirty="0">
                <a:uFillTx/>
              </a:rPr>
              <a:t>The RDBMS </a:t>
            </a:r>
            <a:r>
              <a:rPr lang="en-US" dirty="0" err="1">
                <a:uFillTx/>
              </a:rPr>
              <a:t>implementor</a:t>
            </a:r>
            <a:r>
              <a:rPr lang="en-US" dirty="0">
                <a:uFillTx/>
              </a:rPr>
              <a:t> ... i.e. you!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Summary </a:t>
            </a:r>
            <a:r>
              <a:rPr lang="en-US" dirty="0" err="1">
                <a:uFillTx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34" y="1047750"/>
            <a:ext cx="8686800" cy="3829050"/>
          </a:xfrm>
        </p:spPr>
        <p:txBody>
          <a:bodyPr>
            <a:normAutofit/>
          </a:bodyPr>
          <a:lstStyle/>
          <a:p>
            <a:r>
              <a:rPr lang="en-US" sz="2000" dirty="0">
                <a:uFillTx/>
              </a:rPr>
              <a:t>The data structures and algorithms that make SQL possible also power:</a:t>
            </a:r>
          </a:p>
          <a:p>
            <a:pPr lvl="1"/>
            <a:r>
              <a:rPr lang="en-US" sz="2000" dirty="0">
                <a:uFillTx/>
              </a:rPr>
              <a:t>NoSQL, data mining, scalable ML, network routing…</a:t>
            </a:r>
          </a:p>
          <a:p>
            <a:pPr lvl="1"/>
            <a:r>
              <a:rPr lang="en-US" sz="2000" dirty="0">
                <a:uFillTx/>
              </a:rPr>
              <a:t>A toolbox for scalable computing!</a:t>
            </a:r>
          </a:p>
          <a:p>
            <a:pPr lvl="1"/>
            <a:r>
              <a:rPr lang="en-US" sz="2000" dirty="0">
                <a:uFillTx/>
              </a:rPr>
              <a:t>That fun begins next week</a:t>
            </a:r>
          </a:p>
          <a:p>
            <a:r>
              <a:rPr lang="en-US" sz="2000" dirty="0">
                <a:uFillTx/>
              </a:rPr>
              <a:t>We skirted questions of good database (schema) design</a:t>
            </a:r>
          </a:p>
          <a:p>
            <a:pPr lvl="1"/>
            <a:r>
              <a:rPr lang="en-US" sz="2000" dirty="0">
                <a:uFillTx/>
              </a:rPr>
              <a:t>a topic we’ll consider in greater depth later</a:t>
            </a:r>
          </a:p>
          <a:p>
            <a:endParaRPr lang="en-US" sz="2000" dirty="0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Conceptual SQL Evaluation, </a:t>
            </a:r>
            <a:r>
              <a:rPr lang="en-US" dirty="0" err="1">
                <a:uFillTx/>
                <a:sym typeface="Helvetica Neue Light"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uFillTx/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</p:txBody>
      </p:sp>
      <p:sp>
        <p:nvSpPr>
          <p:cNvPr id="5" name="Oval 4" descr="Circle around relation-list"/>
          <p:cNvSpPr>
            <a:spLocks/>
          </p:cNvSpPr>
          <p:nvPr/>
        </p:nvSpPr>
        <p:spPr>
          <a:xfrm>
            <a:off x="7010400" y="1581150"/>
            <a:ext cx="1371600" cy="30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3EF8B-285B-E24A-B990-950145DC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8" y="1428750"/>
            <a:ext cx="5842826" cy="3276600"/>
          </a:xfrm>
          <a:prstGeom prst="rect">
            <a:avLst/>
          </a:prstGeom>
        </p:spPr>
      </p:pic>
      <p:sp>
        <p:nvSpPr>
          <p:cNvPr id="7" name="Oval 6" descr="Circle around Relational cross-product"/>
          <p:cNvSpPr>
            <a:spLocks/>
          </p:cNvSpPr>
          <p:nvPr/>
        </p:nvSpPr>
        <p:spPr>
          <a:xfrm>
            <a:off x="287500" y="2266950"/>
            <a:ext cx="162798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Cross (Cartesian) Product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All pairs of tuples, concatenated</a:t>
            </a:r>
          </a:p>
        </p:txBody>
      </p:sp>
      <p:graphicFrame>
        <p:nvGraphicFramePr>
          <p:cNvPr id="9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hape 149"/>
          <p:cNvSpPr>
            <a:spLocks/>
          </p:cNvSpPr>
          <p:nvPr/>
        </p:nvSpPr>
        <p:spPr>
          <a:xfrm>
            <a:off x="304800" y="1500757"/>
            <a:ext cx="1447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Sailors</a:t>
            </a:r>
            <a:endParaRPr dirty="0"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hape 151"/>
          <p:cNvSpPr>
            <a:spLocks/>
          </p:cNvSpPr>
          <p:nvPr/>
        </p:nvSpPr>
        <p:spPr>
          <a:xfrm>
            <a:off x="5681662" y="1441492"/>
            <a:ext cx="14335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Reserves</a:t>
            </a:r>
            <a:endParaRPr dirty="0"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" name="Shape 152" descr="a cartesian product of the reserves and sailor table"/>
          <p:cNvGraphicFramePr/>
          <p:nvPr/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Find sailors who’ve reserved </a:t>
            </a:r>
            <a:br>
              <a:rPr lang="en-US" dirty="0">
                <a:uFillTx/>
                <a:sym typeface="Helvetica Neue Light"/>
              </a:rPr>
            </a:br>
            <a:r>
              <a:rPr lang="en-US" dirty="0">
                <a:uFillTx/>
                <a:sym typeface="Helvetica Neue Light"/>
              </a:rPr>
              <a:t>a boat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hape 152" descr="a cartesian product of the reserves and sailor table"/>
          <p:cNvGraphicFramePr/>
          <p:nvPr/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 descr="Lines crossing out the 2nd and 4th row of the join table"/>
          <p:cNvGrpSpPr/>
          <p:nvPr/>
        </p:nvGrpSpPr>
        <p:grpSpPr>
          <a:xfrm>
            <a:off x="381000" y="4019550"/>
            <a:ext cx="6096000" cy="609600"/>
            <a:chOff x="381000" y="4019550"/>
            <a:chExt cx="6096000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81000" y="40195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1000" y="46291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Liens crossing out rating, age, sid, day columns from the join table"/>
          <p:cNvGrpSpPr/>
          <p:nvPr/>
        </p:nvGrpSpPr>
        <p:grpSpPr>
          <a:xfrm>
            <a:off x="2590800" y="3118655"/>
            <a:ext cx="3247430" cy="1922047"/>
            <a:chOff x="2590800" y="3118655"/>
            <a:chExt cx="3247430" cy="192204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908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6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38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3823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3839</Words>
  <Application>Microsoft Macintosh PowerPoint</Application>
  <PresentationFormat>On-screen Show (16:9)</PresentationFormat>
  <Paragraphs>742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Arimo</vt:lpstr>
      <vt:lpstr>Droid Sans Mono</vt:lpstr>
      <vt:lpstr>Arial</vt:lpstr>
      <vt:lpstr>Book Antiqua</vt:lpstr>
      <vt:lpstr>Calibri</vt:lpstr>
      <vt:lpstr>Calibri Light</vt:lpstr>
      <vt:lpstr>Century Gothic</vt:lpstr>
      <vt:lpstr>Helvetica</vt:lpstr>
      <vt:lpstr>Helvetica Neue</vt:lpstr>
      <vt:lpstr>Helvetica Neue Light</vt:lpstr>
      <vt:lpstr>Menlo</vt:lpstr>
      <vt:lpstr>Tahoma</vt:lpstr>
      <vt:lpstr>Times New Roman</vt:lpstr>
      <vt:lpstr>Office Theme</vt:lpstr>
      <vt:lpstr>Custom Design</vt:lpstr>
      <vt:lpstr>SQL II</vt:lpstr>
      <vt:lpstr>SQL DML 1: Basic Single-Table Queries</vt:lpstr>
      <vt:lpstr>Conceptual SQL Evaluation</vt:lpstr>
      <vt:lpstr>Putting it all together</vt:lpstr>
      <vt:lpstr>Content Break</vt:lpstr>
      <vt:lpstr>Join Queries</vt:lpstr>
      <vt:lpstr>Conceptual SQL Evaluation, cont</vt:lpstr>
      <vt:lpstr>Cross (Cartesian) Product</vt:lpstr>
      <vt:lpstr>Find sailors who’ve reserved  a boat</vt:lpstr>
      <vt:lpstr>Find sailors who’ve reserved  a boat cont</vt:lpstr>
      <vt:lpstr>Column Names and Table Aliases</vt:lpstr>
      <vt:lpstr>More Aliases</vt:lpstr>
      <vt:lpstr>Arithmetic Expressions</vt:lpstr>
      <vt:lpstr>SQL Calculator!</vt:lpstr>
      <vt:lpstr>String Comparisons</vt:lpstr>
      <vt:lpstr>Content Break 2</vt:lpstr>
      <vt:lpstr>Combining Predicates</vt:lpstr>
      <vt:lpstr>Sid’s of sailors who reserved a red OR a green boat</vt:lpstr>
      <vt:lpstr>Sid’s of sailors who reserved a red OR a green boat Pt 2</vt:lpstr>
      <vt:lpstr>Sid’s of sailors who reserved a red OR a green boat Pt 3</vt:lpstr>
      <vt:lpstr>Find sailors who have not reserved a boat</vt:lpstr>
      <vt:lpstr>Content Break 3</vt:lpstr>
      <vt:lpstr>Set Semantics</vt:lpstr>
      <vt:lpstr>Default: Set Semantics</vt:lpstr>
      <vt:lpstr>“ALL”: Multiset Semantics</vt:lpstr>
      <vt:lpstr>“UNION ALL”: Multiset Semantics</vt:lpstr>
      <vt:lpstr>“INTERSECT ALL”: Multiset Semantics</vt:lpstr>
      <vt:lpstr>“EXCEPT ALL”: Multiset Semantics</vt:lpstr>
      <vt:lpstr>Content Break 4 </vt:lpstr>
      <vt:lpstr>Nested Queries: IN</vt:lpstr>
      <vt:lpstr>Nested Queries: NOT IN</vt:lpstr>
      <vt:lpstr>Nested Queries: EXISTS</vt:lpstr>
      <vt:lpstr>Nested Queries with Correlation</vt:lpstr>
      <vt:lpstr>More on Set-Comparison Operators</vt:lpstr>
      <vt:lpstr>A Tough One: “Division”</vt:lpstr>
      <vt:lpstr>Content Break 5</vt:lpstr>
      <vt:lpstr>ARGMAX? Pt 1</vt:lpstr>
      <vt:lpstr>ARGMAX? Pt 2</vt:lpstr>
      <vt:lpstr>ARGMAX? Pt 3</vt:lpstr>
      <vt:lpstr>Content Break 6</vt:lpstr>
      <vt:lpstr>“Inner” Joins: Another Syntax</vt:lpstr>
      <vt:lpstr>Join Variants</vt:lpstr>
      <vt:lpstr>Inner/Natural Joins</vt:lpstr>
      <vt:lpstr>Left Outer Join</vt:lpstr>
      <vt:lpstr>Right Outer Join</vt:lpstr>
      <vt:lpstr>Full Outer Join</vt:lpstr>
      <vt:lpstr>Content Break 7</vt:lpstr>
      <vt:lpstr>Views: Named Queries</vt:lpstr>
      <vt:lpstr>Views Instead of Relations in Queries</vt:lpstr>
      <vt:lpstr>Subqueries in FROM</vt:lpstr>
      <vt:lpstr>WITH a.k.a. common table expression (CTE)</vt:lpstr>
      <vt:lpstr>Can have many queries in WITH</vt:lpstr>
      <vt:lpstr>ARGMAX GROUP BY?</vt:lpstr>
      <vt:lpstr>Content Break 8</vt:lpstr>
      <vt:lpstr>Brief Detour: Null Values</vt:lpstr>
      <vt:lpstr>NULL in the WHERE clause</vt:lpstr>
      <vt:lpstr>NULL in comparators</vt:lpstr>
      <vt:lpstr>Explicit NULL Checks</vt:lpstr>
      <vt:lpstr>NULL at top of WHERE</vt:lpstr>
      <vt:lpstr>NULL in Boolean Logic</vt:lpstr>
      <vt:lpstr>NULL in Boolean Logic</vt:lpstr>
      <vt:lpstr>NULL and Aggregation</vt:lpstr>
      <vt:lpstr>NULLs: Summary</vt:lpstr>
      <vt:lpstr>Content Break 9</vt:lpstr>
      <vt:lpstr>Testing SQL Queries</vt:lpstr>
      <vt:lpstr>Tips for Generating Test Data</vt:lpstr>
      <vt:lpstr>Content Break 10</vt:lpstr>
      <vt:lpstr>Summary</vt:lpstr>
      <vt:lpstr>Summary Cont</vt:lpstr>
    </vt:vector>
  </TitlesOfParts>
  <Manager/>
  <Company>Berkeley Resource Center for Online Education (BRCOE)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Number, Module Name</dc:title>
  <dc:subject>Name of Course</dc:subject>
  <dc:creator>Client</dc:creator>
  <cp:keywords/>
  <dc:description/>
  <cp:lastModifiedBy>David</cp:lastModifiedBy>
  <cp:revision>105</cp:revision>
  <dcterms:created xsi:type="dcterms:W3CDTF">2015-10-08T17:45:23Z</dcterms:created>
  <dcterms:modified xsi:type="dcterms:W3CDTF">2021-02-25T21:23:09Z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