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72" r:id="rId12"/>
  </p:sldIdLst>
  <p:sldSz cx="12192000" cy="685800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2" roundtripDataSignature="AMtx7mgMkS77m4GPDhk2fzMsP6gtWyeQD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-672" y="-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9925295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64dc394168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64dc394168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7" name="Google Shape;11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7" name="Google Shape;20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7" name="Google Shape;11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7" name="Google Shape;11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7" name="Google Shape;11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7" name="Google Shape;11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7" name="Google Shape;11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7" name="Google Shape;11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7" name="Google Shape;11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7" name="Google Shape;11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64dc394168_0_20"/>
          <p:cNvSpPr/>
          <p:nvPr/>
        </p:nvSpPr>
        <p:spPr>
          <a:xfrm>
            <a:off x="4781916" y="3333800"/>
            <a:ext cx="74973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1" dirty="0" smtClean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Go Programming Language</a:t>
            </a:r>
            <a:endParaRPr sz="3600" b="1" dirty="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g264dc394168_0_20"/>
          <p:cNvSpPr/>
          <p:nvPr/>
        </p:nvSpPr>
        <p:spPr>
          <a:xfrm>
            <a:off x="4781916" y="4813108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6" name="Google Shape;86;g264dc394168_0_20"/>
          <p:cNvGrpSpPr/>
          <p:nvPr/>
        </p:nvGrpSpPr>
        <p:grpSpPr>
          <a:xfrm>
            <a:off x="313939" y="5489794"/>
            <a:ext cx="1066800" cy="1077941"/>
            <a:chOff x="313939" y="5489794"/>
            <a:chExt cx="1066800" cy="1077941"/>
          </a:xfrm>
        </p:grpSpPr>
        <p:sp>
          <p:nvSpPr>
            <p:cNvPr id="87" name="Google Shape;87;g264dc394168_0_20"/>
            <p:cNvSpPr/>
            <p:nvPr/>
          </p:nvSpPr>
          <p:spPr>
            <a:xfrm rot="5400000">
              <a:off x="824539" y="6011535"/>
              <a:ext cx="45600" cy="1066800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g264dc394168_0_20"/>
            <p:cNvSpPr/>
            <p:nvPr/>
          </p:nvSpPr>
          <p:spPr>
            <a:xfrm rot="10800000">
              <a:off x="313963" y="5489794"/>
              <a:ext cx="45600" cy="1066800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89" name="Google Shape;89;g264dc394168_0_20"/>
          <p:cNvCxnSpPr/>
          <p:nvPr/>
        </p:nvCxnSpPr>
        <p:spPr>
          <a:xfrm>
            <a:off x="4781916" y="4685762"/>
            <a:ext cx="4581300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90" name="Google Shape;90;g264dc394168_0_20"/>
          <p:cNvGrpSpPr/>
          <p:nvPr/>
        </p:nvGrpSpPr>
        <p:grpSpPr>
          <a:xfrm rot="10800000">
            <a:off x="10855702" y="266187"/>
            <a:ext cx="1066800" cy="1077941"/>
            <a:chOff x="313939" y="5489794"/>
            <a:chExt cx="1066800" cy="1077941"/>
          </a:xfrm>
        </p:grpSpPr>
        <p:sp>
          <p:nvSpPr>
            <p:cNvPr id="91" name="Google Shape;91;g264dc394168_0_20"/>
            <p:cNvSpPr/>
            <p:nvPr/>
          </p:nvSpPr>
          <p:spPr>
            <a:xfrm rot="5400000">
              <a:off x="824539" y="6011535"/>
              <a:ext cx="45600" cy="1066800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g264dc394168_0_20"/>
            <p:cNvSpPr/>
            <p:nvPr/>
          </p:nvSpPr>
          <p:spPr>
            <a:xfrm rot="10800000">
              <a:off x="313963" y="5489794"/>
              <a:ext cx="45600" cy="1066800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3" name="Google Shape;93;g264dc394168_0_20"/>
          <p:cNvSpPr txBox="1"/>
          <p:nvPr/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6" name="Google Shape;96;g264dc394168_0_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30700" y="818138"/>
            <a:ext cx="2619113" cy="4849503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g264dc394168_0_20"/>
          <p:cNvSpPr txBox="1"/>
          <p:nvPr/>
        </p:nvSpPr>
        <p:spPr>
          <a:xfrm>
            <a:off x="4781916" y="3982900"/>
            <a:ext cx="63288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n-US" sz="2900" b="1" dirty="0" err="1" smtClean="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Goroutines</a:t>
            </a:r>
            <a:r>
              <a:rPr lang="en-US" sz="2900" b="1" dirty="0" smtClean="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 and Channels</a:t>
            </a:r>
            <a:endParaRPr sz="2900" b="1" i="0" u="none" strike="noStrike" cap="none" dirty="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264dc394168_0_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dirty="0" smtClean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Unidirectional </a:t>
            </a:r>
            <a:r>
              <a:rPr lang="en-US" sz="2400" b="1" dirty="0" smtClean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Channels</a:t>
            </a:r>
            <a:endParaRPr sz="2400" b="1" i="0" u="none" strike="noStrike" cap="none" dirty="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0" name="Google Shape;120;p3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3"/>
          <p:cNvSpPr/>
          <p:nvPr/>
        </p:nvSpPr>
        <p:spPr>
          <a:xfrm>
            <a:off x="371880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dirty="0" smtClean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Go Programming Language</a:t>
            </a:r>
            <a:endParaRPr sz="2400" b="1" i="0" u="none" strike="noStrike" cap="none" dirty="0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3" name="Google Shape;12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40972" y="259075"/>
            <a:ext cx="1361475" cy="698024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371880" y="1464276"/>
            <a:ext cx="1122349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To document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intent and prevent misuse, the Go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type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system provides unidirectional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channel types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that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expose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only one or the other of the send and receive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operations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type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chan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&lt;-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, a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send-only channel of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allows sends but not receives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type &lt;-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chan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a receive-only channel of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allows receives but not 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sends</a:t>
            </a:r>
            <a:r>
              <a:rPr lang="en-US" sz="200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9762" y="3428999"/>
            <a:ext cx="3981450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7129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2"/>
          <p:cNvSpPr txBox="1"/>
          <p:nvPr/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0" name="Google Shape;210;p12"/>
          <p:cNvCxnSpPr/>
          <p:nvPr/>
        </p:nvCxnSpPr>
        <p:spPr>
          <a:xfrm>
            <a:off x="5524368" y="3496908"/>
            <a:ext cx="4581300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211" name="Google Shape;211;p12"/>
          <p:cNvGrpSpPr/>
          <p:nvPr/>
        </p:nvGrpSpPr>
        <p:grpSpPr>
          <a:xfrm>
            <a:off x="280309" y="349466"/>
            <a:ext cx="11551715" cy="6218269"/>
            <a:chOff x="313939" y="349466"/>
            <a:chExt cx="11518312" cy="6218269"/>
          </a:xfrm>
        </p:grpSpPr>
        <p:sp>
          <p:nvSpPr>
            <p:cNvPr id="212" name="Google Shape;212;p12"/>
            <p:cNvSpPr/>
            <p:nvPr/>
          </p:nvSpPr>
          <p:spPr>
            <a:xfrm>
              <a:off x="11786532" y="360726"/>
              <a:ext cx="45600" cy="1066800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12"/>
            <p:cNvSpPr/>
            <p:nvPr/>
          </p:nvSpPr>
          <p:spPr>
            <a:xfrm rot="5400000">
              <a:off x="11276051" y="-161134"/>
              <a:ext cx="45600" cy="1066800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12"/>
            <p:cNvSpPr/>
            <p:nvPr/>
          </p:nvSpPr>
          <p:spPr>
            <a:xfrm rot="5400000">
              <a:off x="824539" y="6011535"/>
              <a:ext cx="45600" cy="1066800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12"/>
            <p:cNvSpPr/>
            <p:nvPr/>
          </p:nvSpPr>
          <p:spPr>
            <a:xfrm rot="10800000">
              <a:off x="313963" y="5489794"/>
              <a:ext cx="45600" cy="1066800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6" name="Google Shape;216;p12"/>
          <p:cNvSpPr/>
          <p:nvPr/>
        </p:nvSpPr>
        <p:spPr>
          <a:xfrm>
            <a:off x="5448166" y="2811518"/>
            <a:ext cx="4603800" cy="6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12"/>
          <p:cNvSpPr txBox="1"/>
          <p:nvPr/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8" name="Google Shape;218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2">
            <a:off x="1961622" y="1064481"/>
            <a:ext cx="2389421" cy="4424246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12"/>
          <p:cNvSpPr/>
          <p:nvPr/>
        </p:nvSpPr>
        <p:spPr>
          <a:xfrm>
            <a:off x="5448166" y="4571208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12"/>
          <p:cNvSpPr txBox="1"/>
          <p:nvPr/>
        </p:nvSpPr>
        <p:spPr>
          <a:xfrm>
            <a:off x="5448166" y="4003656"/>
            <a:ext cx="63288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900" b="1" dirty="0" smtClean="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Suresh </a:t>
            </a:r>
            <a:r>
              <a:rPr lang="en-US" sz="2900" b="1" dirty="0" err="1" smtClean="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Jamadagni</a:t>
            </a:r>
            <a:endParaRPr sz="2900" b="1" dirty="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4509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dirty="0" err="1" smtClean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Goroutines</a:t>
            </a:r>
            <a:endParaRPr sz="2400" b="1" i="0" u="none" strike="noStrike" cap="none" dirty="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0" name="Google Shape;120;p3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3"/>
          <p:cNvSpPr/>
          <p:nvPr/>
        </p:nvSpPr>
        <p:spPr>
          <a:xfrm>
            <a:off x="371880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dirty="0" smtClean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Go Programming Language</a:t>
            </a:r>
            <a:endParaRPr sz="2400" b="1" i="0" u="none" strike="noStrike" cap="none" dirty="0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3" name="Google Shape;12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40972" y="259075"/>
            <a:ext cx="1361475" cy="698024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371880" y="1464276"/>
            <a:ext cx="1122349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 Go, each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concurrently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executing activity is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called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goroutine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Consider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 program that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has two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functions, one that does some computation and one that writes some output, and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assume that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neither function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calls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other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 sequential program may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call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one function and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then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call the other, but in a concurrent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program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with two or more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goroutines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calls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to both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functions can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be active at the same time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goroutine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is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similar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to a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thread.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goroutine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is an independent function that executes simultaneously in some separate lightweight threads managed by Go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differences between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threads and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goroutines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are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essentially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quantitative, not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qualitative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When a program starts, its only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goroutine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is the one that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calls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main function, so we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call it the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main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goroutine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dirty="0" err="1" smtClean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Goroutines</a:t>
            </a:r>
            <a:endParaRPr sz="2400" b="1" i="0" u="none" strike="noStrike" cap="none" dirty="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0" name="Google Shape;120;p3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3"/>
          <p:cNvSpPr/>
          <p:nvPr/>
        </p:nvSpPr>
        <p:spPr>
          <a:xfrm>
            <a:off x="371880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dirty="0" smtClean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Go Programming Language</a:t>
            </a:r>
            <a:endParaRPr sz="2400" b="1" i="0" u="none" strike="noStrike" cap="none" dirty="0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3" name="Google Shape;12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40972" y="259075"/>
            <a:ext cx="1361475" cy="698024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371880" y="1464276"/>
            <a:ext cx="11223490" cy="41996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New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goroutines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are created by the go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statement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Syntactically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a go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statement is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an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ordinary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function or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method call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prefixed by the key word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go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go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statement causes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function to be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called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 a newly created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goroutine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go statement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itself completes immediately</a:t>
            </a:r>
          </a:p>
          <a:p>
            <a:pPr marL="342900" lvl="5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	f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// call f(); wait for it to return</a:t>
            </a:r>
          </a:p>
          <a:p>
            <a:pPr marL="342900" lvl="5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	go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f()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// create a new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goroutine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that calls f(); don't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wait</a:t>
            </a:r>
          </a:p>
          <a:p>
            <a:pPr marL="342900" lvl="5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5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Goroutines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run in the same address space, so access to shared memory must be synchronized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2900" lvl="5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264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dirty="0" smtClean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Channels</a:t>
            </a:r>
            <a:endParaRPr sz="2400" b="1" i="0" u="none" strike="noStrike" cap="none" dirty="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0" name="Google Shape;120;p3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3"/>
          <p:cNvSpPr/>
          <p:nvPr/>
        </p:nvSpPr>
        <p:spPr>
          <a:xfrm>
            <a:off x="371880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dirty="0" smtClean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Go Programming Language</a:t>
            </a:r>
            <a:endParaRPr sz="2400" b="1" i="0" u="none" strike="noStrike" cap="none" dirty="0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3" name="Google Shape;12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40972" y="259075"/>
            <a:ext cx="1361475" cy="698024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371880" y="1464276"/>
            <a:ext cx="1122349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 channel is a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communication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mechanism that lets one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goroutine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send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values to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another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goroutine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Each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channel is a conduit for values of a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particular type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called the channel’s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element type. </a:t>
            </a: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type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of a channel whose elements have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type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is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written </a:t>
            </a:r>
            <a:r>
              <a:rPr lang="en-US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chan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To create a channel, we use the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built-in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make function: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ch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:= make(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chan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//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has type '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chan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‘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Channel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is a reference to the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data structure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created by make. </a:t>
            </a: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When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we copy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a channel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or pass one as an argument to a function, we are copying a reference, so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caller and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callee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refer to the same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data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struc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ture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zero value of a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channel is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nil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Two channels of the same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type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may be compared using ==. The comparison is true if both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are references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to the same channel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data structure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 A channel may also be compared to nil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995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dirty="0" smtClean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Channels - Operations</a:t>
            </a:r>
            <a:endParaRPr sz="2400" b="1" i="0" u="none" strike="noStrike" cap="none" dirty="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0" name="Google Shape;120;p3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3"/>
          <p:cNvSpPr/>
          <p:nvPr/>
        </p:nvSpPr>
        <p:spPr>
          <a:xfrm>
            <a:off x="371880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dirty="0" smtClean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Go Programming Language</a:t>
            </a:r>
            <a:endParaRPr sz="2400" b="1" i="0" u="none" strike="noStrike" cap="none" dirty="0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3" name="Google Shape;12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40972" y="259075"/>
            <a:ext cx="1361475" cy="698024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371880" y="1464276"/>
            <a:ext cx="1122349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 channel has two principal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operations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send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receive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collectively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known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as communications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endParaRPr lang="en-US" sz="200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smtClean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send statement transmits a value from one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goroutine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through the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channel, to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another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goroutine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executing a corresponding receive expression. </a:t>
            </a: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Both operations are written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using the 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&lt;-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operator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 a send statement, the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&lt;- separates the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channel and value operands.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 a receive expression,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&lt;- precedes the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channel operand. </a:t>
            </a: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receive expression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whose result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is not used is a valid statement.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ch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&lt;- x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//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 send statement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x = 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&lt;- </a:t>
            </a:r>
            <a:r>
              <a:rPr lang="en-US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//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 receive expression in an assignment statement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&lt;- </a:t>
            </a:r>
            <a:r>
              <a:rPr lang="en-US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ch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//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 receive statement; result is discarded</a:t>
            </a:r>
          </a:p>
        </p:txBody>
      </p:sp>
    </p:spTree>
    <p:extLst>
      <p:ext uri="{BB962C8B-B14F-4D97-AF65-F5344CB8AC3E}">
        <p14:creationId xmlns:p14="http://schemas.microsoft.com/office/powerpoint/2010/main" val="150256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dirty="0" smtClean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Channels - Operations</a:t>
            </a:r>
            <a:endParaRPr sz="2400" b="1" i="0" u="none" strike="noStrike" cap="none" dirty="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0" name="Google Shape;120;p3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3"/>
          <p:cNvSpPr/>
          <p:nvPr/>
        </p:nvSpPr>
        <p:spPr>
          <a:xfrm>
            <a:off x="371880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dirty="0" smtClean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Go Programming Language</a:t>
            </a:r>
            <a:endParaRPr sz="2400" b="1" i="0" u="none" strike="noStrike" cap="none" dirty="0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3" name="Google Shape;12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40972" y="259075"/>
            <a:ext cx="1361475" cy="698024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371880" y="1464276"/>
            <a:ext cx="1122349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Channels support a third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operation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close, which sets a flag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indicating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that no more values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will ever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be sent on this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channel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Receive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operations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on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a closed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channel yield the values that have been sent until no more values are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left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close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 channel, we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call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built-in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close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function: 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close(</a:t>
            </a:r>
            <a:r>
              <a:rPr lang="en-US" sz="20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ch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548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dirty="0" smtClean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Unbuffered Channels</a:t>
            </a:r>
            <a:endParaRPr sz="2400" b="1" i="0" u="none" strike="noStrike" cap="none" dirty="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0" name="Google Shape;120;p3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3"/>
          <p:cNvSpPr/>
          <p:nvPr/>
        </p:nvSpPr>
        <p:spPr>
          <a:xfrm>
            <a:off x="371880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dirty="0" smtClean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Go Programming Language</a:t>
            </a:r>
            <a:endParaRPr sz="2400" b="1" i="0" u="none" strike="noStrike" cap="none" dirty="0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3" name="Google Shape;12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40972" y="259075"/>
            <a:ext cx="1361475" cy="698024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371880" y="1464276"/>
            <a:ext cx="1122349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 send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operation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on an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unbuffered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channel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blocks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sending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goroutine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until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another </a:t>
            </a:r>
            <a:r>
              <a:rPr lang="en-US" sz="2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goroutine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executes a corresponding receive on the same channel, at which point the value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is transmitted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and both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goroutines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may continue. </a:t>
            </a: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If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receive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operation was attempted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first, the receiving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goroutine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is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blocked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until another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goroutine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performs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 send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on the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same channel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Communication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over an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unbuffered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channel causes the sending and receiving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goroutines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to synchronize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 Because of this, unbuffered channels are sometimes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called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synchronous channels</a:t>
            </a: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74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dirty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2400" b="1" dirty="0" smtClean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uffered Channels</a:t>
            </a:r>
            <a:endParaRPr sz="2400" b="1" i="0" u="none" strike="noStrike" cap="none" dirty="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0" name="Google Shape;120;p3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3"/>
          <p:cNvSpPr/>
          <p:nvPr/>
        </p:nvSpPr>
        <p:spPr>
          <a:xfrm>
            <a:off x="371880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dirty="0" smtClean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Go Programming Language</a:t>
            </a:r>
            <a:endParaRPr sz="2400" b="1" i="0" u="none" strike="noStrike" cap="none" dirty="0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3" name="Google Shape;12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40972" y="259075"/>
            <a:ext cx="1361475" cy="698024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371880" y="1464276"/>
            <a:ext cx="11223490" cy="2350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buffered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channel has a queue of elements. </a:t>
            </a: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queue’s maximum size is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determined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when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it is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created, by the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capacity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argument to make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ch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= make(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chan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 string, 3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We can send up to three values on this channel without the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goroutine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blocking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A fourth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send statement would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block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913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"/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dirty="0" smtClean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Pipelines</a:t>
            </a:r>
            <a:endParaRPr sz="2400" b="1" i="0" u="none" strike="noStrike" cap="none" dirty="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0" name="Google Shape;120;p3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3"/>
          <p:cNvSpPr/>
          <p:nvPr/>
        </p:nvSpPr>
        <p:spPr>
          <a:xfrm>
            <a:off x="371880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dirty="0" smtClean="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Go Programming Language</a:t>
            </a:r>
            <a:endParaRPr sz="2400" b="1" i="0" u="none" strike="noStrike" cap="none" dirty="0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3" name="Google Shape;12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40972" y="259075"/>
            <a:ext cx="1361475" cy="698024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371880" y="1464276"/>
            <a:ext cx="1122349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Channels can be used to connect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goroutines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together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so that the output of one is the input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to another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 This is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called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pipeline.</a:t>
            </a:r>
          </a:p>
          <a:p>
            <a:pPr>
              <a:lnSpc>
                <a:spcPct val="150000"/>
              </a:lnSpc>
            </a:pP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en-US" sz="20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first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goroutine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counter, generates the integers 0, 1, 2, ..., and sends them over a channel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to the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second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goroutine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squarer, which receives each value, squares it, and sends the result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over another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channel to the third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goroutine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printer, which receives the squared values and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prints them</a:t>
            </a:r>
            <a:endParaRPr lang="en-US" sz="20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13" y="2405569"/>
            <a:ext cx="10467975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202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1509</TotalTime>
  <Words>891</Words>
  <Application>Microsoft Office PowerPoint</Application>
  <PresentationFormat>Custom</PresentationFormat>
  <Paragraphs>91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 Venkataram</dc:creator>
  <cp:lastModifiedBy>chirag.jamadagni@gmail.com</cp:lastModifiedBy>
  <cp:revision>148</cp:revision>
  <dcterms:created xsi:type="dcterms:W3CDTF">2020-06-03T14:19:11Z</dcterms:created>
  <dcterms:modified xsi:type="dcterms:W3CDTF">2024-02-22T17:14:54Z</dcterms:modified>
</cp:coreProperties>
</file>