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34" r:id="rId2"/>
    <p:sldId id="311" r:id="rId3"/>
    <p:sldId id="335" r:id="rId4"/>
    <p:sldId id="343" r:id="rId5"/>
    <p:sldId id="344" r:id="rId6"/>
    <p:sldId id="336" r:id="rId7"/>
    <p:sldId id="333" r:id="rId8"/>
    <p:sldId id="319" r:id="rId9"/>
    <p:sldId id="320" r:id="rId10"/>
    <p:sldId id="321" r:id="rId11"/>
    <p:sldId id="322" r:id="rId12"/>
    <p:sldId id="306" r:id="rId13"/>
    <p:sldId id="323" r:id="rId14"/>
    <p:sldId id="325" r:id="rId15"/>
    <p:sldId id="280" r:id="rId16"/>
    <p:sldId id="332" r:id="rId17"/>
    <p:sldId id="328" r:id="rId18"/>
    <p:sldId id="329" r:id="rId19"/>
    <p:sldId id="345" r:id="rId20"/>
    <p:sldId id="346" r:id="rId21"/>
    <p:sldId id="326" r:id="rId22"/>
    <p:sldId id="324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4660"/>
  </p:normalViewPr>
  <p:slideViewPr>
    <p:cSldViewPr>
      <p:cViewPr varScale="1">
        <p:scale>
          <a:sx n="74" d="100"/>
          <a:sy n="74" d="100"/>
        </p:scale>
        <p:origin x="356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jwala talanki" userId="f96f43d5c5067f3b" providerId="LiveId" clId="{B7910DF1-0359-440E-8CD2-6D08220BF077}"/>
    <pc:docChg chg="undo custSel modSld">
      <pc:chgData name="prajwala talanki" userId="f96f43d5c5067f3b" providerId="LiveId" clId="{B7910DF1-0359-440E-8CD2-6D08220BF077}" dt="2023-08-16T15:15:55.828" v="7" actId="20577"/>
      <pc:docMkLst>
        <pc:docMk/>
      </pc:docMkLst>
      <pc:sldChg chg="modSp mod">
        <pc:chgData name="prajwala talanki" userId="f96f43d5c5067f3b" providerId="LiveId" clId="{B7910DF1-0359-440E-8CD2-6D08220BF077}" dt="2023-08-16T15:15:24.226" v="1" actId="20577"/>
        <pc:sldMkLst>
          <pc:docMk/>
          <pc:sldMk cId="425940418" sldId="311"/>
        </pc:sldMkLst>
        <pc:spChg chg="mod">
          <ac:chgData name="prajwala talanki" userId="f96f43d5c5067f3b" providerId="LiveId" clId="{B7910DF1-0359-440E-8CD2-6D08220BF077}" dt="2023-08-16T15:15:24.226" v="1" actId="20577"/>
          <ac:spMkLst>
            <pc:docMk/>
            <pc:sldMk cId="425940418" sldId="311"/>
            <ac:spMk id="2" creationId="{00000000-0000-0000-0000-000000000000}"/>
          </ac:spMkLst>
        </pc:spChg>
      </pc:sldChg>
      <pc:sldChg chg="addSp delSp modSp mod">
        <pc:chgData name="prajwala talanki" userId="f96f43d5c5067f3b" providerId="LiveId" clId="{B7910DF1-0359-440E-8CD2-6D08220BF077}" dt="2023-08-16T15:15:55.828" v="7" actId="20577"/>
        <pc:sldMkLst>
          <pc:docMk/>
          <pc:sldMk cId="2992708203" sldId="323"/>
        </pc:sldMkLst>
        <pc:spChg chg="add del mod">
          <ac:chgData name="prajwala talanki" userId="f96f43d5c5067f3b" providerId="LiveId" clId="{B7910DF1-0359-440E-8CD2-6D08220BF077}" dt="2023-08-16T15:15:55.828" v="7" actId="20577"/>
          <ac:spMkLst>
            <pc:docMk/>
            <pc:sldMk cId="2992708203" sldId="323"/>
            <ac:spMk id="2" creationId="{00000000-0000-0000-0000-000000000000}"/>
          </ac:spMkLst>
        </pc:spChg>
        <pc:spChg chg="add del mod">
          <ac:chgData name="prajwala talanki" userId="f96f43d5c5067f3b" providerId="LiveId" clId="{B7910DF1-0359-440E-8CD2-6D08220BF077}" dt="2023-08-16T15:15:51.405" v="5" actId="478"/>
          <ac:spMkLst>
            <pc:docMk/>
            <pc:sldMk cId="2992708203" sldId="323"/>
            <ac:spMk id="6" creationId="{F5F2FBF8-B796-68E7-5E4F-368C2F8EE62C}"/>
          </ac:spMkLst>
        </pc:spChg>
      </pc:sldChg>
      <pc:sldChg chg="modSp mod">
        <pc:chgData name="prajwala talanki" userId="f96f43d5c5067f3b" providerId="LiveId" clId="{B7910DF1-0359-440E-8CD2-6D08220BF077}" dt="2023-08-16T15:15:32.250" v="3" actId="20577"/>
        <pc:sldMkLst>
          <pc:docMk/>
          <pc:sldMk cId="1057204857" sldId="333"/>
        </pc:sldMkLst>
        <pc:spChg chg="mod">
          <ac:chgData name="prajwala talanki" userId="f96f43d5c5067f3b" providerId="LiveId" clId="{B7910DF1-0359-440E-8CD2-6D08220BF077}" dt="2023-08-16T15:15:32.250" v="3" actId="20577"/>
          <ac:spMkLst>
            <pc:docMk/>
            <pc:sldMk cId="1057204857" sldId="333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A38-60F8-473A-8E5D-EA082622ECA0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63E43-87B7-49C2-9E74-E368AA19D0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96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andland.com/articles/boolean-algebra-truth-table-and-gat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ADDERS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47750"/>
            <a:ext cx="8229600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dirty="0"/>
              <a:t>Arithmetic circuits are the central building blocks of computers. </a:t>
            </a:r>
          </a:p>
          <a:p>
            <a:pPr marL="0" indent="0" algn="just">
              <a:buNone/>
            </a:pPr>
            <a:r>
              <a:rPr lang="en-US" sz="1800" dirty="0"/>
              <a:t>Computers and digital logic perform many arithmetic functions: addition, subtraction, comparisons, shifts, multiplication, and division</a:t>
            </a:r>
          </a:p>
          <a:p>
            <a:pPr marL="0" indent="0" algn="just">
              <a:buNone/>
            </a:pPr>
            <a:r>
              <a:rPr lang="en-US" sz="1800" dirty="0"/>
              <a:t>Addition is one of the most common operations in digital systems. </a:t>
            </a:r>
          </a:p>
          <a:p>
            <a:pPr marL="0" indent="0" algn="just">
              <a:buNone/>
            </a:pPr>
            <a:r>
              <a:rPr lang="en-US" sz="1800" dirty="0"/>
              <a:t>We first consider how to add two 1-bit binary numbers. We then extend to</a:t>
            </a:r>
          </a:p>
          <a:p>
            <a:pPr marL="0" indent="0" algn="just">
              <a:buNone/>
            </a:pPr>
            <a:r>
              <a:rPr lang="en-US" sz="1800" i="1" dirty="0"/>
              <a:t>N</a:t>
            </a:r>
            <a:r>
              <a:rPr lang="en-US" sz="1800" dirty="0"/>
              <a:t>-bit binary numbers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3571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38150"/>
            <a:ext cx="9220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module </a:t>
            </a:r>
            <a:r>
              <a:rPr lang="en-IN" sz="2400" dirty="0" err="1"/>
              <a:t>fulladd_tb</a:t>
            </a:r>
            <a:r>
              <a:rPr lang="en-IN" sz="2400" dirty="0"/>
              <a:t>;</a:t>
            </a:r>
          </a:p>
          <a:p>
            <a:r>
              <a:rPr lang="en-IN" sz="2400" dirty="0" err="1"/>
              <a:t>reg</a:t>
            </a:r>
            <a:r>
              <a:rPr lang="en-IN" sz="2400" dirty="0"/>
              <a:t> </a:t>
            </a:r>
            <a:r>
              <a:rPr lang="en-IN" sz="2400" dirty="0" err="1"/>
              <a:t>aa,bb,cc</a:t>
            </a:r>
            <a:r>
              <a:rPr lang="en-IN" sz="2400" dirty="0"/>
              <a:t>;</a:t>
            </a:r>
          </a:p>
          <a:p>
            <a:r>
              <a:rPr lang="en-IN" sz="2400" dirty="0"/>
              <a:t>wire </a:t>
            </a:r>
            <a:r>
              <a:rPr lang="en-IN" sz="2400" dirty="0" err="1"/>
              <a:t>ss,cy</a:t>
            </a:r>
            <a:r>
              <a:rPr lang="en-IN" sz="2400" dirty="0"/>
              <a:t>;</a:t>
            </a:r>
          </a:p>
          <a:p>
            <a:r>
              <a:rPr lang="en-IN" sz="2400" dirty="0"/>
              <a:t>fulladd add1(.a(</a:t>
            </a:r>
            <a:r>
              <a:rPr lang="en-IN" sz="2400" dirty="0" err="1"/>
              <a:t>aa</a:t>
            </a:r>
            <a:r>
              <a:rPr lang="en-IN" sz="2400" dirty="0"/>
              <a:t>), .b(bb), .cin(cc), .sum(</a:t>
            </a:r>
            <a:r>
              <a:rPr lang="en-IN" sz="2400" dirty="0" err="1"/>
              <a:t>ss</a:t>
            </a:r>
            <a:r>
              <a:rPr lang="en-IN" sz="2400" dirty="0"/>
              <a:t>), .cout(cy));</a:t>
            </a:r>
          </a:p>
          <a:p>
            <a:r>
              <a:rPr lang="en-IN" sz="2400" dirty="0"/>
              <a:t>initial</a:t>
            </a:r>
          </a:p>
          <a:p>
            <a:r>
              <a:rPr lang="en-IN" sz="2400" dirty="0"/>
              <a:t>begin</a:t>
            </a:r>
          </a:p>
          <a:p>
            <a:r>
              <a:rPr lang="en-IN" sz="2400" dirty="0"/>
              <a:t>$dumpfile("</a:t>
            </a:r>
            <a:r>
              <a:rPr lang="en-IN" sz="2400" dirty="0" err="1"/>
              <a:t>fulladd_test.vcd</a:t>
            </a:r>
            <a:r>
              <a:rPr lang="en-IN" sz="2400" dirty="0"/>
              <a:t>");</a:t>
            </a:r>
          </a:p>
          <a:p>
            <a:r>
              <a:rPr lang="en-IN" sz="2400" dirty="0"/>
              <a:t>$</a:t>
            </a:r>
            <a:r>
              <a:rPr lang="en-IN" sz="2400" dirty="0" err="1"/>
              <a:t>dumpvars</a:t>
            </a:r>
            <a:r>
              <a:rPr lang="en-IN" sz="2400" dirty="0"/>
              <a:t>(0, </a:t>
            </a:r>
            <a:r>
              <a:rPr lang="en-IN" sz="2400" dirty="0" err="1"/>
              <a:t>fulladd_tb</a:t>
            </a:r>
            <a:r>
              <a:rPr lang="en-IN" sz="2400" dirty="0"/>
              <a:t>);</a:t>
            </a:r>
          </a:p>
          <a:p>
            <a:r>
              <a:rPr lang="en-IN" sz="2400" dirty="0"/>
              <a:t>end</a:t>
            </a:r>
          </a:p>
          <a:p>
            <a:r>
              <a:rPr lang="en-IN" sz="2400" dirty="0"/>
              <a:t>initial</a:t>
            </a:r>
          </a:p>
          <a:p>
            <a:r>
              <a:rPr lang="en-IN" sz="2400" dirty="0"/>
              <a:t> begin </a:t>
            </a:r>
          </a:p>
          <a:p>
            <a:r>
              <a:rPr lang="en-IN" sz="2400" dirty="0"/>
              <a:t>$monitor($time, "a=%b, b=%b, c=%</a:t>
            </a:r>
            <a:r>
              <a:rPr lang="en-IN" sz="2400" dirty="0" err="1"/>
              <a:t>b,sum</a:t>
            </a:r>
            <a:r>
              <a:rPr lang="en-IN" sz="2400" dirty="0"/>
              <a:t>=%</a:t>
            </a:r>
            <a:r>
              <a:rPr lang="en-IN" sz="2400" dirty="0" err="1"/>
              <a:t>b,carry</a:t>
            </a:r>
            <a:r>
              <a:rPr lang="en-IN" sz="2400" dirty="0"/>
              <a:t>=%b",</a:t>
            </a:r>
            <a:r>
              <a:rPr lang="en-IN" sz="2400" dirty="0" err="1"/>
              <a:t>aa,bb,cc,ss,cy</a:t>
            </a:r>
            <a:r>
              <a:rPr lang="en-IN" sz="2400" dirty="0"/>
              <a:t>);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209550"/>
            <a:ext cx="38104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Full Adder Test Bench </a:t>
            </a:r>
            <a:r>
              <a:rPr lang="en-US" sz="2000" b="1" dirty="0" err="1"/>
              <a:t>fulladd_tb.v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20729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74295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aa = 1'b0;bb = 1'b0;cc=1'b0;</a:t>
            </a:r>
          </a:p>
          <a:p>
            <a:r>
              <a:rPr lang="en-IN" dirty="0"/>
              <a:t>#5  aa = 1'b0;bb = 1'b0;cc=1'b1;</a:t>
            </a:r>
          </a:p>
          <a:p>
            <a:r>
              <a:rPr lang="en-IN" dirty="0"/>
              <a:t>#5  aa = 1'b0;bb = 1'b1;cc=1'b0;</a:t>
            </a:r>
          </a:p>
          <a:p>
            <a:r>
              <a:rPr lang="en-IN" dirty="0"/>
              <a:t>#5  aa = 1'b0;bb = 1'b1;cc=1'b1;</a:t>
            </a:r>
          </a:p>
          <a:p>
            <a:r>
              <a:rPr lang="en-IN" dirty="0"/>
              <a:t>#5  aa = 1'b1;bb = 1'b0;cc=1'b0;</a:t>
            </a:r>
          </a:p>
          <a:p>
            <a:r>
              <a:rPr lang="en-IN" dirty="0"/>
              <a:t>#5  aa = 1'b1;bb = 1'b0;cc=1'b1;</a:t>
            </a:r>
          </a:p>
          <a:p>
            <a:r>
              <a:rPr lang="en-IN" dirty="0"/>
              <a:t>#5  aa = 1'b1;bb = 1'b1;cc=1'b0;</a:t>
            </a:r>
          </a:p>
          <a:p>
            <a:r>
              <a:rPr lang="en-IN" dirty="0"/>
              <a:t>#5  aa = 1'b0;bb = 1'b1;cc=1'b1;</a:t>
            </a:r>
          </a:p>
          <a:p>
            <a:r>
              <a:rPr lang="en-IN" dirty="0"/>
              <a:t>end</a:t>
            </a:r>
          </a:p>
          <a:p>
            <a:r>
              <a:rPr lang="en-IN" dirty="0"/>
              <a:t>endmodule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209550"/>
            <a:ext cx="3698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Full Adder Test Bench( Cont.…..)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06629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Full Adder Simulation</a:t>
            </a:r>
            <a:br>
              <a:rPr lang="en-US" sz="3200" dirty="0"/>
            </a:br>
            <a:r>
              <a:rPr lang="en-US" sz="3200" dirty="0"/>
              <a:t>(using basic gates)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00151"/>
            <a:ext cx="8305800" cy="33944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b="1" dirty="0"/>
              <a:t>Students have to complete the fulladd.v file</a:t>
            </a:r>
          </a:p>
          <a:p>
            <a:pPr marL="0" indent="0">
              <a:buNone/>
            </a:pPr>
            <a:r>
              <a:rPr lang="en-IN" sz="2400" b="1" dirty="0"/>
              <a:t>Execution Steps</a:t>
            </a:r>
          </a:p>
          <a:p>
            <a:pPr marL="0" indent="0">
              <a:buNone/>
            </a:pPr>
            <a:r>
              <a:rPr lang="en-US" sz="2400" b="1" dirty="0"/>
              <a:t>Step1) </a:t>
            </a:r>
            <a:r>
              <a:rPr lang="en-IN" sz="2400" b="1" dirty="0"/>
              <a:t>iverilog -o test2  </a:t>
            </a:r>
            <a:r>
              <a:rPr lang="en-IN" sz="2400" b="1" dirty="0" err="1"/>
              <a:t>basic.v</a:t>
            </a:r>
            <a:r>
              <a:rPr lang="en-IN" sz="2400" b="1" dirty="0"/>
              <a:t> </a:t>
            </a:r>
            <a:r>
              <a:rPr lang="en-IN" sz="2400" b="1" dirty="0" err="1"/>
              <a:t>fulladder.v</a:t>
            </a:r>
            <a:r>
              <a:rPr lang="en-IN" sz="2400" b="1" dirty="0"/>
              <a:t> </a:t>
            </a:r>
            <a:r>
              <a:rPr lang="en-IN" sz="2400" b="1" dirty="0" err="1"/>
              <a:t>fulladder_tb.v</a:t>
            </a:r>
            <a:endParaRPr lang="en-IN" sz="2400" b="1" dirty="0"/>
          </a:p>
          <a:p>
            <a:pPr marL="0" indent="0">
              <a:buNone/>
            </a:pPr>
            <a:r>
              <a:rPr lang="en-US" sz="2400" b="1" dirty="0"/>
              <a:t>   If the compilation went OK, you won't see any output. What this does is create a file called  testfa that we can feed to the simulator.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Step2) </a:t>
            </a:r>
            <a:r>
              <a:rPr lang="en-US" sz="2400" b="1" dirty="0" err="1"/>
              <a:t>vvp</a:t>
            </a:r>
            <a:r>
              <a:rPr lang="en-US" sz="2400" b="1" dirty="0"/>
              <a:t> test2</a:t>
            </a:r>
          </a:p>
          <a:p>
            <a:pPr marL="0" indent="0">
              <a:buNone/>
            </a:pPr>
            <a:r>
              <a:rPr lang="en-US" sz="2400" b="1" dirty="0"/>
              <a:t>You can observe output on the console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Step3) </a:t>
            </a:r>
            <a:r>
              <a:rPr lang="en-US" sz="2400" b="1" dirty="0" err="1"/>
              <a:t>gtkwave</a:t>
            </a:r>
            <a:r>
              <a:rPr lang="en-US" sz="2400" b="1" dirty="0"/>
              <a:t> </a:t>
            </a:r>
            <a:r>
              <a:rPr lang="en-US" sz="2400" b="1" dirty="0" err="1"/>
              <a:t>fulladder_test.vcd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Output waveform will be observed.</a:t>
            </a:r>
            <a:r>
              <a:rPr lang="en-IN" sz="2400" b="1" dirty="0"/>
              <a:t> </a:t>
            </a:r>
            <a:endParaRPr lang="en-US" sz="2400" b="1" dirty="0"/>
          </a:p>
        </p:txBody>
      </p: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856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1" y="895352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/>
              <a:t>WEEK3</a:t>
            </a:r>
            <a:br>
              <a:rPr lang="en-US" dirty="0"/>
            </a:br>
            <a:r>
              <a:rPr lang="en-US" dirty="0"/>
              <a:t>PROGRAM 3</a:t>
            </a:r>
            <a:br>
              <a:rPr lang="en-US" dirty="0"/>
            </a:br>
            <a:r>
              <a:rPr lang="en-US" dirty="0"/>
              <a:t> RIPPLE CARRY ADDER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8393" y="2724150"/>
            <a:ext cx="7543801" cy="131445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Aim of the Experiment: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Design and Implementation of a Ripple Carry Adder using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Full Adders</a:t>
            </a:r>
            <a:endParaRPr lang="en-IN" sz="2400" b="1" dirty="0">
              <a:solidFill>
                <a:schemeClr val="tx1"/>
              </a:solidFill>
            </a:endParaRPr>
          </a:p>
          <a:p>
            <a:endParaRPr lang="en-IN" sz="2800" b="1" dirty="0"/>
          </a:p>
        </p:txBody>
      </p: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708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4-bit Ripple Carry Adder</a:t>
            </a:r>
          </a:p>
        </p:txBody>
      </p: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71551"/>
            <a:ext cx="8077200" cy="38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351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4-bit Ripple Carry Adder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047749"/>
            <a:ext cx="8763000" cy="381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151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ipple Carry Adder | 4 bit Ripple Carry Adder | Gate Vidya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90550"/>
            <a:ext cx="845502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604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9839" y="209550"/>
            <a:ext cx="4071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4-bit Ripple Carry Adder Verilog File  rca.v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666750"/>
            <a:ext cx="7848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// Module 4-bit ripple carry adder</a:t>
            </a:r>
          </a:p>
          <a:p>
            <a:r>
              <a:rPr lang="en-IN" sz="2400" dirty="0"/>
              <a:t>module fulladdR(input wire [3:0] a, b, input wire cin, output wire [3:0] sum, output wire cout);  </a:t>
            </a:r>
          </a:p>
          <a:p>
            <a:r>
              <a:rPr lang="en-IN" sz="2400" dirty="0"/>
              <a:t> // Instantiate full adder modules here</a:t>
            </a:r>
          </a:p>
          <a:p>
            <a:r>
              <a:rPr lang="en-IN" sz="2400" dirty="0"/>
              <a:t>wire [2:0] c;  </a:t>
            </a:r>
          </a:p>
          <a:p>
            <a:r>
              <a:rPr lang="en-IN" sz="2400" dirty="0"/>
              <a:t>fulladd u0 (----------------------);  </a:t>
            </a:r>
          </a:p>
          <a:p>
            <a:r>
              <a:rPr lang="en-IN" sz="2400" dirty="0"/>
              <a:t>fulladd u1 (----------------------);  </a:t>
            </a:r>
          </a:p>
          <a:p>
            <a:r>
              <a:rPr lang="en-IN" sz="2400" dirty="0"/>
              <a:t>fulladd u2 (---------------------);  </a:t>
            </a:r>
          </a:p>
          <a:p>
            <a:r>
              <a:rPr lang="en-IN" sz="2400" dirty="0"/>
              <a:t>fulladd u3 (---------------------);</a:t>
            </a:r>
          </a:p>
          <a:p>
            <a:r>
              <a:rPr lang="en-IN" sz="2400" dirty="0"/>
              <a:t>endmodule </a:t>
            </a:r>
          </a:p>
        </p:txBody>
      </p:sp>
    </p:spTree>
    <p:extLst>
      <p:ext uri="{BB962C8B-B14F-4D97-AF65-F5344CB8AC3E}">
        <p14:creationId xmlns:p14="http://schemas.microsoft.com/office/powerpoint/2010/main" val="2566473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9839" y="209550"/>
            <a:ext cx="4419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4-bit Ripple Carry Adder Testbench  rca_tb.v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578882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`timescale 1 ns / 100 </a:t>
            </a:r>
            <a:r>
              <a:rPr lang="en-IN" dirty="0" err="1"/>
              <a:t>ps</a:t>
            </a:r>
            <a:endParaRPr lang="en-IN" dirty="0"/>
          </a:p>
          <a:p>
            <a:r>
              <a:rPr lang="en-IN" dirty="0"/>
              <a:t>`define TESTVECS 10</a:t>
            </a:r>
          </a:p>
          <a:p>
            <a:r>
              <a:rPr lang="en-IN" dirty="0"/>
              <a:t>module </a:t>
            </a:r>
            <a:r>
              <a:rPr lang="en-IN" dirty="0" err="1"/>
              <a:t>tb</a:t>
            </a:r>
            <a:r>
              <a:rPr lang="en-IN" dirty="0"/>
              <a:t>;  </a:t>
            </a:r>
          </a:p>
          <a:p>
            <a:r>
              <a:rPr lang="en-IN" dirty="0" err="1"/>
              <a:t>reg</a:t>
            </a:r>
            <a:r>
              <a:rPr lang="en-IN" dirty="0"/>
              <a:t> </a:t>
            </a:r>
            <a:r>
              <a:rPr lang="en-IN" dirty="0" err="1"/>
              <a:t>clk</a:t>
            </a:r>
            <a:r>
              <a:rPr lang="en-IN" dirty="0"/>
              <a:t>, reset; </a:t>
            </a:r>
          </a:p>
          <a:p>
            <a:r>
              <a:rPr lang="en-IN" dirty="0"/>
              <a:t> </a:t>
            </a:r>
            <a:r>
              <a:rPr lang="en-IN" dirty="0" err="1"/>
              <a:t>reg</a:t>
            </a:r>
            <a:r>
              <a:rPr lang="en-IN" dirty="0"/>
              <a:t> [3:0] i0, i1;</a:t>
            </a:r>
          </a:p>
          <a:p>
            <a:r>
              <a:rPr lang="en-IN" dirty="0"/>
              <a:t> </a:t>
            </a:r>
            <a:r>
              <a:rPr lang="en-IN" dirty="0" err="1"/>
              <a:t>reg</a:t>
            </a:r>
            <a:r>
              <a:rPr lang="en-IN" dirty="0"/>
              <a:t> </a:t>
            </a:r>
            <a:r>
              <a:rPr lang="en-IN" dirty="0" err="1"/>
              <a:t>cin</a:t>
            </a:r>
            <a:r>
              <a:rPr lang="en-IN" dirty="0"/>
              <a:t>;  </a:t>
            </a:r>
          </a:p>
          <a:p>
            <a:r>
              <a:rPr lang="en-IN" dirty="0"/>
              <a:t>wire [3:0] o; </a:t>
            </a:r>
          </a:p>
          <a:p>
            <a:r>
              <a:rPr lang="en-IN" dirty="0"/>
              <a:t>wire </a:t>
            </a:r>
            <a:r>
              <a:rPr lang="en-IN" dirty="0" err="1"/>
              <a:t>cout</a:t>
            </a:r>
            <a:r>
              <a:rPr lang="en-IN" dirty="0"/>
              <a:t>; </a:t>
            </a:r>
          </a:p>
          <a:p>
            <a:r>
              <a:rPr lang="en-IN" dirty="0"/>
              <a:t> </a:t>
            </a:r>
            <a:r>
              <a:rPr lang="en-IN" dirty="0" err="1"/>
              <a:t>reg</a:t>
            </a:r>
            <a:r>
              <a:rPr lang="en-IN" dirty="0"/>
              <a:t> [8:0] </a:t>
            </a:r>
            <a:r>
              <a:rPr lang="en-IN" dirty="0" err="1"/>
              <a:t>test_vecs</a:t>
            </a:r>
            <a:r>
              <a:rPr lang="en-IN" dirty="0"/>
              <a:t> [0:(`TESTVECS-1)];  </a:t>
            </a:r>
          </a:p>
          <a:p>
            <a:r>
              <a:rPr lang="en-IN" dirty="0"/>
              <a:t>integer i; </a:t>
            </a:r>
          </a:p>
          <a:p>
            <a:r>
              <a:rPr lang="en-IN" dirty="0"/>
              <a:t>initial </a:t>
            </a:r>
          </a:p>
          <a:p>
            <a:r>
              <a:rPr lang="en-IN" dirty="0"/>
              <a:t>begin </a:t>
            </a:r>
          </a:p>
          <a:p>
            <a:r>
              <a:rPr lang="en-IN" dirty="0"/>
              <a:t>$</a:t>
            </a:r>
            <a:r>
              <a:rPr lang="en-IN" dirty="0" err="1"/>
              <a:t>dumpfile</a:t>
            </a:r>
            <a:r>
              <a:rPr lang="en-IN" dirty="0"/>
              <a:t>("</a:t>
            </a:r>
            <a:r>
              <a:rPr lang="en-IN" dirty="0" err="1"/>
              <a:t>rca_test.vcd</a:t>
            </a:r>
            <a:r>
              <a:rPr lang="en-IN" dirty="0"/>
              <a:t>"); </a:t>
            </a:r>
          </a:p>
          <a:p>
            <a:r>
              <a:rPr lang="en-IN" dirty="0"/>
              <a:t>$</a:t>
            </a:r>
            <a:r>
              <a:rPr lang="en-IN" dirty="0" err="1"/>
              <a:t>dumpvars</a:t>
            </a:r>
            <a:r>
              <a:rPr lang="en-IN" dirty="0"/>
              <a:t>(0,tb);  </a:t>
            </a:r>
          </a:p>
          <a:p>
            <a:r>
              <a:rPr lang="en-IN" dirty="0"/>
              <a:t> end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863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5745" y="209550"/>
            <a:ext cx="7620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initial </a:t>
            </a:r>
          </a:p>
          <a:p>
            <a:r>
              <a:rPr lang="en-IN" dirty="0"/>
              <a:t>begin</a:t>
            </a:r>
          </a:p>
          <a:p>
            <a:r>
              <a:rPr lang="en-IN" dirty="0"/>
              <a:t> reset = 1'b1; #12.5 reset = 1'b0; end  initial </a:t>
            </a:r>
            <a:r>
              <a:rPr lang="en-IN" dirty="0" err="1"/>
              <a:t>clk</a:t>
            </a:r>
            <a:r>
              <a:rPr lang="en-IN" dirty="0"/>
              <a:t> = 1'b0; always #5 </a:t>
            </a:r>
            <a:r>
              <a:rPr lang="en-IN" dirty="0" err="1"/>
              <a:t>clk</a:t>
            </a:r>
            <a:r>
              <a:rPr lang="en-IN" dirty="0"/>
              <a:t> =~ </a:t>
            </a:r>
            <a:r>
              <a:rPr lang="en-IN" dirty="0" err="1"/>
              <a:t>clk</a:t>
            </a:r>
            <a:r>
              <a:rPr lang="en-IN" dirty="0"/>
              <a:t>;</a:t>
            </a:r>
          </a:p>
          <a:p>
            <a:r>
              <a:rPr lang="en-IN" dirty="0"/>
              <a:t>  initial begin   </a:t>
            </a:r>
          </a:p>
          <a:p>
            <a:r>
              <a:rPr lang="en-IN" dirty="0"/>
              <a:t> </a:t>
            </a:r>
            <a:r>
              <a:rPr lang="en-IN" dirty="0" err="1"/>
              <a:t>test_vecs</a:t>
            </a:r>
            <a:r>
              <a:rPr lang="en-IN" dirty="0"/>
              <a:t>[0] = 9'b000000000;   </a:t>
            </a:r>
          </a:p>
          <a:p>
            <a:r>
              <a:rPr lang="en-IN" dirty="0"/>
              <a:t> </a:t>
            </a:r>
            <a:r>
              <a:rPr lang="en-IN" dirty="0" err="1"/>
              <a:t>test_vecs</a:t>
            </a:r>
            <a:r>
              <a:rPr lang="en-IN" dirty="0"/>
              <a:t>[1] = 9'b000000001; </a:t>
            </a:r>
          </a:p>
          <a:p>
            <a:r>
              <a:rPr lang="en-IN" dirty="0" err="1"/>
              <a:t>test_vecs</a:t>
            </a:r>
            <a:r>
              <a:rPr lang="en-IN" dirty="0"/>
              <a:t>[2] = 9'b000100010;  </a:t>
            </a:r>
          </a:p>
          <a:p>
            <a:r>
              <a:rPr lang="en-IN" dirty="0"/>
              <a:t>  </a:t>
            </a:r>
            <a:r>
              <a:rPr lang="en-IN" dirty="0" err="1"/>
              <a:t>test_vecs</a:t>
            </a:r>
            <a:r>
              <a:rPr lang="en-IN" dirty="0"/>
              <a:t>[3] = 9'b000100011;    </a:t>
            </a:r>
          </a:p>
          <a:p>
            <a:r>
              <a:rPr lang="en-IN" dirty="0" err="1"/>
              <a:t>test_vecs</a:t>
            </a:r>
            <a:r>
              <a:rPr lang="en-IN" dirty="0"/>
              <a:t>[4] = 9'b001000100;  </a:t>
            </a:r>
          </a:p>
          <a:p>
            <a:r>
              <a:rPr lang="en-IN" dirty="0"/>
              <a:t>  </a:t>
            </a:r>
            <a:r>
              <a:rPr lang="en-IN" dirty="0" err="1"/>
              <a:t>test_vecs</a:t>
            </a:r>
            <a:r>
              <a:rPr lang="en-IN" dirty="0"/>
              <a:t>[5] = 9'b001000101;  </a:t>
            </a:r>
          </a:p>
          <a:p>
            <a:r>
              <a:rPr lang="en-IN" dirty="0"/>
              <a:t>  </a:t>
            </a:r>
            <a:r>
              <a:rPr lang="en-IN" dirty="0" err="1"/>
              <a:t>test_vecs</a:t>
            </a:r>
            <a:r>
              <a:rPr lang="en-IN" dirty="0"/>
              <a:t>[6] = 9'b101010110; </a:t>
            </a:r>
          </a:p>
          <a:p>
            <a:r>
              <a:rPr lang="en-IN" dirty="0"/>
              <a:t>   </a:t>
            </a:r>
            <a:r>
              <a:rPr lang="en-IN" dirty="0" err="1"/>
              <a:t>test_vecs</a:t>
            </a:r>
            <a:r>
              <a:rPr lang="en-IN" dirty="0"/>
              <a:t>[7] = 9'b101010111;</a:t>
            </a:r>
          </a:p>
          <a:p>
            <a:r>
              <a:rPr lang="en-IN" dirty="0" err="1"/>
              <a:t>test_vecs</a:t>
            </a:r>
            <a:r>
              <a:rPr lang="en-IN" dirty="0"/>
              <a:t>[8] = 9'b111011110;</a:t>
            </a:r>
          </a:p>
          <a:p>
            <a:r>
              <a:rPr lang="en-IN" dirty="0" err="1"/>
              <a:t>test_vecs</a:t>
            </a:r>
            <a:r>
              <a:rPr lang="en-IN" dirty="0"/>
              <a:t>[9] = 9'b111011111;</a:t>
            </a:r>
          </a:p>
          <a:p>
            <a:r>
              <a:rPr lang="en-IN" dirty="0"/>
              <a:t>  end </a:t>
            </a: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126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4775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dirty="0"/>
              <a:t>WEEK3</a:t>
            </a:r>
            <a:br>
              <a:rPr lang="en-US" dirty="0"/>
            </a:br>
            <a:r>
              <a:rPr lang="en-US" dirty="0"/>
              <a:t>PROGRAM 1</a:t>
            </a:r>
            <a:br>
              <a:rPr lang="en-US" dirty="0"/>
            </a:br>
            <a:r>
              <a:rPr lang="en-US" dirty="0"/>
              <a:t>HALF ADDER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114550"/>
            <a:ext cx="7543801" cy="131445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Aim of the Experiment: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Design and Implementation of a Full adder using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Basic Gates</a:t>
            </a:r>
            <a:endParaRPr lang="en-IN" sz="2400" b="1" dirty="0">
              <a:solidFill>
                <a:schemeClr val="tx1"/>
              </a:solidFill>
            </a:endParaRPr>
          </a:p>
          <a:p>
            <a:endParaRPr lang="en-IN" sz="2800" b="1" dirty="0"/>
          </a:p>
        </p:txBody>
      </p: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40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09550"/>
            <a:ext cx="8534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initial {i0, i1, </a:t>
            </a:r>
            <a:r>
              <a:rPr lang="en-IN" dirty="0" err="1"/>
              <a:t>cin</a:t>
            </a:r>
            <a:r>
              <a:rPr lang="en-IN" dirty="0"/>
              <a:t>, i} = 0; </a:t>
            </a:r>
          </a:p>
          <a:p>
            <a:r>
              <a:rPr lang="en-IN" dirty="0"/>
              <a:t> </a:t>
            </a:r>
            <a:r>
              <a:rPr lang="en-IN" dirty="0" err="1"/>
              <a:t>fulladdR</a:t>
            </a:r>
            <a:r>
              <a:rPr lang="en-IN" dirty="0"/>
              <a:t> u0 (i0, i1, </a:t>
            </a:r>
            <a:r>
              <a:rPr lang="en-IN" dirty="0" err="1"/>
              <a:t>cin</a:t>
            </a:r>
            <a:r>
              <a:rPr lang="en-IN" dirty="0"/>
              <a:t>, o, </a:t>
            </a:r>
            <a:r>
              <a:rPr lang="en-IN" dirty="0" err="1"/>
              <a:t>cout</a:t>
            </a:r>
            <a:r>
              <a:rPr lang="en-IN" dirty="0"/>
              <a:t>);  </a:t>
            </a:r>
          </a:p>
          <a:p>
            <a:r>
              <a:rPr lang="en-IN" dirty="0"/>
              <a:t>initial begin    #6 </a:t>
            </a:r>
          </a:p>
          <a:p>
            <a:r>
              <a:rPr lang="en-IN" dirty="0"/>
              <a:t>for(i=0;i&lt;`</a:t>
            </a:r>
            <a:r>
              <a:rPr lang="en-IN" dirty="0" err="1"/>
              <a:t>TESTVECS;i</a:t>
            </a:r>
            <a:r>
              <a:rPr lang="en-IN" dirty="0"/>
              <a:t>=i+1)   </a:t>
            </a:r>
          </a:p>
          <a:p>
            <a:r>
              <a:rPr lang="en-IN" dirty="0"/>
              <a:t>   begin #10 {i0, i1, </a:t>
            </a:r>
            <a:r>
              <a:rPr lang="en-IN" dirty="0" err="1"/>
              <a:t>cin</a:t>
            </a:r>
            <a:r>
              <a:rPr lang="en-IN" dirty="0"/>
              <a:t>}=</a:t>
            </a:r>
            <a:r>
              <a:rPr lang="en-IN" dirty="0" err="1"/>
              <a:t>test_vecs</a:t>
            </a:r>
            <a:r>
              <a:rPr lang="en-IN" dirty="0"/>
              <a:t>[i]; </a:t>
            </a:r>
          </a:p>
          <a:p>
            <a:r>
              <a:rPr lang="en-IN" dirty="0"/>
              <a:t>end    #100 $finish;  end</a:t>
            </a:r>
          </a:p>
          <a:p>
            <a:r>
              <a:rPr lang="en-IN" dirty="0"/>
              <a:t>always@(i0 or i1 or </a:t>
            </a:r>
            <a:r>
              <a:rPr lang="en-IN" dirty="0" err="1"/>
              <a:t>cin</a:t>
            </a:r>
            <a:r>
              <a:rPr lang="en-IN" dirty="0"/>
              <a:t>)</a:t>
            </a:r>
          </a:p>
          <a:p>
            <a:r>
              <a:rPr lang="en-IN" dirty="0"/>
              <a:t>$monitor("At time = %t, i0=%b, i1=%</a:t>
            </a:r>
            <a:r>
              <a:rPr lang="en-IN" dirty="0" err="1"/>
              <a:t>b,cin</a:t>
            </a:r>
            <a:r>
              <a:rPr lang="en-IN" dirty="0"/>
              <a:t>=%</a:t>
            </a:r>
            <a:r>
              <a:rPr lang="en-IN" dirty="0" err="1"/>
              <a:t>b,Sum</a:t>
            </a:r>
            <a:r>
              <a:rPr lang="en-IN" dirty="0"/>
              <a:t> = %</a:t>
            </a:r>
            <a:r>
              <a:rPr lang="en-IN" dirty="0" err="1"/>
              <a:t>b,Carry</a:t>
            </a:r>
            <a:r>
              <a:rPr lang="en-IN" dirty="0"/>
              <a:t> %b", $time,i0,i1,cin,o,cout);</a:t>
            </a:r>
          </a:p>
          <a:p>
            <a:r>
              <a:rPr lang="en-IN" dirty="0" err="1"/>
              <a:t>endmodule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432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74772"/>
              </p:ext>
            </p:extLst>
          </p:nvPr>
        </p:nvGraphicFramePr>
        <p:xfrm>
          <a:off x="381000" y="405700"/>
          <a:ext cx="7620000" cy="453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a3</a:t>
                      </a:r>
                      <a:endParaRPr lang="en-IN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a2</a:t>
                      </a:r>
                      <a:endParaRPr lang="en-IN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a1</a:t>
                      </a:r>
                      <a:endParaRPr lang="en-IN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a0</a:t>
                      </a:r>
                      <a:endParaRPr lang="en-IN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b3</a:t>
                      </a:r>
                      <a:endParaRPr lang="en-IN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b2</a:t>
                      </a:r>
                      <a:endParaRPr lang="en-IN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b1</a:t>
                      </a:r>
                      <a:endParaRPr lang="en-IN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b0</a:t>
                      </a:r>
                      <a:endParaRPr lang="en-IN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I0[3]</a:t>
                      </a:r>
                      <a:endParaRPr lang="en-IN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I0[2]</a:t>
                      </a:r>
                      <a:endParaRPr lang="en-IN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I0[1]</a:t>
                      </a:r>
                      <a:endParaRPr lang="en-IN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I0[0]</a:t>
                      </a:r>
                      <a:endParaRPr lang="en-IN" sz="1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I1[3]</a:t>
                      </a:r>
                      <a:endParaRPr lang="en-IN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I1[2]</a:t>
                      </a:r>
                      <a:endParaRPr lang="en-IN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I1[1]</a:t>
                      </a:r>
                      <a:endParaRPr lang="en-IN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I1[0]</a:t>
                      </a:r>
                      <a:endParaRPr lang="en-IN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Sum[3:0]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TESTVECTOR[0]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0+0+0=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TESTVECTOR[1]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0+0+1=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TESTVECTOR[2]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1+1+0=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TESTVECTOR[3]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1+1+1=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TESTVECTOR[4]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2+3+0=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TESTVECTOR[5]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2+3+1=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TESTVECTOR[6]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A+B+0=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TESTVECTOR[7]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A+B+1=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TESTVECTOR[8]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E+F+0=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TESTVECTOR[9]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E+F+1 =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286000" y="36368"/>
            <a:ext cx="352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4-bit Ripple Carry Adder Truth Table</a:t>
            </a:r>
          </a:p>
        </p:txBody>
      </p:sp>
    </p:spTree>
    <p:extLst>
      <p:ext uri="{BB962C8B-B14F-4D97-AF65-F5344CB8AC3E}">
        <p14:creationId xmlns:p14="http://schemas.microsoft.com/office/powerpoint/2010/main" val="2915836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14350"/>
            <a:ext cx="78486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Ripple carry adder)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Step1) iverilog -o testrca basicfa.v  rca.v  rca_tb.v</a:t>
            </a:r>
          </a:p>
          <a:p>
            <a:r>
              <a:rPr lang="en-IN" dirty="0"/>
              <a:t>    If the compilation went OK, you won't see any output. </a:t>
            </a:r>
          </a:p>
          <a:p>
            <a:endParaRPr lang="en-IN" dirty="0"/>
          </a:p>
          <a:p>
            <a:r>
              <a:rPr lang="en-IN" dirty="0"/>
              <a:t>    Step2) vvp testrca</a:t>
            </a:r>
          </a:p>
          <a:p>
            <a:r>
              <a:rPr lang="en-IN" dirty="0"/>
              <a:t>    You can observe output on the console</a:t>
            </a:r>
          </a:p>
          <a:p>
            <a:endParaRPr lang="en-IN" dirty="0"/>
          </a:p>
          <a:p>
            <a:r>
              <a:rPr lang="en-IN" dirty="0"/>
              <a:t>    Step3) gtkwave </a:t>
            </a:r>
            <a:r>
              <a:rPr lang="en-IN" dirty="0" err="1"/>
              <a:t>rca_test.vcd</a:t>
            </a:r>
            <a:endParaRPr lang="en-IN" dirty="0"/>
          </a:p>
          <a:p>
            <a:r>
              <a:rPr lang="en-IN" dirty="0"/>
              <a:t>    Output waveform will be observed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938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adder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200400" cy="3394472"/>
          </a:xfrm>
        </p:spPr>
        <p:txBody>
          <a:bodyPr>
            <a:noAutofit/>
          </a:bodyPr>
          <a:lstStyle/>
          <a:p>
            <a:r>
              <a:rPr lang="en-US" sz="1600" dirty="0"/>
              <a:t>A half-adder shows how two bits can be added together with a few simple </a:t>
            </a:r>
            <a:r>
              <a:rPr lang="en-US" sz="1600" u="sng" dirty="0">
                <a:hlinkClick r:id="rId2" tooltip="Logic Gates And/Or/Xor in an FPGA"/>
              </a:rPr>
              <a:t>logic gates</a:t>
            </a:r>
            <a:r>
              <a:rPr lang="en-US" sz="1600" dirty="0"/>
              <a:t>. </a:t>
            </a:r>
          </a:p>
          <a:p>
            <a:r>
              <a:rPr lang="en-US" sz="1600" dirty="0"/>
              <a:t>A single half-adder has two one-bit inputs, a sum output, and a carry-out output. </a:t>
            </a:r>
          </a:p>
        </p:txBody>
      </p:sp>
      <p:sp>
        <p:nvSpPr>
          <p:cNvPr id="5" name="AutoShape 2" descr="https://www.nandland.com/vhdl/modules/images/half-adder-schematic.svg"/>
          <p:cNvSpPr>
            <a:spLocks noChangeAspect="1" noChangeArrowheads="1"/>
          </p:cNvSpPr>
          <p:nvPr/>
        </p:nvSpPr>
        <p:spPr bwMode="auto">
          <a:xfrm>
            <a:off x="584200" y="1903810"/>
            <a:ext cx="304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AutoShape 6" descr="https://www.nandland.com/vhdl/modules/images/half-adder-schematic.sv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AutoShape 9" descr="https://www.nandland.com/vhdl/modules/images/half-adder-schematic.sv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0" name="AutoShape 11" descr="https://www.nandland.com/vhdl/modules/images/half-adder-schematic.sv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1" name="AutoShape 13" descr="https://www.nandland.com/vhdl/modules/images/half-adder-schematic.sv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2" name="AutoShape 16" descr="https://www.nandland.com/vhdl/modules/images/half-adder-schematic.sv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pic>
        <p:nvPicPr>
          <p:cNvPr id="1042" name="Picture 18" descr="https://www.circuitstoday.com/wp-content/uploads/2012/03/half-adder-truth-table-schematic-realiz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68016"/>
            <a:ext cx="44958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19050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36963" y="302895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module </a:t>
            </a:r>
            <a:r>
              <a:rPr lang="en-US" dirty="0" err="1">
                <a:solidFill>
                  <a:prstClr val="black"/>
                </a:solidFill>
              </a:rPr>
              <a:t>halfadd</a:t>
            </a:r>
            <a:r>
              <a:rPr lang="en-US" dirty="0">
                <a:solidFill>
                  <a:prstClr val="black"/>
                </a:solidFill>
              </a:rPr>
              <a:t>(a, </a:t>
            </a:r>
            <a:r>
              <a:rPr lang="en-US" dirty="0" err="1">
                <a:solidFill>
                  <a:prstClr val="black"/>
                </a:solidFill>
              </a:rPr>
              <a:t>b,sum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</a:rPr>
              <a:t>input a, b;</a:t>
            </a:r>
          </a:p>
          <a:p>
            <a:r>
              <a:rPr lang="en-US" dirty="0">
                <a:solidFill>
                  <a:prstClr val="black"/>
                </a:solidFill>
              </a:rPr>
              <a:t>output sum, 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</a:rPr>
              <a:t> xor2 x0(---------);    </a:t>
            </a:r>
          </a:p>
          <a:p>
            <a:r>
              <a:rPr lang="en-US" dirty="0">
                <a:solidFill>
                  <a:prstClr val="black"/>
                </a:solidFill>
              </a:rPr>
              <a:t> and2 a0(--------);  </a:t>
            </a:r>
          </a:p>
          <a:p>
            <a:r>
              <a:rPr lang="en-US" dirty="0">
                <a:solidFill>
                  <a:prstClr val="black"/>
                </a:solidFill>
              </a:rPr>
              <a:t>endmodule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39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209550"/>
            <a:ext cx="4279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Half Adder Test Bench </a:t>
            </a:r>
            <a:r>
              <a:rPr lang="en-US" sz="2000" b="1" dirty="0" err="1"/>
              <a:t>halfadder_tb.v</a:t>
            </a:r>
            <a:endParaRPr lang="en-IN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685800" y="609660"/>
            <a:ext cx="8305800" cy="400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IN" sz="2400" dirty="0"/>
              <a:t>module </a:t>
            </a:r>
            <a:r>
              <a:rPr lang="en-IN" sz="2400" dirty="0" err="1"/>
              <a:t>halfadd_tb</a:t>
            </a:r>
            <a:r>
              <a:rPr lang="en-IN" sz="2400" dirty="0"/>
              <a:t>;</a:t>
            </a:r>
          </a:p>
          <a:p>
            <a:pPr>
              <a:spcBef>
                <a:spcPct val="20000"/>
              </a:spcBef>
            </a:pPr>
            <a:r>
              <a:rPr lang="en-IN" sz="2400" dirty="0" err="1"/>
              <a:t>reg</a:t>
            </a:r>
            <a:r>
              <a:rPr lang="en-IN" sz="2400" dirty="0"/>
              <a:t> </a:t>
            </a:r>
            <a:r>
              <a:rPr lang="en-IN" sz="2400" dirty="0" err="1"/>
              <a:t>aa,bb</a:t>
            </a:r>
            <a:r>
              <a:rPr lang="en-IN" sz="2400" dirty="0"/>
              <a:t>;</a:t>
            </a:r>
          </a:p>
          <a:p>
            <a:pPr>
              <a:spcBef>
                <a:spcPct val="20000"/>
              </a:spcBef>
            </a:pPr>
            <a:r>
              <a:rPr lang="en-IN" sz="2400" dirty="0"/>
              <a:t>wire </a:t>
            </a:r>
            <a:r>
              <a:rPr lang="en-IN" sz="2400" dirty="0" err="1"/>
              <a:t>ss,cy</a:t>
            </a:r>
            <a:r>
              <a:rPr lang="en-IN" sz="2400" dirty="0"/>
              <a:t>;</a:t>
            </a:r>
          </a:p>
          <a:p>
            <a:pPr>
              <a:spcBef>
                <a:spcPct val="20000"/>
              </a:spcBef>
            </a:pPr>
            <a:r>
              <a:rPr lang="en-IN" sz="2400" dirty="0" err="1"/>
              <a:t>halfadd</a:t>
            </a:r>
            <a:r>
              <a:rPr lang="en-IN" sz="2400" dirty="0"/>
              <a:t> add1(.a(</a:t>
            </a:r>
            <a:r>
              <a:rPr lang="en-IN" sz="2400" dirty="0" err="1"/>
              <a:t>aa</a:t>
            </a:r>
            <a:r>
              <a:rPr lang="en-IN" sz="2400" dirty="0"/>
              <a:t>), .b(bb),  .sum(</a:t>
            </a:r>
            <a:r>
              <a:rPr lang="en-IN" sz="2400" dirty="0" err="1"/>
              <a:t>ss</a:t>
            </a:r>
            <a:r>
              <a:rPr lang="en-IN" sz="2400" dirty="0"/>
              <a:t>), .</a:t>
            </a:r>
            <a:r>
              <a:rPr lang="en-IN" sz="2400" dirty="0" err="1"/>
              <a:t>cout</a:t>
            </a:r>
            <a:r>
              <a:rPr lang="en-IN" sz="2400" dirty="0"/>
              <a:t>(cy));</a:t>
            </a:r>
          </a:p>
          <a:p>
            <a:pPr>
              <a:spcBef>
                <a:spcPct val="20000"/>
              </a:spcBef>
            </a:pPr>
            <a:r>
              <a:rPr lang="en-IN" sz="2400" dirty="0"/>
              <a:t>initial</a:t>
            </a:r>
          </a:p>
          <a:p>
            <a:pPr>
              <a:spcBef>
                <a:spcPct val="20000"/>
              </a:spcBef>
            </a:pPr>
            <a:r>
              <a:rPr lang="en-IN" sz="2400" dirty="0"/>
              <a:t>begin</a:t>
            </a:r>
          </a:p>
          <a:p>
            <a:pPr>
              <a:spcBef>
                <a:spcPct val="20000"/>
              </a:spcBef>
            </a:pPr>
            <a:r>
              <a:rPr lang="en-IN" sz="2400" dirty="0"/>
              <a:t>$</a:t>
            </a:r>
            <a:r>
              <a:rPr lang="en-IN" sz="2400" dirty="0" err="1"/>
              <a:t>dumpfile</a:t>
            </a:r>
            <a:r>
              <a:rPr lang="en-IN" sz="2400" dirty="0"/>
              <a:t>("</a:t>
            </a:r>
            <a:r>
              <a:rPr lang="en-IN" sz="2400" dirty="0" err="1"/>
              <a:t>halfadd_test.vcd</a:t>
            </a:r>
            <a:r>
              <a:rPr lang="en-IN" sz="2400" dirty="0"/>
              <a:t>");</a:t>
            </a:r>
          </a:p>
          <a:p>
            <a:pPr>
              <a:spcBef>
                <a:spcPct val="20000"/>
              </a:spcBef>
            </a:pPr>
            <a:r>
              <a:rPr lang="en-IN" sz="2400" dirty="0"/>
              <a:t>$</a:t>
            </a:r>
            <a:r>
              <a:rPr lang="en-IN" sz="2400" dirty="0" err="1"/>
              <a:t>dumpvars</a:t>
            </a:r>
            <a:r>
              <a:rPr lang="en-IN" sz="2400" dirty="0"/>
              <a:t>(0, </a:t>
            </a:r>
            <a:r>
              <a:rPr lang="en-IN" sz="2400" dirty="0" err="1"/>
              <a:t>halfadd_tb</a:t>
            </a:r>
            <a:r>
              <a:rPr lang="en-IN" sz="2400" dirty="0"/>
              <a:t>);</a:t>
            </a:r>
          </a:p>
          <a:p>
            <a:pPr>
              <a:spcBef>
                <a:spcPct val="20000"/>
              </a:spcBef>
            </a:pPr>
            <a:r>
              <a:rPr lang="en-IN" sz="2400" dirty="0"/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93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42148"/>
            <a:ext cx="7848600" cy="373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endParaRPr lang="en-IN" dirty="0"/>
          </a:p>
          <a:p>
            <a:r>
              <a:rPr lang="en-IN" dirty="0"/>
              <a:t>initial</a:t>
            </a:r>
          </a:p>
          <a:p>
            <a:r>
              <a:rPr lang="en-IN" dirty="0"/>
              <a:t> begin </a:t>
            </a:r>
          </a:p>
          <a:p>
            <a:r>
              <a:rPr lang="en-IN" dirty="0"/>
              <a:t>$monitor($time, "a=%b, b=%b, sum=%b, carry=%b", aa, bb, ss, cy);</a:t>
            </a:r>
          </a:p>
          <a:p>
            <a:r>
              <a:rPr lang="en-IN" dirty="0"/>
              <a:t> aa = 1'b0;bb = 1'b0;</a:t>
            </a:r>
          </a:p>
          <a:p>
            <a:r>
              <a:rPr lang="en-IN" dirty="0"/>
              <a:t>#5  aa = 1'b0;bb = 1'b1;</a:t>
            </a:r>
          </a:p>
          <a:p>
            <a:r>
              <a:rPr lang="en-IN" dirty="0"/>
              <a:t>#5  aa = 1'b1;bb = 1'b0;</a:t>
            </a:r>
          </a:p>
          <a:p>
            <a:r>
              <a:rPr lang="en-IN" dirty="0"/>
              <a:t>#5  aa = 1'b1;bb = 1'b1;</a:t>
            </a:r>
          </a:p>
          <a:p>
            <a:r>
              <a:rPr lang="en-IN" dirty="0"/>
              <a:t>end</a:t>
            </a:r>
          </a:p>
          <a:p>
            <a:r>
              <a:rPr lang="en-IN" dirty="0"/>
              <a:t>endmodule</a:t>
            </a:r>
          </a:p>
          <a:p>
            <a:pPr>
              <a:spcBef>
                <a:spcPct val="20000"/>
              </a:spcBef>
            </a:pPr>
            <a:endParaRPr lang="en-IN" sz="1100" dirty="0"/>
          </a:p>
          <a:p>
            <a:pPr>
              <a:spcBef>
                <a:spcPct val="20000"/>
              </a:spcBef>
            </a:pPr>
            <a:endParaRPr lang="en-IN" dirty="0"/>
          </a:p>
          <a:p>
            <a:pPr>
              <a:spcBef>
                <a:spcPct val="2000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50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iverilog</a:t>
            </a:r>
            <a:r>
              <a:rPr lang="en-IN" dirty="0"/>
              <a:t> -o test1  </a:t>
            </a:r>
            <a:r>
              <a:rPr lang="en-IN" dirty="0" err="1"/>
              <a:t>halfadder.v</a:t>
            </a:r>
            <a:r>
              <a:rPr lang="en-IN" dirty="0"/>
              <a:t> </a:t>
            </a:r>
            <a:r>
              <a:rPr lang="en-IN" dirty="0" err="1"/>
              <a:t>half_adder_tb.v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vvp</a:t>
            </a:r>
            <a:r>
              <a:rPr lang="en-IN" dirty="0"/>
              <a:t>  test1</a:t>
            </a:r>
          </a:p>
          <a:p>
            <a:pPr marL="0" indent="0">
              <a:buNone/>
            </a:pPr>
            <a:r>
              <a:rPr lang="en-US" dirty="0" err="1"/>
              <a:t>gtkwave</a:t>
            </a:r>
            <a:r>
              <a:rPr lang="en-US" dirty="0"/>
              <a:t> </a:t>
            </a:r>
            <a:r>
              <a:rPr lang="en-US" dirty="0" err="1"/>
              <a:t>halfadder_test.vcd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03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1" y="895352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dirty="0"/>
              <a:t>WEEK3</a:t>
            </a:r>
            <a:br>
              <a:rPr lang="en-US" dirty="0"/>
            </a:br>
            <a:r>
              <a:rPr lang="en-US" dirty="0"/>
              <a:t>PROGRAM 2 </a:t>
            </a:r>
            <a:br>
              <a:rPr lang="en-US" dirty="0"/>
            </a:br>
            <a:r>
              <a:rPr lang="en-US" dirty="0"/>
              <a:t>FULL ADDER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724150"/>
            <a:ext cx="7543801" cy="131445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Aim of the Experiment: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Design and Implementation of a Full adder using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Half Adders</a:t>
            </a:r>
            <a:endParaRPr lang="en-IN" sz="2400" b="1" dirty="0">
              <a:solidFill>
                <a:schemeClr val="tx1"/>
              </a:solidFill>
            </a:endParaRPr>
          </a:p>
          <a:p>
            <a:endParaRPr lang="en-IN" sz="2800" b="1" dirty="0"/>
          </a:p>
        </p:txBody>
      </p: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20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04800" y="0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Full Adder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3054926" y="734291"/>
            <a:ext cx="5708073" cy="4123459"/>
            <a:chOff x="3054926" y="734291"/>
            <a:chExt cx="5708073" cy="4123459"/>
          </a:xfrm>
        </p:grpSpPr>
        <p:sp>
          <p:nvSpPr>
            <p:cNvPr id="4" name="TextBox 3"/>
            <p:cNvSpPr txBox="1"/>
            <p:nvPr/>
          </p:nvSpPr>
          <p:spPr>
            <a:xfrm>
              <a:off x="5960918" y="3257550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t[0]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pic>
          <p:nvPicPr>
            <p:cNvPr id="4098" name="Picture 2" descr="3 bit Full Adder - YouSpic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46" t="7103" b="5183"/>
            <a:stretch/>
          </p:blipFill>
          <p:spPr bwMode="auto">
            <a:xfrm>
              <a:off x="3054926" y="734291"/>
              <a:ext cx="5708073" cy="4123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146964" y="1695206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t[1]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95900" y="248824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t[2]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13664" y="2783896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t[3]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13763" y="2014482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t[4]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96200" y="2307049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cout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96200" y="3582912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sum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83927" y="3119028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t[0]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53200" y="3738312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cin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21"/>
          <a:stretch/>
        </p:blipFill>
        <p:spPr bwMode="auto">
          <a:xfrm>
            <a:off x="304800" y="895350"/>
            <a:ext cx="2178627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98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9436" y="609660"/>
            <a:ext cx="8610600" cy="4450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IN" sz="2400" b="1" dirty="0"/>
              <a:t>module fulladd(input wire a, b, cin, output wire sum, cout);</a:t>
            </a:r>
          </a:p>
          <a:p>
            <a:pPr>
              <a:spcBef>
                <a:spcPct val="20000"/>
              </a:spcBef>
            </a:pPr>
            <a:r>
              <a:rPr lang="en-IN" sz="2400" b="1" dirty="0"/>
              <a:t>wire [4:0] t;    </a:t>
            </a:r>
          </a:p>
          <a:p>
            <a:pPr>
              <a:spcBef>
                <a:spcPct val="20000"/>
              </a:spcBef>
            </a:pPr>
            <a:r>
              <a:rPr lang="en-IN" sz="2400" b="1" dirty="0"/>
              <a:t>xor2 x0(----------);   </a:t>
            </a:r>
          </a:p>
          <a:p>
            <a:pPr>
              <a:spcBef>
                <a:spcPct val="20000"/>
              </a:spcBef>
            </a:pPr>
            <a:r>
              <a:rPr lang="en-IN" sz="2400" b="1" dirty="0"/>
              <a:t>xor2 x1(---------); </a:t>
            </a:r>
          </a:p>
          <a:p>
            <a:pPr>
              <a:spcBef>
                <a:spcPct val="20000"/>
              </a:spcBef>
            </a:pPr>
            <a:r>
              <a:rPr lang="en-IN" sz="2400" b="1" dirty="0"/>
              <a:t>and2 a0(----------);    </a:t>
            </a:r>
          </a:p>
          <a:p>
            <a:pPr>
              <a:spcBef>
                <a:spcPct val="20000"/>
              </a:spcBef>
            </a:pPr>
            <a:r>
              <a:rPr lang="en-IN" sz="2400" b="1" dirty="0"/>
              <a:t>and2 a1(-----------);</a:t>
            </a:r>
          </a:p>
          <a:p>
            <a:pPr>
              <a:spcBef>
                <a:spcPct val="20000"/>
              </a:spcBef>
            </a:pPr>
            <a:r>
              <a:rPr lang="en-IN" sz="2400" b="1" dirty="0"/>
              <a:t>and2 a2(-----------);   </a:t>
            </a:r>
          </a:p>
          <a:p>
            <a:pPr>
              <a:spcBef>
                <a:spcPct val="20000"/>
              </a:spcBef>
            </a:pPr>
            <a:r>
              <a:rPr lang="en-IN" sz="2400" b="1" dirty="0"/>
              <a:t>or2 o0(------------);    </a:t>
            </a:r>
          </a:p>
          <a:p>
            <a:pPr>
              <a:spcBef>
                <a:spcPct val="20000"/>
              </a:spcBef>
            </a:pPr>
            <a:r>
              <a:rPr lang="en-IN" sz="2400" b="1" dirty="0"/>
              <a:t>or2 o1(-----------t);</a:t>
            </a:r>
          </a:p>
          <a:p>
            <a:pPr>
              <a:spcBef>
                <a:spcPct val="20000"/>
              </a:spcBef>
            </a:pPr>
            <a:r>
              <a:rPr lang="en-IN" sz="2400" b="1" dirty="0"/>
              <a:t>endmodule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209550"/>
            <a:ext cx="34937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Full Adder Verilog File </a:t>
            </a:r>
            <a:r>
              <a:rPr lang="en-US" sz="2000" b="1" dirty="0" err="1"/>
              <a:t>fulladd.v</a:t>
            </a:r>
            <a:endParaRPr lang="en-IN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352550"/>
            <a:ext cx="5174672" cy="354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23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1452</Words>
  <Application>Microsoft Office PowerPoint</Application>
  <PresentationFormat>On-screen Show (16:9)</PresentationFormat>
  <Paragraphs>303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ADDERS</vt:lpstr>
      <vt:lpstr>WEEK3 PROGRAM 1 HALF ADDER   </vt:lpstr>
      <vt:lpstr>Half adder</vt:lpstr>
      <vt:lpstr>PowerPoint Presentation</vt:lpstr>
      <vt:lpstr>PowerPoint Presentation</vt:lpstr>
      <vt:lpstr>Simulation</vt:lpstr>
      <vt:lpstr>WEEK3 PROGRAM 2  FULL ADDER</vt:lpstr>
      <vt:lpstr>PowerPoint Presentation</vt:lpstr>
      <vt:lpstr>PowerPoint Presentation</vt:lpstr>
      <vt:lpstr>PowerPoint Presentation</vt:lpstr>
      <vt:lpstr>PowerPoint Presentation</vt:lpstr>
      <vt:lpstr>Full Adder Simulation (using basic gates)</vt:lpstr>
      <vt:lpstr>WEEK3 PROGRAM 3  RIPPLE CARRY ADDER</vt:lpstr>
      <vt:lpstr>4-bit Ripple Carry Adder</vt:lpstr>
      <vt:lpstr>4-bit Ripple Carry Adder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Deepti C</dc:creator>
  <cp:lastModifiedBy>prajwala talanki</cp:lastModifiedBy>
  <cp:revision>124</cp:revision>
  <dcterms:created xsi:type="dcterms:W3CDTF">2006-08-16T00:00:00Z</dcterms:created>
  <dcterms:modified xsi:type="dcterms:W3CDTF">2023-08-16T15:15:56Z</dcterms:modified>
</cp:coreProperties>
</file>