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5" r:id="rId3"/>
    <p:sldId id="323" r:id="rId4"/>
    <p:sldId id="276" r:id="rId5"/>
    <p:sldId id="261" r:id="rId6"/>
    <p:sldId id="269" r:id="rId7"/>
    <p:sldId id="270" r:id="rId8"/>
    <p:sldId id="271" r:id="rId9"/>
    <p:sldId id="325" r:id="rId10"/>
    <p:sldId id="298" r:id="rId11"/>
    <p:sldId id="328" r:id="rId12"/>
    <p:sldId id="300" r:id="rId13"/>
    <p:sldId id="333" r:id="rId14"/>
    <p:sldId id="334" r:id="rId15"/>
    <p:sldId id="290" r:id="rId16"/>
    <p:sldId id="292" r:id="rId17"/>
    <p:sldId id="331" r:id="rId18"/>
    <p:sldId id="332" r:id="rId19"/>
    <p:sldId id="316" r:id="rId20"/>
    <p:sldId id="301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A8F78-D860-4386-AF93-3B36AA883E24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9E030-DC7C-4826-B44B-D4679A0C6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6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9E030-DC7C-4826-B44B-D4679A0C67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2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755"/>
            <a:ext cx="7772400" cy="1470025"/>
          </a:xfrm>
        </p:spPr>
        <p:txBody>
          <a:bodyPr/>
          <a:lstStyle/>
          <a:p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To construct a register file, from which two 16-bit values can be read, and to which one 16-bit value written, every clock cycle.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9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7" t="14532" r="36001" b="55279"/>
          <a:stretch/>
        </p:blipFill>
        <p:spPr bwMode="auto">
          <a:xfrm>
            <a:off x="152400" y="2743200"/>
            <a:ext cx="1828800" cy="146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65635"/>
              </p:ext>
            </p:extLst>
          </p:nvPr>
        </p:nvGraphicFramePr>
        <p:xfrm>
          <a:off x="2008517" y="1180381"/>
          <a:ext cx="6781803" cy="52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9423">
                <a:tc>
                  <a:txBody>
                    <a:bodyPr/>
                    <a:lstStyle/>
                    <a:p>
                      <a:r>
                        <a:rPr lang="en-US" dirty="0"/>
                        <a:t>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 Reset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D Flip Flop with </a:t>
            </a:r>
          </a:p>
          <a:p>
            <a:r>
              <a:rPr lang="en-US" sz="2800" b="1" dirty="0"/>
              <a:t>synchronous Reset and Load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85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D5B10-836D-4A18-A341-0D0B1381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" y="1417906"/>
            <a:ext cx="2124422" cy="37168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0D7483A-7BF0-45EB-BFA8-BECAB03F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76" y="1417907"/>
            <a:ext cx="3907631" cy="44672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8:1 Multiplexer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8869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to 8 Demux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69"/>
            <a:ext cx="2857500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 to 8 Demux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6267450" cy="52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1:8 Demultiplexer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3831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Register File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9140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You can construct the registers using the dfrl flip flop (positive edge triggered D flip flop with reset and load enable) supplied in lib.v.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All dfrl clock and reset inputs should be connected to the global clock and reset inputs supplied to the </a:t>
            </a:r>
            <a:r>
              <a:rPr lang="en-US" sz="3200" dirty="0" err="1">
                <a:solidFill>
                  <a:prstClr val="black"/>
                </a:solidFill>
              </a:rPr>
              <a:t>reg</a:t>
            </a:r>
            <a:r>
              <a:rPr lang="en-US" sz="3200" dirty="0">
                <a:solidFill>
                  <a:prstClr val="black"/>
                </a:solidFill>
              </a:rPr>
              <a:t> file modul</a:t>
            </a:r>
            <a:r>
              <a:rPr lang="en-US" sz="2400" dirty="0">
                <a:solidFill>
                  <a:prstClr val="black"/>
                </a:solidFill>
              </a:rPr>
              <a:t>e.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43" y="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5F266-59BF-440A-98EB-F1BA190B9F59}"/>
              </a:ext>
            </a:extLst>
          </p:cNvPr>
          <p:cNvSpPr txBox="1"/>
          <p:nvPr/>
        </p:nvSpPr>
        <p:spPr>
          <a:xfrm>
            <a:off x="2300068" y="62340"/>
            <a:ext cx="544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Register Files or Memory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26A0B-1831-49A7-9F79-6AF6FAC1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" y="737603"/>
            <a:ext cx="8614759" cy="5582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E9B2A-222C-421F-BA62-FDE67D2C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50" y="1242427"/>
            <a:ext cx="1493044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20F29-2A07-4082-BC7A-8EE30E79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56" y="3781132"/>
            <a:ext cx="149304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352800"/>
            <a:ext cx="861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module dfrl_16 (input wire </a:t>
            </a:r>
            <a:r>
              <a:rPr lang="en-IN" sz="1600" dirty="0" err="1"/>
              <a:t>clk</a:t>
            </a:r>
            <a:r>
              <a:rPr lang="en-IN" sz="1600" dirty="0"/>
              <a:t>, reset, load, input wire [15:0] in, output wire [15:0] out);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_f0(</a:t>
            </a:r>
            <a:r>
              <a:rPr lang="en-IN" sz="1600" dirty="0" err="1"/>
              <a:t>clk</a:t>
            </a:r>
            <a:r>
              <a:rPr lang="en-IN" sz="1600" dirty="0"/>
              <a:t>, reset, load, in[0],out[0]);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_f1(</a:t>
            </a:r>
            <a:r>
              <a:rPr lang="en-IN" sz="1600" dirty="0" err="1"/>
              <a:t>clk</a:t>
            </a:r>
            <a:r>
              <a:rPr lang="en-IN" sz="1600" dirty="0"/>
              <a:t>, reset, load, in[1],out[1]);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_f2(---------------------------------------------------------------------------------);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_f15(-----------------------);</a:t>
            </a:r>
          </a:p>
          <a:p>
            <a:r>
              <a:rPr lang="en-IN" sz="1600" dirty="0" err="1"/>
              <a:t>endmodule</a:t>
            </a:r>
            <a:r>
              <a:rPr lang="en-IN" sz="1600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1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66DA2-DF20-46B8-AE23-7ACD8C4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62039"/>
            <a:ext cx="7620000" cy="24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55" y="2667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module mux8_16 (input wire [0:15] i0, i1, i2, i3, i4, i5, i6, i7, input wire [0:2] j, output wire [0:15] o);  </a:t>
            </a:r>
          </a:p>
          <a:p>
            <a:endParaRPr lang="en-IN" sz="2000" dirty="0"/>
          </a:p>
          <a:p>
            <a:r>
              <a:rPr lang="en-IN" sz="2000" dirty="0"/>
              <a:t>mux8 mux8_0({i0[0], i1[0], i2[0], i3[0], i4[0], i5[0], i6[0], i7[0]}, j[0], j[1], j[2], o[0]); </a:t>
            </a:r>
          </a:p>
          <a:p>
            <a:r>
              <a:rPr lang="en-IN" sz="2000" dirty="0"/>
              <a:t> mux8 mux8_1({-------------------------);  </a:t>
            </a:r>
          </a:p>
          <a:p>
            <a:r>
              <a:rPr lang="en-IN" sz="2000" dirty="0"/>
              <a:t>mux8 mux8_2({--------------------------); </a:t>
            </a:r>
          </a:p>
          <a:p>
            <a:r>
              <a:rPr lang="en-IN" sz="2000" dirty="0"/>
              <a:t> mux8 mux8_3({-------------------------);  </a:t>
            </a:r>
          </a:p>
          <a:p>
            <a:r>
              <a:rPr lang="en-IN" sz="2000" dirty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mux8 mux8_15({-----------------------------);  </a:t>
            </a:r>
          </a:p>
          <a:p>
            <a:r>
              <a:rPr lang="en-US" sz="2000" dirty="0" err="1"/>
              <a:t>endmodule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2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F71DE-456A-487C-85E2-C1A47C8D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93" y="762000"/>
            <a:ext cx="45251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4725C-C20C-4E5A-A180-2F87F5DB0A0E}"/>
              </a:ext>
            </a:extLst>
          </p:cNvPr>
          <p:cNvSpPr txBox="1"/>
          <p:nvPr/>
        </p:nvSpPr>
        <p:spPr>
          <a:xfrm>
            <a:off x="253640" y="3718679"/>
            <a:ext cx="70295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module reg_file </a:t>
            </a:r>
            <a:r>
              <a:rPr lang="en-US" dirty="0"/>
              <a:t>(input wire  clk, reset, wr,</a:t>
            </a:r>
          </a:p>
          <a:p>
            <a:r>
              <a:rPr lang="en-US" dirty="0"/>
              <a:t>input wire [0:2] rd_addr_a, rd_addr_b, wr_addr, </a:t>
            </a:r>
          </a:p>
          <a:p>
            <a:r>
              <a:rPr lang="en-US" dirty="0"/>
              <a:t>input wire [0:15] </a:t>
            </a:r>
            <a:r>
              <a:rPr lang="en-US" dirty="0" err="1"/>
              <a:t>d_in</a:t>
            </a:r>
            <a:r>
              <a:rPr lang="en-US" dirty="0"/>
              <a:t>, load[7:0], output wire [0:15] d_out_a, d_out_b);</a:t>
            </a:r>
          </a:p>
          <a:p>
            <a:r>
              <a:rPr lang="en-US" dirty="0"/>
              <a:t>dfrl_16 dfrl_16_0(clk, reset, load[0], d_in, dout_0);</a:t>
            </a:r>
          </a:p>
          <a:p>
            <a:r>
              <a:rPr lang="en-US" dirty="0"/>
              <a:t>dfrl_16 dfrl_16_1</a:t>
            </a:r>
          </a:p>
          <a:p>
            <a:r>
              <a:rPr lang="en-US" dirty="0"/>
              <a:t>dfrl_16 dfrl_16_2-----------------------------------------------------------</a:t>
            </a:r>
          </a:p>
          <a:p>
            <a:r>
              <a:rPr lang="en-US" dirty="0"/>
              <a:t>----------------------------------------------------------------------------------</a:t>
            </a:r>
          </a:p>
          <a:p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dfrl_16 dfrl_16_7(clk, reset, load[7], d_in, dout_7);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13B35-AB08-40BB-8EDB-D54DF5BD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0" y="537763"/>
            <a:ext cx="8458200" cy="318091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3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F0D9B-B9B2-4B8A-8A1E-7E7D5FF7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78" y="4267200"/>
            <a:ext cx="2089089" cy="18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9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4725C-C20C-4E5A-A180-2F87F5DB0A0E}"/>
              </a:ext>
            </a:extLst>
          </p:cNvPr>
          <p:cNvSpPr txBox="1"/>
          <p:nvPr/>
        </p:nvSpPr>
        <p:spPr>
          <a:xfrm>
            <a:off x="0" y="1371600"/>
            <a:ext cx="5638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demux8 demux8_0(wr, wr_addr[2], wr_addr[1], wr_addr[0], load);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mux8_16 mux8_16_9</a:t>
            </a:r>
            <a:r>
              <a:rPr lang="fr-FR" dirty="0"/>
              <a:t>(dout_0, dout_1, dout_2, dout_3, dout_4, dout_5, dout_6, dout_7, </a:t>
            </a:r>
            <a:r>
              <a:rPr lang="fr-FR" dirty="0" err="1"/>
              <a:t>rd_addr_a</a:t>
            </a:r>
            <a:r>
              <a:rPr lang="fr-FR" dirty="0"/>
              <a:t>, </a:t>
            </a:r>
            <a:r>
              <a:rPr lang="fr-FR" dirty="0" err="1"/>
              <a:t>d_out_a</a:t>
            </a:r>
            <a:r>
              <a:rPr lang="fr-FR" dirty="0"/>
              <a:t>); 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r>
              <a:rPr lang="en-US" dirty="0"/>
              <a:t>mux8_16 mux8_16_10(-----------------------------------------------------------------------------------------------------d_out_b);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8F450-F212-416D-A7E5-AB33E9A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48000"/>
            <a:ext cx="2743200" cy="161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88D43F-41B9-4DB8-9D04-EEA99D4D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4663300"/>
            <a:ext cx="2556164" cy="18696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3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2C2FE-DE10-4287-8622-A7251E45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2039"/>
            <a:ext cx="218967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36976"/>
              </p:ext>
            </p:extLst>
          </p:nvPr>
        </p:nvGraphicFramePr>
        <p:xfrm>
          <a:off x="152400" y="457200"/>
          <a:ext cx="8839200" cy="609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46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80624757"/>
                    </a:ext>
                  </a:extLst>
                </a:gridCol>
                <a:gridCol w="43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0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2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951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sel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  <a:endParaRPr lang="en-IN" sz="2400" dirty="0"/>
                    </a:p>
                  </a:txBody>
                  <a:tcPr marL="68580" marR="68580"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rd_addr_a</a:t>
                      </a:r>
                      <a:endParaRPr lang="en-IN" sz="24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rd_addr_b</a:t>
                      </a:r>
                      <a:endParaRPr lang="en-IN" sz="24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wr_addr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d_in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2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26-25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endParaRPr lang="en-I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I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I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Bit15 to 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Bit 0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19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CDEF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Reg3=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3210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Reg7=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4567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Reg5=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BA98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Reg1=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kern="100" baseline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d_out_a=0000</a:t>
                      </a:r>
                    </a:p>
                    <a:p>
                      <a:r>
                        <a:rPr lang="en-US" sz="1600" dirty="0"/>
                        <a:t>d_out_b=4567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Reg2=4567+BA98</a:t>
                      </a:r>
                    </a:p>
                    <a:p>
                      <a:r>
                        <a:rPr lang="en-US" sz="1600" dirty="0"/>
                        <a:t>=FFFF, cout =0 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Reg4 =</a:t>
                      </a:r>
                    </a:p>
                    <a:p>
                      <a:r>
                        <a:rPr lang="en-US" sz="1600" dirty="0"/>
                        <a:t>FFFF-3210=CDEF,</a:t>
                      </a:r>
                    </a:p>
                    <a:p>
                      <a:r>
                        <a:rPr lang="en-US" sz="1600" dirty="0"/>
                        <a:t>cout=1</a:t>
                      </a:r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34089629"/>
                  </a:ext>
                </a:extLst>
              </a:tr>
              <a:tr h="55951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d_out_a</a:t>
                      </a: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d_out_b</a:t>
                      </a:r>
                      <a:r>
                        <a:rPr lang="en-US" sz="1600" dirty="0"/>
                        <a:t>=</a:t>
                      </a:r>
                      <a:endParaRPr lang="en-IN" sz="1600" dirty="0"/>
                    </a:p>
                    <a:p>
                      <a:r>
                        <a:rPr lang="en-US" sz="1600" dirty="0"/>
                        <a:t>=CDEF-CDEF=0000</a:t>
                      </a:r>
                    </a:p>
                    <a:p>
                      <a:endParaRPr lang="en-IN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9742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Register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4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a modern computer, it typically takes hundreds of clock cycles to fetch data from main memory to the microprocessor </a:t>
            </a:r>
          </a:p>
          <a:p>
            <a:pPr algn="just"/>
            <a:r>
              <a:rPr lang="en-US" sz="2400" dirty="0"/>
              <a:t>If the ALU in the microprocessor operated directly on data from memory, it would spend most of its time waiting. </a:t>
            </a:r>
          </a:p>
          <a:p>
            <a:pPr algn="just"/>
            <a:r>
              <a:rPr lang="en-US" sz="2400" dirty="0"/>
              <a:t>To </a:t>
            </a:r>
            <a:r>
              <a:rPr lang="en-IN" sz="2400" dirty="0"/>
              <a:t>achieve high performance, microprocessors incorporate a register file. </a:t>
            </a:r>
          </a:p>
          <a:p>
            <a:pPr algn="just"/>
            <a:r>
              <a:rPr lang="en-IN" sz="2400" dirty="0"/>
              <a:t>The </a:t>
            </a:r>
            <a:r>
              <a:rPr lang="en-US" sz="2400" dirty="0"/>
              <a:t>register file, a key component of microprocessors, is a bank of registers used as a temporary high-speed storage into which data is fetched from memory.</a:t>
            </a:r>
          </a:p>
          <a:p>
            <a:pPr algn="just"/>
            <a:r>
              <a:rPr lang="en-US" sz="2400" dirty="0"/>
              <a:t>The register file then provides inputs to the ALU.</a:t>
            </a:r>
          </a:p>
          <a:p>
            <a:pPr algn="just"/>
            <a:r>
              <a:rPr lang="en-US" sz="2400" dirty="0"/>
              <a:t>As you may recall, in assignment 2 you constructed an ALU that received two 16-bit inputs and </a:t>
            </a:r>
            <a:r>
              <a:rPr lang="en-IN" sz="2400" dirty="0"/>
              <a:t>produced one 16-bit output.</a:t>
            </a:r>
          </a:p>
          <a:p>
            <a:pPr algn="just"/>
            <a:endParaRPr lang="en-IN" sz="24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3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reg_file module can be tested using the supplied </a:t>
            </a:r>
            <a:r>
              <a:rPr lang="en-US" sz="2400" b="1" dirty="0" err="1"/>
              <a:t>tb_reg_alu.v</a:t>
            </a:r>
            <a:r>
              <a:rPr lang="en-US" sz="2400" b="1" dirty="0"/>
              <a:t> with the </a:t>
            </a:r>
            <a:r>
              <a:rPr lang="en-IN" sz="2400" b="1" dirty="0"/>
              <a:t>commands:</a:t>
            </a:r>
          </a:p>
          <a:p>
            <a:pPr marL="0" indent="0">
              <a:buNone/>
            </a:pPr>
            <a:r>
              <a:rPr lang="en-IN" sz="2400" b="1" dirty="0" err="1"/>
              <a:t>iverilog</a:t>
            </a:r>
            <a:r>
              <a:rPr lang="en-IN" sz="2400" b="1" dirty="0"/>
              <a:t> -o test </a:t>
            </a:r>
            <a:r>
              <a:rPr lang="en-IN" sz="2400" b="1" dirty="0" err="1"/>
              <a:t>lib.v</a:t>
            </a:r>
            <a:r>
              <a:rPr lang="en-IN" sz="2400" b="1" dirty="0"/>
              <a:t> </a:t>
            </a:r>
            <a:r>
              <a:rPr lang="en-IN" sz="2400" b="1" dirty="0" err="1"/>
              <a:t>alu.v</a:t>
            </a:r>
            <a:r>
              <a:rPr lang="en-IN" sz="2400" b="1" dirty="0"/>
              <a:t> reg_alu.v </a:t>
            </a:r>
            <a:r>
              <a:rPr lang="en-IN" sz="2400" b="1" dirty="0" err="1"/>
              <a:t>tb_reg_alu.v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/>
              <a:t>vvp</a:t>
            </a:r>
            <a:r>
              <a:rPr lang="en-IN" sz="2400" b="1" dirty="0"/>
              <a:t> </a:t>
            </a:r>
            <a:r>
              <a:rPr lang="en-IN" sz="2400" b="1" dirty="0" err="1"/>
              <a:t>tb_reg_alu</a:t>
            </a:r>
            <a:endParaRPr lang="en-IN" sz="2400" b="1" dirty="0"/>
          </a:p>
          <a:p>
            <a:pPr marL="0" indent="0">
              <a:buNone/>
            </a:pPr>
            <a:r>
              <a:rPr lang="en-US" sz="2400" b="1" dirty="0" err="1"/>
              <a:t>gtkwave</a:t>
            </a:r>
            <a:r>
              <a:rPr lang="en-US" sz="2400" b="1" dirty="0"/>
              <a:t> </a:t>
            </a:r>
            <a:r>
              <a:rPr lang="en-US" sz="2400" b="1" dirty="0" err="1"/>
              <a:t>tb_reg_alu.vcd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Students have to submit 8 screenshots ,one for each of the test cases in the truth table.</a:t>
            </a: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1294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2F69B-6F96-42F3-9574-FD57D064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01316"/>
            <a:ext cx="3692053" cy="2279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97DAC0-41FE-4D6B-B99D-6164A9AF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" y="2381030"/>
            <a:ext cx="8951423" cy="4090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122098"/>
            <a:ext cx="5106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SCREENSHOT-1</a:t>
            </a:r>
          </a:p>
          <a:p>
            <a:r>
              <a:rPr lang="en-US" sz="2400" b="1" dirty="0"/>
              <a:t>CASE1 (write operation): </a:t>
            </a:r>
          </a:p>
          <a:p>
            <a:r>
              <a:rPr lang="en-US" sz="2400" b="1" dirty="0"/>
              <a:t>wr=1 ,Write Address=011,d_in=CDEF</a:t>
            </a:r>
          </a:p>
          <a:p>
            <a:r>
              <a:rPr lang="en-US" sz="2400" b="1" dirty="0"/>
              <a:t>Verify in the waveform that</a:t>
            </a:r>
          </a:p>
          <a:p>
            <a:r>
              <a:rPr lang="en-US" sz="2400" b="1" dirty="0"/>
              <a:t> in[15:0] of Register 3=CDEF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155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01273-D73E-4595-BB61-7CB7763DD234}"/>
              </a:ext>
            </a:extLst>
          </p:cNvPr>
          <p:cNvSpPr txBox="1"/>
          <p:nvPr/>
        </p:nvSpPr>
        <p:spPr>
          <a:xfrm>
            <a:off x="2300068" y="62340"/>
            <a:ext cx="544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Register Files or Memory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0B209-A906-4F41-9591-7F6007D7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92" y="647114"/>
            <a:ext cx="5965416" cy="59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File Specification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03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20" y="149380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register file should make it possible to simultaneously read from two registers and write into one register.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Therefore, the register file requires two read ports and one write 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register file should contain eight(16-bit) registers.</a:t>
            </a: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Each of the read and write ports need to be able address any of the eight registers. </a:t>
            </a: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Register address varies from 0 to7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Hence each of the two read addresses and one write address needs to be three bits wide.</a:t>
            </a:r>
          </a:p>
        </p:txBody>
      </p:sp>
    </p:spTree>
    <p:extLst>
      <p:ext uri="{BB962C8B-B14F-4D97-AF65-F5344CB8AC3E}">
        <p14:creationId xmlns:p14="http://schemas.microsoft.com/office/powerpoint/2010/main" val="30474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File Specification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4" t="21936" r="24252" b="26612"/>
          <a:stretch/>
        </p:blipFill>
        <p:spPr bwMode="auto">
          <a:xfrm>
            <a:off x="5562600" y="1350818"/>
            <a:ext cx="3581400" cy="245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4774935"/>
            <a:ext cx="70104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Also, register 0 should always be zero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When register address 0 is supplied on any of the read ports, the corresponding output should be zero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When register address 0 is supplied on the write port, the corresponding input data should be ignored (not written to any register).</a:t>
            </a:r>
            <a:endParaRPr lang="en-IN" dirty="0"/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0818"/>
            <a:ext cx="403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1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Register File Inputs and Outputs</a:t>
            </a:r>
            <a:endParaRPr lang="en-IN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6615"/>
              </p:ext>
            </p:extLst>
          </p:nvPr>
        </p:nvGraphicFramePr>
        <p:xfrm>
          <a:off x="888603" y="1752600"/>
          <a:ext cx="736679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inputs to the register file are 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reset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wr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rd_addr_a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[2:0]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rd_addr_b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[2:0]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wr_addr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[2:0]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d_in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[15:0]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outputs to register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file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are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d_out_a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[15:0]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d_out_b[15:0]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Read port a(rd_addr_a and d_out_a)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Read port b (rd_addr_b and d_out_b)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Port(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wr, wr_addr and d_in)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3"/>
          <a:stretch/>
        </p:blipFill>
        <p:spPr bwMode="auto">
          <a:xfrm>
            <a:off x="381000" y="228600"/>
            <a:ext cx="7620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82" y="27709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6576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port a, the address of the register to be read is applied to rd_addr_a </a:t>
            </a:r>
          </a:p>
          <a:p>
            <a:pPr algn="just"/>
            <a:r>
              <a:rPr lang="en-US" sz="2400" dirty="0"/>
              <a:t>At the next positive clock edge, the contents of the corresponding register should be available on d_out_a. </a:t>
            </a:r>
          </a:p>
          <a:p>
            <a:pPr algn="just"/>
            <a:r>
              <a:rPr lang="en-US" sz="2400" dirty="0"/>
              <a:t>Port b should operate in the same manner.</a:t>
            </a:r>
          </a:p>
        </p:txBody>
      </p:sp>
    </p:spTree>
    <p:extLst>
      <p:ext uri="{BB962C8B-B14F-4D97-AF65-F5344CB8AC3E}">
        <p14:creationId xmlns:p14="http://schemas.microsoft.com/office/powerpoint/2010/main" val="55328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3"/>
          <a:stretch/>
        </p:blipFill>
        <p:spPr bwMode="auto">
          <a:xfrm>
            <a:off x="304800" y="304800"/>
            <a:ext cx="820499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7048" y="3886200"/>
            <a:ext cx="8381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wr is high, the value applied to d_in should be stored in the register whose address is specified by wr_adder, at the next clock positive clock edge.</a:t>
            </a:r>
          </a:p>
          <a:p>
            <a:pPr algn="just"/>
            <a:r>
              <a:rPr lang="en-US" sz="2400" dirty="0"/>
              <a:t>When wr is low, inputs d_in and wr_adder should </a:t>
            </a:r>
            <a:r>
              <a:rPr lang="en-IN" sz="2400" dirty="0"/>
              <a:t>be ignored.</a:t>
            </a:r>
          </a:p>
          <a:p>
            <a:pPr algn="just"/>
            <a:r>
              <a:rPr lang="en-US" sz="2400" dirty="0"/>
              <a:t>So in this manner the register file should be able to perform two read operations and one write operation (if wr is high) every clock cycle.</a:t>
            </a:r>
            <a:endParaRPr lang="en-IN" sz="2400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34636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8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8E75E-5AFC-4829-8F29-1C967689A9A4}"/>
              </a:ext>
            </a:extLst>
          </p:cNvPr>
          <p:cNvSpPr txBox="1"/>
          <p:nvPr/>
        </p:nvSpPr>
        <p:spPr>
          <a:xfrm>
            <a:off x="598756" y="4155214"/>
            <a:ext cx="747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demux8 (input wire </a:t>
            </a:r>
            <a:r>
              <a:rPr lang="en-US" dirty="0" err="1"/>
              <a:t>i</a:t>
            </a:r>
            <a:r>
              <a:rPr lang="en-US" dirty="0"/>
              <a:t>, j2, j1, j0, output wire [0:7] o);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359B-DD09-461B-BE4F-6CA2E8F57546}"/>
              </a:ext>
            </a:extLst>
          </p:cNvPr>
          <p:cNvSpPr txBox="1"/>
          <p:nvPr/>
        </p:nvSpPr>
        <p:spPr>
          <a:xfrm>
            <a:off x="598756" y="4788261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df (input wire clk, in, output wire out);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F6D4B-377A-49D3-BF15-E8D84EF05C6A}"/>
              </a:ext>
            </a:extLst>
          </p:cNvPr>
          <p:cNvSpPr txBox="1"/>
          <p:nvPr/>
        </p:nvSpPr>
        <p:spPr>
          <a:xfrm>
            <a:off x="598756" y="5421308"/>
            <a:ext cx="709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dfr</a:t>
            </a:r>
            <a:r>
              <a:rPr lang="en-US" dirty="0"/>
              <a:t> (input wire clk, reset, in, output wire out);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F2A17-EF4A-4242-82B2-3CE7E4853B83}"/>
              </a:ext>
            </a:extLst>
          </p:cNvPr>
          <p:cNvSpPr txBox="1"/>
          <p:nvPr/>
        </p:nvSpPr>
        <p:spPr>
          <a:xfrm>
            <a:off x="598756" y="6100073"/>
            <a:ext cx="709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dfrl</a:t>
            </a:r>
            <a:r>
              <a:rPr lang="en-US" dirty="0"/>
              <a:t> (input wire clk, reset, load, in, output wire out);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1B0CB-9BE4-490C-A479-A97011A9C4A6}"/>
              </a:ext>
            </a:extLst>
          </p:cNvPr>
          <p:cNvSpPr txBox="1"/>
          <p:nvPr/>
        </p:nvSpPr>
        <p:spPr>
          <a:xfrm>
            <a:off x="683162" y="3184543"/>
            <a:ext cx="663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demux2 (input wire </a:t>
            </a:r>
            <a:r>
              <a:rPr lang="en-US" dirty="0" err="1"/>
              <a:t>i</a:t>
            </a:r>
            <a:r>
              <a:rPr lang="en-US" dirty="0"/>
              <a:t>, j, output wire o0, o1);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88D93-F16C-44A8-B181-30FAA7EB90C1}"/>
              </a:ext>
            </a:extLst>
          </p:cNvPr>
          <p:cNvSpPr txBox="1"/>
          <p:nvPr/>
        </p:nvSpPr>
        <p:spPr>
          <a:xfrm>
            <a:off x="683162" y="3631166"/>
            <a:ext cx="754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demux4 (input wire </a:t>
            </a:r>
            <a:r>
              <a:rPr lang="en-US" dirty="0" err="1"/>
              <a:t>i</a:t>
            </a:r>
            <a:r>
              <a:rPr lang="en-US" dirty="0"/>
              <a:t>, j1, j0, output wire [0:3] o);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D1B4A-86EB-4953-A614-5D3A34D3F2B5}"/>
              </a:ext>
            </a:extLst>
          </p:cNvPr>
          <p:cNvSpPr txBox="1"/>
          <p:nvPr/>
        </p:nvSpPr>
        <p:spPr>
          <a:xfrm>
            <a:off x="683162" y="2526709"/>
            <a:ext cx="71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mux8 (input wire [0:7] </a:t>
            </a:r>
            <a:r>
              <a:rPr lang="en-US" dirty="0" err="1"/>
              <a:t>i</a:t>
            </a:r>
            <a:r>
              <a:rPr lang="en-US" dirty="0"/>
              <a:t>, input wire j2, j1, j0, output wire o);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16F5-97D4-434B-84D9-2FADFC3292D8}"/>
              </a:ext>
            </a:extLst>
          </p:cNvPr>
          <p:cNvSpPr txBox="1"/>
          <p:nvPr/>
        </p:nvSpPr>
        <p:spPr>
          <a:xfrm>
            <a:off x="683162" y="1847851"/>
            <a:ext cx="678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mux4 (input wire [0:3] </a:t>
            </a:r>
            <a:r>
              <a:rPr lang="en-US" dirty="0" err="1"/>
              <a:t>i</a:t>
            </a:r>
            <a:r>
              <a:rPr lang="en-US" dirty="0"/>
              <a:t>, input wire j1, j0, output wire o);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EFB99-B0C6-4399-8569-231E34453A57}"/>
              </a:ext>
            </a:extLst>
          </p:cNvPr>
          <p:cNvSpPr txBox="1"/>
          <p:nvPr/>
        </p:nvSpPr>
        <p:spPr>
          <a:xfrm>
            <a:off x="704262" y="1286606"/>
            <a:ext cx="531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mux2 (input wire i0, i1, j, output wire o);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5C1CA0-464E-41B3-92AF-6EB173ADBB40}"/>
              </a:ext>
            </a:extLst>
          </p:cNvPr>
          <p:cNvSpPr txBox="1"/>
          <p:nvPr/>
        </p:nvSpPr>
        <p:spPr>
          <a:xfrm>
            <a:off x="775175" y="393895"/>
            <a:ext cx="712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Library Function already defined in </a:t>
            </a:r>
            <a:r>
              <a:rPr lang="en-US" sz="3200" b="1" dirty="0" err="1">
                <a:solidFill>
                  <a:srgbClr val="C00000"/>
                </a:solidFill>
              </a:rPr>
              <a:t>lib.v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1588</Words>
  <Application>Microsoft Office PowerPoint</Application>
  <PresentationFormat>On-screen Show (4:3)</PresentationFormat>
  <Paragraphs>327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REGISTER FILE</vt:lpstr>
      <vt:lpstr>Introduction to Register File</vt:lpstr>
      <vt:lpstr>PowerPoint Presentation</vt:lpstr>
      <vt:lpstr>Register File Specification</vt:lpstr>
      <vt:lpstr>Register File 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the Register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and 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FILE</dc:title>
  <dc:creator>Deepti C</dc:creator>
  <cp:lastModifiedBy>Deepti C</cp:lastModifiedBy>
  <cp:revision>88</cp:revision>
  <dcterms:created xsi:type="dcterms:W3CDTF">2006-08-16T00:00:00Z</dcterms:created>
  <dcterms:modified xsi:type="dcterms:W3CDTF">2021-10-15T11:34:24Z</dcterms:modified>
</cp:coreProperties>
</file>