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27" roundtripDataSignature="AMtx7mjrNxtZ8KQ1piNTj1r8eBGpy73hh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03C91F6-18F8-4406-8399-8010EDB607B4}">
  <a:tblStyle styleId="{103C91F6-18F8-4406-8399-8010EDB607B4}"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7"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4" name="Google Shape;184;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 name="Google Shape;18;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 name="Shape 21"/>
        <p:cNvGrpSpPr/>
        <p:nvPr/>
      </p:nvGrpSpPr>
      <p:grpSpPr>
        <a:xfrm>
          <a:off x="0" y="0"/>
          <a:ext cx="0" cy="0"/>
          <a:chOff x="0" y="0"/>
          <a:chExt cx="0" cy="0"/>
        </a:xfrm>
      </p:grpSpPr>
      <p:sp>
        <p:nvSpPr>
          <p:cNvPr id="22" name="Google Shape;22;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5" name="Shape 25"/>
        <p:cNvGrpSpPr/>
        <p:nvPr/>
      </p:nvGrpSpPr>
      <p:grpSpPr>
        <a:xfrm>
          <a:off x="0" y="0"/>
          <a:ext cx="0" cy="0"/>
          <a:chOff x="0" y="0"/>
          <a:chExt cx="0" cy="0"/>
        </a:xfrm>
      </p:grpSpPr>
      <p:sp>
        <p:nvSpPr>
          <p:cNvPr id="26" name="Google Shape;26;p24"/>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24"/>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8" name="Google Shape;28;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2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2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4" name="Google Shape;34;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2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0" name="Google Shape;40;p2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1" name="Google Shape;41;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2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7" name="Google Shape;47;p2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8" name="Google Shape;48;p2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9" name="Google Shape;49;p2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0" name="Google Shape;50;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2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3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30"/>
          <p:cNvSpPr/>
          <p:nvPr>
            <p:ph idx="2" type="pic"/>
          </p:nvPr>
        </p:nvSpPr>
        <p:spPr>
          <a:xfrm>
            <a:off x="1792288" y="612775"/>
            <a:ext cx="5486400" cy="4114800"/>
          </a:xfrm>
          <a:prstGeom prst="rect">
            <a:avLst/>
          </a:prstGeom>
          <a:noFill/>
          <a:ln>
            <a:noFill/>
          </a:ln>
        </p:spPr>
      </p:sp>
      <p:sp>
        <p:nvSpPr>
          <p:cNvPr id="68" name="Google Shape;68;p3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title"/>
          </p:nvPr>
        </p:nvSpPr>
        <p:spPr>
          <a:xfrm>
            <a:off x="533400" y="1295400"/>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AIM OF THE EXPERIMENT</a:t>
            </a:r>
            <a:br>
              <a:rPr b="1" lang="en-US"/>
            </a:br>
            <a:r>
              <a:rPr b="1" lang="en-US"/>
              <a:t>Design and Implementation of a </a:t>
            </a:r>
            <a:br>
              <a:rPr b="1" lang="en-US"/>
            </a:br>
            <a:r>
              <a:rPr b="1" lang="en-US"/>
              <a:t>16 bit Program Counter</a:t>
            </a:r>
            <a:br>
              <a:rPr b="1" lang="en-US"/>
            </a:br>
            <a:br>
              <a:rPr b="1" lang="en-US"/>
            </a:br>
            <a:endParaRPr/>
          </a:p>
        </p:txBody>
      </p:sp>
      <p:sp>
        <p:nvSpPr>
          <p:cNvPr id="89" name="Google Shape;89;p1"/>
          <p:cNvSpPr txBox="1"/>
          <p:nvPr>
            <p:ph idx="1" type="body"/>
          </p:nvPr>
        </p:nvSpPr>
        <p:spPr>
          <a:xfrm>
            <a:off x="261557" y="2318467"/>
            <a:ext cx="8229600" cy="452596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400"/>
              <a:buChar char="•"/>
            </a:pPr>
            <a:r>
              <a:rPr lang="en-US" sz="2400"/>
              <a:t>DEFINITION</a:t>
            </a:r>
            <a:endParaRPr/>
          </a:p>
          <a:p>
            <a:pPr indent="0" lvl="0" marL="0" rtl="0" algn="just">
              <a:spcBef>
                <a:spcPts val="480"/>
              </a:spcBef>
              <a:spcAft>
                <a:spcPts val="0"/>
              </a:spcAft>
              <a:buClr>
                <a:schemeClr val="dk1"/>
              </a:buClr>
              <a:buSzPts val="2400"/>
              <a:buNone/>
            </a:pPr>
            <a:r>
              <a:rPr lang="en-US" sz="2400"/>
              <a:t>The Program Counter and its associated circuitry form a crucial part of a microprocessor.</a:t>
            </a:r>
            <a:endParaRPr/>
          </a:p>
          <a:p>
            <a:pPr indent="0" lvl="0" marL="0" rtl="0" algn="just">
              <a:spcBef>
                <a:spcPts val="480"/>
              </a:spcBef>
              <a:spcAft>
                <a:spcPts val="0"/>
              </a:spcAft>
              <a:buClr>
                <a:schemeClr val="dk1"/>
              </a:buClr>
              <a:buSzPts val="2400"/>
              <a:buNone/>
            </a:pPr>
            <a:r>
              <a:rPr lang="en-US" sz="2400"/>
              <a:t> For a microprocessor to load and execute an instruction, it first needs to fetch the instruction from the memory.</a:t>
            </a:r>
            <a:endParaRPr/>
          </a:p>
          <a:p>
            <a:pPr indent="0" lvl="0" marL="0" rtl="0" algn="just">
              <a:spcBef>
                <a:spcPts val="480"/>
              </a:spcBef>
              <a:spcAft>
                <a:spcPts val="0"/>
              </a:spcAft>
              <a:buClr>
                <a:schemeClr val="dk1"/>
              </a:buClr>
              <a:buSzPts val="2400"/>
              <a:buNone/>
            </a:pPr>
            <a:r>
              <a:rPr lang="en-US" sz="2400"/>
              <a:t>To do so, there has to be a register in the microprocessor which stores the memory address of the next instruction to be fetched. That register is the Program Counter (PC).</a:t>
            </a:r>
            <a:endParaRPr sz="2400"/>
          </a:p>
          <a:p>
            <a:pPr indent="0" lvl="0" marL="0" rtl="0" algn="just">
              <a:spcBef>
                <a:spcPts val="480"/>
              </a:spcBef>
              <a:spcAft>
                <a:spcPts val="0"/>
              </a:spcAft>
              <a:buClr>
                <a:schemeClr val="dk1"/>
              </a:buClr>
              <a:buSzPts val="2400"/>
              <a:buNone/>
            </a:pPr>
            <a:r>
              <a:t/>
            </a:r>
            <a:endParaRPr sz="2400"/>
          </a:p>
        </p:txBody>
      </p:sp>
      <p:pic>
        <p:nvPicPr>
          <p:cNvPr id="90" name="Google Shape;90;p1"/>
          <p:cNvPicPr preferRelativeResize="0"/>
          <p:nvPr/>
        </p:nvPicPr>
        <p:blipFill rotWithShape="1">
          <a:blip r:embed="rId3">
            <a:alphaModFix/>
          </a:blip>
          <a:srcRect b="0" l="0" r="0" t="0"/>
          <a:stretch/>
        </p:blipFill>
        <p:spPr>
          <a:xfrm>
            <a:off x="8001000" y="147637"/>
            <a:ext cx="963612" cy="76319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pc.v Module 2</a:t>
            </a:r>
            <a:endParaRPr/>
          </a:p>
        </p:txBody>
      </p:sp>
      <p:sp>
        <p:nvSpPr>
          <p:cNvPr id="152" name="Google Shape;152;p1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000"/>
              <a:buNone/>
            </a:pPr>
            <a:r>
              <a:rPr lang="en-US" sz="2000"/>
              <a:t>module addsub (input wire addsub, i0, i1, cin, output wire sumdiff, cout);</a:t>
            </a:r>
            <a:endParaRPr/>
          </a:p>
          <a:p>
            <a:pPr indent="0" lvl="0" marL="0" rtl="0" algn="l">
              <a:spcBef>
                <a:spcPts val="400"/>
              </a:spcBef>
              <a:spcAft>
                <a:spcPts val="0"/>
              </a:spcAft>
              <a:buClr>
                <a:schemeClr val="dk1"/>
              </a:buClr>
              <a:buSzPts val="2000"/>
              <a:buNone/>
            </a:pPr>
            <a:r>
              <a:rPr lang="en-US" sz="2000"/>
              <a:t>  wire t;</a:t>
            </a:r>
            <a:endParaRPr/>
          </a:p>
          <a:p>
            <a:pPr indent="0" lvl="0" marL="0" rtl="0" algn="l">
              <a:spcBef>
                <a:spcPts val="400"/>
              </a:spcBef>
              <a:spcAft>
                <a:spcPts val="0"/>
              </a:spcAft>
              <a:buClr>
                <a:schemeClr val="dk1"/>
              </a:buClr>
              <a:buSzPts val="2000"/>
              <a:buNone/>
            </a:pPr>
            <a:r>
              <a:rPr lang="en-US" sz="2000"/>
              <a:t>  fa _i0 (--------------------);</a:t>
            </a:r>
            <a:endParaRPr/>
          </a:p>
          <a:p>
            <a:pPr indent="0" lvl="0" marL="0" rtl="0" algn="l">
              <a:spcBef>
                <a:spcPts val="400"/>
              </a:spcBef>
              <a:spcAft>
                <a:spcPts val="0"/>
              </a:spcAft>
              <a:buClr>
                <a:schemeClr val="dk1"/>
              </a:buClr>
              <a:buSzPts val="2000"/>
              <a:buNone/>
            </a:pPr>
            <a:r>
              <a:rPr lang="en-US" sz="2000"/>
              <a:t>  xor2 _i1 (--------------------);</a:t>
            </a:r>
            <a:endParaRPr/>
          </a:p>
          <a:p>
            <a:pPr indent="0" lvl="0" marL="0" rtl="0" algn="l">
              <a:spcBef>
                <a:spcPts val="400"/>
              </a:spcBef>
              <a:spcAft>
                <a:spcPts val="0"/>
              </a:spcAft>
              <a:buClr>
                <a:schemeClr val="dk1"/>
              </a:buClr>
              <a:buSzPts val="2000"/>
              <a:buNone/>
            </a:pPr>
            <a:r>
              <a:rPr lang="en-US" sz="2000"/>
              <a:t>endmodule</a:t>
            </a:r>
            <a:endParaRPr sz="2000"/>
          </a:p>
          <a:p>
            <a:pPr indent="0" lvl="0" marL="0" rtl="0" algn="l">
              <a:spcBef>
                <a:spcPts val="400"/>
              </a:spcBef>
              <a:spcAft>
                <a:spcPts val="0"/>
              </a:spcAft>
              <a:buClr>
                <a:schemeClr val="dk1"/>
              </a:buClr>
              <a:buSzPts val="2000"/>
              <a:buNone/>
            </a:pPr>
            <a:r>
              <a:t/>
            </a:r>
            <a:endParaRPr sz="2000"/>
          </a:p>
        </p:txBody>
      </p:sp>
      <p:pic>
        <p:nvPicPr>
          <p:cNvPr id="153" name="Google Shape;153;p10"/>
          <p:cNvPicPr preferRelativeResize="0"/>
          <p:nvPr/>
        </p:nvPicPr>
        <p:blipFill rotWithShape="1">
          <a:blip r:embed="rId3">
            <a:alphaModFix/>
          </a:blip>
          <a:srcRect b="41796" l="69318" r="-21" t="4048"/>
          <a:stretch/>
        </p:blipFill>
        <p:spPr>
          <a:xfrm>
            <a:off x="5568177" y="2240574"/>
            <a:ext cx="3428999" cy="288174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pc.v Module 3</a:t>
            </a:r>
            <a:endParaRPr/>
          </a:p>
        </p:txBody>
      </p:sp>
      <p:sp>
        <p:nvSpPr>
          <p:cNvPr id="159" name="Google Shape;159;p11"/>
          <p:cNvSpPr txBox="1"/>
          <p:nvPr>
            <p:ph idx="1" type="body"/>
          </p:nvPr>
        </p:nvSpPr>
        <p:spPr>
          <a:xfrm>
            <a:off x="457200" y="15240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000"/>
              <a:buNone/>
            </a:pPr>
            <a:r>
              <a:rPr lang="en-US" sz="2000"/>
              <a:t>module pc_slice (input wire clk, reset, cin, load, inc, sub, offset,  output wire cout, pc);</a:t>
            </a:r>
            <a:endParaRPr/>
          </a:p>
          <a:p>
            <a:pPr indent="0" lvl="0" marL="0" rtl="0" algn="l">
              <a:spcBef>
                <a:spcPts val="400"/>
              </a:spcBef>
              <a:spcAft>
                <a:spcPts val="0"/>
              </a:spcAft>
              <a:buClr>
                <a:schemeClr val="dk1"/>
              </a:buClr>
              <a:buSzPts val="2000"/>
              <a:buNone/>
            </a:pPr>
            <a:r>
              <a:rPr lang="en-US" sz="2000"/>
              <a:t>  wire in, inc_;</a:t>
            </a:r>
            <a:endParaRPr/>
          </a:p>
          <a:p>
            <a:pPr indent="0" lvl="0" marL="0" rtl="0" algn="l">
              <a:spcBef>
                <a:spcPts val="400"/>
              </a:spcBef>
              <a:spcAft>
                <a:spcPts val="0"/>
              </a:spcAft>
              <a:buClr>
                <a:schemeClr val="dk1"/>
              </a:buClr>
              <a:buSzPts val="2000"/>
              <a:buNone/>
            </a:pPr>
            <a:r>
              <a:rPr lang="en-US" sz="2000"/>
              <a:t>  </a:t>
            </a:r>
            <a:r>
              <a:rPr lang="en-US" sz="2000">
                <a:solidFill>
                  <a:srgbClr val="FF0000"/>
                </a:solidFill>
              </a:rPr>
              <a:t>invert invert_0 (-------------);</a:t>
            </a:r>
            <a:endParaRPr/>
          </a:p>
          <a:p>
            <a:pPr indent="0" lvl="0" marL="0" rtl="0" algn="l">
              <a:spcBef>
                <a:spcPts val="400"/>
              </a:spcBef>
              <a:spcAft>
                <a:spcPts val="0"/>
              </a:spcAft>
              <a:buClr>
                <a:schemeClr val="dk1"/>
              </a:buClr>
              <a:buSzPts val="2000"/>
              <a:buNone/>
            </a:pPr>
            <a:r>
              <a:rPr lang="en-US" sz="2000"/>
              <a:t>  and2 and2_0 (-----------------);</a:t>
            </a:r>
            <a:endParaRPr/>
          </a:p>
          <a:p>
            <a:pPr indent="0" lvl="0" marL="0" rtl="0" algn="l">
              <a:spcBef>
                <a:spcPts val="400"/>
              </a:spcBef>
              <a:spcAft>
                <a:spcPts val="0"/>
              </a:spcAft>
              <a:buClr>
                <a:schemeClr val="dk1"/>
              </a:buClr>
              <a:buSzPts val="2000"/>
              <a:buNone/>
            </a:pPr>
            <a:r>
              <a:rPr lang="en-US" sz="2000"/>
              <a:t>  addsub addsub_0 (sub, pc, t, cin, in, cout);</a:t>
            </a:r>
            <a:endParaRPr/>
          </a:p>
          <a:p>
            <a:pPr indent="0" lvl="0" marL="0" rtl="0" algn="l">
              <a:spcBef>
                <a:spcPts val="400"/>
              </a:spcBef>
              <a:spcAft>
                <a:spcPts val="0"/>
              </a:spcAft>
              <a:buClr>
                <a:schemeClr val="dk1"/>
              </a:buClr>
              <a:buSzPts val="2000"/>
              <a:buNone/>
            </a:pPr>
            <a:r>
              <a:rPr lang="en-US" sz="2000"/>
              <a:t>  dfrl dfrl_0 (------------------------);</a:t>
            </a:r>
            <a:endParaRPr/>
          </a:p>
          <a:p>
            <a:pPr indent="0" lvl="0" marL="0" rtl="0" algn="l">
              <a:spcBef>
                <a:spcPts val="400"/>
              </a:spcBef>
              <a:spcAft>
                <a:spcPts val="0"/>
              </a:spcAft>
              <a:buClr>
                <a:schemeClr val="dk1"/>
              </a:buClr>
              <a:buSzPts val="2000"/>
              <a:buNone/>
            </a:pPr>
            <a:r>
              <a:rPr lang="en-US" sz="2000"/>
              <a:t>endmodule</a:t>
            </a:r>
            <a:endParaRPr sz="2000"/>
          </a:p>
          <a:p>
            <a:pPr indent="0" lvl="0" marL="0" rtl="0" algn="l">
              <a:spcBef>
                <a:spcPts val="400"/>
              </a:spcBef>
              <a:spcAft>
                <a:spcPts val="0"/>
              </a:spcAft>
              <a:buClr>
                <a:schemeClr val="dk1"/>
              </a:buClr>
              <a:buSzPts val="2000"/>
              <a:buNone/>
            </a:pPr>
            <a:r>
              <a:t/>
            </a:r>
            <a:endParaRPr sz="2000"/>
          </a:p>
          <a:p>
            <a:pPr indent="0" lvl="0" marL="0" rtl="0" algn="l">
              <a:spcBef>
                <a:spcPts val="400"/>
              </a:spcBef>
              <a:spcAft>
                <a:spcPts val="0"/>
              </a:spcAft>
              <a:buClr>
                <a:schemeClr val="dk1"/>
              </a:buClr>
              <a:buSzPts val="2000"/>
              <a:buNone/>
            </a:pPr>
            <a:r>
              <a:t/>
            </a:r>
            <a:endParaRPr sz="2000"/>
          </a:p>
        </p:txBody>
      </p:sp>
      <p:pic>
        <p:nvPicPr>
          <p:cNvPr id="160" name="Google Shape;160;p11"/>
          <p:cNvPicPr preferRelativeResize="0"/>
          <p:nvPr/>
        </p:nvPicPr>
        <p:blipFill rotWithShape="1">
          <a:blip r:embed="rId3">
            <a:alphaModFix/>
          </a:blip>
          <a:srcRect b="0" l="0" r="0" t="0"/>
          <a:stretch/>
        </p:blipFill>
        <p:spPr>
          <a:xfrm>
            <a:off x="4937562" y="2057400"/>
            <a:ext cx="3749237" cy="3952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pc.v Module 4</a:t>
            </a:r>
            <a:endParaRPr/>
          </a:p>
        </p:txBody>
      </p:sp>
      <p:sp>
        <p:nvSpPr>
          <p:cNvPr id="166" name="Google Shape;166;p1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000"/>
              <a:buNone/>
            </a:pPr>
            <a:r>
              <a:rPr lang="en-US" sz="2000"/>
              <a:t>module pc_slice0 (input wire clk, reset, cin, load, inc, sub, offset,  output wire cout, pc);</a:t>
            </a:r>
            <a:endParaRPr/>
          </a:p>
          <a:p>
            <a:pPr indent="0" lvl="0" marL="0" rtl="0" algn="l">
              <a:spcBef>
                <a:spcPts val="400"/>
              </a:spcBef>
              <a:spcAft>
                <a:spcPts val="0"/>
              </a:spcAft>
              <a:buClr>
                <a:schemeClr val="dk1"/>
              </a:buClr>
              <a:buSzPts val="2000"/>
              <a:buNone/>
            </a:pPr>
            <a:r>
              <a:rPr lang="en-US" sz="2000"/>
              <a:t>  wire in;</a:t>
            </a:r>
            <a:endParaRPr/>
          </a:p>
          <a:p>
            <a:pPr indent="0" lvl="0" marL="0" rtl="0" algn="l">
              <a:spcBef>
                <a:spcPts val="400"/>
              </a:spcBef>
              <a:spcAft>
                <a:spcPts val="0"/>
              </a:spcAft>
              <a:buClr>
                <a:schemeClr val="dk1"/>
              </a:buClr>
              <a:buSzPts val="2000"/>
              <a:buNone/>
            </a:pPr>
            <a:r>
              <a:rPr lang="en-US" sz="2000"/>
              <a:t>or2 or2_0 (    ); </a:t>
            </a:r>
            <a:endParaRPr/>
          </a:p>
          <a:p>
            <a:pPr indent="0" lvl="0" marL="0" rtl="0" algn="l">
              <a:spcBef>
                <a:spcPts val="400"/>
              </a:spcBef>
              <a:spcAft>
                <a:spcPts val="0"/>
              </a:spcAft>
              <a:buClr>
                <a:schemeClr val="dk1"/>
              </a:buClr>
              <a:buSzPts val="2000"/>
              <a:buNone/>
            </a:pPr>
            <a:r>
              <a:rPr lang="en-US" sz="2000"/>
              <a:t> addsub addsub_0 (    );  </a:t>
            </a:r>
            <a:endParaRPr/>
          </a:p>
          <a:p>
            <a:pPr indent="0" lvl="0" marL="0" rtl="0" algn="l">
              <a:spcBef>
                <a:spcPts val="400"/>
              </a:spcBef>
              <a:spcAft>
                <a:spcPts val="0"/>
              </a:spcAft>
              <a:buClr>
                <a:schemeClr val="dk1"/>
              </a:buClr>
              <a:buSzPts val="2000"/>
              <a:buNone/>
            </a:pPr>
            <a:r>
              <a:rPr lang="en-US" sz="2000"/>
              <a:t>dfrl dfrl_0 (    );</a:t>
            </a:r>
            <a:endParaRPr/>
          </a:p>
          <a:p>
            <a:pPr indent="0" lvl="0" marL="0" rtl="0" algn="l">
              <a:spcBef>
                <a:spcPts val="400"/>
              </a:spcBef>
              <a:spcAft>
                <a:spcPts val="0"/>
              </a:spcAft>
              <a:buClr>
                <a:schemeClr val="dk1"/>
              </a:buClr>
              <a:buSzPts val="2000"/>
              <a:buNone/>
            </a:pPr>
            <a:r>
              <a:rPr lang="en-US" sz="2000"/>
              <a:t>endmodule</a:t>
            </a:r>
            <a:endParaRPr sz="2000"/>
          </a:p>
        </p:txBody>
      </p:sp>
      <p:pic>
        <p:nvPicPr>
          <p:cNvPr id="167" name="Google Shape;167;p12"/>
          <p:cNvPicPr preferRelativeResize="0"/>
          <p:nvPr/>
        </p:nvPicPr>
        <p:blipFill rotWithShape="1">
          <a:blip r:embed="rId3">
            <a:alphaModFix/>
          </a:blip>
          <a:srcRect b="0" l="-8120" r="8120" t="0"/>
          <a:stretch/>
        </p:blipFill>
        <p:spPr>
          <a:xfrm>
            <a:off x="4667398" y="2362200"/>
            <a:ext cx="3749237" cy="3952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3"/>
          <p:cNvSpPr txBox="1"/>
          <p:nvPr>
            <p:ph type="title"/>
          </p:nvPr>
        </p:nvSpPr>
        <p:spPr>
          <a:xfrm>
            <a:off x="381000" y="-22860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pc.v Module 5</a:t>
            </a:r>
            <a:endParaRPr/>
          </a:p>
        </p:txBody>
      </p:sp>
      <p:sp>
        <p:nvSpPr>
          <p:cNvPr id="173" name="Google Shape;173;p13"/>
          <p:cNvSpPr txBox="1"/>
          <p:nvPr>
            <p:ph idx="1" type="body"/>
          </p:nvPr>
        </p:nvSpPr>
        <p:spPr>
          <a:xfrm>
            <a:off x="0" y="914400"/>
            <a:ext cx="96774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000"/>
              <a:buNone/>
            </a:pPr>
            <a:r>
              <a:rPr b="1" lang="en-US" sz="2000"/>
              <a:t>module pc (input wire clk, reset, inc, add, sub, input wire [15:0] offset,</a:t>
            </a:r>
            <a:endParaRPr/>
          </a:p>
          <a:p>
            <a:pPr indent="0" lvl="0" marL="0" rtl="0" algn="l">
              <a:spcBef>
                <a:spcPts val="400"/>
              </a:spcBef>
              <a:spcAft>
                <a:spcPts val="0"/>
              </a:spcAft>
              <a:buClr>
                <a:schemeClr val="dk1"/>
              </a:buClr>
              <a:buSzPts val="2000"/>
              <a:buNone/>
            </a:pPr>
            <a:r>
              <a:rPr b="1" lang="en-US" sz="2000"/>
              <a:t>  output wire [15:0] pc);</a:t>
            </a:r>
            <a:endParaRPr/>
          </a:p>
          <a:p>
            <a:pPr indent="0" lvl="0" marL="0" rtl="0" algn="l">
              <a:spcBef>
                <a:spcPts val="400"/>
              </a:spcBef>
              <a:spcAft>
                <a:spcPts val="0"/>
              </a:spcAft>
              <a:buClr>
                <a:schemeClr val="dk1"/>
              </a:buClr>
              <a:buSzPts val="2000"/>
              <a:buNone/>
            </a:pPr>
            <a:r>
              <a:rPr b="1" lang="en-US" sz="2000"/>
              <a:t>  input wire load;</a:t>
            </a:r>
            <a:endParaRPr/>
          </a:p>
          <a:p>
            <a:pPr indent="0" lvl="0" marL="0" rtl="0" algn="l">
              <a:spcBef>
                <a:spcPts val="400"/>
              </a:spcBef>
              <a:spcAft>
                <a:spcPts val="0"/>
              </a:spcAft>
              <a:buClr>
                <a:schemeClr val="dk1"/>
              </a:buClr>
              <a:buSzPts val="2000"/>
              <a:buNone/>
            </a:pPr>
            <a:r>
              <a:rPr b="1" lang="en-US" sz="2000"/>
              <a:t>  input wire [15:0] c;</a:t>
            </a:r>
            <a:endParaRPr/>
          </a:p>
          <a:p>
            <a:pPr indent="0" lvl="0" marL="0" rtl="0" algn="l">
              <a:spcBef>
                <a:spcPts val="400"/>
              </a:spcBef>
              <a:spcAft>
                <a:spcPts val="0"/>
              </a:spcAft>
              <a:buClr>
                <a:schemeClr val="dk1"/>
              </a:buClr>
              <a:buSzPts val="2000"/>
              <a:buNone/>
            </a:pPr>
            <a:r>
              <a:rPr b="1" lang="en-US" sz="2000"/>
              <a:t>or3 or3_0 (        );</a:t>
            </a:r>
            <a:endParaRPr/>
          </a:p>
          <a:p>
            <a:pPr indent="0" lvl="0" marL="0" rtl="0" algn="l">
              <a:spcBef>
                <a:spcPts val="400"/>
              </a:spcBef>
              <a:spcAft>
                <a:spcPts val="0"/>
              </a:spcAft>
              <a:buClr>
                <a:schemeClr val="dk1"/>
              </a:buClr>
              <a:buSzPts val="2000"/>
              <a:buNone/>
            </a:pPr>
            <a:r>
              <a:rPr b="1" lang="en-US" sz="2000"/>
              <a:t>pc_slice0 pc_slice_0 ()</a:t>
            </a:r>
            <a:endParaRPr/>
          </a:p>
          <a:p>
            <a:pPr indent="0" lvl="0" marL="0" rtl="0" algn="l">
              <a:spcBef>
                <a:spcPts val="400"/>
              </a:spcBef>
              <a:spcAft>
                <a:spcPts val="0"/>
              </a:spcAft>
              <a:buClr>
                <a:schemeClr val="dk1"/>
              </a:buClr>
              <a:buSzPts val="2000"/>
              <a:buNone/>
            </a:pPr>
            <a:r>
              <a:rPr b="1" lang="en-US" sz="2000"/>
              <a:t>pc_slice pc_slice_1 ()</a:t>
            </a:r>
            <a:endParaRPr/>
          </a:p>
          <a:p>
            <a:pPr indent="0" lvl="0" marL="0" rtl="0" algn="l">
              <a:spcBef>
                <a:spcPts val="400"/>
              </a:spcBef>
              <a:spcAft>
                <a:spcPts val="0"/>
              </a:spcAft>
              <a:buClr>
                <a:srgbClr val="FF0000"/>
              </a:buClr>
              <a:buSzPts val="2000"/>
              <a:buNone/>
            </a:pPr>
            <a:r>
              <a:rPr b="1" lang="en-US" sz="2000">
                <a:solidFill>
                  <a:srgbClr val="FF0000"/>
                </a:solidFill>
              </a:rPr>
              <a:t>-----------------------------------------------------------------------------------------------</a:t>
            </a:r>
            <a:endParaRPr/>
          </a:p>
          <a:p>
            <a:pPr indent="0" lvl="0" marL="0" rtl="0" algn="l">
              <a:spcBef>
                <a:spcPts val="400"/>
              </a:spcBef>
              <a:spcAft>
                <a:spcPts val="0"/>
              </a:spcAft>
              <a:buClr>
                <a:srgbClr val="FF0000"/>
              </a:buClr>
              <a:buSzPts val="2000"/>
              <a:buNone/>
            </a:pPr>
            <a:r>
              <a:rPr b="1" lang="en-US" sz="2000">
                <a:solidFill>
                  <a:srgbClr val="FF0000"/>
                </a:solidFill>
              </a:rPr>
              <a:t>-----------------------------------------------------------------------------------------------</a:t>
            </a:r>
            <a:endParaRPr b="1" sz="2000">
              <a:solidFill>
                <a:srgbClr val="FF0000"/>
              </a:solidFill>
            </a:endParaRPr>
          </a:p>
          <a:p>
            <a:pPr indent="0" lvl="0" marL="0" rtl="0" algn="l">
              <a:spcBef>
                <a:spcPts val="400"/>
              </a:spcBef>
              <a:spcAft>
                <a:spcPts val="0"/>
              </a:spcAft>
              <a:buClr>
                <a:srgbClr val="FF0000"/>
              </a:buClr>
              <a:buSzPts val="2000"/>
              <a:buNone/>
            </a:pPr>
            <a:r>
              <a:rPr b="1" lang="en-US" sz="2000">
                <a:solidFill>
                  <a:srgbClr val="FF0000"/>
                </a:solidFill>
              </a:rPr>
              <a:t>pc_slice pc_slice_15 ()</a:t>
            </a:r>
            <a:endParaRPr/>
          </a:p>
          <a:p>
            <a:pPr indent="0" lvl="0" marL="0" rtl="0" algn="l">
              <a:spcBef>
                <a:spcPts val="400"/>
              </a:spcBef>
              <a:spcAft>
                <a:spcPts val="0"/>
              </a:spcAft>
              <a:buClr>
                <a:schemeClr val="dk1"/>
              </a:buClr>
              <a:buSzPts val="2000"/>
              <a:buNone/>
            </a:pPr>
            <a:r>
              <a:rPr b="1" lang="en-US" sz="2000"/>
              <a:t>endmodule</a:t>
            </a:r>
            <a:endParaRPr b="1" sz="2000"/>
          </a:p>
        </p:txBody>
      </p:sp>
      <p:pic>
        <p:nvPicPr>
          <p:cNvPr id="174" name="Google Shape;174;p13"/>
          <p:cNvPicPr preferRelativeResize="0"/>
          <p:nvPr/>
        </p:nvPicPr>
        <p:blipFill rotWithShape="1">
          <a:blip r:embed="rId3">
            <a:alphaModFix/>
          </a:blip>
          <a:srcRect b="0" l="0" r="0" t="0"/>
          <a:stretch/>
        </p:blipFill>
        <p:spPr>
          <a:xfrm>
            <a:off x="2971800" y="5024870"/>
            <a:ext cx="5714999" cy="1819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DESIGN AND SIMULATION</a:t>
            </a:r>
            <a:br>
              <a:rPr lang="en-US"/>
            </a:br>
            <a:endParaRPr/>
          </a:p>
        </p:txBody>
      </p:sp>
      <p:sp>
        <p:nvSpPr>
          <p:cNvPr id="180" name="Google Shape;180;p14"/>
          <p:cNvSpPr txBox="1"/>
          <p:nvPr>
            <p:ph idx="1" type="body"/>
          </p:nvPr>
        </p:nvSpPr>
        <p:spPr>
          <a:xfrm>
            <a:off x="609600" y="1371600"/>
            <a:ext cx="8229600" cy="4525963"/>
          </a:xfrm>
          <a:prstGeom prst="rect">
            <a:avLst/>
          </a:prstGeom>
          <a:noFill/>
          <a:ln>
            <a:noFill/>
          </a:ln>
        </p:spPr>
        <p:txBody>
          <a:bodyPr anchorCtr="0" anchor="t" bIns="45700" lIns="91425" spcFirstLastPara="1" rIns="91425" wrap="square" tIns="45700">
            <a:normAutofit fontScale="85000" lnSpcReduction="20000"/>
          </a:bodyPr>
          <a:lstStyle/>
          <a:p>
            <a:pPr indent="0" lvl="0" marL="0" rtl="0" algn="just">
              <a:spcBef>
                <a:spcPts val="0"/>
              </a:spcBef>
              <a:spcAft>
                <a:spcPts val="0"/>
              </a:spcAft>
              <a:buClr>
                <a:schemeClr val="dk1"/>
              </a:buClr>
              <a:buSzPct val="100000"/>
              <a:buNone/>
            </a:pPr>
            <a:r>
              <a:rPr lang="en-US"/>
              <a:t>iverilog -o test_pc lib.v pc.v tb_pc.v</a:t>
            </a:r>
            <a:endParaRPr/>
          </a:p>
          <a:p>
            <a:pPr indent="0" lvl="0" marL="0" rtl="0" algn="just">
              <a:spcBef>
                <a:spcPts val="544"/>
              </a:spcBef>
              <a:spcAft>
                <a:spcPts val="0"/>
              </a:spcAft>
              <a:buClr>
                <a:schemeClr val="dk1"/>
              </a:buClr>
              <a:buSzPct val="100000"/>
              <a:buNone/>
            </a:pPr>
            <a:r>
              <a:rPr lang="en-US"/>
              <a:t> </a:t>
            </a:r>
            <a:endParaRPr/>
          </a:p>
          <a:p>
            <a:pPr indent="0" lvl="0" marL="0" rtl="0" algn="just">
              <a:spcBef>
                <a:spcPts val="544"/>
              </a:spcBef>
              <a:spcAft>
                <a:spcPts val="0"/>
              </a:spcAft>
              <a:buClr>
                <a:schemeClr val="dk1"/>
              </a:buClr>
              <a:buSzPct val="100000"/>
              <a:buNone/>
            </a:pPr>
            <a:r>
              <a:rPr lang="en-US"/>
              <a:t>vvp test_pc</a:t>
            </a:r>
            <a:endParaRPr/>
          </a:p>
          <a:p>
            <a:pPr indent="0" lvl="0" marL="0" rtl="0" algn="just">
              <a:spcBef>
                <a:spcPts val="544"/>
              </a:spcBef>
              <a:spcAft>
                <a:spcPts val="0"/>
              </a:spcAft>
              <a:buClr>
                <a:schemeClr val="dk1"/>
              </a:buClr>
              <a:buSzPct val="100000"/>
              <a:buNone/>
            </a:pPr>
            <a:r>
              <a:t/>
            </a:r>
            <a:endParaRPr/>
          </a:p>
          <a:p>
            <a:pPr indent="0" lvl="0" marL="0" rtl="0" algn="just">
              <a:spcBef>
                <a:spcPts val="544"/>
              </a:spcBef>
              <a:spcAft>
                <a:spcPts val="0"/>
              </a:spcAft>
              <a:buClr>
                <a:schemeClr val="dk1"/>
              </a:buClr>
              <a:buSzPct val="100000"/>
              <a:buNone/>
            </a:pPr>
            <a:r>
              <a:rPr lang="en-US"/>
              <a:t>The pc module can be tested using the supplied tb_pc.v with the commands to simulate:</a:t>
            </a:r>
            <a:endParaRPr/>
          </a:p>
          <a:p>
            <a:pPr indent="0" lvl="0" marL="0" rtl="0" algn="just">
              <a:spcBef>
                <a:spcPts val="544"/>
              </a:spcBef>
              <a:spcAft>
                <a:spcPts val="0"/>
              </a:spcAft>
              <a:buClr>
                <a:schemeClr val="dk1"/>
              </a:buClr>
              <a:buSzPct val="100000"/>
              <a:buNone/>
            </a:pPr>
            <a:r>
              <a:rPr lang="en-US"/>
              <a:t>You can use the lib.v supplied for basic components.</a:t>
            </a:r>
            <a:endParaRPr/>
          </a:p>
          <a:p>
            <a:pPr indent="0" lvl="0" marL="0" rtl="0" algn="just">
              <a:spcBef>
                <a:spcPts val="544"/>
              </a:spcBef>
              <a:spcAft>
                <a:spcPts val="0"/>
              </a:spcAft>
              <a:buClr>
                <a:schemeClr val="dk1"/>
              </a:buClr>
              <a:buSzPct val="100000"/>
              <a:buNone/>
            </a:pPr>
            <a:r>
              <a:t/>
            </a:r>
            <a:endParaRPr/>
          </a:p>
          <a:p>
            <a:pPr indent="0" lvl="0" marL="0" rtl="0" algn="just">
              <a:spcBef>
                <a:spcPts val="544"/>
              </a:spcBef>
              <a:spcAft>
                <a:spcPts val="0"/>
              </a:spcAft>
              <a:buClr>
                <a:schemeClr val="dk1"/>
              </a:buClr>
              <a:buSzPct val="100000"/>
              <a:buNone/>
            </a:pPr>
            <a:r>
              <a:rPr lang="en-US"/>
              <a:t>Waveform observation with the command:</a:t>
            </a:r>
            <a:endParaRPr/>
          </a:p>
          <a:p>
            <a:pPr indent="0" lvl="0" marL="0" rtl="0" algn="just">
              <a:spcBef>
                <a:spcPts val="544"/>
              </a:spcBef>
              <a:spcAft>
                <a:spcPts val="0"/>
              </a:spcAft>
              <a:buClr>
                <a:schemeClr val="dk1"/>
              </a:buClr>
              <a:buSzPct val="100000"/>
              <a:buNone/>
            </a:pPr>
            <a:r>
              <a:rPr lang="en-US"/>
              <a:t> gtkwave tb_pc.vcd</a:t>
            </a:r>
            <a:endParaRPr/>
          </a:p>
          <a:p>
            <a:pPr indent="-342900" lvl="0" marL="342900" rtl="0" algn="just">
              <a:spcBef>
                <a:spcPts val="544"/>
              </a:spcBef>
              <a:spcAft>
                <a:spcPts val="0"/>
              </a:spcAft>
              <a:buClr>
                <a:schemeClr val="dk1"/>
              </a:buClr>
              <a:buSzPct val="100000"/>
              <a:buChar char="•"/>
            </a:pPr>
            <a:r>
              <a:rPr lang="en-US"/>
              <a:t> </a:t>
            </a:r>
            <a:endParaRPr/>
          </a:p>
          <a:p>
            <a:pPr indent="-170180" lvl="0" marL="342900" rtl="0" algn="just">
              <a:spcBef>
                <a:spcPts val="544"/>
              </a:spcBef>
              <a:spcAft>
                <a:spcPts val="0"/>
              </a:spcAft>
              <a:buClr>
                <a:schemeClr val="dk1"/>
              </a:buClr>
              <a:buSzPct val="100000"/>
              <a:buNone/>
            </a:pPr>
            <a:r>
              <a:t/>
            </a:r>
            <a:endParaRPr/>
          </a:p>
        </p:txBody>
      </p:sp>
      <p:pic>
        <p:nvPicPr>
          <p:cNvPr id="181" name="Google Shape;181;p14"/>
          <p:cNvPicPr preferRelativeResize="0"/>
          <p:nvPr/>
        </p:nvPicPr>
        <p:blipFill rotWithShape="1">
          <a:blip r:embed="rId3">
            <a:alphaModFix/>
          </a:blip>
          <a:srcRect b="0" l="0" r="0" t="0"/>
          <a:stretch/>
        </p:blipFill>
        <p:spPr>
          <a:xfrm>
            <a:off x="8077200" y="67269"/>
            <a:ext cx="963612" cy="76319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graphicFrame>
        <p:nvGraphicFramePr>
          <p:cNvPr id="187" name="Google Shape;187;p15"/>
          <p:cNvGraphicFramePr/>
          <p:nvPr/>
        </p:nvGraphicFramePr>
        <p:xfrm>
          <a:off x="704850" y="1417638"/>
          <a:ext cx="3000000" cy="3000000"/>
        </p:xfrm>
        <a:graphic>
          <a:graphicData uri="http://schemas.openxmlformats.org/drawingml/2006/table">
            <a:tbl>
              <a:tblPr bandRow="1" firstRow="1">
                <a:noFill/>
                <a:tableStyleId>{103C91F6-18F8-4406-8399-8010EDB607B4}</a:tableStyleId>
              </a:tblPr>
              <a:tblGrid>
                <a:gridCol w="1187450"/>
                <a:gridCol w="1187450"/>
                <a:gridCol w="1187450"/>
                <a:gridCol w="1187450"/>
                <a:gridCol w="1003300"/>
                <a:gridCol w="1981200"/>
              </a:tblGrid>
              <a:tr h="840550">
                <a:tc>
                  <a:txBody>
                    <a:bodyPr/>
                    <a:lstStyle/>
                    <a:p>
                      <a:pPr indent="0" lvl="0" marL="0" marR="0" rtl="0" algn="l">
                        <a:spcBef>
                          <a:spcPts val="0"/>
                        </a:spcBef>
                        <a:spcAft>
                          <a:spcPts val="0"/>
                        </a:spcAft>
                        <a:buNone/>
                      </a:pPr>
                      <a:r>
                        <a:t/>
                      </a:r>
                      <a:endParaRPr sz="2400"/>
                    </a:p>
                  </a:txBody>
                  <a:tcPr marT="45725" marB="45725" marR="91450" marL="91450"/>
                </a:tc>
                <a:tc>
                  <a:txBody>
                    <a:bodyPr/>
                    <a:lstStyle/>
                    <a:p>
                      <a:pPr indent="0" lvl="0" marL="0" marR="0" rtl="0" algn="l">
                        <a:spcBef>
                          <a:spcPts val="0"/>
                        </a:spcBef>
                        <a:spcAft>
                          <a:spcPts val="0"/>
                        </a:spcAft>
                        <a:buNone/>
                      </a:pPr>
                      <a:r>
                        <a:rPr lang="en-US" sz="2400"/>
                        <a:t>inc</a:t>
                      </a:r>
                      <a:endParaRPr sz="2400"/>
                    </a:p>
                  </a:txBody>
                  <a:tcPr marT="45725" marB="45725" marR="91450" marL="91450"/>
                </a:tc>
                <a:tc>
                  <a:txBody>
                    <a:bodyPr/>
                    <a:lstStyle/>
                    <a:p>
                      <a:pPr indent="0" lvl="0" marL="0" marR="0" rtl="0" algn="l">
                        <a:spcBef>
                          <a:spcPts val="0"/>
                        </a:spcBef>
                        <a:spcAft>
                          <a:spcPts val="0"/>
                        </a:spcAft>
                        <a:buNone/>
                      </a:pPr>
                      <a:r>
                        <a:rPr lang="en-US" sz="2400"/>
                        <a:t>add</a:t>
                      </a:r>
                      <a:endParaRPr sz="2400"/>
                    </a:p>
                  </a:txBody>
                  <a:tcPr marT="45725" marB="45725" marR="91450" marL="91450"/>
                </a:tc>
                <a:tc>
                  <a:txBody>
                    <a:bodyPr/>
                    <a:lstStyle/>
                    <a:p>
                      <a:pPr indent="0" lvl="0" marL="0" marR="0" rtl="0" algn="l">
                        <a:spcBef>
                          <a:spcPts val="0"/>
                        </a:spcBef>
                        <a:spcAft>
                          <a:spcPts val="0"/>
                        </a:spcAft>
                        <a:buNone/>
                      </a:pPr>
                      <a:r>
                        <a:rPr lang="en-US" sz="2400"/>
                        <a:t>sub </a:t>
                      </a:r>
                      <a:endParaRPr sz="2400"/>
                    </a:p>
                  </a:txBody>
                  <a:tcPr marT="45725" marB="45725" marR="91450" marL="91450"/>
                </a:tc>
                <a:tc>
                  <a:txBody>
                    <a:bodyPr/>
                    <a:lstStyle/>
                    <a:p>
                      <a:pPr indent="0" lvl="0" marL="0" marR="0" rtl="0" algn="l">
                        <a:spcBef>
                          <a:spcPts val="0"/>
                        </a:spcBef>
                        <a:spcAft>
                          <a:spcPts val="0"/>
                        </a:spcAft>
                        <a:buNone/>
                      </a:pPr>
                      <a:r>
                        <a:rPr lang="en-US" sz="2400"/>
                        <a:t>offset</a:t>
                      </a:r>
                      <a:endParaRPr/>
                    </a:p>
                    <a:p>
                      <a:pPr indent="0" lvl="0" marL="0" marR="0" rtl="0" algn="l">
                        <a:spcBef>
                          <a:spcPts val="0"/>
                        </a:spcBef>
                        <a:spcAft>
                          <a:spcPts val="0"/>
                        </a:spcAft>
                        <a:buNone/>
                      </a:pPr>
                      <a:r>
                        <a:rPr lang="en-US" sz="2400"/>
                        <a:t>[15:0]</a:t>
                      </a:r>
                      <a:endParaRPr sz="2400"/>
                    </a:p>
                  </a:txBody>
                  <a:tcPr marT="45725" marB="45725" marR="91450" marL="91450"/>
                </a:tc>
                <a:tc>
                  <a:txBody>
                    <a:bodyPr/>
                    <a:lstStyle/>
                    <a:p>
                      <a:pPr indent="0" lvl="0" marL="0" marR="0" rtl="0" algn="l">
                        <a:spcBef>
                          <a:spcPts val="0"/>
                        </a:spcBef>
                        <a:spcAft>
                          <a:spcPts val="0"/>
                        </a:spcAft>
                        <a:buNone/>
                      </a:pPr>
                      <a:r>
                        <a:rPr lang="en-US" sz="2400"/>
                        <a:t>output</a:t>
                      </a:r>
                      <a:endParaRPr sz="2400"/>
                    </a:p>
                  </a:txBody>
                  <a:tcPr marT="45725" marB="45725" marR="91450" marL="91450"/>
                </a:tc>
              </a:tr>
              <a:tr h="466975">
                <a:tc>
                  <a:txBody>
                    <a:bodyPr/>
                    <a:lstStyle/>
                    <a:p>
                      <a:pPr indent="0" lvl="0" marL="0" marR="0" rtl="0" algn="l">
                        <a:spcBef>
                          <a:spcPts val="0"/>
                        </a:spcBef>
                        <a:spcAft>
                          <a:spcPts val="0"/>
                        </a:spcAft>
                        <a:buNone/>
                      </a:pPr>
                      <a:r>
                        <a:t/>
                      </a:r>
                      <a:endParaRPr sz="2400"/>
                    </a:p>
                  </a:txBody>
                  <a:tcPr marT="45725" marB="45725" marR="91450" marL="91450"/>
                </a:tc>
                <a:tc>
                  <a:txBody>
                    <a:bodyPr/>
                    <a:lstStyle/>
                    <a:p>
                      <a:pPr indent="0" lvl="0" marL="0" marR="0" rtl="0" algn="l">
                        <a:spcBef>
                          <a:spcPts val="0"/>
                        </a:spcBef>
                        <a:spcAft>
                          <a:spcPts val="0"/>
                        </a:spcAft>
                        <a:buNone/>
                      </a:pPr>
                      <a:r>
                        <a:rPr lang="en-US" sz="1200"/>
                        <a:t>Bit 18</a:t>
                      </a:r>
                      <a:endParaRPr sz="1200"/>
                    </a:p>
                  </a:txBody>
                  <a:tcPr marT="45725" marB="45725" marR="91450" marL="91450"/>
                </a:tc>
                <a:tc>
                  <a:txBody>
                    <a:bodyPr/>
                    <a:lstStyle/>
                    <a:p>
                      <a:pPr indent="0" lvl="0" marL="0" marR="0" rtl="0" algn="l">
                        <a:spcBef>
                          <a:spcPts val="0"/>
                        </a:spcBef>
                        <a:spcAft>
                          <a:spcPts val="0"/>
                        </a:spcAft>
                        <a:buNone/>
                      </a:pPr>
                      <a:r>
                        <a:rPr lang="en-US" sz="1200"/>
                        <a:t>Bit 17</a:t>
                      </a:r>
                      <a:endParaRPr sz="1200"/>
                    </a:p>
                  </a:txBody>
                  <a:tcPr marT="45725" marB="45725" marR="91450" marL="91450"/>
                </a:tc>
                <a:tc>
                  <a:txBody>
                    <a:bodyPr/>
                    <a:lstStyle/>
                    <a:p>
                      <a:pPr indent="0" lvl="0" marL="0" marR="0" rtl="0" algn="l">
                        <a:spcBef>
                          <a:spcPts val="0"/>
                        </a:spcBef>
                        <a:spcAft>
                          <a:spcPts val="0"/>
                        </a:spcAft>
                        <a:buNone/>
                      </a:pPr>
                      <a:r>
                        <a:rPr lang="en-US" sz="1200"/>
                        <a:t>Bit 16</a:t>
                      </a:r>
                      <a:endParaRPr sz="1200"/>
                    </a:p>
                  </a:txBody>
                  <a:tcPr marT="45725" marB="45725" marR="91450" marL="91450"/>
                </a:tc>
                <a:tc>
                  <a:txBody>
                    <a:bodyPr/>
                    <a:lstStyle/>
                    <a:p>
                      <a:pPr indent="0" lvl="0" marL="0" marR="0" rtl="0" algn="l">
                        <a:spcBef>
                          <a:spcPts val="0"/>
                        </a:spcBef>
                        <a:spcAft>
                          <a:spcPts val="0"/>
                        </a:spcAft>
                        <a:buNone/>
                      </a:pPr>
                      <a:r>
                        <a:rPr lang="en-US" sz="1200"/>
                        <a:t>Bit 15</a:t>
                      </a:r>
                      <a:r>
                        <a:rPr lang="en-US" sz="1200"/>
                        <a:t> to </a:t>
                      </a:r>
                      <a:r>
                        <a:rPr lang="en-US" sz="1200"/>
                        <a:t>Bit0</a:t>
                      </a:r>
                      <a:endParaRPr sz="1200"/>
                    </a:p>
                  </a:txBody>
                  <a:tcPr marT="45725" marB="45725" marR="91450" marL="91450"/>
                </a:tc>
                <a:tc>
                  <a:txBody>
                    <a:bodyPr/>
                    <a:lstStyle/>
                    <a:p>
                      <a:pPr indent="0" lvl="0" marL="0" marR="0" rtl="0" algn="l">
                        <a:lnSpc>
                          <a:spcPct val="100000"/>
                        </a:lnSpc>
                        <a:spcBef>
                          <a:spcPts val="0"/>
                        </a:spcBef>
                        <a:spcAft>
                          <a:spcPts val="0"/>
                        </a:spcAft>
                        <a:buClr>
                          <a:schemeClr val="dk1"/>
                        </a:buClr>
                        <a:buSzPts val="2400"/>
                        <a:buFont typeface="Calibri"/>
                        <a:buNone/>
                      </a:pPr>
                      <a:r>
                        <a:rPr lang="en-US" sz="2400"/>
                        <a:t>pc[15:0]</a:t>
                      </a:r>
                      <a:endParaRPr sz="2400"/>
                    </a:p>
                    <a:p>
                      <a:pPr indent="0" lvl="0" marL="0" marR="0" rtl="0" algn="l">
                        <a:spcBef>
                          <a:spcPts val="0"/>
                        </a:spcBef>
                        <a:spcAft>
                          <a:spcPts val="0"/>
                        </a:spcAft>
                        <a:buNone/>
                      </a:pPr>
                      <a:r>
                        <a:t/>
                      </a:r>
                      <a:endParaRPr sz="2400"/>
                    </a:p>
                  </a:txBody>
                  <a:tcPr marT="45725" marB="45725" marR="91450" marL="91450"/>
                </a:tc>
              </a:tr>
              <a:tr h="466975">
                <a:tc>
                  <a:txBody>
                    <a:bodyPr/>
                    <a:lstStyle/>
                    <a:p>
                      <a:pPr indent="0" lvl="0" marL="0" marR="0" rtl="0" algn="l">
                        <a:spcBef>
                          <a:spcPts val="0"/>
                        </a:spcBef>
                        <a:spcAft>
                          <a:spcPts val="0"/>
                        </a:spcAft>
                        <a:buNone/>
                      </a:pPr>
                      <a:r>
                        <a:rPr lang="en-US" sz="2400"/>
                        <a:t>CASE 1</a:t>
                      </a:r>
                      <a:endParaRPr sz="2400"/>
                    </a:p>
                  </a:txBody>
                  <a:tcPr marT="45725" marB="45725" marR="91450" marL="91450"/>
                </a:tc>
                <a:tc>
                  <a:txBody>
                    <a:bodyPr/>
                    <a:lstStyle/>
                    <a:p>
                      <a:pPr indent="0" lvl="0" marL="0" marR="0" rtl="0" algn="l">
                        <a:spcBef>
                          <a:spcPts val="0"/>
                        </a:spcBef>
                        <a:spcAft>
                          <a:spcPts val="0"/>
                        </a:spcAft>
                        <a:buNone/>
                      </a:pPr>
                      <a:r>
                        <a:rPr lang="en-US" sz="2400"/>
                        <a:t>1</a:t>
                      </a:r>
                      <a:endParaRPr sz="2400"/>
                    </a:p>
                  </a:txBody>
                  <a:tcPr marT="45725" marB="45725" marR="91450" marL="91450"/>
                </a:tc>
                <a:tc>
                  <a:txBody>
                    <a:bodyPr/>
                    <a:lstStyle/>
                    <a:p>
                      <a:pPr indent="0" lvl="0" marL="0" marR="0" rtl="0" algn="l">
                        <a:spcBef>
                          <a:spcPts val="0"/>
                        </a:spcBef>
                        <a:spcAft>
                          <a:spcPts val="0"/>
                        </a:spcAft>
                        <a:buNone/>
                      </a:pPr>
                      <a:r>
                        <a:rPr lang="en-US" sz="2400"/>
                        <a:t>0</a:t>
                      </a:r>
                      <a:endParaRPr sz="2400"/>
                    </a:p>
                  </a:txBody>
                  <a:tcPr marT="45725" marB="45725" marR="91450" marL="91450"/>
                </a:tc>
                <a:tc>
                  <a:txBody>
                    <a:bodyPr/>
                    <a:lstStyle/>
                    <a:p>
                      <a:pPr indent="0" lvl="0" marL="0" marR="0" rtl="0" algn="l">
                        <a:spcBef>
                          <a:spcPts val="0"/>
                        </a:spcBef>
                        <a:spcAft>
                          <a:spcPts val="0"/>
                        </a:spcAft>
                        <a:buNone/>
                      </a:pPr>
                      <a:r>
                        <a:rPr lang="en-US" sz="2400"/>
                        <a:t>0</a:t>
                      </a:r>
                      <a:endParaRPr sz="2400"/>
                    </a:p>
                  </a:txBody>
                  <a:tcPr marT="45725" marB="45725" marR="91450" marL="91450"/>
                </a:tc>
                <a:tc>
                  <a:txBody>
                    <a:bodyPr/>
                    <a:lstStyle/>
                    <a:p>
                      <a:pPr indent="0" lvl="0" marL="0" marR="0" rtl="0" algn="l">
                        <a:spcBef>
                          <a:spcPts val="0"/>
                        </a:spcBef>
                        <a:spcAft>
                          <a:spcPts val="0"/>
                        </a:spcAft>
                        <a:buNone/>
                      </a:pPr>
                      <a:r>
                        <a:rPr lang="en-US" sz="2400"/>
                        <a:t>XXXX</a:t>
                      </a:r>
                      <a:endParaRPr sz="2400"/>
                    </a:p>
                  </a:txBody>
                  <a:tcPr marT="45725" marB="45725" marR="91450" marL="91450"/>
                </a:tc>
                <a:tc>
                  <a:txBody>
                    <a:bodyPr/>
                    <a:lstStyle/>
                    <a:p>
                      <a:pPr indent="0" lvl="0" marL="0" marR="0" rtl="0" algn="l">
                        <a:spcBef>
                          <a:spcPts val="0"/>
                        </a:spcBef>
                        <a:spcAft>
                          <a:spcPts val="0"/>
                        </a:spcAft>
                        <a:buNone/>
                      </a:pPr>
                      <a:r>
                        <a:rPr lang="en-US" sz="2400">
                          <a:solidFill>
                            <a:srgbClr val="FF0000"/>
                          </a:solidFill>
                        </a:rPr>
                        <a:t>0001</a:t>
                      </a:r>
                      <a:endParaRPr sz="2400">
                        <a:solidFill>
                          <a:srgbClr val="FF0000"/>
                        </a:solidFill>
                      </a:endParaRPr>
                    </a:p>
                  </a:txBody>
                  <a:tcPr marT="45725" marB="45725" marR="91450" marL="91450"/>
                </a:tc>
              </a:tr>
              <a:tr h="466975">
                <a:tc>
                  <a:txBody>
                    <a:bodyPr/>
                    <a:lstStyle/>
                    <a:p>
                      <a:pPr indent="0" lvl="0" marL="0" marR="0" rtl="0" algn="l">
                        <a:spcBef>
                          <a:spcPts val="0"/>
                        </a:spcBef>
                        <a:spcAft>
                          <a:spcPts val="0"/>
                        </a:spcAft>
                        <a:buNone/>
                      </a:pPr>
                      <a:r>
                        <a:rPr lang="en-US" sz="2400"/>
                        <a:t>CASE 2</a:t>
                      </a:r>
                      <a:endParaRPr sz="2400"/>
                    </a:p>
                  </a:txBody>
                  <a:tcPr marT="45725" marB="45725" marR="91450" marL="91450"/>
                </a:tc>
                <a:tc>
                  <a:txBody>
                    <a:bodyPr/>
                    <a:lstStyle/>
                    <a:p>
                      <a:pPr indent="0" lvl="0" marL="0" marR="0" rtl="0" algn="l">
                        <a:spcBef>
                          <a:spcPts val="0"/>
                        </a:spcBef>
                        <a:spcAft>
                          <a:spcPts val="0"/>
                        </a:spcAft>
                        <a:buNone/>
                      </a:pPr>
                      <a:r>
                        <a:rPr lang="en-US" sz="2400"/>
                        <a:t>0</a:t>
                      </a:r>
                      <a:endParaRPr sz="2400"/>
                    </a:p>
                  </a:txBody>
                  <a:tcPr marT="45725" marB="45725" marR="91450" marL="91450"/>
                </a:tc>
                <a:tc>
                  <a:txBody>
                    <a:bodyPr/>
                    <a:lstStyle/>
                    <a:p>
                      <a:pPr indent="0" lvl="0" marL="0" marR="0" rtl="0" algn="l">
                        <a:spcBef>
                          <a:spcPts val="0"/>
                        </a:spcBef>
                        <a:spcAft>
                          <a:spcPts val="0"/>
                        </a:spcAft>
                        <a:buNone/>
                      </a:pPr>
                      <a:r>
                        <a:rPr lang="en-US" sz="2400"/>
                        <a:t>1</a:t>
                      </a:r>
                      <a:endParaRPr sz="2400"/>
                    </a:p>
                  </a:txBody>
                  <a:tcPr marT="45725" marB="45725" marR="91450" marL="91450"/>
                </a:tc>
                <a:tc>
                  <a:txBody>
                    <a:bodyPr/>
                    <a:lstStyle/>
                    <a:p>
                      <a:pPr indent="0" lvl="0" marL="0" marR="0" rtl="0" algn="l">
                        <a:spcBef>
                          <a:spcPts val="0"/>
                        </a:spcBef>
                        <a:spcAft>
                          <a:spcPts val="0"/>
                        </a:spcAft>
                        <a:buNone/>
                      </a:pPr>
                      <a:r>
                        <a:rPr lang="en-US" sz="2400"/>
                        <a:t>0</a:t>
                      </a:r>
                      <a:endParaRPr sz="2400"/>
                    </a:p>
                  </a:txBody>
                  <a:tcPr marT="45725" marB="45725" marR="91450" marL="91450"/>
                </a:tc>
                <a:tc>
                  <a:txBody>
                    <a:bodyPr/>
                    <a:lstStyle/>
                    <a:p>
                      <a:pPr indent="0" lvl="0" marL="0" marR="0" rtl="0" algn="l">
                        <a:spcBef>
                          <a:spcPts val="0"/>
                        </a:spcBef>
                        <a:spcAft>
                          <a:spcPts val="0"/>
                        </a:spcAft>
                        <a:buNone/>
                      </a:pPr>
                      <a:r>
                        <a:rPr lang="en-US" sz="2400"/>
                        <a:t>00A5</a:t>
                      </a:r>
                      <a:endParaRPr sz="2400"/>
                    </a:p>
                  </a:txBody>
                  <a:tcPr marT="45725" marB="45725" marR="91450" marL="91450"/>
                </a:tc>
                <a:tc>
                  <a:txBody>
                    <a:bodyPr/>
                    <a:lstStyle/>
                    <a:p>
                      <a:pPr indent="0" lvl="0" marL="0" marR="0" rtl="0" algn="l">
                        <a:spcBef>
                          <a:spcPts val="0"/>
                        </a:spcBef>
                        <a:spcAft>
                          <a:spcPts val="0"/>
                        </a:spcAft>
                        <a:buNone/>
                      </a:pPr>
                      <a:r>
                        <a:rPr lang="en-US" sz="2400">
                          <a:solidFill>
                            <a:srgbClr val="FF0000"/>
                          </a:solidFill>
                        </a:rPr>
                        <a:t>00A6</a:t>
                      </a:r>
                      <a:endParaRPr sz="2400">
                        <a:solidFill>
                          <a:srgbClr val="FF0000"/>
                        </a:solidFill>
                      </a:endParaRPr>
                    </a:p>
                  </a:txBody>
                  <a:tcPr marT="45725" marB="45725" marR="91450" marL="91450"/>
                </a:tc>
              </a:tr>
              <a:tr h="466975">
                <a:tc>
                  <a:txBody>
                    <a:bodyPr/>
                    <a:lstStyle/>
                    <a:p>
                      <a:pPr indent="0" lvl="0" marL="0" marR="0" rtl="0" algn="l">
                        <a:spcBef>
                          <a:spcPts val="0"/>
                        </a:spcBef>
                        <a:spcAft>
                          <a:spcPts val="0"/>
                        </a:spcAft>
                        <a:buNone/>
                      </a:pPr>
                      <a:r>
                        <a:rPr lang="en-US" sz="2400"/>
                        <a:t>CASE 3</a:t>
                      </a:r>
                      <a:endParaRPr sz="2400"/>
                    </a:p>
                  </a:txBody>
                  <a:tcPr marT="45725" marB="45725" marR="91450" marL="91450"/>
                </a:tc>
                <a:tc>
                  <a:txBody>
                    <a:bodyPr/>
                    <a:lstStyle/>
                    <a:p>
                      <a:pPr indent="0" lvl="0" marL="0" marR="0" rtl="0" algn="l">
                        <a:spcBef>
                          <a:spcPts val="0"/>
                        </a:spcBef>
                        <a:spcAft>
                          <a:spcPts val="0"/>
                        </a:spcAft>
                        <a:buNone/>
                      </a:pPr>
                      <a:r>
                        <a:rPr lang="en-US" sz="2400"/>
                        <a:t>0</a:t>
                      </a:r>
                      <a:endParaRPr sz="2400"/>
                    </a:p>
                  </a:txBody>
                  <a:tcPr marT="45725" marB="45725" marR="91450" marL="91450"/>
                </a:tc>
                <a:tc>
                  <a:txBody>
                    <a:bodyPr/>
                    <a:lstStyle/>
                    <a:p>
                      <a:pPr indent="0" lvl="0" marL="0" marR="0" rtl="0" algn="l">
                        <a:spcBef>
                          <a:spcPts val="0"/>
                        </a:spcBef>
                        <a:spcAft>
                          <a:spcPts val="0"/>
                        </a:spcAft>
                        <a:buNone/>
                      </a:pPr>
                      <a:r>
                        <a:rPr lang="en-US" sz="2400"/>
                        <a:t>0</a:t>
                      </a:r>
                      <a:endParaRPr sz="2400"/>
                    </a:p>
                  </a:txBody>
                  <a:tcPr marT="45725" marB="45725" marR="91450" marL="91450"/>
                </a:tc>
                <a:tc>
                  <a:txBody>
                    <a:bodyPr/>
                    <a:lstStyle/>
                    <a:p>
                      <a:pPr indent="0" lvl="0" marL="0" marR="0" rtl="0" algn="l">
                        <a:spcBef>
                          <a:spcPts val="0"/>
                        </a:spcBef>
                        <a:spcAft>
                          <a:spcPts val="0"/>
                        </a:spcAft>
                        <a:buNone/>
                      </a:pPr>
                      <a:r>
                        <a:rPr lang="en-US" sz="2400"/>
                        <a:t>0</a:t>
                      </a:r>
                      <a:endParaRPr sz="2400"/>
                    </a:p>
                  </a:txBody>
                  <a:tcPr marT="45725" marB="45725" marR="91450" marL="91450"/>
                </a:tc>
                <a:tc>
                  <a:txBody>
                    <a:bodyPr/>
                    <a:lstStyle/>
                    <a:p>
                      <a:pPr indent="0" lvl="0" marL="0" marR="0" rtl="0" algn="l">
                        <a:spcBef>
                          <a:spcPts val="0"/>
                        </a:spcBef>
                        <a:spcAft>
                          <a:spcPts val="0"/>
                        </a:spcAft>
                        <a:buNone/>
                      </a:pPr>
                      <a:r>
                        <a:rPr lang="en-US" sz="2400"/>
                        <a:t>XXXX</a:t>
                      </a:r>
                      <a:endParaRPr sz="2400"/>
                    </a:p>
                  </a:txBody>
                  <a:tcPr marT="45725" marB="45725" marR="91450" marL="91450"/>
                </a:tc>
                <a:tc>
                  <a:txBody>
                    <a:bodyPr/>
                    <a:lstStyle/>
                    <a:p>
                      <a:pPr indent="0" lvl="0" marL="0" marR="0" rtl="0" algn="l">
                        <a:lnSpc>
                          <a:spcPct val="100000"/>
                        </a:lnSpc>
                        <a:spcBef>
                          <a:spcPts val="0"/>
                        </a:spcBef>
                        <a:spcAft>
                          <a:spcPts val="0"/>
                        </a:spcAft>
                        <a:buClr>
                          <a:srgbClr val="FF0000"/>
                        </a:buClr>
                        <a:buSzPts val="2400"/>
                        <a:buFont typeface="Calibri"/>
                        <a:buNone/>
                      </a:pPr>
                      <a:r>
                        <a:rPr lang="en-US" sz="2400">
                          <a:solidFill>
                            <a:srgbClr val="FF0000"/>
                          </a:solidFill>
                        </a:rPr>
                        <a:t>00A6</a:t>
                      </a:r>
                      <a:endParaRPr sz="2400">
                        <a:solidFill>
                          <a:srgbClr val="FF0000"/>
                        </a:solidFill>
                      </a:endParaRPr>
                    </a:p>
                  </a:txBody>
                  <a:tcPr marT="45725" marB="45725" marR="91450" marL="91450"/>
                </a:tc>
              </a:tr>
              <a:tr h="466975">
                <a:tc>
                  <a:txBody>
                    <a:bodyPr/>
                    <a:lstStyle/>
                    <a:p>
                      <a:pPr indent="0" lvl="0" marL="0" marR="0" rtl="0" algn="l">
                        <a:spcBef>
                          <a:spcPts val="0"/>
                        </a:spcBef>
                        <a:spcAft>
                          <a:spcPts val="0"/>
                        </a:spcAft>
                        <a:buNone/>
                      </a:pPr>
                      <a:r>
                        <a:rPr lang="en-US" sz="2400"/>
                        <a:t>CASE 4</a:t>
                      </a:r>
                      <a:endParaRPr sz="2400"/>
                    </a:p>
                  </a:txBody>
                  <a:tcPr marT="45725" marB="45725" marR="91450" marL="91450"/>
                </a:tc>
                <a:tc>
                  <a:txBody>
                    <a:bodyPr/>
                    <a:lstStyle/>
                    <a:p>
                      <a:pPr indent="0" lvl="0" marL="0" marR="0" rtl="0" algn="l">
                        <a:spcBef>
                          <a:spcPts val="0"/>
                        </a:spcBef>
                        <a:spcAft>
                          <a:spcPts val="0"/>
                        </a:spcAft>
                        <a:buNone/>
                      </a:pPr>
                      <a:r>
                        <a:rPr lang="en-US" sz="2400"/>
                        <a:t>1</a:t>
                      </a:r>
                      <a:endParaRPr sz="2400"/>
                    </a:p>
                  </a:txBody>
                  <a:tcPr marT="45725" marB="45725" marR="91450" marL="91450"/>
                </a:tc>
                <a:tc>
                  <a:txBody>
                    <a:bodyPr/>
                    <a:lstStyle/>
                    <a:p>
                      <a:pPr indent="0" lvl="0" marL="0" marR="0" rtl="0" algn="l">
                        <a:spcBef>
                          <a:spcPts val="0"/>
                        </a:spcBef>
                        <a:spcAft>
                          <a:spcPts val="0"/>
                        </a:spcAft>
                        <a:buNone/>
                      </a:pPr>
                      <a:r>
                        <a:rPr lang="en-US" sz="2400"/>
                        <a:t>0</a:t>
                      </a:r>
                      <a:endParaRPr sz="2400"/>
                    </a:p>
                  </a:txBody>
                  <a:tcPr marT="45725" marB="45725" marR="91450" marL="91450"/>
                </a:tc>
                <a:tc>
                  <a:txBody>
                    <a:bodyPr/>
                    <a:lstStyle/>
                    <a:p>
                      <a:pPr indent="0" lvl="0" marL="0" marR="0" rtl="0" algn="l">
                        <a:spcBef>
                          <a:spcPts val="0"/>
                        </a:spcBef>
                        <a:spcAft>
                          <a:spcPts val="0"/>
                        </a:spcAft>
                        <a:buNone/>
                      </a:pPr>
                      <a:r>
                        <a:rPr lang="en-US" sz="2400"/>
                        <a:t>0</a:t>
                      </a:r>
                      <a:endParaRPr sz="2400"/>
                    </a:p>
                  </a:txBody>
                  <a:tcPr marT="45725" marB="45725" marR="91450" marL="91450"/>
                </a:tc>
                <a:tc>
                  <a:txBody>
                    <a:bodyPr/>
                    <a:lstStyle/>
                    <a:p>
                      <a:pPr indent="0" lvl="0" marL="0" marR="0" rtl="0" algn="l">
                        <a:spcBef>
                          <a:spcPts val="0"/>
                        </a:spcBef>
                        <a:spcAft>
                          <a:spcPts val="0"/>
                        </a:spcAft>
                        <a:buNone/>
                      </a:pPr>
                      <a:r>
                        <a:rPr lang="en-US" sz="2400"/>
                        <a:t>XXXX</a:t>
                      </a:r>
                      <a:endParaRPr sz="2400"/>
                    </a:p>
                  </a:txBody>
                  <a:tcPr marT="45725" marB="45725" marR="91450" marL="91450"/>
                </a:tc>
                <a:tc>
                  <a:txBody>
                    <a:bodyPr/>
                    <a:lstStyle/>
                    <a:p>
                      <a:pPr indent="0" lvl="0" marL="0" marR="0" rtl="0" algn="l">
                        <a:lnSpc>
                          <a:spcPct val="100000"/>
                        </a:lnSpc>
                        <a:spcBef>
                          <a:spcPts val="0"/>
                        </a:spcBef>
                        <a:spcAft>
                          <a:spcPts val="0"/>
                        </a:spcAft>
                        <a:buClr>
                          <a:srgbClr val="FF0000"/>
                        </a:buClr>
                        <a:buSzPts val="2400"/>
                        <a:buFont typeface="Calibri"/>
                        <a:buNone/>
                      </a:pPr>
                      <a:r>
                        <a:rPr lang="en-US" sz="2400">
                          <a:solidFill>
                            <a:srgbClr val="FF0000"/>
                          </a:solidFill>
                        </a:rPr>
                        <a:t>00A7</a:t>
                      </a:r>
                      <a:endParaRPr sz="2400">
                        <a:solidFill>
                          <a:srgbClr val="FF0000"/>
                        </a:solidFill>
                      </a:endParaRPr>
                    </a:p>
                  </a:txBody>
                  <a:tcPr marT="45725" marB="45725" marR="91450" marL="91450"/>
                </a:tc>
              </a:tr>
              <a:tr h="466975">
                <a:tc>
                  <a:txBody>
                    <a:bodyPr/>
                    <a:lstStyle/>
                    <a:p>
                      <a:pPr indent="0" lvl="0" marL="0" marR="0" rtl="0" algn="l">
                        <a:spcBef>
                          <a:spcPts val="0"/>
                        </a:spcBef>
                        <a:spcAft>
                          <a:spcPts val="0"/>
                        </a:spcAft>
                        <a:buNone/>
                      </a:pPr>
                      <a:r>
                        <a:rPr lang="en-US" sz="2400"/>
                        <a:t>CASE 5</a:t>
                      </a:r>
                      <a:endParaRPr sz="2400"/>
                    </a:p>
                  </a:txBody>
                  <a:tcPr marT="45725" marB="45725" marR="91450" marL="91450"/>
                </a:tc>
                <a:tc>
                  <a:txBody>
                    <a:bodyPr/>
                    <a:lstStyle/>
                    <a:p>
                      <a:pPr indent="0" lvl="0" marL="0" marR="0" rtl="0" algn="l">
                        <a:spcBef>
                          <a:spcPts val="0"/>
                        </a:spcBef>
                        <a:spcAft>
                          <a:spcPts val="0"/>
                        </a:spcAft>
                        <a:buNone/>
                      </a:pPr>
                      <a:r>
                        <a:rPr lang="en-US" sz="2400"/>
                        <a:t>0</a:t>
                      </a:r>
                      <a:endParaRPr sz="2400"/>
                    </a:p>
                  </a:txBody>
                  <a:tcPr marT="45725" marB="45725" marR="91450" marL="91450"/>
                </a:tc>
                <a:tc>
                  <a:txBody>
                    <a:bodyPr/>
                    <a:lstStyle/>
                    <a:p>
                      <a:pPr indent="0" lvl="0" marL="0" marR="0" rtl="0" algn="l">
                        <a:spcBef>
                          <a:spcPts val="0"/>
                        </a:spcBef>
                        <a:spcAft>
                          <a:spcPts val="0"/>
                        </a:spcAft>
                        <a:buNone/>
                      </a:pPr>
                      <a:r>
                        <a:rPr lang="en-US" sz="2400"/>
                        <a:t>0</a:t>
                      </a:r>
                      <a:endParaRPr sz="2400"/>
                    </a:p>
                  </a:txBody>
                  <a:tcPr marT="45725" marB="45725" marR="91450" marL="91450"/>
                </a:tc>
                <a:tc>
                  <a:txBody>
                    <a:bodyPr/>
                    <a:lstStyle/>
                    <a:p>
                      <a:pPr indent="0" lvl="0" marL="0" marR="0" rtl="0" algn="l">
                        <a:spcBef>
                          <a:spcPts val="0"/>
                        </a:spcBef>
                        <a:spcAft>
                          <a:spcPts val="0"/>
                        </a:spcAft>
                        <a:buNone/>
                      </a:pPr>
                      <a:r>
                        <a:rPr lang="en-US" sz="2400"/>
                        <a:t>1</a:t>
                      </a:r>
                      <a:endParaRPr sz="2400"/>
                    </a:p>
                  </a:txBody>
                  <a:tcPr marT="45725" marB="45725" marR="91450" marL="91450"/>
                </a:tc>
                <a:tc>
                  <a:txBody>
                    <a:bodyPr/>
                    <a:lstStyle/>
                    <a:p>
                      <a:pPr indent="0" lvl="0" marL="0" marR="0" rtl="0" algn="l">
                        <a:spcBef>
                          <a:spcPts val="0"/>
                        </a:spcBef>
                        <a:spcAft>
                          <a:spcPts val="0"/>
                        </a:spcAft>
                        <a:buNone/>
                      </a:pPr>
                      <a:r>
                        <a:rPr lang="en-US" sz="2400"/>
                        <a:t>0014</a:t>
                      </a:r>
                      <a:endParaRPr sz="2400"/>
                    </a:p>
                  </a:txBody>
                  <a:tcPr marT="45725" marB="45725" marR="91450" marL="91450"/>
                </a:tc>
                <a:tc>
                  <a:txBody>
                    <a:bodyPr/>
                    <a:lstStyle/>
                    <a:p>
                      <a:pPr indent="0" lvl="0" marL="0" marR="0" rtl="0" algn="l">
                        <a:spcBef>
                          <a:spcPts val="0"/>
                        </a:spcBef>
                        <a:spcAft>
                          <a:spcPts val="0"/>
                        </a:spcAft>
                        <a:buNone/>
                      </a:pPr>
                      <a:r>
                        <a:rPr lang="en-US" sz="2400">
                          <a:solidFill>
                            <a:srgbClr val="FF0000"/>
                          </a:solidFill>
                        </a:rPr>
                        <a:t>pc-offset</a:t>
                      </a:r>
                      <a:endParaRPr/>
                    </a:p>
                    <a:p>
                      <a:pPr indent="0" lvl="0" marL="0" marR="0" rtl="0" algn="l">
                        <a:spcBef>
                          <a:spcPts val="0"/>
                        </a:spcBef>
                        <a:spcAft>
                          <a:spcPts val="0"/>
                        </a:spcAft>
                        <a:buNone/>
                      </a:pPr>
                      <a:r>
                        <a:rPr lang="en-US" sz="2400">
                          <a:solidFill>
                            <a:srgbClr val="FF0000"/>
                          </a:solidFill>
                        </a:rPr>
                        <a:t>=00A7-0014</a:t>
                      </a:r>
                      <a:endParaRPr/>
                    </a:p>
                    <a:p>
                      <a:pPr indent="0" lvl="0" marL="0" marR="0" rtl="0" algn="l">
                        <a:spcBef>
                          <a:spcPts val="0"/>
                        </a:spcBef>
                        <a:spcAft>
                          <a:spcPts val="0"/>
                        </a:spcAft>
                        <a:buNone/>
                      </a:pPr>
                      <a:r>
                        <a:rPr lang="en-US" sz="2400">
                          <a:solidFill>
                            <a:srgbClr val="FF0000"/>
                          </a:solidFill>
                        </a:rPr>
                        <a:t>=0093</a:t>
                      </a:r>
                      <a:endParaRPr sz="2400">
                        <a:solidFill>
                          <a:srgbClr val="FF0000"/>
                        </a:solidFill>
                      </a:endParaRPr>
                    </a:p>
                  </a:txBody>
                  <a:tcPr marT="45725" marB="45725" marR="91450" marL="91450"/>
                </a:tc>
              </a:tr>
            </a:tbl>
          </a:graphicData>
        </a:graphic>
      </p:graphicFrame>
      <p:sp>
        <p:nvSpPr>
          <p:cNvPr id="188" name="Google Shape;188;p15"/>
          <p:cNvSpPr txBox="1"/>
          <p:nvPr/>
        </p:nvSpPr>
        <p:spPr>
          <a:xfrm>
            <a:off x="457200" y="274638"/>
            <a:ext cx="8229600" cy="1143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OUTPUT TABLE </a:t>
            </a:r>
            <a:endParaRPr sz="44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pic>
        <p:nvPicPr>
          <p:cNvPr id="193" name="Google Shape;193;p16"/>
          <p:cNvPicPr preferRelativeResize="0"/>
          <p:nvPr/>
        </p:nvPicPr>
        <p:blipFill rotWithShape="1">
          <a:blip r:embed="rId3">
            <a:alphaModFix/>
          </a:blip>
          <a:srcRect b="47081" l="0" r="0" t="10974"/>
          <a:stretch/>
        </p:blipFill>
        <p:spPr>
          <a:xfrm>
            <a:off x="381000" y="1828800"/>
            <a:ext cx="7848600" cy="4876800"/>
          </a:xfrm>
          <a:prstGeom prst="rect">
            <a:avLst/>
          </a:prstGeom>
          <a:noFill/>
          <a:ln>
            <a:noFill/>
          </a:ln>
        </p:spPr>
      </p:pic>
      <p:graphicFrame>
        <p:nvGraphicFramePr>
          <p:cNvPr id="194" name="Google Shape;194;p16"/>
          <p:cNvGraphicFramePr/>
          <p:nvPr/>
        </p:nvGraphicFramePr>
        <p:xfrm>
          <a:off x="457200" y="152400"/>
          <a:ext cx="3000000" cy="3000000"/>
        </p:xfrm>
        <a:graphic>
          <a:graphicData uri="http://schemas.openxmlformats.org/drawingml/2006/table">
            <a:tbl>
              <a:tblPr bandRow="1" firstRow="1">
                <a:noFill/>
                <a:tableStyleId>{103C91F6-18F8-4406-8399-8010EDB607B4}</a:tableStyleId>
              </a:tblPr>
              <a:tblGrid>
                <a:gridCol w="1187450"/>
                <a:gridCol w="1187450"/>
                <a:gridCol w="1187450"/>
                <a:gridCol w="1187450"/>
                <a:gridCol w="1003300"/>
                <a:gridCol w="1981200"/>
              </a:tblGrid>
              <a:tr h="381000">
                <a:tc>
                  <a:txBody>
                    <a:bodyPr/>
                    <a:lstStyle/>
                    <a:p>
                      <a:pPr indent="0" lvl="0" marL="0" marR="0" rtl="0" algn="l">
                        <a:spcBef>
                          <a:spcPts val="0"/>
                        </a:spcBef>
                        <a:spcAft>
                          <a:spcPts val="0"/>
                        </a:spcAft>
                        <a:buNone/>
                      </a:pPr>
                      <a:r>
                        <a:t/>
                      </a:r>
                      <a:endParaRPr sz="1200"/>
                    </a:p>
                  </a:txBody>
                  <a:tcPr marT="45725" marB="45725" marR="91450" marL="91450"/>
                </a:tc>
                <a:tc>
                  <a:txBody>
                    <a:bodyPr/>
                    <a:lstStyle/>
                    <a:p>
                      <a:pPr indent="0" lvl="0" marL="0" marR="0" rtl="0" algn="l">
                        <a:spcBef>
                          <a:spcPts val="0"/>
                        </a:spcBef>
                        <a:spcAft>
                          <a:spcPts val="0"/>
                        </a:spcAft>
                        <a:buNone/>
                      </a:pPr>
                      <a:r>
                        <a:rPr lang="en-US" sz="1200"/>
                        <a:t>inc</a:t>
                      </a:r>
                      <a:endParaRPr sz="1200"/>
                    </a:p>
                  </a:txBody>
                  <a:tcPr marT="45725" marB="45725" marR="91450" marL="91450"/>
                </a:tc>
                <a:tc>
                  <a:txBody>
                    <a:bodyPr/>
                    <a:lstStyle/>
                    <a:p>
                      <a:pPr indent="0" lvl="0" marL="0" marR="0" rtl="0" algn="l">
                        <a:spcBef>
                          <a:spcPts val="0"/>
                        </a:spcBef>
                        <a:spcAft>
                          <a:spcPts val="0"/>
                        </a:spcAft>
                        <a:buNone/>
                      </a:pPr>
                      <a:r>
                        <a:rPr lang="en-US" sz="1200"/>
                        <a:t>add</a:t>
                      </a:r>
                      <a:endParaRPr sz="1200"/>
                    </a:p>
                  </a:txBody>
                  <a:tcPr marT="45725" marB="45725" marR="91450" marL="91450"/>
                </a:tc>
                <a:tc>
                  <a:txBody>
                    <a:bodyPr/>
                    <a:lstStyle/>
                    <a:p>
                      <a:pPr indent="0" lvl="0" marL="0" marR="0" rtl="0" algn="l">
                        <a:spcBef>
                          <a:spcPts val="0"/>
                        </a:spcBef>
                        <a:spcAft>
                          <a:spcPts val="0"/>
                        </a:spcAft>
                        <a:buNone/>
                      </a:pPr>
                      <a:r>
                        <a:rPr lang="en-US" sz="1200"/>
                        <a:t>sub </a:t>
                      </a:r>
                      <a:endParaRPr sz="1200"/>
                    </a:p>
                  </a:txBody>
                  <a:tcPr marT="45725" marB="45725" marR="91450" marL="91450"/>
                </a:tc>
                <a:tc>
                  <a:txBody>
                    <a:bodyPr/>
                    <a:lstStyle/>
                    <a:p>
                      <a:pPr indent="0" lvl="0" marL="0" marR="0" rtl="0" algn="l">
                        <a:spcBef>
                          <a:spcPts val="0"/>
                        </a:spcBef>
                        <a:spcAft>
                          <a:spcPts val="0"/>
                        </a:spcAft>
                        <a:buNone/>
                      </a:pPr>
                      <a:r>
                        <a:rPr lang="en-US" sz="1200"/>
                        <a:t>offset</a:t>
                      </a:r>
                      <a:endParaRPr/>
                    </a:p>
                    <a:p>
                      <a:pPr indent="0" lvl="0" marL="0" marR="0" rtl="0" algn="l">
                        <a:spcBef>
                          <a:spcPts val="0"/>
                        </a:spcBef>
                        <a:spcAft>
                          <a:spcPts val="0"/>
                        </a:spcAft>
                        <a:buNone/>
                      </a:pPr>
                      <a:r>
                        <a:rPr lang="en-US" sz="1200"/>
                        <a:t>[15:0]</a:t>
                      </a:r>
                      <a:endParaRPr sz="1200"/>
                    </a:p>
                  </a:txBody>
                  <a:tcPr marT="45725" marB="45725" marR="91450" marL="91450"/>
                </a:tc>
                <a:tc>
                  <a:txBody>
                    <a:bodyPr/>
                    <a:lstStyle/>
                    <a:p>
                      <a:pPr indent="0" lvl="0" marL="0" marR="0" rtl="0" algn="l">
                        <a:spcBef>
                          <a:spcPts val="0"/>
                        </a:spcBef>
                        <a:spcAft>
                          <a:spcPts val="0"/>
                        </a:spcAft>
                        <a:buNone/>
                      </a:pPr>
                      <a:r>
                        <a:rPr lang="en-US" sz="1200"/>
                        <a:t>output</a:t>
                      </a:r>
                      <a:endParaRPr sz="1200"/>
                    </a:p>
                  </a:txBody>
                  <a:tcPr marT="45725" marB="45725" marR="91450" marL="91450"/>
                </a:tc>
              </a:tr>
              <a:tr h="226250">
                <a:tc>
                  <a:txBody>
                    <a:bodyPr/>
                    <a:lstStyle/>
                    <a:p>
                      <a:pPr indent="0" lvl="0" marL="0" marR="0" rtl="0" algn="l">
                        <a:spcBef>
                          <a:spcPts val="0"/>
                        </a:spcBef>
                        <a:spcAft>
                          <a:spcPts val="0"/>
                        </a:spcAft>
                        <a:buNone/>
                      </a:pPr>
                      <a:r>
                        <a:t/>
                      </a:r>
                      <a:endParaRPr sz="1200"/>
                    </a:p>
                  </a:txBody>
                  <a:tcPr marT="45725" marB="45725" marR="91450" marL="91450"/>
                </a:tc>
                <a:tc>
                  <a:txBody>
                    <a:bodyPr/>
                    <a:lstStyle/>
                    <a:p>
                      <a:pPr indent="0" lvl="0" marL="0" marR="0" rtl="0" algn="l">
                        <a:spcBef>
                          <a:spcPts val="0"/>
                        </a:spcBef>
                        <a:spcAft>
                          <a:spcPts val="0"/>
                        </a:spcAft>
                        <a:buNone/>
                      </a:pPr>
                      <a:r>
                        <a:rPr lang="en-US" sz="1200"/>
                        <a:t>Bit 18</a:t>
                      </a:r>
                      <a:endParaRPr sz="1200"/>
                    </a:p>
                  </a:txBody>
                  <a:tcPr marT="45725" marB="45725" marR="91450" marL="91450"/>
                </a:tc>
                <a:tc>
                  <a:txBody>
                    <a:bodyPr/>
                    <a:lstStyle/>
                    <a:p>
                      <a:pPr indent="0" lvl="0" marL="0" marR="0" rtl="0" algn="l">
                        <a:spcBef>
                          <a:spcPts val="0"/>
                        </a:spcBef>
                        <a:spcAft>
                          <a:spcPts val="0"/>
                        </a:spcAft>
                        <a:buNone/>
                      </a:pPr>
                      <a:r>
                        <a:rPr lang="en-US" sz="1200"/>
                        <a:t>Bit 17</a:t>
                      </a:r>
                      <a:endParaRPr sz="1200"/>
                    </a:p>
                  </a:txBody>
                  <a:tcPr marT="45725" marB="45725" marR="91450" marL="91450"/>
                </a:tc>
                <a:tc>
                  <a:txBody>
                    <a:bodyPr/>
                    <a:lstStyle/>
                    <a:p>
                      <a:pPr indent="0" lvl="0" marL="0" marR="0" rtl="0" algn="l">
                        <a:spcBef>
                          <a:spcPts val="0"/>
                        </a:spcBef>
                        <a:spcAft>
                          <a:spcPts val="0"/>
                        </a:spcAft>
                        <a:buNone/>
                      </a:pPr>
                      <a:r>
                        <a:rPr lang="en-US" sz="1200"/>
                        <a:t>Bit 16</a:t>
                      </a:r>
                      <a:endParaRPr sz="1200"/>
                    </a:p>
                  </a:txBody>
                  <a:tcPr marT="45725" marB="45725" marR="91450" marL="91450"/>
                </a:tc>
                <a:tc>
                  <a:txBody>
                    <a:bodyPr/>
                    <a:lstStyle/>
                    <a:p>
                      <a:pPr indent="0" lvl="0" marL="0" marR="0" rtl="0" algn="l">
                        <a:spcBef>
                          <a:spcPts val="0"/>
                        </a:spcBef>
                        <a:spcAft>
                          <a:spcPts val="0"/>
                        </a:spcAft>
                        <a:buNone/>
                      </a:pPr>
                      <a:r>
                        <a:rPr lang="en-US" sz="1200"/>
                        <a:t>Bit 15</a:t>
                      </a:r>
                      <a:r>
                        <a:rPr lang="en-US" sz="1200"/>
                        <a:t> to </a:t>
                      </a:r>
                      <a:r>
                        <a:rPr lang="en-US" sz="1200"/>
                        <a:t>Bit0</a:t>
                      </a:r>
                      <a:endParaRPr sz="1200"/>
                    </a:p>
                  </a:txBody>
                  <a:tcPr marT="45725" marB="45725" marR="91450" marL="91450"/>
                </a:tc>
                <a:tc>
                  <a:txBody>
                    <a:bodyPr/>
                    <a:lstStyle/>
                    <a:p>
                      <a:pPr indent="0" lvl="0" marL="0" marR="0" rtl="0" algn="l">
                        <a:lnSpc>
                          <a:spcPct val="100000"/>
                        </a:lnSpc>
                        <a:spcBef>
                          <a:spcPts val="0"/>
                        </a:spcBef>
                        <a:spcAft>
                          <a:spcPts val="0"/>
                        </a:spcAft>
                        <a:buClr>
                          <a:schemeClr val="dk1"/>
                        </a:buClr>
                        <a:buSzPts val="1200"/>
                        <a:buFont typeface="Calibri"/>
                        <a:buNone/>
                      </a:pPr>
                      <a:r>
                        <a:rPr lang="en-US" sz="1200"/>
                        <a:t>pc[15:0]</a:t>
                      </a:r>
                      <a:endParaRPr sz="1200"/>
                    </a:p>
                    <a:p>
                      <a:pPr indent="0" lvl="0" marL="0" marR="0" rtl="0" algn="l">
                        <a:spcBef>
                          <a:spcPts val="0"/>
                        </a:spcBef>
                        <a:spcAft>
                          <a:spcPts val="0"/>
                        </a:spcAft>
                        <a:buNone/>
                      </a:pPr>
                      <a:r>
                        <a:t/>
                      </a:r>
                      <a:endParaRPr sz="1200"/>
                    </a:p>
                  </a:txBody>
                  <a:tcPr marT="45725" marB="45725" marR="91450" marL="91450"/>
                </a:tc>
              </a:tr>
              <a:tr h="466975">
                <a:tc>
                  <a:txBody>
                    <a:bodyPr/>
                    <a:lstStyle/>
                    <a:p>
                      <a:pPr indent="0" lvl="0" marL="0" marR="0" rtl="0" algn="l">
                        <a:spcBef>
                          <a:spcPts val="0"/>
                        </a:spcBef>
                        <a:spcAft>
                          <a:spcPts val="0"/>
                        </a:spcAft>
                        <a:buNone/>
                      </a:pPr>
                      <a:r>
                        <a:rPr lang="en-US" sz="1200"/>
                        <a:t>CASE 1</a:t>
                      </a:r>
                      <a:endParaRPr sz="1200"/>
                    </a:p>
                  </a:txBody>
                  <a:tcPr marT="45725" marB="45725" marR="91450" marL="91450"/>
                </a:tc>
                <a:tc>
                  <a:txBody>
                    <a:bodyPr/>
                    <a:lstStyle/>
                    <a:p>
                      <a:pPr indent="0" lvl="0" marL="0" marR="0" rtl="0" algn="l">
                        <a:spcBef>
                          <a:spcPts val="0"/>
                        </a:spcBef>
                        <a:spcAft>
                          <a:spcPts val="0"/>
                        </a:spcAft>
                        <a:buNone/>
                      </a:pPr>
                      <a:r>
                        <a:rPr lang="en-US" sz="1200"/>
                        <a:t>1</a:t>
                      </a:r>
                      <a:endParaRPr sz="1200"/>
                    </a:p>
                  </a:txBody>
                  <a:tcPr marT="45725" marB="45725" marR="91450" marL="91450"/>
                </a:tc>
                <a:tc>
                  <a:txBody>
                    <a:bodyPr/>
                    <a:lstStyle/>
                    <a:p>
                      <a:pPr indent="0" lvl="0" marL="0" marR="0" rtl="0" algn="l">
                        <a:spcBef>
                          <a:spcPts val="0"/>
                        </a:spcBef>
                        <a:spcAft>
                          <a:spcPts val="0"/>
                        </a:spcAft>
                        <a:buNone/>
                      </a:pPr>
                      <a:r>
                        <a:rPr lang="en-US" sz="1200"/>
                        <a:t>0</a:t>
                      </a:r>
                      <a:endParaRPr sz="1200"/>
                    </a:p>
                  </a:txBody>
                  <a:tcPr marT="45725" marB="45725" marR="91450" marL="91450"/>
                </a:tc>
                <a:tc>
                  <a:txBody>
                    <a:bodyPr/>
                    <a:lstStyle/>
                    <a:p>
                      <a:pPr indent="0" lvl="0" marL="0" marR="0" rtl="0" algn="l">
                        <a:spcBef>
                          <a:spcPts val="0"/>
                        </a:spcBef>
                        <a:spcAft>
                          <a:spcPts val="0"/>
                        </a:spcAft>
                        <a:buNone/>
                      </a:pPr>
                      <a:r>
                        <a:rPr lang="en-US" sz="1200"/>
                        <a:t>0</a:t>
                      </a:r>
                      <a:endParaRPr sz="1200"/>
                    </a:p>
                  </a:txBody>
                  <a:tcPr marT="45725" marB="45725" marR="91450" marL="91450"/>
                </a:tc>
                <a:tc>
                  <a:txBody>
                    <a:bodyPr/>
                    <a:lstStyle/>
                    <a:p>
                      <a:pPr indent="0" lvl="0" marL="0" marR="0" rtl="0" algn="l">
                        <a:spcBef>
                          <a:spcPts val="0"/>
                        </a:spcBef>
                        <a:spcAft>
                          <a:spcPts val="0"/>
                        </a:spcAft>
                        <a:buNone/>
                      </a:pPr>
                      <a:r>
                        <a:rPr lang="en-US" sz="1200"/>
                        <a:t>XXXX</a:t>
                      </a:r>
                      <a:endParaRPr sz="1200"/>
                    </a:p>
                  </a:txBody>
                  <a:tcPr marT="45725" marB="45725" marR="91450" marL="91450"/>
                </a:tc>
                <a:tc>
                  <a:txBody>
                    <a:bodyPr/>
                    <a:lstStyle/>
                    <a:p>
                      <a:pPr indent="0" lvl="0" marL="0" marR="0" rtl="0" algn="l">
                        <a:spcBef>
                          <a:spcPts val="0"/>
                        </a:spcBef>
                        <a:spcAft>
                          <a:spcPts val="0"/>
                        </a:spcAft>
                        <a:buNone/>
                      </a:pPr>
                      <a:r>
                        <a:rPr lang="en-US" sz="1200">
                          <a:solidFill>
                            <a:srgbClr val="FF0000"/>
                          </a:solidFill>
                        </a:rPr>
                        <a:t>0001</a:t>
                      </a:r>
                      <a:endParaRPr sz="1200">
                        <a:solidFill>
                          <a:srgbClr val="FF0000"/>
                        </a:solidFill>
                      </a:endParaRPr>
                    </a:p>
                  </a:txBody>
                  <a:tcPr marT="45725" marB="45725" marR="91450" marL="91450"/>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graphicFrame>
        <p:nvGraphicFramePr>
          <p:cNvPr id="199" name="Google Shape;199;p17"/>
          <p:cNvGraphicFramePr/>
          <p:nvPr/>
        </p:nvGraphicFramePr>
        <p:xfrm>
          <a:off x="457200" y="152400"/>
          <a:ext cx="3000000" cy="3000000"/>
        </p:xfrm>
        <a:graphic>
          <a:graphicData uri="http://schemas.openxmlformats.org/drawingml/2006/table">
            <a:tbl>
              <a:tblPr bandRow="1" firstRow="1">
                <a:noFill/>
                <a:tableStyleId>{103C91F6-18F8-4406-8399-8010EDB607B4}</a:tableStyleId>
              </a:tblPr>
              <a:tblGrid>
                <a:gridCol w="1187450"/>
                <a:gridCol w="1187450"/>
                <a:gridCol w="1187450"/>
                <a:gridCol w="1187450"/>
                <a:gridCol w="1003300"/>
                <a:gridCol w="1981200"/>
              </a:tblGrid>
              <a:tr h="381000">
                <a:tc>
                  <a:txBody>
                    <a:bodyPr/>
                    <a:lstStyle/>
                    <a:p>
                      <a:pPr indent="0" lvl="0" marL="0" marR="0" rtl="0" algn="l">
                        <a:spcBef>
                          <a:spcPts val="0"/>
                        </a:spcBef>
                        <a:spcAft>
                          <a:spcPts val="0"/>
                        </a:spcAft>
                        <a:buNone/>
                      </a:pPr>
                      <a:r>
                        <a:t/>
                      </a:r>
                      <a:endParaRPr sz="1200"/>
                    </a:p>
                  </a:txBody>
                  <a:tcPr marT="45725" marB="45725" marR="91450" marL="91450"/>
                </a:tc>
                <a:tc>
                  <a:txBody>
                    <a:bodyPr/>
                    <a:lstStyle/>
                    <a:p>
                      <a:pPr indent="0" lvl="0" marL="0" marR="0" rtl="0" algn="l">
                        <a:spcBef>
                          <a:spcPts val="0"/>
                        </a:spcBef>
                        <a:spcAft>
                          <a:spcPts val="0"/>
                        </a:spcAft>
                        <a:buNone/>
                      </a:pPr>
                      <a:r>
                        <a:rPr lang="en-US" sz="1200"/>
                        <a:t>inc</a:t>
                      </a:r>
                      <a:endParaRPr sz="1200"/>
                    </a:p>
                  </a:txBody>
                  <a:tcPr marT="45725" marB="45725" marR="91450" marL="91450"/>
                </a:tc>
                <a:tc>
                  <a:txBody>
                    <a:bodyPr/>
                    <a:lstStyle/>
                    <a:p>
                      <a:pPr indent="0" lvl="0" marL="0" marR="0" rtl="0" algn="l">
                        <a:spcBef>
                          <a:spcPts val="0"/>
                        </a:spcBef>
                        <a:spcAft>
                          <a:spcPts val="0"/>
                        </a:spcAft>
                        <a:buNone/>
                      </a:pPr>
                      <a:r>
                        <a:rPr lang="en-US" sz="1200"/>
                        <a:t>add</a:t>
                      </a:r>
                      <a:endParaRPr sz="1200"/>
                    </a:p>
                  </a:txBody>
                  <a:tcPr marT="45725" marB="45725" marR="91450" marL="91450"/>
                </a:tc>
                <a:tc>
                  <a:txBody>
                    <a:bodyPr/>
                    <a:lstStyle/>
                    <a:p>
                      <a:pPr indent="0" lvl="0" marL="0" marR="0" rtl="0" algn="l">
                        <a:spcBef>
                          <a:spcPts val="0"/>
                        </a:spcBef>
                        <a:spcAft>
                          <a:spcPts val="0"/>
                        </a:spcAft>
                        <a:buNone/>
                      </a:pPr>
                      <a:r>
                        <a:rPr lang="en-US" sz="1200"/>
                        <a:t>sub </a:t>
                      </a:r>
                      <a:endParaRPr sz="1200"/>
                    </a:p>
                  </a:txBody>
                  <a:tcPr marT="45725" marB="45725" marR="91450" marL="91450"/>
                </a:tc>
                <a:tc>
                  <a:txBody>
                    <a:bodyPr/>
                    <a:lstStyle/>
                    <a:p>
                      <a:pPr indent="0" lvl="0" marL="0" marR="0" rtl="0" algn="l">
                        <a:spcBef>
                          <a:spcPts val="0"/>
                        </a:spcBef>
                        <a:spcAft>
                          <a:spcPts val="0"/>
                        </a:spcAft>
                        <a:buNone/>
                      </a:pPr>
                      <a:r>
                        <a:rPr lang="en-US" sz="1200"/>
                        <a:t>offset</a:t>
                      </a:r>
                      <a:endParaRPr/>
                    </a:p>
                    <a:p>
                      <a:pPr indent="0" lvl="0" marL="0" marR="0" rtl="0" algn="l">
                        <a:spcBef>
                          <a:spcPts val="0"/>
                        </a:spcBef>
                        <a:spcAft>
                          <a:spcPts val="0"/>
                        </a:spcAft>
                        <a:buNone/>
                      </a:pPr>
                      <a:r>
                        <a:rPr lang="en-US" sz="1200"/>
                        <a:t>[15:0]</a:t>
                      </a:r>
                      <a:endParaRPr sz="1200"/>
                    </a:p>
                  </a:txBody>
                  <a:tcPr marT="45725" marB="45725" marR="91450" marL="91450"/>
                </a:tc>
                <a:tc>
                  <a:txBody>
                    <a:bodyPr/>
                    <a:lstStyle/>
                    <a:p>
                      <a:pPr indent="0" lvl="0" marL="0" marR="0" rtl="0" algn="l">
                        <a:spcBef>
                          <a:spcPts val="0"/>
                        </a:spcBef>
                        <a:spcAft>
                          <a:spcPts val="0"/>
                        </a:spcAft>
                        <a:buNone/>
                      </a:pPr>
                      <a:r>
                        <a:rPr lang="en-US" sz="1200"/>
                        <a:t>output</a:t>
                      </a:r>
                      <a:endParaRPr sz="1200"/>
                    </a:p>
                  </a:txBody>
                  <a:tcPr marT="45725" marB="45725" marR="91450" marL="91450"/>
                </a:tc>
              </a:tr>
              <a:tr h="226250">
                <a:tc>
                  <a:txBody>
                    <a:bodyPr/>
                    <a:lstStyle/>
                    <a:p>
                      <a:pPr indent="0" lvl="0" marL="0" marR="0" rtl="0" algn="l">
                        <a:spcBef>
                          <a:spcPts val="0"/>
                        </a:spcBef>
                        <a:spcAft>
                          <a:spcPts val="0"/>
                        </a:spcAft>
                        <a:buNone/>
                      </a:pPr>
                      <a:r>
                        <a:t/>
                      </a:r>
                      <a:endParaRPr sz="1200"/>
                    </a:p>
                  </a:txBody>
                  <a:tcPr marT="45725" marB="45725" marR="91450" marL="91450"/>
                </a:tc>
                <a:tc>
                  <a:txBody>
                    <a:bodyPr/>
                    <a:lstStyle/>
                    <a:p>
                      <a:pPr indent="0" lvl="0" marL="0" marR="0" rtl="0" algn="l">
                        <a:spcBef>
                          <a:spcPts val="0"/>
                        </a:spcBef>
                        <a:spcAft>
                          <a:spcPts val="0"/>
                        </a:spcAft>
                        <a:buNone/>
                      </a:pPr>
                      <a:r>
                        <a:rPr lang="en-US" sz="1200"/>
                        <a:t>Bit 18</a:t>
                      </a:r>
                      <a:endParaRPr sz="1200"/>
                    </a:p>
                  </a:txBody>
                  <a:tcPr marT="45725" marB="45725" marR="91450" marL="91450"/>
                </a:tc>
                <a:tc>
                  <a:txBody>
                    <a:bodyPr/>
                    <a:lstStyle/>
                    <a:p>
                      <a:pPr indent="0" lvl="0" marL="0" marR="0" rtl="0" algn="l">
                        <a:spcBef>
                          <a:spcPts val="0"/>
                        </a:spcBef>
                        <a:spcAft>
                          <a:spcPts val="0"/>
                        </a:spcAft>
                        <a:buNone/>
                      </a:pPr>
                      <a:r>
                        <a:rPr lang="en-US" sz="1200"/>
                        <a:t>Bit 17</a:t>
                      </a:r>
                      <a:endParaRPr sz="1200"/>
                    </a:p>
                  </a:txBody>
                  <a:tcPr marT="45725" marB="45725" marR="91450" marL="91450"/>
                </a:tc>
                <a:tc>
                  <a:txBody>
                    <a:bodyPr/>
                    <a:lstStyle/>
                    <a:p>
                      <a:pPr indent="0" lvl="0" marL="0" marR="0" rtl="0" algn="l">
                        <a:spcBef>
                          <a:spcPts val="0"/>
                        </a:spcBef>
                        <a:spcAft>
                          <a:spcPts val="0"/>
                        </a:spcAft>
                        <a:buNone/>
                      </a:pPr>
                      <a:r>
                        <a:rPr lang="en-US" sz="1200"/>
                        <a:t>Bit 16</a:t>
                      </a:r>
                      <a:endParaRPr sz="1200"/>
                    </a:p>
                  </a:txBody>
                  <a:tcPr marT="45725" marB="45725" marR="91450" marL="91450"/>
                </a:tc>
                <a:tc>
                  <a:txBody>
                    <a:bodyPr/>
                    <a:lstStyle/>
                    <a:p>
                      <a:pPr indent="0" lvl="0" marL="0" marR="0" rtl="0" algn="l">
                        <a:spcBef>
                          <a:spcPts val="0"/>
                        </a:spcBef>
                        <a:spcAft>
                          <a:spcPts val="0"/>
                        </a:spcAft>
                        <a:buNone/>
                      </a:pPr>
                      <a:r>
                        <a:rPr lang="en-US" sz="1200"/>
                        <a:t>Bit 15</a:t>
                      </a:r>
                      <a:r>
                        <a:rPr lang="en-US" sz="1200"/>
                        <a:t> to </a:t>
                      </a:r>
                      <a:r>
                        <a:rPr lang="en-US" sz="1200"/>
                        <a:t>Bit0</a:t>
                      </a:r>
                      <a:endParaRPr sz="1200"/>
                    </a:p>
                  </a:txBody>
                  <a:tcPr marT="45725" marB="45725" marR="91450" marL="91450"/>
                </a:tc>
                <a:tc>
                  <a:txBody>
                    <a:bodyPr/>
                    <a:lstStyle/>
                    <a:p>
                      <a:pPr indent="0" lvl="0" marL="0" marR="0" rtl="0" algn="l">
                        <a:lnSpc>
                          <a:spcPct val="100000"/>
                        </a:lnSpc>
                        <a:spcBef>
                          <a:spcPts val="0"/>
                        </a:spcBef>
                        <a:spcAft>
                          <a:spcPts val="0"/>
                        </a:spcAft>
                        <a:buClr>
                          <a:schemeClr val="dk1"/>
                        </a:buClr>
                        <a:buSzPts val="1200"/>
                        <a:buFont typeface="Calibri"/>
                        <a:buNone/>
                      </a:pPr>
                      <a:r>
                        <a:rPr lang="en-US" sz="1200"/>
                        <a:t>pc[15:0]</a:t>
                      </a:r>
                      <a:endParaRPr sz="1200"/>
                    </a:p>
                    <a:p>
                      <a:pPr indent="0" lvl="0" marL="0" marR="0" rtl="0" algn="l">
                        <a:spcBef>
                          <a:spcPts val="0"/>
                        </a:spcBef>
                        <a:spcAft>
                          <a:spcPts val="0"/>
                        </a:spcAft>
                        <a:buNone/>
                      </a:pPr>
                      <a:r>
                        <a:t/>
                      </a:r>
                      <a:endParaRPr sz="1200"/>
                    </a:p>
                  </a:txBody>
                  <a:tcPr marT="45725" marB="45725" marR="91450" marL="91450"/>
                </a:tc>
              </a:tr>
              <a:tr h="466975">
                <a:tc>
                  <a:txBody>
                    <a:bodyPr/>
                    <a:lstStyle/>
                    <a:p>
                      <a:pPr indent="0" lvl="0" marL="0" marR="0" rtl="0" algn="l">
                        <a:spcBef>
                          <a:spcPts val="0"/>
                        </a:spcBef>
                        <a:spcAft>
                          <a:spcPts val="0"/>
                        </a:spcAft>
                        <a:buNone/>
                      </a:pPr>
                      <a:r>
                        <a:rPr lang="en-US" sz="1200"/>
                        <a:t>CASE 2</a:t>
                      </a:r>
                      <a:endParaRPr sz="1200"/>
                    </a:p>
                  </a:txBody>
                  <a:tcPr marT="45725" marB="45725" marR="91450" marL="91450"/>
                </a:tc>
                <a:tc>
                  <a:txBody>
                    <a:bodyPr/>
                    <a:lstStyle/>
                    <a:p>
                      <a:pPr indent="0" lvl="0" marL="0" marR="0" rtl="0" algn="l">
                        <a:spcBef>
                          <a:spcPts val="0"/>
                        </a:spcBef>
                        <a:spcAft>
                          <a:spcPts val="0"/>
                        </a:spcAft>
                        <a:buNone/>
                      </a:pPr>
                      <a:r>
                        <a:rPr lang="en-US" sz="1200"/>
                        <a:t>0</a:t>
                      </a:r>
                      <a:endParaRPr sz="1200"/>
                    </a:p>
                  </a:txBody>
                  <a:tcPr marT="45725" marB="45725" marR="91450" marL="91450"/>
                </a:tc>
                <a:tc>
                  <a:txBody>
                    <a:bodyPr/>
                    <a:lstStyle/>
                    <a:p>
                      <a:pPr indent="0" lvl="0" marL="0" marR="0" rtl="0" algn="l">
                        <a:spcBef>
                          <a:spcPts val="0"/>
                        </a:spcBef>
                        <a:spcAft>
                          <a:spcPts val="0"/>
                        </a:spcAft>
                        <a:buNone/>
                      </a:pPr>
                      <a:r>
                        <a:rPr lang="en-US" sz="1200"/>
                        <a:t>1</a:t>
                      </a:r>
                      <a:endParaRPr sz="1200"/>
                    </a:p>
                  </a:txBody>
                  <a:tcPr marT="45725" marB="45725" marR="91450" marL="91450"/>
                </a:tc>
                <a:tc>
                  <a:txBody>
                    <a:bodyPr/>
                    <a:lstStyle/>
                    <a:p>
                      <a:pPr indent="0" lvl="0" marL="0" marR="0" rtl="0" algn="l">
                        <a:spcBef>
                          <a:spcPts val="0"/>
                        </a:spcBef>
                        <a:spcAft>
                          <a:spcPts val="0"/>
                        </a:spcAft>
                        <a:buNone/>
                      </a:pPr>
                      <a:r>
                        <a:rPr lang="en-US" sz="1200"/>
                        <a:t>0</a:t>
                      </a:r>
                      <a:endParaRPr sz="1200"/>
                    </a:p>
                  </a:txBody>
                  <a:tcPr marT="45725" marB="45725" marR="91450" marL="91450"/>
                </a:tc>
                <a:tc>
                  <a:txBody>
                    <a:bodyPr/>
                    <a:lstStyle/>
                    <a:p>
                      <a:pPr indent="0" lvl="0" marL="0" marR="0" rtl="0" algn="l">
                        <a:spcBef>
                          <a:spcPts val="0"/>
                        </a:spcBef>
                        <a:spcAft>
                          <a:spcPts val="0"/>
                        </a:spcAft>
                        <a:buNone/>
                      </a:pPr>
                      <a:r>
                        <a:rPr lang="en-US" sz="1200"/>
                        <a:t>00A5</a:t>
                      </a:r>
                      <a:endParaRPr sz="1200"/>
                    </a:p>
                  </a:txBody>
                  <a:tcPr marT="45725" marB="45725" marR="91450" marL="91450"/>
                </a:tc>
                <a:tc>
                  <a:txBody>
                    <a:bodyPr/>
                    <a:lstStyle/>
                    <a:p>
                      <a:pPr indent="0" lvl="0" marL="0" marR="0" rtl="0" algn="l">
                        <a:spcBef>
                          <a:spcPts val="0"/>
                        </a:spcBef>
                        <a:spcAft>
                          <a:spcPts val="0"/>
                        </a:spcAft>
                        <a:buNone/>
                      </a:pPr>
                      <a:r>
                        <a:rPr lang="en-US" sz="1200">
                          <a:solidFill>
                            <a:srgbClr val="FF0000"/>
                          </a:solidFill>
                        </a:rPr>
                        <a:t>00A6</a:t>
                      </a:r>
                      <a:endParaRPr sz="1200">
                        <a:solidFill>
                          <a:srgbClr val="FF0000"/>
                        </a:solidFill>
                      </a:endParaRPr>
                    </a:p>
                  </a:txBody>
                  <a:tcPr marT="45725" marB="45725" marR="91450" marL="91450"/>
                </a:tc>
              </a:tr>
            </a:tbl>
          </a:graphicData>
        </a:graphic>
      </p:graphicFrame>
      <p:pic>
        <p:nvPicPr>
          <p:cNvPr id="200" name="Google Shape;200;p17"/>
          <p:cNvPicPr preferRelativeResize="0"/>
          <p:nvPr/>
        </p:nvPicPr>
        <p:blipFill rotWithShape="1">
          <a:blip r:embed="rId3">
            <a:alphaModFix/>
          </a:blip>
          <a:srcRect b="49999" l="0" r="0" t="11248"/>
          <a:stretch/>
        </p:blipFill>
        <p:spPr>
          <a:xfrm>
            <a:off x="228600" y="2057400"/>
            <a:ext cx="8077200" cy="4419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graphicFrame>
        <p:nvGraphicFramePr>
          <p:cNvPr id="205" name="Google Shape;205;p18"/>
          <p:cNvGraphicFramePr/>
          <p:nvPr/>
        </p:nvGraphicFramePr>
        <p:xfrm>
          <a:off x="457200" y="152400"/>
          <a:ext cx="3000000" cy="3000000"/>
        </p:xfrm>
        <a:graphic>
          <a:graphicData uri="http://schemas.openxmlformats.org/drawingml/2006/table">
            <a:tbl>
              <a:tblPr bandRow="1" firstRow="1">
                <a:noFill/>
                <a:tableStyleId>{103C91F6-18F8-4406-8399-8010EDB607B4}</a:tableStyleId>
              </a:tblPr>
              <a:tblGrid>
                <a:gridCol w="1187450"/>
                <a:gridCol w="1187450"/>
                <a:gridCol w="1187450"/>
                <a:gridCol w="1187450"/>
                <a:gridCol w="1003300"/>
                <a:gridCol w="1981200"/>
              </a:tblGrid>
              <a:tr h="381000">
                <a:tc>
                  <a:txBody>
                    <a:bodyPr/>
                    <a:lstStyle/>
                    <a:p>
                      <a:pPr indent="0" lvl="0" marL="0" marR="0" rtl="0" algn="l">
                        <a:spcBef>
                          <a:spcPts val="0"/>
                        </a:spcBef>
                        <a:spcAft>
                          <a:spcPts val="0"/>
                        </a:spcAft>
                        <a:buNone/>
                      </a:pPr>
                      <a:r>
                        <a:t/>
                      </a:r>
                      <a:endParaRPr sz="1200"/>
                    </a:p>
                  </a:txBody>
                  <a:tcPr marT="45725" marB="45725" marR="91450" marL="91450"/>
                </a:tc>
                <a:tc>
                  <a:txBody>
                    <a:bodyPr/>
                    <a:lstStyle/>
                    <a:p>
                      <a:pPr indent="0" lvl="0" marL="0" marR="0" rtl="0" algn="l">
                        <a:spcBef>
                          <a:spcPts val="0"/>
                        </a:spcBef>
                        <a:spcAft>
                          <a:spcPts val="0"/>
                        </a:spcAft>
                        <a:buNone/>
                      </a:pPr>
                      <a:r>
                        <a:rPr lang="en-US" sz="1200"/>
                        <a:t>inc</a:t>
                      </a:r>
                      <a:endParaRPr sz="1200"/>
                    </a:p>
                  </a:txBody>
                  <a:tcPr marT="45725" marB="45725" marR="91450" marL="91450"/>
                </a:tc>
                <a:tc>
                  <a:txBody>
                    <a:bodyPr/>
                    <a:lstStyle/>
                    <a:p>
                      <a:pPr indent="0" lvl="0" marL="0" marR="0" rtl="0" algn="l">
                        <a:spcBef>
                          <a:spcPts val="0"/>
                        </a:spcBef>
                        <a:spcAft>
                          <a:spcPts val="0"/>
                        </a:spcAft>
                        <a:buNone/>
                      </a:pPr>
                      <a:r>
                        <a:rPr lang="en-US" sz="1200"/>
                        <a:t>add</a:t>
                      </a:r>
                      <a:endParaRPr sz="1200"/>
                    </a:p>
                  </a:txBody>
                  <a:tcPr marT="45725" marB="45725" marR="91450" marL="91450"/>
                </a:tc>
                <a:tc>
                  <a:txBody>
                    <a:bodyPr/>
                    <a:lstStyle/>
                    <a:p>
                      <a:pPr indent="0" lvl="0" marL="0" marR="0" rtl="0" algn="l">
                        <a:spcBef>
                          <a:spcPts val="0"/>
                        </a:spcBef>
                        <a:spcAft>
                          <a:spcPts val="0"/>
                        </a:spcAft>
                        <a:buNone/>
                      </a:pPr>
                      <a:r>
                        <a:rPr lang="en-US" sz="1200"/>
                        <a:t>sub </a:t>
                      </a:r>
                      <a:endParaRPr sz="1200"/>
                    </a:p>
                  </a:txBody>
                  <a:tcPr marT="45725" marB="45725" marR="91450" marL="91450"/>
                </a:tc>
                <a:tc>
                  <a:txBody>
                    <a:bodyPr/>
                    <a:lstStyle/>
                    <a:p>
                      <a:pPr indent="0" lvl="0" marL="0" marR="0" rtl="0" algn="l">
                        <a:spcBef>
                          <a:spcPts val="0"/>
                        </a:spcBef>
                        <a:spcAft>
                          <a:spcPts val="0"/>
                        </a:spcAft>
                        <a:buNone/>
                      </a:pPr>
                      <a:r>
                        <a:rPr lang="en-US" sz="1200"/>
                        <a:t>offset</a:t>
                      </a:r>
                      <a:endParaRPr/>
                    </a:p>
                    <a:p>
                      <a:pPr indent="0" lvl="0" marL="0" marR="0" rtl="0" algn="l">
                        <a:spcBef>
                          <a:spcPts val="0"/>
                        </a:spcBef>
                        <a:spcAft>
                          <a:spcPts val="0"/>
                        </a:spcAft>
                        <a:buNone/>
                      </a:pPr>
                      <a:r>
                        <a:rPr lang="en-US" sz="1200"/>
                        <a:t>[15:0]</a:t>
                      </a:r>
                      <a:endParaRPr sz="1200"/>
                    </a:p>
                  </a:txBody>
                  <a:tcPr marT="45725" marB="45725" marR="91450" marL="91450"/>
                </a:tc>
                <a:tc>
                  <a:txBody>
                    <a:bodyPr/>
                    <a:lstStyle/>
                    <a:p>
                      <a:pPr indent="0" lvl="0" marL="0" marR="0" rtl="0" algn="l">
                        <a:spcBef>
                          <a:spcPts val="0"/>
                        </a:spcBef>
                        <a:spcAft>
                          <a:spcPts val="0"/>
                        </a:spcAft>
                        <a:buNone/>
                      </a:pPr>
                      <a:r>
                        <a:rPr lang="en-US" sz="1200"/>
                        <a:t>output</a:t>
                      </a:r>
                      <a:endParaRPr sz="1200"/>
                    </a:p>
                  </a:txBody>
                  <a:tcPr marT="45725" marB="45725" marR="91450" marL="91450"/>
                </a:tc>
              </a:tr>
              <a:tr h="226250">
                <a:tc>
                  <a:txBody>
                    <a:bodyPr/>
                    <a:lstStyle/>
                    <a:p>
                      <a:pPr indent="0" lvl="0" marL="0" marR="0" rtl="0" algn="l">
                        <a:spcBef>
                          <a:spcPts val="0"/>
                        </a:spcBef>
                        <a:spcAft>
                          <a:spcPts val="0"/>
                        </a:spcAft>
                        <a:buNone/>
                      </a:pPr>
                      <a:r>
                        <a:t/>
                      </a:r>
                      <a:endParaRPr sz="1200"/>
                    </a:p>
                  </a:txBody>
                  <a:tcPr marT="45725" marB="45725" marR="91450" marL="91450"/>
                </a:tc>
                <a:tc>
                  <a:txBody>
                    <a:bodyPr/>
                    <a:lstStyle/>
                    <a:p>
                      <a:pPr indent="0" lvl="0" marL="0" marR="0" rtl="0" algn="l">
                        <a:spcBef>
                          <a:spcPts val="0"/>
                        </a:spcBef>
                        <a:spcAft>
                          <a:spcPts val="0"/>
                        </a:spcAft>
                        <a:buNone/>
                      </a:pPr>
                      <a:r>
                        <a:rPr lang="en-US" sz="1200"/>
                        <a:t>Bit 18</a:t>
                      </a:r>
                      <a:endParaRPr sz="1200"/>
                    </a:p>
                  </a:txBody>
                  <a:tcPr marT="45725" marB="45725" marR="91450" marL="91450"/>
                </a:tc>
                <a:tc>
                  <a:txBody>
                    <a:bodyPr/>
                    <a:lstStyle/>
                    <a:p>
                      <a:pPr indent="0" lvl="0" marL="0" marR="0" rtl="0" algn="l">
                        <a:spcBef>
                          <a:spcPts val="0"/>
                        </a:spcBef>
                        <a:spcAft>
                          <a:spcPts val="0"/>
                        </a:spcAft>
                        <a:buNone/>
                      </a:pPr>
                      <a:r>
                        <a:rPr lang="en-US" sz="1200"/>
                        <a:t>Bit 17</a:t>
                      </a:r>
                      <a:endParaRPr sz="1200"/>
                    </a:p>
                  </a:txBody>
                  <a:tcPr marT="45725" marB="45725" marR="91450" marL="91450"/>
                </a:tc>
                <a:tc>
                  <a:txBody>
                    <a:bodyPr/>
                    <a:lstStyle/>
                    <a:p>
                      <a:pPr indent="0" lvl="0" marL="0" marR="0" rtl="0" algn="l">
                        <a:spcBef>
                          <a:spcPts val="0"/>
                        </a:spcBef>
                        <a:spcAft>
                          <a:spcPts val="0"/>
                        </a:spcAft>
                        <a:buNone/>
                      </a:pPr>
                      <a:r>
                        <a:rPr lang="en-US" sz="1200"/>
                        <a:t>Bit 16</a:t>
                      </a:r>
                      <a:endParaRPr sz="1200"/>
                    </a:p>
                  </a:txBody>
                  <a:tcPr marT="45725" marB="45725" marR="91450" marL="91450"/>
                </a:tc>
                <a:tc>
                  <a:txBody>
                    <a:bodyPr/>
                    <a:lstStyle/>
                    <a:p>
                      <a:pPr indent="0" lvl="0" marL="0" marR="0" rtl="0" algn="l">
                        <a:spcBef>
                          <a:spcPts val="0"/>
                        </a:spcBef>
                        <a:spcAft>
                          <a:spcPts val="0"/>
                        </a:spcAft>
                        <a:buNone/>
                      </a:pPr>
                      <a:r>
                        <a:rPr lang="en-US" sz="1200"/>
                        <a:t>Bit 15</a:t>
                      </a:r>
                      <a:r>
                        <a:rPr lang="en-US" sz="1200"/>
                        <a:t> to </a:t>
                      </a:r>
                      <a:r>
                        <a:rPr lang="en-US" sz="1200"/>
                        <a:t>Bit0</a:t>
                      </a:r>
                      <a:endParaRPr sz="1200"/>
                    </a:p>
                  </a:txBody>
                  <a:tcPr marT="45725" marB="45725" marR="91450" marL="91450"/>
                </a:tc>
                <a:tc>
                  <a:txBody>
                    <a:bodyPr/>
                    <a:lstStyle/>
                    <a:p>
                      <a:pPr indent="0" lvl="0" marL="0" marR="0" rtl="0" algn="l">
                        <a:lnSpc>
                          <a:spcPct val="100000"/>
                        </a:lnSpc>
                        <a:spcBef>
                          <a:spcPts val="0"/>
                        </a:spcBef>
                        <a:spcAft>
                          <a:spcPts val="0"/>
                        </a:spcAft>
                        <a:buClr>
                          <a:schemeClr val="dk1"/>
                        </a:buClr>
                        <a:buSzPts val="1200"/>
                        <a:buFont typeface="Calibri"/>
                        <a:buNone/>
                      </a:pPr>
                      <a:r>
                        <a:rPr lang="en-US" sz="1200"/>
                        <a:t>pc[15:0]</a:t>
                      </a:r>
                      <a:endParaRPr sz="1200"/>
                    </a:p>
                    <a:p>
                      <a:pPr indent="0" lvl="0" marL="0" marR="0" rtl="0" algn="l">
                        <a:spcBef>
                          <a:spcPts val="0"/>
                        </a:spcBef>
                        <a:spcAft>
                          <a:spcPts val="0"/>
                        </a:spcAft>
                        <a:buNone/>
                      </a:pPr>
                      <a:r>
                        <a:t/>
                      </a:r>
                      <a:endParaRPr sz="1200"/>
                    </a:p>
                  </a:txBody>
                  <a:tcPr marT="45725" marB="45725" marR="91450" marL="91450"/>
                </a:tc>
              </a:tr>
              <a:tr h="466975">
                <a:tc>
                  <a:txBody>
                    <a:bodyPr/>
                    <a:lstStyle/>
                    <a:p>
                      <a:pPr indent="0" lvl="0" marL="0" marR="0" rtl="0" algn="l">
                        <a:spcBef>
                          <a:spcPts val="0"/>
                        </a:spcBef>
                        <a:spcAft>
                          <a:spcPts val="0"/>
                        </a:spcAft>
                        <a:buNone/>
                      </a:pPr>
                      <a:r>
                        <a:rPr lang="en-US" sz="1200"/>
                        <a:t>CASE 3</a:t>
                      </a:r>
                      <a:endParaRPr sz="1200"/>
                    </a:p>
                  </a:txBody>
                  <a:tcPr marT="45725" marB="45725" marR="91450" marL="91450"/>
                </a:tc>
                <a:tc>
                  <a:txBody>
                    <a:bodyPr/>
                    <a:lstStyle/>
                    <a:p>
                      <a:pPr indent="0" lvl="0" marL="0" marR="0" rtl="0" algn="l">
                        <a:spcBef>
                          <a:spcPts val="0"/>
                        </a:spcBef>
                        <a:spcAft>
                          <a:spcPts val="0"/>
                        </a:spcAft>
                        <a:buNone/>
                      </a:pPr>
                      <a:r>
                        <a:rPr lang="en-US" sz="1200"/>
                        <a:t>0</a:t>
                      </a:r>
                      <a:endParaRPr sz="1200"/>
                    </a:p>
                  </a:txBody>
                  <a:tcPr marT="45725" marB="45725" marR="91450" marL="91450"/>
                </a:tc>
                <a:tc>
                  <a:txBody>
                    <a:bodyPr/>
                    <a:lstStyle/>
                    <a:p>
                      <a:pPr indent="0" lvl="0" marL="0" marR="0" rtl="0" algn="l">
                        <a:spcBef>
                          <a:spcPts val="0"/>
                        </a:spcBef>
                        <a:spcAft>
                          <a:spcPts val="0"/>
                        </a:spcAft>
                        <a:buNone/>
                      </a:pPr>
                      <a:r>
                        <a:rPr lang="en-US" sz="1200"/>
                        <a:t>0</a:t>
                      </a:r>
                      <a:endParaRPr sz="1200"/>
                    </a:p>
                  </a:txBody>
                  <a:tcPr marT="45725" marB="45725" marR="91450" marL="91450"/>
                </a:tc>
                <a:tc>
                  <a:txBody>
                    <a:bodyPr/>
                    <a:lstStyle/>
                    <a:p>
                      <a:pPr indent="0" lvl="0" marL="0" marR="0" rtl="0" algn="l">
                        <a:spcBef>
                          <a:spcPts val="0"/>
                        </a:spcBef>
                        <a:spcAft>
                          <a:spcPts val="0"/>
                        </a:spcAft>
                        <a:buNone/>
                      </a:pPr>
                      <a:r>
                        <a:rPr lang="en-US" sz="1200"/>
                        <a:t>0</a:t>
                      </a:r>
                      <a:endParaRPr sz="1200"/>
                    </a:p>
                  </a:txBody>
                  <a:tcPr marT="45725" marB="45725" marR="91450" marL="91450"/>
                </a:tc>
                <a:tc>
                  <a:txBody>
                    <a:bodyPr/>
                    <a:lstStyle/>
                    <a:p>
                      <a:pPr indent="0" lvl="0" marL="0" marR="0" rtl="0" algn="l">
                        <a:spcBef>
                          <a:spcPts val="0"/>
                        </a:spcBef>
                        <a:spcAft>
                          <a:spcPts val="0"/>
                        </a:spcAft>
                        <a:buNone/>
                      </a:pPr>
                      <a:r>
                        <a:rPr lang="en-US" sz="1200"/>
                        <a:t>XXXX</a:t>
                      </a:r>
                      <a:endParaRPr sz="1200"/>
                    </a:p>
                  </a:txBody>
                  <a:tcPr marT="45725" marB="45725" marR="91450" marL="91450"/>
                </a:tc>
                <a:tc>
                  <a:txBody>
                    <a:bodyPr/>
                    <a:lstStyle/>
                    <a:p>
                      <a:pPr indent="0" lvl="0" marL="0" marR="0" rtl="0" algn="l">
                        <a:spcBef>
                          <a:spcPts val="0"/>
                        </a:spcBef>
                        <a:spcAft>
                          <a:spcPts val="0"/>
                        </a:spcAft>
                        <a:buNone/>
                      </a:pPr>
                      <a:r>
                        <a:rPr lang="en-US" sz="1200">
                          <a:solidFill>
                            <a:srgbClr val="FF0000"/>
                          </a:solidFill>
                        </a:rPr>
                        <a:t>00A6</a:t>
                      </a:r>
                      <a:endParaRPr sz="1200">
                        <a:solidFill>
                          <a:srgbClr val="FF0000"/>
                        </a:solidFill>
                      </a:endParaRPr>
                    </a:p>
                  </a:txBody>
                  <a:tcPr marT="45725" marB="45725" marR="91450" marL="91450"/>
                </a:tc>
              </a:tr>
            </a:tbl>
          </a:graphicData>
        </a:graphic>
      </p:graphicFrame>
      <p:pic>
        <p:nvPicPr>
          <p:cNvPr id="206" name="Google Shape;206;p18"/>
          <p:cNvPicPr preferRelativeResize="0"/>
          <p:nvPr/>
        </p:nvPicPr>
        <p:blipFill rotWithShape="1">
          <a:blip r:embed="rId3">
            <a:alphaModFix/>
          </a:blip>
          <a:srcRect b="52412" l="0" r="0" t="0"/>
          <a:stretch/>
        </p:blipFill>
        <p:spPr>
          <a:xfrm>
            <a:off x="381000" y="1752600"/>
            <a:ext cx="7924800" cy="48006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graphicFrame>
        <p:nvGraphicFramePr>
          <p:cNvPr id="211" name="Google Shape;211;p19"/>
          <p:cNvGraphicFramePr/>
          <p:nvPr/>
        </p:nvGraphicFramePr>
        <p:xfrm>
          <a:off x="457200" y="152400"/>
          <a:ext cx="3000000" cy="3000000"/>
        </p:xfrm>
        <a:graphic>
          <a:graphicData uri="http://schemas.openxmlformats.org/drawingml/2006/table">
            <a:tbl>
              <a:tblPr bandRow="1" firstRow="1">
                <a:noFill/>
                <a:tableStyleId>{103C91F6-18F8-4406-8399-8010EDB607B4}</a:tableStyleId>
              </a:tblPr>
              <a:tblGrid>
                <a:gridCol w="1187450"/>
                <a:gridCol w="1187450"/>
                <a:gridCol w="1187450"/>
                <a:gridCol w="1187450"/>
                <a:gridCol w="1003300"/>
                <a:gridCol w="1981200"/>
              </a:tblGrid>
              <a:tr h="381000">
                <a:tc>
                  <a:txBody>
                    <a:bodyPr/>
                    <a:lstStyle/>
                    <a:p>
                      <a:pPr indent="0" lvl="0" marL="0" marR="0" rtl="0" algn="l">
                        <a:spcBef>
                          <a:spcPts val="0"/>
                        </a:spcBef>
                        <a:spcAft>
                          <a:spcPts val="0"/>
                        </a:spcAft>
                        <a:buNone/>
                      </a:pPr>
                      <a:r>
                        <a:t/>
                      </a:r>
                      <a:endParaRPr sz="1200"/>
                    </a:p>
                  </a:txBody>
                  <a:tcPr marT="45725" marB="45725" marR="91450" marL="91450"/>
                </a:tc>
                <a:tc>
                  <a:txBody>
                    <a:bodyPr/>
                    <a:lstStyle/>
                    <a:p>
                      <a:pPr indent="0" lvl="0" marL="0" marR="0" rtl="0" algn="l">
                        <a:spcBef>
                          <a:spcPts val="0"/>
                        </a:spcBef>
                        <a:spcAft>
                          <a:spcPts val="0"/>
                        </a:spcAft>
                        <a:buNone/>
                      </a:pPr>
                      <a:r>
                        <a:rPr lang="en-US" sz="1200"/>
                        <a:t>inc</a:t>
                      </a:r>
                      <a:endParaRPr sz="1200"/>
                    </a:p>
                  </a:txBody>
                  <a:tcPr marT="45725" marB="45725" marR="91450" marL="91450"/>
                </a:tc>
                <a:tc>
                  <a:txBody>
                    <a:bodyPr/>
                    <a:lstStyle/>
                    <a:p>
                      <a:pPr indent="0" lvl="0" marL="0" marR="0" rtl="0" algn="l">
                        <a:spcBef>
                          <a:spcPts val="0"/>
                        </a:spcBef>
                        <a:spcAft>
                          <a:spcPts val="0"/>
                        </a:spcAft>
                        <a:buNone/>
                      </a:pPr>
                      <a:r>
                        <a:rPr lang="en-US" sz="1200"/>
                        <a:t>add</a:t>
                      </a:r>
                      <a:endParaRPr sz="1200"/>
                    </a:p>
                  </a:txBody>
                  <a:tcPr marT="45725" marB="45725" marR="91450" marL="91450"/>
                </a:tc>
                <a:tc>
                  <a:txBody>
                    <a:bodyPr/>
                    <a:lstStyle/>
                    <a:p>
                      <a:pPr indent="0" lvl="0" marL="0" marR="0" rtl="0" algn="l">
                        <a:spcBef>
                          <a:spcPts val="0"/>
                        </a:spcBef>
                        <a:spcAft>
                          <a:spcPts val="0"/>
                        </a:spcAft>
                        <a:buNone/>
                      </a:pPr>
                      <a:r>
                        <a:rPr lang="en-US" sz="1200"/>
                        <a:t>sub </a:t>
                      </a:r>
                      <a:endParaRPr sz="1200"/>
                    </a:p>
                  </a:txBody>
                  <a:tcPr marT="45725" marB="45725" marR="91450" marL="91450"/>
                </a:tc>
                <a:tc>
                  <a:txBody>
                    <a:bodyPr/>
                    <a:lstStyle/>
                    <a:p>
                      <a:pPr indent="0" lvl="0" marL="0" marR="0" rtl="0" algn="l">
                        <a:spcBef>
                          <a:spcPts val="0"/>
                        </a:spcBef>
                        <a:spcAft>
                          <a:spcPts val="0"/>
                        </a:spcAft>
                        <a:buNone/>
                      </a:pPr>
                      <a:r>
                        <a:rPr lang="en-US" sz="1200"/>
                        <a:t>offset</a:t>
                      </a:r>
                      <a:endParaRPr/>
                    </a:p>
                    <a:p>
                      <a:pPr indent="0" lvl="0" marL="0" marR="0" rtl="0" algn="l">
                        <a:spcBef>
                          <a:spcPts val="0"/>
                        </a:spcBef>
                        <a:spcAft>
                          <a:spcPts val="0"/>
                        </a:spcAft>
                        <a:buNone/>
                      </a:pPr>
                      <a:r>
                        <a:rPr lang="en-US" sz="1200"/>
                        <a:t>[15:0]</a:t>
                      </a:r>
                      <a:endParaRPr sz="1200"/>
                    </a:p>
                  </a:txBody>
                  <a:tcPr marT="45725" marB="45725" marR="91450" marL="91450"/>
                </a:tc>
                <a:tc>
                  <a:txBody>
                    <a:bodyPr/>
                    <a:lstStyle/>
                    <a:p>
                      <a:pPr indent="0" lvl="0" marL="0" marR="0" rtl="0" algn="l">
                        <a:spcBef>
                          <a:spcPts val="0"/>
                        </a:spcBef>
                        <a:spcAft>
                          <a:spcPts val="0"/>
                        </a:spcAft>
                        <a:buNone/>
                      </a:pPr>
                      <a:r>
                        <a:rPr lang="en-US" sz="1200"/>
                        <a:t>output</a:t>
                      </a:r>
                      <a:endParaRPr sz="1200"/>
                    </a:p>
                  </a:txBody>
                  <a:tcPr marT="45725" marB="45725" marR="91450" marL="91450"/>
                </a:tc>
              </a:tr>
              <a:tr h="226250">
                <a:tc>
                  <a:txBody>
                    <a:bodyPr/>
                    <a:lstStyle/>
                    <a:p>
                      <a:pPr indent="0" lvl="0" marL="0" marR="0" rtl="0" algn="l">
                        <a:spcBef>
                          <a:spcPts val="0"/>
                        </a:spcBef>
                        <a:spcAft>
                          <a:spcPts val="0"/>
                        </a:spcAft>
                        <a:buNone/>
                      </a:pPr>
                      <a:r>
                        <a:t/>
                      </a:r>
                      <a:endParaRPr sz="1200"/>
                    </a:p>
                  </a:txBody>
                  <a:tcPr marT="45725" marB="45725" marR="91450" marL="91450"/>
                </a:tc>
                <a:tc>
                  <a:txBody>
                    <a:bodyPr/>
                    <a:lstStyle/>
                    <a:p>
                      <a:pPr indent="0" lvl="0" marL="0" marR="0" rtl="0" algn="l">
                        <a:spcBef>
                          <a:spcPts val="0"/>
                        </a:spcBef>
                        <a:spcAft>
                          <a:spcPts val="0"/>
                        </a:spcAft>
                        <a:buNone/>
                      </a:pPr>
                      <a:r>
                        <a:rPr lang="en-US" sz="1200"/>
                        <a:t>Bit 18</a:t>
                      </a:r>
                      <a:endParaRPr sz="1200"/>
                    </a:p>
                  </a:txBody>
                  <a:tcPr marT="45725" marB="45725" marR="91450" marL="91450"/>
                </a:tc>
                <a:tc>
                  <a:txBody>
                    <a:bodyPr/>
                    <a:lstStyle/>
                    <a:p>
                      <a:pPr indent="0" lvl="0" marL="0" marR="0" rtl="0" algn="l">
                        <a:spcBef>
                          <a:spcPts val="0"/>
                        </a:spcBef>
                        <a:spcAft>
                          <a:spcPts val="0"/>
                        </a:spcAft>
                        <a:buNone/>
                      </a:pPr>
                      <a:r>
                        <a:rPr lang="en-US" sz="1200"/>
                        <a:t>Bit 17</a:t>
                      </a:r>
                      <a:endParaRPr sz="1200"/>
                    </a:p>
                  </a:txBody>
                  <a:tcPr marT="45725" marB="45725" marR="91450" marL="91450"/>
                </a:tc>
                <a:tc>
                  <a:txBody>
                    <a:bodyPr/>
                    <a:lstStyle/>
                    <a:p>
                      <a:pPr indent="0" lvl="0" marL="0" marR="0" rtl="0" algn="l">
                        <a:spcBef>
                          <a:spcPts val="0"/>
                        </a:spcBef>
                        <a:spcAft>
                          <a:spcPts val="0"/>
                        </a:spcAft>
                        <a:buNone/>
                      </a:pPr>
                      <a:r>
                        <a:rPr lang="en-US" sz="1200"/>
                        <a:t>Bit 16</a:t>
                      </a:r>
                      <a:endParaRPr sz="1200"/>
                    </a:p>
                  </a:txBody>
                  <a:tcPr marT="45725" marB="45725" marR="91450" marL="91450"/>
                </a:tc>
                <a:tc>
                  <a:txBody>
                    <a:bodyPr/>
                    <a:lstStyle/>
                    <a:p>
                      <a:pPr indent="0" lvl="0" marL="0" marR="0" rtl="0" algn="l">
                        <a:spcBef>
                          <a:spcPts val="0"/>
                        </a:spcBef>
                        <a:spcAft>
                          <a:spcPts val="0"/>
                        </a:spcAft>
                        <a:buNone/>
                      </a:pPr>
                      <a:r>
                        <a:rPr lang="en-US" sz="1200"/>
                        <a:t>Bit 15</a:t>
                      </a:r>
                      <a:r>
                        <a:rPr lang="en-US" sz="1200"/>
                        <a:t> to </a:t>
                      </a:r>
                      <a:r>
                        <a:rPr lang="en-US" sz="1200"/>
                        <a:t>Bit0</a:t>
                      </a:r>
                      <a:endParaRPr sz="1200"/>
                    </a:p>
                  </a:txBody>
                  <a:tcPr marT="45725" marB="45725" marR="91450" marL="91450"/>
                </a:tc>
                <a:tc>
                  <a:txBody>
                    <a:bodyPr/>
                    <a:lstStyle/>
                    <a:p>
                      <a:pPr indent="0" lvl="0" marL="0" marR="0" rtl="0" algn="l">
                        <a:lnSpc>
                          <a:spcPct val="100000"/>
                        </a:lnSpc>
                        <a:spcBef>
                          <a:spcPts val="0"/>
                        </a:spcBef>
                        <a:spcAft>
                          <a:spcPts val="0"/>
                        </a:spcAft>
                        <a:buClr>
                          <a:schemeClr val="dk1"/>
                        </a:buClr>
                        <a:buSzPts val="1200"/>
                        <a:buFont typeface="Calibri"/>
                        <a:buNone/>
                      </a:pPr>
                      <a:r>
                        <a:rPr lang="en-US" sz="1200"/>
                        <a:t>pc[15:0]</a:t>
                      </a:r>
                      <a:endParaRPr sz="1200"/>
                    </a:p>
                    <a:p>
                      <a:pPr indent="0" lvl="0" marL="0" marR="0" rtl="0" algn="l">
                        <a:spcBef>
                          <a:spcPts val="0"/>
                        </a:spcBef>
                        <a:spcAft>
                          <a:spcPts val="0"/>
                        </a:spcAft>
                        <a:buNone/>
                      </a:pPr>
                      <a:r>
                        <a:t/>
                      </a:r>
                      <a:endParaRPr sz="1200"/>
                    </a:p>
                  </a:txBody>
                  <a:tcPr marT="45725" marB="45725" marR="91450" marL="91450"/>
                </a:tc>
              </a:tr>
              <a:tr h="466975">
                <a:tc>
                  <a:txBody>
                    <a:bodyPr/>
                    <a:lstStyle/>
                    <a:p>
                      <a:pPr indent="0" lvl="0" marL="0" marR="0" rtl="0" algn="l">
                        <a:spcBef>
                          <a:spcPts val="0"/>
                        </a:spcBef>
                        <a:spcAft>
                          <a:spcPts val="0"/>
                        </a:spcAft>
                        <a:buNone/>
                      </a:pPr>
                      <a:r>
                        <a:rPr lang="en-US" sz="1200"/>
                        <a:t>CASE 4</a:t>
                      </a:r>
                      <a:endParaRPr sz="1200"/>
                    </a:p>
                  </a:txBody>
                  <a:tcPr marT="45725" marB="45725" marR="91450" marL="91450"/>
                </a:tc>
                <a:tc>
                  <a:txBody>
                    <a:bodyPr/>
                    <a:lstStyle/>
                    <a:p>
                      <a:pPr indent="0" lvl="0" marL="0" marR="0" rtl="0" algn="l">
                        <a:spcBef>
                          <a:spcPts val="0"/>
                        </a:spcBef>
                        <a:spcAft>
                          <a:spcPts val="0"/>
                        </a:spcAft>
                        <a:buNone/>
                      </a:pPr>
                      <a:r>
                        <a:rPr lang="en-US" sz="1200"/>
                        <a:t>1</a:t>
                      </a:r>
                      <a:endParaRPr sz="1200"/>
                    </a:p>
                  </a:txBody>
                  <a:tcPr marT="45725" marB="45725" marR="91450" marL="91450"/>
                </a:tc>
                <a:tc>
                  <a:txBody>
                    <a:bodyPr/>
                    <a:lstStyle/>
                    <a:p>
                      <a:pPr indent="0" lvl="0" marL="0" marR="0" rtl="0" algn="l">
                        <a:spcBef>
                          <a:spcPts val="0"/>
                        </a:spcBef>
                        <a:spcAft>
                          <a:spcPts val="0"/>
                        </a:spcAft>
                        <a:buNone/>
                      </a:pPr>
                      <a:r>
                        <a:rPr lang="en-US" sz="1200"/>
                        <a:t>0</a:t>
                      </a:r>
                      <a:endParaRPr sz="1200"/>
                    </a:p>
                  </a:txBody>
                  <a:tcPr marT="45725" marB="45725" marR="91450" marL="91450"/>
                </a:tc>
                <a:tc>
                  <a:txBody>
                    <a:bodyPr/>
                    <a:lstStyle/>
                    <a:p>
                      <a:pPr indent="0" lvl="0" marL="0" marR="0" rtl="0" algn="l">
                        <a:spcBef>
                          <a:spcPts val="0"/>
                        </a:spcBef>
                        <a:spcAft>
                          <a:spcPts val="0"/>
                        </a:spcAft>
                        <a:buNone/>
                      </a:pPr>
                      <a:r>
                        <a:rPr lang="en-US" sz="1200"/>
                        <a:t>0</a:t>
                      </a:r>
                      <a:endParaRPr sz="1200"/>
                    </a:p>
                  </a:txBody>
                  <a:tcPr marT="45725" marB="45725" marR="91450" marL="91450"/>
                </a:tc>
                <a:tc>
                  <a:txBody>
                    <a:bodyPr/>
                    <a:lstStyle/>
                    <a:p>
                      <a:pPr indent="0" lvl="0" marL="0" marR="0" rtl="0" algn="l">
                        <a:spcBef>
                          <a:spcPts val="0"/>
                        </a:spcBef>
                        <a:spcAft>
                          <a:spcPts val="0"/>
                        </a:spcAft>
                        <a:buNone/>
                      </a:pPr>
                      <a:r>
                        <a:rPr lang="en-US" sz="1200"/>
                        <a:t>XXXX</a:t>
                      </a:r>
                      <a:endParaRPr sz="1200"/>
                    </a:p>
                  </a:txBody>
                  <a:tcPr marT="45725" marB="45725" marR="91450" marL="91450"/>
                </a:tc>
                <a:tc>
                  <a:txBody>
                    <a:bodyPr/>
                    <a:lstStyle/>
                    <a:p>
                      <a:pPr indent="0" lvl="0" marL="0" marR="0" rtl="0" algn="l">
                        <a:spcBef>
                          <a:spcPts val="0"/>
                        </a:spcBef>
                        <a:spcAft>
                          <a:spcPts val="0"/>
                        </a:spcAft>
                        <a:buNone/>
                      </a:pPr>
                      <a:r>
                        <a:rPr lang="en-US" sz="1200">
                          <a:solidFill>
                            <a:srgbClr val="FF0000"/>
                          </a:solidFill>
                        </a:rPr>
                        <a:t>00A7</a:t>
                      </a:r>
                      <a:endParaRPr sz="1200">
                        <a:solidFill>
                          <a:srgbClr val="FF0000"/>
                        </a:solidFill>
                      </a:endParaRPr>
                    </a:p>
                  </a:txBody>
                  <a:tcPr marT="45725" marB="45725" marR="91450" marL="91450"/>
                </a:tc>
              </a:tr>
            </a:tbl>
          </a:graphicData>
        </a:graphic>
      </p:graphicFrame>
      <p:pic>
        <p:nvPicPr>
          <p:cNvPr id="212" name="Google Shape;212;p19"/>
          <p:cNvPicPr preferRelativeResize="0"/>
          <p:nvPr/>
        </p:nvPicPr>
        <p:blipFill rotWithShape="1">
          <a:blip r:embed="rId3">
            <a:alphaModFix/>
          </a:blip>
          <a:srcRect b="54365" l="0" r="0" t="0"/>
          <a:stretch/>
        </p:blipFill>
        <p:spPr>
          <a:xfrm>
            <a:off x="228600" y="1752600"/>
            <a:ext cx="8001000" cy="4800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Assembly program example </a:t>
            </a:r>
            <a:endParaRPr/>
          </a:p>
        </p:txBody>
      </p:sp>
      <p:sp>
        <p:nvSpPr>
          <p:cNvPr id="96" name="Google Shape;96;p2"/>
          <p:cNvSpPr txBox="1"/>
          <p:nvPr>
            <p:ph idx="1" type="body"/>
          </p:nvPr>
        </p:nvSpPr>
        <p:spPr>
          <a:xfrm>
            <a:off x="457200" y="1600200"/>
            <a:ext cx="86868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To move a block of four 8 bit numbers from loc I (11,22,33,44)to loc</a:t>
            </a:r>
            <a:endParaRPr/>
          </a:p>
        </p:txBody>
      </p:sp>
      <p:graphicFrame>
        <p:nvGraphicFramePr>
          <p:cNvPr id="97" name="Google Shape;97;p2"/>
          <p:cNvGraphicFramePr/>
          <p:nvPr/>
        </p:nvGraphicFramePr>
        <p:xfrm>
          <a:off x="914400" y="2971800"/>
          <a:ext cx="3000000" cy="3000000"/>
        </p:xfrm>
        <a:graphic>
          <a:graphicData uri="http://schemas.openxmlformats.org/drawingml/2006/table">
            <a:tbl>
              <a:tblPr bandRow="1" firstRow="1">
                <a:noFill/>
                <a:tableStyleId>{103C91F6-18F8-4406-8399-8010EDB607B4}</a:tableStyleId>
              </a:tblPr>
              <a:tblGrid>
                <a:gridCol w="2032000"/>
                <a:gridCol w="2032000"/>
              </a:tblGrid>
              <a:tr h="370850">
                <a:tc>
                  <a:txBody>
                    <a:bodyPr/>
                    <a:lstStyle/>
                    <a:p>
                      <a:pPr indent="0" lvl="0" marL="0" marR="0" rtl="0" algn="l">
                        <a:spcBef>
                          <a:spcPts val="0"/>
                        </a:spcBef>
                        <a:spcAft>
                          <a:spcPts val="0"/>
                        </a:spcAft>
                        <a:buNone/>
                      </a:pPr>
                      <a:r>
                        <a:rPr lang="en-US" sz="1800" u="none" cap="none" strike="noStrike"/>
                        <a:t>Memory address</a:t>
                      </a:r>
                      <a:endParaRPr sz="1800"/>
                    </a:p>
                  </a:txBody>
                  <a:tcPr marT="45725" marB="45725" marR="91450" marL="91450"/>
                </a:tc>
                <a:tc>
                  <a:txBody>
                    <a:bodyPr/>
                    <a:lstStyle/>
                    <a:p>
                      <a:pPr indent="0" lvl="0" marL="0" marR="0" rtl="0" algn="l">
                        <a:spcBef>
                          <a:spcPts val="0"/>
                        </a:spcBef>
                        <a:spcAft>
                          <a:spcPts val="0"/>
                        </a:spcAft>
                        <a:buNone/>
                      </a:pPr>
                      <a:r>
                        <a:rPr lang="en-US" sz="1800"/>
                        <a:t>Program</a:t>
                      </a:r>
                      <a:endParaRPr sz="1800"/>
                    </a:p>
                  </a:txBody>
                  <a:tcPr marT="45725" marB="45725" marR="91450" marL="91450"/>
                </a:tc>
              </a:tr>
              <a:tr h="370850">
                <a:tc>
                  <a:txBody>
                    <a:bodyPr/>
                    <a:lstStyle/>
                    <a:p>
                      <a:pPr indent="0" lvl="0" marL="0" marR="0" rtl="0" algn="l">
                        <a:spcBef>
                          <a:spcPts val="0"/>
                        </a:spcBef>
                        <a:spcAft>
                          <a:spcPts val="0"/>
                        </a:spcAft>
                        <a:buNone/>
                      </a:pPr>
                      <a:r>
                        <a:rPr lang="en-US" sz="1800"/>
                        <a:t>1000</a:t>
                      </a:r>
                      <a:endParaRPr sz="1800"/>
                    </a:p>
                  </a:txBody>
                  <a:tcPr marT="45725" marB="45725" marR="91450" marL="91450"/>
                </a:tc>
                <a:tc>
                  <a:txBody>
                    <a:bodyPr/>
                    <a:lstStyle/>
                    <a:p>
                      <a:pPr indent="0" lvl="0" marL="0" marR="0" rtl="0" algn="l">
                        <a:spcBef>
                          <a:spcPts val="0"/>
                        </a:spcBef>
                        <a:spcAft>
                          <a:spcPts val="0"/>
                        </a:spcAft>
                        <a:buNone/>
                      </a:pPr>
                      <a:r>
                        <a:rPr lang="en-US" sz="1800"/>
                        <a:t>MOVE COUNT,4</a:t>
                      </a:r>
                      <a:endParaRPr sz="1800"/>
                    </a:p>
                  </a:txBody>
                  <a:tcPr marT="45725" marB="45725" marR="91450" marL="91450"/>
                </a:tc>
              </a:tr>
              <a:tr h="370850">
                <a:tc>
                  <a:txBody>
                    <a:bodyPr/>
                    <a:lstStyle/>
                    <a:p>
                      <a:pPr indent="0" lvl="0" marL="0" marR="0" rtl="0" algn="l">
                        <a:spcBef>
                          <a:spcPts val="0"/>
                        </a:spcBef>
                        <a:spcAft>
                          <a:spcPts val="0"/>
                        </a:spcAft>
                        <a:buNone/>
                      </a:pPr>
                      <a:r>
                        <a:rPr lang="en-US" sz="1800"/>
                        <a:t>1004</a:t>
                      </a:r>
                      <a:endParaRPr sz="1800"/>
                    </a:p>
                  </a:txBody>
                  <a:tcPr marT="45725" marB="45725" marR="91450" marL="91450"/>
                </a:tc>
                <a:tc>
                  <a:txBody>
                    <a:bodyPr/>
                    <a:lstStyle/>
                    <a:p>
                      <a:pPr indent="0" lvl="0" marL="0" marR="0" rtl="0" algn="l">
                        <a:spcBef>
                          <a:spcPts val="0"/>
                        </a:spcBef>
                        <a:spcAft>
                          <a:spcPts val="0"/>
                        </a:spcAft>
                        <a:buNone/>
                      </a:pPr>
                      <a:r>
                        <a:rPr lang="en-US" sz="1800"/>
                        <a:t>MOVE</a:t>
                      </a:r>
                      <a:r>
                        <a:rPr lang="en-US" sz="1800"/>
                        <a:t> A,[I]</a:t>
                      </a:r>
                      <a:endParaRPr sz="1800"/>
                    </a:p>
                  </a:txBody>
                  <a:tcPr marT="45725" marB="45725" marR="91450" marL="91450"/>
                </a:tc>
              </a:tr>
              <a:tr h="370850">
                <a:tc>
                  <a:txBody>
                    <a:bodyPr/>
                    <a:lstStyle/>
                    <a:p>
                      <a:pPr indent="0" lvl="0" marL="0" marR="0" rtl="0" algn="l">
                        <a:spcBef>
                          <a:spcPts val="0"/>
                        </a:spcBef>
                        <a:spcAft>
                          <a:spcPts val="0"/>
                        </a:spcAft>
                        <a:buNone/>
                      </a:pPr>
                      <a:r>
                        <a:rPr lang="en-US" sz="1800"/>
                        <a:t>1008</a:t>
                      </a:r>
                      <a:endParaRPr sz="1800"/>
                    </a:p>
                  </a:txBody>
                  <a:tcPr marT="45725" marB="45725" marR="91450" marL="91450"/>
                </a:tc>
                <a:tc>
                  <a:txBody>
                    <a:bodyPr/>
                    <a:lstStyle/>
                    <a:p>
                      <a:pPr indent="0" lvl="0" marL="0" marR="0" rtl="0" algn="l">
                        <a:spcBef>
                          <a:spcPts val="0"/>
                        </a:spcBef>
                        <a:spcAft>
                          <a:spcPts val="0"/>
                        </a:spcAft>
                        <a:buNone/>
                      </a:pPr>
                      <a:r>
                        <a:rPr lang="en-US" sz="1800"/>
                        <a:t>MOVE</a:t>
                      </a:r>
                      <a:r>
                        <a:rPr lang="en-US" sz="1800"/>
                        <a:t> [J],A</a:t>
                      </a:r>
                      <a:endParaRPr sz="1800"/>
                    </a:p>
                  </a:txBody>
                  <a:tcPr marT="45725" marB="45725" marR="91450" marL="91450"/>
                </a:tc>
              </a:tr>
              <a:tr h="370850">
                <a:tc>
                  <a:txBody>
                    <a:bodyPr/>
                    <a:lstStyle/>
                    <a:p>
                      <a:pPr indent="0" lvl="0" marL="0" marR="0" rtl="0" algn="l">
                        <a:spcBef>
                          <a:spcPts val="0"/>
                        </a:spcBef>
                        <a:spcAft>
                          <a:spcPts val="0"/>
                        </a:spcAft>
                        <a:buNone/>
                      </a:pPr>
                      <a:r>
                        <a:rPr lang="en-US" sz="1800"/>
                        <a:t>100C</a:t>
                      </a:r>
                      <a:endParaRPr sz="1800"/>
                    </a:p>
                  </a:txBody>
                  <a:tcPr marT="45725" marB="45725" marR="91450" marL="91450"/>
                </a:tc>
                <a:tc>
                  <a:txBody>
                    <a:bodyPr/>
                    <a:lstStyle/>
                    <a:p>
                      <a:pPr indent="0" lvl="0" marL="0" marR="0" rtl="0" algn="l">
                        <a:spcBef>
                          <a:spcPts val="0"/>
                        </a:spcBef>
                        <a:spcAft>
                          <a:spcPts val="0"/>
                        </a:spcAft>
                        <a:buNone/>
                      </a:pPr>
                      <a:r>
                        <a:rPr lang="en-US" sz="1800"/>
                        <a:t>INC I</a:t>
                      </a:r>
                      <a:endParaRPr sz="1800"/>
                    </a:p>
                  </a:txBody>
                  <a:tcPr marT="45725" marB="45725" marR="91450" marL="91450"/>
                </a:tc>
              </a:tr>
              <a:tr h="370850">
                <a:tc>
                  <a:txBody>
                    <a:bodyPr/>
                    <a:lstStyle/>
                    <a:p>
                      <a:pPr indent="0" lvl="0" marL="0" marR="0" rtl="0" algn="l">
                        <a:spcBef>
                          <a:spcPts val="0"/>
                        </a:spcBef>
                        <a:spcAft>
                          <a:spcPts val="0"/>
                        </a:spcAft>
                        <a:buNone/>
                      </a:pPr>
                      <a:r>
                        <a:rPr lang="en-US" sz="1800"/>
                        <a:t>1010</a:t>
                      </a:r>
                      <a:endParaRPr sz="1800"/>
                    </a:p>
                  </a:txBody>
                  <a:tcPr marT="45725" marB="45725" marR="91450" marL="91450"/>
                </a:tc>
                <a:tc>
                  <a:txBody>
                    <a:bodyPr/>
                    <a:lstStyle/>
                    <a:p>
                      <a:pPr indent="0" lvl="0" marL="0" marR="0" rtl="0" algn="l">
                        <a:spcBef>
                          <a:spcPts val="0"/>
                        </a:spcBef>
                        <a:spcAft>
                          <a:spcPts val="0"/>
                        </a:spcAft>
                        <a:buNone/>
                      </a:pPr>
                      <a:r>
                        <a:rPr lang="en-US" sz="1800"/>
                        <a:t>INC J</a:t>
                      </a:r>
                      <a:endParaRPr sz="1800"/>
                    </a:p>
                  </a:txBody>
                  <a:tcPr marT="45725" marB="45725" marR="91450" marL="91450"/>
                </a:tc>
              </a:tr>
              <a:tr h="370850">
                <a:tc>
                  <a:txBody>
                    <a:bodyPr/>
                    <a:lstStyle/>
                    <a:p>
                      <a:pPr indent="0" lvl="0" marL="0" marR="0" rtl="0" algn="l">
                        <a:spcBef>
                          <a:spcPts val="0"/>
                        </a:spcBef>
                        <a:spcAft>
                          <a:spcPts val="0"/>
                        </a:spcAft>
                        <a:buNone/>
                      </a:pPr>
                      <a:r>
                        <a:rPr lang="en-US" sz="1800"/>
                        <a:t>1014</a:t>
                      </a:r>
                      <a:endParaRPr sz="1800"/>
                    </a:p>
                  </a:txBody>
                  <a:tcPr marT="45725" marB="45725" marR="91450" marL="91450"/>
                </a:tc>
                <a:tc>
                  <a:txBody>
                    <a:bodyPr/>
                    <a:lstStyle/>
                    <a:p>
                      <a:pPr indent="0" lvl="0" marL="0" marR="0" rtl="0" algn="l">
                        <a:spcBef>
                          <a:spcPts val="0"/>
                        </a:spcBef>
                        <a:spcAft>
                          <a:spcPts val="0"/>
                        </a:spcAft>
                        <a:buNone/>
                      </a:pPr>
                      <a:r>
                        <a:rPr lang="en-US" sz="1800"/>
                        <a:t>BACK:DEC COUNT</a:t>
                      </a:r>
                      <a:endParaRPr sz="1800"/>
                    </a:p>
                  </a:txBody>
                  <a:tcPr marT="45725" marB="45725" marR="91450" marL="91450"/>
                </a:tc>
              </a:tr>
              <a:tr h="370850">
                <a:tc>
                  <a:txBody>
                    <a:bodyPr/>
                    <a:lstStyle/>
                    <a:p>
                      <a:pPr indent="0" lvl="0" marL="0" marR="0" rtl="0" algn="l">
                        <a:spcBef>
                          <a:spcPts val="0"/>
                        </a:spcBef>
                        <a:spcAft>
                          <a:spcPts val="0"/>
                        </a:spcAft>
                        <a:buNone/>
                      </a:pPr>
                      <a:r>
                        <a:rPr lang="en-US" sz="1800"/>
                        <a:t>1018</a:t>
                      </a:r>
                      <a:endParaRPr sz="1800"/>
                    </a:p>
                  </a:txBody>
                  <a:tcPr marT="45725" marB="45725" marR="91450" marL="91450"/>
                </a:tc>
                <a:tc>
                  <a:txBody>
                    <a:bodyPr/>
                    <a:lstStyle/>
                    <a:p>
                      <a:pPr indent="0" lvl="0" marL="0" marR="0" rtl="0" algn="l">
                        <a:spcBef>
                          <a:spcPts val="0"/>
                        </a:spcBef>
                        <a:spcAft>
                          <a:spcPts val="0"/>
                        </a:spcAft>
                        <a:buNone/>
                      </a:pPr>
                      <a:r>
                        <a:rPr lang="en-US" sz="1800"/>
                        <a:t>Jump if not zero,BACK</a:t>
                      </a:r>
                      <a:endParaRPr sz="1800"/>
                    </a:p>
                  </a:txBody>
                  <a:tcPr marT="45725" marB="45725" marR="91450" marL="91450"/>
                </a:tc>
              </a:tr>
              <a:tr h="370850">
                <a:tc>
                  <a:txBody>
                    <a:bodyPr/>
                    <a:lstStyle/>
                    <a:p>
                      <a:pPr indent="0" lvl="0" marL="0" marR="0" rtl="0" algn="l">
                        <a:spcBef>
                          <a:spcPts val="0"/>
                        </a:spcBef>
                        <a:spcAft>
                          <a:spcPts val="0"/>
                        </a:spcAft>
                        <a:buNone/>
                      </a:pPr>
                      <a:r>
                        <a:rPr lang="en-US" sz="1800"/>
                        <a:t>101C</a:t>
                      </a:r>
                      <a:endParaRPr sz="1800"/>
                    </a:p>
                  </a:txBody>
                  <a:tcPr marT="45725" marB="45725" marR="91450" marL="91450"/>
                </a:tc>
                <a:tc>
                  <a:txBody>
                    <a:bodyPr/>
                    <a:lstStyle/>
                    <a:p>
                      <a:pPr indent="0" lvl="0" marL="0" marR="0" rtl="0" algn="l">
                        <a:spcBef>
                          <a:spcPts val="0"/>
                        </a:spcBef>
                        <a:spcAft>
                          <a:spcPts val="0"/>
                        </a:spcAft>
                        <a:buNone/>
                      </a:pPr>
                      <a:r>
                        <a:rPr lang="en-US" sz="1800"/>
                        <a:t>STOP</a:t>
                      </a:r>
                      <a:endParaRPr sz="1800"/>
                    </a:p>
                  </a:txBody>
                  <a:tcPr marT="45725" marB="45725" marR="91450" marL="91450"/>
                </a:tc>
              </a:tr>
            </a:tbl>
          </a:graphicData>
        </a:graphic>
      </p:graphicFrame>
      <p:graphicFrame>
        <p:nvGraphicFramePr>
          <p:cNvPr id="98" name="Google Shape;98;p2"/>
          <p:cNvGraphicFramePr/>
          <p:nvPr/>
        </p:nvGraphicFramePr>
        <p:xfrm>
          <a:off x="6858000" y="2362200"/>
          <a:ext cx="3000000" cy="3000000"/>
        </p:xfrm>
        <a:graphic>
          <a:graphicData uri="http://schemas.openxmlformats.org/drawingml/2006/table">
            <a:tbl>
              <a:tblPr bandRow="1" firstRow="1">
                <a:noFill/>
                <a:tableStyleId>{103C91F6-18F8-4406-8399-8010EDB607B4}</a:tableStyleId>
              </a:tblPr>
              <a:tblGrid>
                <a:gridCol w="762000"/>
                <a:gridCol w="990600"/>
              </a:tblGrid>
              <a:tr h="370850">
                <a:tc gridSpan="2">
                  <a:txBody>
                    <a:bodyPr/>
                    <a:lstStyle/>
                    <a:p>
                      <a:pPr indent="0" lvl="0" marL="0" marR="0" rtl="0" algn="l">
                        <a:spcBef>
                          <a:spcPts val="0"/>
                        </a:spcBef>
                        <a:spcAft>
                          <a:spcPts val="0"/>
                        </a:spcAft>
                        <a:buNone/>
                      </a:pPr>
                      <a:r>
                        <a:rPr lang="en-US" sz="1800"/>
                        <a:t>Memory Block</a:t>
                      </a:r>
                      <a:endParaRPr sz="1800"/>
                    </a:p>
                  </a:txBody>
                  <a:tcPr marT="45725" marB="45725" marR="91450" marL="91450"/>
                </a:tc>
                <a:tc hMerge="1"/>
              </a:tr>
              <a:tr h="370850">
                <a:tc>
                  <a:txBody>
                    <a:bodyPr/>
                    <a:lstStyle/>
                    <a:p>
                      <a:pPr indent="0" lvl="0" marL="0" marR="0" rtl="0" algn="l">
                        <a:spcBef>
                          <a:spcPts val="0"/>
                        </a:spcBef>
                        <a:spcAft>
                          <a:spcPts val="0"/>
                        </a:spcAft>
                        <a:buNone/>
                      </a:pPr>
                      <a:r>
                        <a:rPr lang="en-US" sz="1800"/>
                        <a:t>I</a:t>
                      </a:r>
                      <a:endParaRPr sz="1800"/>
                    </a:p>
                  </a:txBody>
                  <a:tcPr marT="45725" marB="45725" marR="91450" marL="91450"/>
                </a:tc>
                <a:tc>
                  <a:txBody>
                    <a:bodyPr/>
                    <a:lstStyle/>
                    <a:p>
                      <a:pPr indent="0" lvl="0" marL="0" marR="0" rtl="0" algn="l">
                        <a:spcBef>
                          <a:spcPts val="0"/>
                        </a:spcBef>
                        <a:spcAft>
                          <a:spcPts val="0"/>
                        </a:spcAft>
                        <a:buNone/>
                      </a:pPr>
                      <a:r>
                        <a:rPr lang="en-US" sz="1800"/>
                        <a:t>11</a:t>
                      </a:r>
                      <a:endParaRPr sz="1800"/>
                    </a:p>
                  </a:txBody>
                  <a:tcPr marT="45725" marB="45725" marR="91450" marL="91450"/>
                </a:tc>
              </a:tr>
              <a:tr h="370850">
                <a:tc>
                  <a:txBody>
                    <a:bodyPr/>
                    <a:lstStyle/>
                    <a:p>
                      <a:pPr indent="0" lvl="0" marL="0" marR="0" rtl="0" algn="l">
                        <a:spcBef>
                          <a:spcPts val="0"/>
                        </a:spcBef>
                        <a:spcAft>
                          <a:spcPts val="0"/>
                        </a:spcAft>
                        <a:buNone/>
                      </a:pPr>
                      <a:r>
                        <a:rPr lang="en-US" sz="1800"/>
                        <a:t>I+1</a:t>
                      </a:r>
                      <a:endParaRPr sz="1800"/>
                    </a:p>
                  </a:txBody>
                  <a:tcPr marT="45725" marB="45725" marR="91450" marL="91450"/>
                </a:tc>
                <a:tc>
                  <a:txBody>
                    <a:bodyPr/>
                    <a:lstStyle/>
                    <a:p>
                      <a:pPr indent="0" lvl="0" marL="0" marR="0" rtl="0" algn="l">
                        <a:spcBef>
                          <a:spcPts val="0"/>
                        </a:spcBef>
                        <a:spcAft>
                          <a:spcPts val="0"/>
                        </a:spcAft>
                        <a:buNone/>
                      </a:pPr>
                      <a:r>
                        <a:rPr lang="en-US" sz="1800"/>
                        <a:t>22</a:t>
                      </a:r>
                      <a:endParaRPr sz="1800"/>
                    </a:p>
                  </a:txBody>
                  <a:tcPr marT="45725" marB="45725" marR="91450" marL="91450"/>
                </a:tc>
              </a:tr>
              <a:tr h="370850">
                <a:tc>
                  <a:txBody>
                    <a:bodyPr/>
                    <a:lstStyle/>
                    <a:p>
                      <a:pPr indent="0" lvl="0" marL="0" marR="0" rtl="0" algn="l">
                        <a:spcBef>
                          <a:spcPts val="0"/>
                        </a:spcBef>
                        <a:spcAft>
                          <a:spcPts val="0"/>
                        </a:spcAft>
                        <a:buNone/>
                      </a:pPr>
                      <a:r>
                        <a:rPr lang="en-US" sz="1800"/>
                        <a:t>I+2</a:t>
                      </a:r>
                      <a:endParaRPr sz="1800"/>
                    </a:p>
                  </a:txBody>
                  <a:tcPr marT="45725" marB="45725" marR="91450" marL="91450"/>
                </a:tc>
                <a:tc>
                  <a:txBody>
                    <a:bodyPr/>
                    <a:lstStyle/>
                    <a:p>
                      <a:pPr indent="0" lvl="0" marL="0" marR="0" rtl="0" algn="l">
                        <a:spcBef>
                          <a:spcPts val="0"/>
                        </a:spcBef>
                        <a:spcAft>
                          <a:spcPts val="0"/>
                        </a:spcAft>
                        <a:buNone/>
                      </a:pPr>
                      <a:r>
                        <a:rPr lang="en-US" sz="1800"/>
                        <a:t>33</a:t>
                      </a:r>
                      <a:endParaRPr sz="1800"/>
                    </a:p>
                  </a:txBody>
                  <a:tcPr marT="45725" marB="45725" marR="91450" marL="91450"/>
                </a:tc>
              </a:tr>
              <a:tr h="370850">
                <a:tc>
                  <a:txBody>
                    <a:bodyPr/>
                    <a:lstStyle/>
                    <a:p>
                      <a:pPr indent="0" lvl="0" marL="0" marR="0" rtl="0" algn="l">
                        <a:spcBef>
                          <a:spcPts val="0"/>
                        </a:spcBef>
                        <a:spcAft>
                          <a:spcPts val="0"/>
                        </a:spcAft>
                        <a:buNone/>
                      </a:pPr>
                      <a:r>
                        <a:rPr lang="en-US" sz="1800"/>
                        <a:t>I+3</a:t>
                      </a:r>
                      <a:endParaRPr sz="1800"/>
                    </a:p>
                  </a:txBody>
                  <a:tcPr marT="45725" marB="45725" marR="91450" marL="91450"/>
                </a:tc>
                <a:tc>
                  <a:txBody>
                    <a:bodyPr/>
                    <a:lstStyle/>
                    <a:p>
                      <a:pPr indent="0" lvl="0" marL="0" marR="0" rtl="0" algn="l">
                        <a:spcBef>
                          <a:spcPts val="0"/>
                        </a:spcBef>
                        <a:spcAft>
                          <a:spcPts val="0"/>
                        </a:spcAft>
                        <a:buNone/>
                      </a:pPr>
                      <a:r>
                        <a:rPr lang="en-US" sz="1800"/>
                        <a:t>44</a:t>
                      </a:r>
                      <a:endParaRPr sz="1800"/>
                    </a:p>
                  </a:txBody>
                  <a:tcPr marT="45725" marB="45725" marR="91450" marL="91450"/>
                </a:tc>
              </a:tr>
            </a:tbl>
          </a:graphicData>
        </a:graphic>
      </p:graphicFrame>
      <p:graphicFrame>
        <p:nvGraphicFramePr>
          <p:cNvPr id="99" name="Google Shape;99;p2"/>
          <p:cNvGraphicFramePr/>
          <p:nvPr/>
        </p:nvGraphicFramePr>
        <p:xfrm>
          <a:off x="6858000" y="4572000"/>
          <a:ext cx="3000000" cy="3000000"/>
        </p:xfrm>
        <a:graphic>
          <a:graphicData uri="http://schemas.openxmlformats.org/drawingml/2006/table">
            <a:tbl>
              <a:tblPr bandRow="1" firstRow="1">
                <a:noFill/>
                <a:tableStyleId>{103C91F6-18F8-4406-8399-8010EDB607B4}</a:tableStyleId>
              </a:tblPr>
              <a:tblGrid>
                <a:gridCol w="762000"/>
                <a:gridCol w="990600"/>
              </a:tblGrid>
              <a:tr h="370850">
                <a:tc gridSpan="2">
                  <a:txBody>
                    <a:bodyPr/>
                    <a:lstStyle/>
                    <a:p>
                      <a:pPr indent="0" lvl="0" marL="0" marR="0" rtl="0" algn="l">
                        <a:spcBef>
                          <a:spcPts val="0"/>
                        </a:spcBef>
                        <a:spcAft>
                          <a:spcPts val="0"/>
                        </a:spcAft>
                        <a:buNone/>
                      </a:pPr>
                      <a:r>
                        <a:rPr lang="en-US" sz="1800"/>
                        <a:t>Memory Block</a:t>
                      </a:r>
                      <a:endParaRPr sz="1800"/>
                    </a:p>
                  </a:txBody>
                  <a:tcPr marT="45725" marB="45725" marR="91450" marL="91450"/>
                </a:tc>
                <a:tc hMerge="1"/>
              </a:tr>
              <a:tr h="370850">
                <a:tc>
                  <a:txBody>
                    <a:bodyPr/>
                    <a:lstStyle/>
                    <a:p>
                      <a:pPr indent="0" lvl="0" marL="0" marR="0" rtl="0" algn="l">
                        <a:spcBef>
                          <a:spcPts val="0"/>
                        </a:spcBef>
                        <a:spcAft>
                          <a:spcPts val="0"/>
                        </a:spcAft>
                        <a:buNone/>
                      </a:pPr>
                      <a:r>
                        <a:rPr lang="en-US" sz="1800"/>
                        <a:t>J</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solidFill>
                      <a:schemeClr val="dk2"/>
                    </a:solidFill>
                  </a:tcPr>
                </a:tc>
              </a:tr>
              <a:tr h="370850">
                <a:tc>
                  <a:txBody>
                    <a:bodyPr/>
                    <a:lstStyle/>
                    <a:p>
                      <a:pPr indent="0" lvl="0" marL="0" marR="0" rtl="0" algn="l">
                        <a:spcBef>
                          <a:spcPts val="0"/>
                        </a:spcBef>
                        <a:spcAft>
                          <a:spcPts val="0"/>
                        </a:spcAft>
                        <a:buNone/>
                      </a:pPr>
                      <a:r>
                        <a:rPr lang="en-US" sz="1800"/>
                        <a:t>J+1</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solidFill>
                      <a:schemeClr val="dk2"/>
                    </a:solidFill>
                  </a:tcPr>
                </a:tc>
              </a:tr>
              <a:tr h="370850">
                <a:tc>
                  <a:txBody>
                    <a:bodyPr/>
                    <a:lstStyle/>
                    <a:p>
                      <a:pPr indent="0" lvl="0" marL="0" marR="0" rtl="0" algn="l">
                        <a:spcBef>
                          <a:spcPts val="0"/>
                        </a:spcBef>
                        <a:spcAft>
                          <a:spcPts val="0"/>
                        </a:spcAft>
                        <a:buNone/>
                      </a:pPr>
                      <a:r>
                        <a:rPr lang="en-US" sz="1800"/>
                        <a:t>J+2</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solidFill>
                      <a:schemeClr val="dk2"/>
                    </a:solidFill>
                  </a:tcPr>
                </a:tc>
              </a:tr>
              <a:tr h="370850">
                <a:tc>
                  <a:txBody>
                    <a:bodyPr/>
                    <a:lstStyle/>
                    <a:p>
                      <a:pPr indent="0" lvl="0" marL="0" marR="0" rtl="0" algn="l">
                        <a:spcBef>
                          <a:spcPts val="0"/>
                        </a:spcBef>
                        <a:spcAft>
                          <a:spcPts val="0"/>
                        </a:spcAft>
                        <a:buNone/>
                      </a:pPr>
                      <a:r>
                        <a:rPr lang="en-US" sz="1800"/>
                        <a:t>J+3</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solidFill>
                      <a:schemeClr val="dk2"/>
                    </a:solidFill>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graphicFrame>
        <p:nvGraphicFramePr>
          <p:cNvPr id="217" name="Google Shape;217;p20"/>
          <p:cNvGraphicFramePr/>
          <p:nvPr/>
        </p:nvGraphicFramePr>
        <p:xfrm>
          <a:off x="457200" y="152400"/>
          <a:ext cx="3000000" cy="3000000"/>
        </p:xfrm>
        <a:graphic>
          <a:graphicData uri="http://schemas.openxmlformats.org/drawingml/2006/table">
            <a:tbl>
              <a:tblPr bandRow="1" firstRow="1">
                <a:noFill/>
                <a:tableStyleId>{103C91F6-18F8-4406-8399-8010EDB607B4}</a:tableStyleId>
              </a:tblPr>
              <a:tblGrid>
                <a:gridCol w="1187450"/>
                <a:gridCol w="1187450"/>
                <a:gridCol w="1187450"/>
                <a:gridCol w="1187450"/>
                <a:gridCol w="1003300"/>
                <a:gridCol w="1981200"/>
              </a:tblGrid>
              <a:tr h="381000">
                <a:tc>
                  <a:txBody>
                    <a:bodyPr/>
                    <a:lstStyle/>
                    <a:p>
                      <a:pPr indent="0" lvl="0" marL="0" marR="0" rtl="0" algn="l">
                        <a:spcBef>
                          <a:spcPts val="0"/>
                        </a:spcBef>
                        <a:spcAft>
                          <a:spcPts val="0"/>
                        </a:spcAft>
                        <a:buNone/>
                      </a:pPr>
                      <a:r>
                        <a:t/>
                      </a:r>
                      <a:endParaRPr sz="1200"/>
                    </a:p>
                  </a:txBody>
                  <a:tcPr marT="45725" marB="45725" marR="91450" marL="91450"/>
                </a:tc>
                <a:tc>
                  <a:txBody>
                    <a:bodyPr/>
                    <a:lstStyle/>
                    <a:p>
                      <a:pPr indent="0" lvl="0" marL="0" marR="0" rtl="0" algn="l">
                        <a:spcBef>
                          <a:spcPts val="0"/>
                        </a:spcBef>
                        <a:spcAft>
                          <a:spcPts val="0"/>
                        </a:spcAft>
                        <a:buNone/>
                      </a:pPr>
                      <a:r>
                        <a:rPr lang="en-US" sz="1200"/>
                        <a:t>inc</a:t>
                      </a:r>
                      <a:endParaRPr sz="1200"/>
                    </a:p>
                  </a:txBody>
                  <a:tcPr marT="45725" marB="45725" marR="91450" marL="91450"/>
                </a:tc>
                <a:tc>
                  <a:txBody>
                    <a:bodyPr/>
                    <a:lstStyle/>
                    <a:p>
                      <a:pPr indent="0" lvl="0" marL="0" marR="0" rtl="0" algn="l">
                        <a:spcBef>
                          <a:spcPts val="0"/>
                        </a:spcBef>
                        <a:spcAft>
                          <a:spcPts val="0"/>
                        </a:spcAft>
                        <a:buNone/>
                      </a:pPr>
                      <a:r>
                        <a:rPr lang="en-US" sz="1200"/>
                        <a:t>add</a:t>
                      </a:r>
                      <a:endParaRPr sz="1200"/>
                    </a:p>
                  </a:txBody>
                  <a:tcPr marT="45725" marB="45725" marR="91450" marL="91450"/>
                </a:tc>
                <a:tc>
                  <a:txBody>
                    <a:bodyPr/>
                    <a:lstStyle/>
                    <a:p>
                      <a:pPr indent="0" lvl="0" marL="0" marR="0" rtl="0" algn="l">
                        <a:spcBef>
                          <a:spcPts val="0"/>
                        </a:spcBef>
                        <a:spcAft>
                          <a:spcPts val="0"/>
                        </a:spcAft>
                        <a:buNone/>
                      </a:pPr>
                      <a:r>
                        <a:rPr lang="en-US" sz="1200"/>
                        <a:t>sub </a:t>
                      </a:r>
                      <a:endParaRPr sz="1200"/>
                    </a:p>
                  </a:txBody>
                  <a:tcPr marT="45725" marB="45725" marR="91450" marL="91450"/>
                </a:tc>
                <a:tc>
                  <a:txBody>
                    <a:bodyPr/>
                    <a:lstStyle/>
                    <a:p>
                      <a:pPr indent="0" lvl="0" marL="0" marR="0" rtl="0" algn="l">
                        <a:spcBef>
                          <a:spcPts val="0"/>
                        </a:spcBef>
                        <a:spcAft>
                          <a:spcPts val="0"/>
                        </a:spcAft>
                        <a:buNone/>
                      </a:pPr>
                      <a:r>
                        <a:rPr lang="en-US" sz="1200"/>
                        <a:t>offset</a:t>
                      </a:r>
                      <a:endParaRPr/>
                    </a:p>
                    <a:p>
                      <a:pPr indent="0" lvl="0" marL="0" marR="0" rtl="0" algn="l">
                        <a:spcBef>
                          <a:spcPts val="0"/>
                        </a:spcBef>
                        <a:spcAft>
                          <a:spcPts val="0"/>
                        </a:spcAft>
                        <a:buNone/>
                      </a:pPr>
                      <a:r>
                        <a:rPr lang="en-US" sz="1200"/>
                        <a:t>[15:0]</a:t>
                      </a:r>
                      <a:endParaRPr sz="1200"/>
                    </a:p>
                  </a:txBody>
                  <a:tcPr marT="45725" marB="45725" marR="91450" marL="91450"/>
                </a:tc>
                <a:tc>
                  <a:txBody>
                    <a:bodyPr/>
                    <a:lstStyle/>
                    <a:p>
                      <a:pPr indent="0" lvl="0" marL="0" marR="0" rtl="0" algn="l">
                        <a:spcBef>
                          <a:spcPts val="0"/>
                        </a:spcBef>
                        <a:spcAft>
                          <a:spcPts val="0"/>
                        </a:spcAft>
                        <a:buNone/>
                      </a:pPr>
                      <a:r>
                        <a:rPr lang="en-US" sz="1200"/>
                        <a:t>output</a:t>
                      </a:r>
                      <a:endParaRPr sz="1200"/>
                    </a:p>
                  </a:txBody>
                  <a:tcPr marT="45725" marB="45725" marR="91450" marL="91450"/>
                </a:tc>
              </a:tr>
              <a:tr h="226250">
                <a:tc>
                  <a:txBody>
                    <a:bodyPr/>
                    <a:lstStyle/>
                    <a:p>
                      <a:pPr indent="0" lvl="0" marL="0" marR="0" rtl="0" algn="l">
                        <a:spcBef>
                          <a:spcPts val="0"/>
                        </a:spcBef>
                        <a:spcAft>
                          <a:spcPts val="0"/>
                        </a:spcAft>
                        <a:buNone/>
                      </a:pPr>
                      <a:r>
                        <a:t/>
                      </a:r>
                      <a:endParaRPr sz="1200"/>
                    </a:p>
                  </a:txBody>
                  <a:tcPr marT="45725" marB="45725" marR="91450" marL="91450"/>
                </a:tc>
                <a:tc>
                  <a:txBody>
                    <a:bodyPr/>
                    <a:lstStyle/>
                    <a:p>
                      <a:pPr indent="0" lvl="0" marL="0" marR="0" rtl="0" algn="l">
                        <a:spcBef>
                          <a:spcPts val="0"/>
                        </a:spcBef>
                        <a:spcAft>
                          <a:spcPts val="0"/>
                        </a:spcAft>
                        <a:buNone/>
                      </a:pPr>
                      <a:r>
                        <a:rPr lang="en-US" sz="1200"/>
                        <a:t>Bit 18</a:t>
                      </a:r>
                      <a:endParaRPr sz="1200"/>
                    </a:p>
                  </a:txBody>
                  <a:tcPr marT="45725" marB="45725" marR="91450" marL="91450"/>
                </a:tc>
                <a:tc>
                  <a:txBody>
                    <a:bodyPr/>
                    <a:lstStyle/>
                    <a:p>
                      <a:pPr indent="0" lvl="0" marL="0" marR="0" rtl="0" algn="l">
                        <a:spcBef>
                          <a:spcPts val="0"/>
                        </a:spcBef>
                        <a:spcAft>
                          <a:spcPts val="0"/>
                        </a:spcAft>
                        <a:buNone/>
                      </a:pPr>
                      <a:r>
                        <a:rPr lang="en-US" sz="1200"/>
                        <a:t>Bit 17</a:t>
                      </a:r>
                      <a:endParaRPr sz="1200"/>
                    </a:p>
                  </a:txBody>
                  <a:tcPr marT="45725" marB="45725" marR="91450" marL="91450"/>
                </a:tc>
                <a:tc>
                  <a:txBody>
                    <a:bodyPr/>
                    <a:lstStyle/>
                    <a:p>
                      <a:pPr indent="0" lvl="0" marL="0" marR="0" rtl="0" algn="l">
                        <a:spcBef>
                          <a:spcPts val="0"/>
                        </a:spcBef>
                        <a:spcAft>
                          <a:spcPts val="0"/>
                        </a:spcAft>
                        <a:buNone/>
                      </a:pPr>
                      <a:r>
                        <a:rPr lang="en-US" sz="1200"/>
                        <a:t>Bit 16</a:t>
                      </a:r>
                      <a:endParaRPr sz="1200"/>
                    </a:p>
                  </a:txBody>
                  <a:tcPr marT="45725" marB="45725" marR="91450" marL="91450"/>
                </a:tc>
                <a:tc>
                  <a:txBody>
                    <a:bodyPr/>
                    <a:lstStyle/>
                    <a:p>
                      <a:pPr indent="0" lvl="0" marL="0" marR="0" rtl="0" algn="l">
                        <a:spcBef>
                          <a:spcPts val="0"/>
                        </a:spcBef>
                        <a:spcAft>
                          <a:spcPts val="0"/>
                        </a:spcAft>
                        <a:buNone/>
                      </a:pPr>
                      <a:r>
                        <a:rPr lang="en-US" sz="1200"/>
                        <a:t>Bit 15</a:t>
                      </a:r>
                      <a:r>
                        <a:rPr lang="en-US" sz="1200"/>
                        <a:t> to </a:t>
                      </a:r>
                      <a:r>
                        <a:rPr lang="en-US" sz="1200"/>
                        <a:t>Bit0</a:t>
                      </a:r>
                      <a:endParaRPr sz="1200"/>
                    </a:p>
                  </a:txBody>
                  <a:tcPr marT="45725" marB="45725" marR="91450" marL="91450"/>
                </a:tc>
                <a:tc>
                  <a:txBody>
                    <a:bodyPr/>
                    <a:lstStyle/>
                    <a:p>
                      <a:pPr indent="0" lvl="0" marL="0" marR="0" rtl="0" algn="l">
                        <a:lnSpc>
                          <a:spcPct val="100000"/>
                        </a:lnSpc>
                        <a:spcBef>
                          <a:spcPts val="0"/>
                        </a:spcBef>
                        <a:spcAft>
                          <a:spcPts val="0"/>
                        </a:spcAft>
                        <a:buClr>
                          <a:schemeClr val="dk1"/>
                        </a:buClr>
                        <a:buSzPts val="1200"/>
                        <a:buFont typeface="Calibri"/>
                        <a:buNone/>
                      </a:pPr>
                      <a:r>
                        <a:rPr lang="en-US" sz="1200"/>
                        <a:t>pc[15:0]</a:t>
                      </a:r>
                      <a:endParaRPr sz="1200"/>
                    </a:p>
                    <a:p>
                      <a:pPr indent="0" lvl="0" marL="0" marR="0" rtl="0" algn="l">
                        <a:spcBef>
                          <a:spcPts val="0"/>
                        </a:spcBef>
                        <a:spcAft>
                          <a:spcPts val="0"/>
                        </a:spcAft>
                        <a:buNone/>
                      </a:pPr>
                      <a:r>
                        <a:t/>
                      </a:r>
                      <a:endParaRPr sz="1200"/>
                    </a:p>
                  </a:txBody>
                  <a:tcPr marT="45725" marB="45725" marR="91450" marL="91450"/>
                </a:tc>
              </a:tr>
              <a:tr h="466975">
                <a:tc>
                  <a:txBody>
                    <a:bodyPr/>
                    <a:lstStyle/>
                    <a:p>
                      <a:pPr indent="0" lvl="0" marL="0" marR="0" rtl="0" algn="l">
                        <a:spcBef>
                          <a:spcPts val="0"/>
                        </a:spcBef>
                        <a:spcAft>
                          <a:spcPts val="0"/>
                        </a:spcAft>
                        <a:buNone/>
                      </a:pPr>
                      <a:r>
                        <a:rPr lang="en-US" sz="1200"/>
                        <a:t>CASE 5</a:t>
                      </a:r>
                      <a:endParaRPr sz="1200"/>
                    </a:p>
                  </a:txBody>
                  <a:tcPr marT="45725" marB="45725" marR="91450" marL="91450"/>
                </a:tc>
                <a:tc>
                  <a:txBody>
                    <a:bodyPr/>
                    <a:lstStyle/>
                    <a:p>
                      <a:pPr indent="0" lvl="0" marL="0" marR="0" rtl="0" algn="l">
                        <a:spcBef>
                          <a:spcPts val="0"/>
                        </a:spcBef>
                        <a:spcAft>
                          <a:spcPts val="0"/>
                        </a:spcAft>
                        <a:buNone/>
                      </a:pPr>
                      <a:r>
                        <a:rPr lang="en-US" sz="1200"/>
                        <a:t>0</a:t>
                      </a:r>
                      <a:endParaRPr sz="1200"/>
                    </a:p>
                  </a:txBody>
                  <a:tcPr marT="45725" marB="45725" marR="91450" marL="91450"/>
                </a:tc>
                <a:tc>
                  <a:txBody>
                    <a:bodyPr/>
                    <a:lstStyle/>
                    <a:p>
                      <a:pPr indent="0" lvl="0" marL="0" marR="0" rtl="0" algn="l">
                        <a:spcBef>
                          <a:spcPts val="0"/>
                        </a:spcBef>
                        <a:spcAft>
                          <a:spcPts val="0"/>
                        </a:spcAft>
                        <a:buNone/>
                      </a:pPr>
                      <a:r>
                        <a:rPr lang="en-US" sz="1200"/>
                        <a:t>0</a:t>
                      </a:r>
                      <a:endParaRPr sz="1200"/>
                    </a:p>
                  </a:txBody>
                  <a:tcPr marT="45725" marB="45725" marR="91450" marL="91450"/>
                </a:tc>
                <a:tc>
                  <a:txBody>
                    <a:bodyPr/>
                    <a:lstStyle/>
                    <a:p>
                      <a:pPr indent="0" lvl="0" marL="0" marR="0" rtl="0" algn="l">
                        <a:spcBef>
                          <a:spcPts val="0"/>
                        </a:spcBef>
                        <a:spcAft>
                          <a:spcPts val="0"/>
                        </a:spcAft>
                        <a:buNone/>
                      </a:pPr>
                      <a:r>
                        <a:rPr lang="en-US" sz="1200"/>
                        <a:t>1</a:t>
                      </a:r>
                      <a:endParaRPr sz="1200"/>
                    </a:p>
                  </a:txBody>
                  <a:tcPr marT="45725" marB="45725" marR="91450" marL="91450"/>
                </a:tc>
                <a:tc>
                  <a:txBody>
                    <a:bodyPr/>
                    <a:lstStyle/>
                    <a:p>
                      <a:pPr indent="0" lvl="0" marL="0" marR="0" rtl="0" algn="l">
                        <a:spcBef>
                          <a:spcPts val="0"/>
                        </a:spcBef>
                        <a:spcAft>
                          <a:spcPts val="0"/>
                        </a:spcAft>
                        <a:buNone/>
                      </a:pPr>
                      <a:r>
                        <a:rPr lang="en-US" sz="1200"/>
                        <a:t>0014</a:t>
                      </a:r>
                      <a:endParaRPr sz="1200"/>
                    </a:p>
                  </a:txBody>
                  <a:tcPr marT="45725" marB="45725" marR="91450" marL="91450"/>
                </a:tc>
                <a:tc>
                  <a:txBody>
                    <a:bodyPr/>
                    <a:lstStyle/>
                    <a:p>
                      <a:pPr indent="0" lvl="0" marL="0" marR="0" rtl="0" algn="l">
                        <a:spcBef>
                          <a:spcPts val="0"/>
                        </a:spcBef>
                        <a:spcAft>
                          <a:spcPts val="0"/>
                        </a:spcAft>
                        <a:buNone/>
                      </a:pPr>
                      <a:r>
                        <a:rPr lang="en-US" sz="1200">
                          <a:solidFill>
                            <a:srgbClr val="FF0000"/>
                          </a:solidFill>
                        </a:rPr>
                        <a:t>0093</a:t>
                      </a:r>
                      <a:endParaRPr sz="1200">
                        <a:solidFill>
                          <a:srgbClr val="FF0000"/>
                        </a:solidFill>
                      </a:endParaRPr>
                    </a:p>
                  </a:txBody>
                  <a:tcPr marT="45725" marB="45725" marR="91450" marL="91450"/>
                </a:tc>
              </a:tr>
            </a:tbl>
          </a:graphicData>
        </a:graphic>
      </p:graphicFrame>
      <p:pic>
        <p:nvPicPr>
          <p:cNvPr id="218" name="Google Shape;218;p20"/>
          <p:cNvPicPr preferRelativeResize="0"/>
          <p:nvPr/>
        </p:nvPicPr>
        <p:blipFill rotWithShape="1">
          <a:blip r:embed="rId3">
            <a:alphaModFix/>
          </a:blip>
          <a:srcRect b="55357" l="0" r="29721" t="0"/>
          <a:stretch/>
        </p:blipFill>
        <p:spPr>
          <a:xfrm>
            <a:off x="304800" y="1911927"/>
            <a:ext cx="8356600" cy="4191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WORKING OF THE PROGRAM COUNTER</a:t>
            </a:r>
            <a:endParaRPr/>
          </a:p>
        </p:txBody>
      </p:sp>
      <p:sp>
        <p:nvSpPr>
          <p:cNvPr id="105" name="Google Shape;105;p3"/>
          <p:cNvSpPr txBox="1"/>
          <p:nvPr>
            <p:ph idx="1" type="body"/>
          </p:nvPr>
        </p:nvSpPr>
        <p:spPr>
          <a:xfrm>
            <a:off x="457200" y="1600200"/>
            <a:ext cx="8583612"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sz="2400"/>
              <a:t>Typically, the microprocessor fetches and executes instructions sequentially.</a:t>
            </a:r>
            <a:endParaRPr/>
          </a:p>
          <a:p>
            <a:pPr indent="-342900" lvl="0" marL="342900" rtl="0" algn="l">
              <a:spcBef>
                <a:spcPts val="480"/>
              </a:spcBef>
              <a:spcAft>
                <a:spcPts val="0"/>
              </a:spcAft>
              <a:buClr>
                <a:schemeClr val="dk1"/>
              </a:buClr>
              <a:buSzPts val="2400"/>
              <a:buChar char="•"/>
            </a:pPr>
            <a:r>
              <a:rPr lang="en-US" sz="2400"/>
              <a:t>So after fetching an instruction from an address, the instruction from the next consecutive address is fetched and so on.</a:t>
            </a:r>
            <a:endParaRPr/>
          </a:p>
          <a:p>
            <a:pPr indent="-342900" lvl="0" marL="342900" rtl="0" algn="just">
              <a:spcBef>
                <a:spcPts val="480"/>
              </a:spcBef>
              <a:spcAft>
                <a:spcPts val="0"/>
              </a:spcAft>
              <a:buClr>
                <a:schemeClr val="dk1"/>
              </a:buClr>
              <a:buSzPts val="2400"/>
              <a:buChar char="•"/>
            </a:pPr>
            <a:r>
              <a:rPr lang="en-US" sz="2400"/>
              <a:t>But occasionally, there can be jumps---the next instruction to be fetched and executed may be several instructions ahead or behind the current instruction.</a:t>
            </a:r>
            <a:endParaRPr/>
          </a:p>
          <a:p>
            <a:pPr indent="-342900" lvl="0" marL="342900" rtl="0" algn="just">
              <a:spcBef>
                <a:spcPts val="480"/>
              </a:spcBef>
              <a:spcAft>
                <a:spcPts val="0"/>
              </a:spcAft>
              <a:buClr>
                <a:schemeClr val="dk1"/>
              </a:buClr>
              <a:buSzPts val="2400"/>
              <a:buChar char="•"/>
            </a:pPr>
            <a:r>
              <a:rPr lang="en-US" sz="2400"/>
              <a:t> Likewise, the circuitry associated with the PC registers needs to support two operations: </a:t>
            </a:r>
            <a:endParaRPr/>
          </a:p>
          <a:p>
            <a:pPr indent="0" lvl="0" marL="0" rtl="0" algn="just">
              <a:spcBef>
                <a:spcPts val="480"/>
              </a:spcBef>
              <a:spcAft>
                <a:spcPts val="0"/>
              </a:spcAft>
              <a:buClr>
                <a:schemeClr val="dk1"/>
              </a:buClr>
              <a:buSzPts val="2400"/>
              <a:buNone/>
            </a:pPr>
            <a:r>
              <a:rPr lang="en-US" sz="2400"/>
              <a:t>          (1) increment the PC contents by one, </a:t>
            </a:r>
            <a:endParaRPr/>
          </a:p>
          <a:p>
            <a:pPr indent="0" lvl="0" marL="0" rtl="0" algn="just">
              <a:spcBef>
                <a:spcPts val="480"/>
              </a:spcBef>
              <a:spcAft>
                <a:spcPts val="0"/>
              </a:spcAft>
              <a:buClr>
                <a:schemeClr val="dk1"/>
              </a:buClr>
              <a:buSzPts val="2400"/>
              <a:buNone/>
            </a:pPr>
            <a:r>
              <a:rPr lang="en-US" sz="2400"/>
              <a:t>          (2) add/subtract given value to PC contents.</a:t>
            </a:r>
            <a:endParaRPr sz="2400"/>
          </a:p>
          <a:p>
            <a:pPr indent="-190500" lvl="0" marL="342900" rtl="0" algn="just">
              <a:spcBef>
                <a:spcPts val="480"/>
              </a:spcBef>
              <a:spcAft>
                <a:spcPts val="0"/>
              </a:spcAft>
              <a:buClr>
                <a:schemeClr val="dk1"/>
              </a:buClr>
              <a:buSzPts val="2400"/>
              <a:buNone/>
            </a:pPr>
            <a:r>
              <a:t/>
            </a:r>
            <a:endParaRPr sz="2400"/>
          </a:p>
        </p:txBody>
      </p:sp>
      <p:pic>
        <p:nvPicPr>
          <p:cNvPr id="106" name="Google Shape;106;p3"/>
          <p:cNvPicPr preferRelativeResize="0"/>
          <p:nvPr/>
        </p:nvPicPr>
        <p:blipFill rotWithShape="1">
          <a:blip r:embed="rId3">
            <a:alphaModFix/>
          </a:blip>
          <a:srcRect b="0" l="0" r="0" t="0"/>
          <a:stretch/>
        </p:blipFill>
        <p:spPr>
          <a:xfrm>
            <a:off x="8077200" y="67269"/>
            <a:ext cx="963612" cy="76319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WORKING OF THE PROGRAM COUNTER</a:t>
            </a:r>
            <a:endParaRPr/>
          </a:p>
        </p:txBody>
      </p:sp>
      <p:sp>
        <p:nvSpPr>
          <p:cNvPr id="112" name="Google Shape;112;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400"/>
              <a:buChar char="•"/>
            </a:pPr>
            <a:r>
              <a:rPr lang="en-US" sz="2400"/>
              <a:t>The PC register is of length 16-bits.</a:t>
            </a:r>
            <a:endParaRPr sz="2400"/>
          </a:p>
          <a:p>
            <a:pPr indent="-342900" lvl="0" marL="342900" rtl="0" algn="just">
              <a:spcBef>
                <a:spcPts val="480"/>
              </a:spcBef>
              <a:spcAft>
                <a:spcPts val="0"/>
              </a:spcAft>
              <a:buClr>
                <a:schemeClr val="dk1"/>
              </a:buClr>
              <a:buSzPts val="2400"/>
              <a:buChar char="•"/>
            </a:pPr>
            <a:r>
              <a:rPr lang="en-US" sz="2400"/>
              <a:t>After the reset signal is applied, its contents should be zero. </a:t>
            </a:r>
            <a:endParaRPr/>
          </a:p>
          <a:p>
            <a:pPr indent="-342900" lvl="0" marL="342900" rtl="0" algn="just">
              <a:spcBef>
                <a:spcPts val="480"/>
              </a:spcBef>
              <a:spcAft>
                <a:spcPts val="0"/>
              </a:spcAft>
              <a:buClr>
                <a:schemeClr val="dk1"/>
              </a:buClr>
              <a:buSzPts val="2400"/>
              <a:buChar char="•"/>
            </a:pPr>
            <a:r>
              <a:rPr lang="en-US" sz="2400"/>
              <a:t>Considering the PC module as a black box, it has the following inputs: clk, reset, inc, add, sub, offset of which only offset is a wire vector of length 16.</a:t>
            </a:r>
            <a:endParaRPr/>
          </a:p>
          <a:p>
            <a:pPr indent="-342900" lvl="0" marL="342900" rtl="0" algn="just">
              <a:spcBef>
                <a:spcPts val="480"/>
              </a:spcBef>
              <a:spcAft>
                <a:spcPts val="0"/>
              </a:spcAft>
              <a:buClr>
                <a:schemeClr val="dk1"/>
              </a:buClr>
              <a:buSzPts val="2400"/>
              <a:buChar char="•"/>
            </a:pPr>
            <a:r>
              <a:rPr lang="en-US" sz="2400"/>
              <a:t> The only output of pc is a 16-bit wire vector of PC register contents.</a:t>
            </a:r>
            <a:endParaRPr/>
          </a:p>
          <a:p>
            <a:pPr indent="-342900" lvl="0" marL="342900" rtl="0" algn="just">
              <a:spcBef>
                <a:spcPts val="480"/>
              </a:spcBef>
              <a:spcAft>
                <a:spcPts val="0"/>
              </a:spcAft>
              <a:buClr>
                <a:schemeClr val="dk1"/>
              </a:buClr>
              <a:buSzPts val="2400"/>
              <a:buChar char="•"/>
            </a:pPr>
            <a:r>
              <a:rPr lang="en-US" sz="2400"/>
              <a:t> The increment and add/subtract operations each take one clock cycle, so one or add/subtract operation can be performed every clock. </a:t>
            </a:r>
            <a:endParaRPr sz="2400"/>
          </a:p>
        </p:txBody>
      </p:sp>
      <p:pic>
        <p:nvPicPr>
          <p:cNvPr id="113" name="Google Shape;113;p4"/>
          <p:cNvPicPr preferRelativeResize="0"/>
          <p:nvPr/>
        </p:nvPicPr>
        <p:blipFill rotWithShape="1">
          <a:blip r:embed="rId3">
            <a:alphaModFix/>
          </a:blip>
          <a:srcRect b="0" l="0" r="0" t="0"/>
          <a:stretch/>
        </p:blipFill>
        <p:spPr>
          <a:xfrm>
            <a:off x="8077200" y="67269"/>
            <a:ext cx="963612" cy="76319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WORKING OF THE PROGRAM COUNTER</a:t>
            </a:r>
            <a:endParaRPr/>
          </a:p>
        </p:txBody>
      </p:sp>
      <p:sp>
        <p:nvSpPr>
          <p:cNvPr id="119" name="Google Shape;119;p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400"/>
              <a:buChar char="•"/>
            </a:pPr>
            <a:r>
              <a:rPr lang="en-US" sz="2400"/>
              <a:t>Depending upon the inputs received in the current clock cycle, the increment or add/subtract can be performed and made available at the inputs to the PC register in the current clock cycle itself. </a:t>
            </a:r>
            <a:endParaRPr/>
          </a:p>
          <a:p>
            <a:pPr indent="-342900" lvl="0" marL="342900" rtl="0" algn="just">
              <a:spcBef>
                <a:spcPts val="480"/>
              </a:spcBef>
              <a:spcAft>
                <a:spcPts val="0"/>
              </a:spcAft>
              <a:buClr>
                <a:schemeClr val="dk1"/>
              </a:buClr>
              <a:buSzPts val="2400"/>
              <a:buChar char="•"/>
            </a:pPr>
            <a:r>
              <a:rPr lang="en-US" sz="2400"/>
              <a:t>But the contents of the PC register will change only at the positive clock edge and so the updated register output will be seen only in the next clock cycle but during which the next operation can be computed. </a:t>
            </a:r>
            <a:endParaRPr/>
          </a:p>
          <a:p>
            <a:pPr indent="-342900" lvl="0" marL="342900" rtl="0" algn="just">
              <a:spcBef>
                <a:spcPts val="480"/>
              </a:spcBef>
              <a:spcAft>
                <a:spcPts val="0"/>
              </a:spcAft>
              <a:buClr>
                <a:schemeClr val="dk1"/>
              </a:buClr>
              <a:buSzPts val="2400"/>
              <a:buChar char="•"/>
            </a:pPr>
            <a:r>
              <a:rPr lang="en-US" sz="2400"/>
              <a:t>In this way one operation can be performed every clock cycle.</a:t>
            </a:r>
            <a:endParaRPr sz="2400"/>
          </a:p>
          <a:p>
            <a:pPr indent="-190500" lvl="0" marL="342900" rtl="0" algn="just">
              <a:spcBef>
                <a:spcPts val="480"/>
              </a:spcBef>
              <a:spcAft>
                <a:spcPts val="0"/>
              </a:spcAft>
              <a:buClr>
                <a:schemeClr val="dk1"/>
              </a:buClr>
              <a:buSzPts val="2400"/>
              <a:buNone/>
            </a:pPr>
            <a:r>
              <a:t/>
            </a:r>
            <a:endParaRPr sz="2400"/>
          </a:p>
        </p:txBody>
      </p:sp>
      <p:pic>
        <p:nvPicPr>
          <p:cNvPr id="120" name="Google Shape;120;p5"/>
          <p:cNvPicPr preferRelativeResize="0"/>
          <p:nvPr/>
        </p:nvPicPr>
        <p:blipFill rotWithShape="1">
          <a:blip r:embed="rId3">
            <a:alphaModFix/>
          </a:blip>
          <a:srcRect b="0" l="0" r="0" t="0"/>
          <a:stretch/>
        </p:blipFill>
        <p:spPr>
          <a:xfrm>
            <a:off x="8077200" y="67269"/>
            <a:ext cx="963612" cy="76319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WORKING OF THE PROGRAM COUNTER</a:t>
            </a:r>
            <a:endParaRPr/>
          </a:p>
        </p:txBody>
      </p:sp>
      <p:sp>
        <p:nvSpPr>
          <p:cNvPr id="126" name="Google Shape;126;p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457200" lvl="0" marL="457200" rtl="0" algn="just">
              <a:spcBef>
                <a:spcPts val="0"/>
              </a:spcBef>
              <a:spcAft>
                <a:spcPts val="0"/>
              </a:spcAft>
              <a:buClr>
                <a:schemeClr val="dk1"/>
              </a:buClr>
              <a:buSzPts val="2400"/>
              <a:buFont typeface="Calibri"/>
              <a:buAutoNum type="arabicPeriod"/>
            </a:pPr>
            <a:r>
              <a:rPr lang="en-US" sz="2400"/>
              <a:t>When inc is high, the increment operation is to be performed.</a:t>
            </a:r>
            <a:endParaRPr/>
          </a:p>
          <a:p>
            <a:pPr indent="-342900" lvl="1" marL="742950" rtl="0" algn="just">
              <a:spcBef>
                <a:spcPts val="400"/>
              </a:spcBef>
              <a:spcAft>
                <a:spcPts val="0"/>
              </a:spcAft>
              <a:buClr>
                <a:schemeClr val="dk1"/>
              </a:buClr>
              <a:buSzPts val="2000"/>
              <a:buFont typeface="Noto Sans Symbols"/>
              <a:buChar char="⮚"/>
            </a:pPr>
            <a:r>
              <a:rPr lang="en-US" sz="2000"/>
              <a:t> The add, sub, offset inputs are ignored and the contents of the PC register are simply incremented by one. </a:t>
            </a:r>
            <a:endParaRPr/>
          </a:p>
          <a:p>
            <a:pPr indent="-457200" lvl="0" marL="457200" rtl="0" algn="just">
              <a:spcBef>
                <a:spcPts val="480"/>
              </a:spcBef>
              <a:spcAft>
                <a:spcPts val="0"/>
              </a:spcAft>
              <a:buClr>
                <a:schemeClr val="dk1"/>
              </a:buClr>
              <a:buSzPts val="2400"/>
              <a:buFont typeface="Calibri"/>
              <a:buAutoNum type="arabicPeriod"/>
            </a:pPr>
            <a:r>
              <a:rPr lang="en-US" sz="2400"/>
              <a:t>When add or sub is high, the add or subtract operation respectively is performed, during which the value offset is added to or subtract from the PC register contents, and the result is stored back in the PC register. </a:t>
            </a:r>
            <a:endParaRPr/>
          </a:p>
          <a:p>
            <a:pPr indent="-457200" lvl="0" marL="457200" rtl="0" algn="just">
              <a:spcBef>
                <a:spcPts val="480"/>
              </a:spcBef>
              <a:spcAft>
                <a:spcPts val="0"/>
              </a:spcAft>
              <a:buClr>
                <a:schemeClr val="dk1"/>
              </a:buClr>
              <a:buSzPts val="2400"/>
              <a:buFont typeface="Calibri"/>
              <a:buAutoNum type="arabicPeriod"/>
            </a:pPr>
            <a:r>
              <a:rPr lang="en-US" sz="2400"/>
              <a:t>When inc, add and sub are all low, PC register value remains unchanged. It is guaranteed that at most one of inc, add or sub will be high in a clock cycle.</a:t>
            </a:r>
            <a:endParaRPr sz="2400"/>
          </a:p>
          <a:p>
            <a:pPr indent="-304800" lvl="0" marL="457200" rtl="0" algn="just">
              <a:spcBef>
                <a:spcPts val="480"/>
              </a:spcBef>
              <a:spcAft>
                <a:spcPts val="0"/>
              </a:spcAft>
              <a:buClr>
                <a:schemeClr val="dk1"/>
              </a:buClr>
              <a:buSzPts val="2400"/>
              <a:buFont typeface="Calibri"/>
              <a:buNone/>
            </a:pPr>
            <a:r>
              <a:t/>
            </a:r>
            <a:endParaRPr sz="2400"/>
          </a:p>
        </p:txBody>
      </p:sp>
      <p:pic>
        <p:nvPicPr>
          <p:cNvPr id="127" name="Google Shape;127;p6"/>
          <p:cNvPicPr preferRelativeResize="0"/>
          <p:nvPr/>
        </p:nvPicPr>
        <p:blipFill rotWithShape="1">
          <a:blip r:embed="rId3">
            <a:alphaModFix/>
          </a:blip>
          <a:srcRect b="0" l="0" r="0" t="0"/>
          <a:stretch/>
        </p:blipFill>
        <p:spPr>
          <a:xfrm>
            <a:off x="8077200" y="67269"/>
            <a:ext cx="963612" cy="76319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WORKING OF THE PROGRAM COUNTER</a:t>
            </a:r>
            <a:endParaRPr/>
          </a:p>
        </p:txBody>
      </p:sp>
      <p:sp>
        <p:nvSpPr>
          <p:cNvPr id="133" name="Google Shape;133;p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400"/>
              <a:buFont typeface="Noto Sans Symbols"/>
              <a:buChar char="⮚"/>
            </a:pPr>
            <a:r>
              <a:rPr lang="en-US" sz="2400"/>
              <a:t>Depending upon the inputs received in the current clock cycle, the increment or add/subtract can be performed</a:t>
            </a:r>
            <a:endParaRPr/>
          </a:p>
          <a:p>
            <a:pPr indent="-342900" lvl="0" marL="342900" rtl="0" algn="just">
              <a:spcBef>
                <a:spcPts val="480"/>
              </a:spcBef>
              <a:spcAft>
                <a:spcPts val="0"/>
              </a:spcAft>
              <a:buClr>
                <a:schemeClr val="dk1"/>
              </a:buClr>
              <a:buSzPts val="2400"/>
              <a:buFont typeface="Noto Sans Symbols"/>
              <a:buChar char="⮚"/>
            </a:pPr>
            <a:r>
              <a:rPr lang="en-US" sz="2400"/>
              <a:t>It can be made available at the inputs to the PC register in</a:t>
            </a:r>
            <a:endParaRPr/>
          </a:p>
          <a:p>
            <a:pPr indent="0" lvl="0" marL="0" rtl="0" algn="just">
              <a:spcBef>
                <a:spcPts val="480"/>
              </a:spcBef>
              <a:spcAft>
                <a:spcPts val="0"/>
              </a:spcAft>
              <a:buClr>
                <a:schemeClr val="dk1"/>
              </a:buClr>
              <a:buSzPts val="2400"/>
              <a:buNone/>
            </a:pPr>
            <a:r>
              <a:rPr lang="en-US" sz="2400"/>
              <a:t>     the current clock cycle itself.</a:t>
            </a:r>
            <a:endParaRPr/>
          </a:p>
          <a:p>
            <a:pPr indent="-342900" lvl="0" marL="342900" rtl="0" algn="just">
              <a:spcBef>
                <a:spcPts val="480"/>
              </a:spcBef>
              <a:spcAft>
                <a:spcPts val="0"/>
              </a:spcAft>
              <a:buClr>
                <a:schemeClr val="dk1"/>
              </a:buClr>
              <a:buSzPts val="2400"/>
              <a:buFont typeface="Noto Sans Symbols"/>
              <a:buChar char="⮚"/>
            </a:pPr>
            <a:r>
              <a:rPr lang="en-US" sz="2400"/>
              <a:t> But the contents of the PC register will change only at the positive clock edge </a:t>
            </a:r>
            <a:endParaRPr/>
          </a:p>
          <a:p>
            <a:pPr indent="-342900" lvl="0" marL="342900" rtl="0" algn="just">
              <a:spcBef>
                <a:spcPts val="480"/>
              </a:spcBef>
              <a:spcAft>
                <a:spcPts val="0"/>
              </a:spcAft>
              <a:buClr>
                <a:schemeClr val="dk1"/>
              </a:buClr>
              <a:buSzPts val="2400"/>
              <a:buFont typeface="Noto Sans Symbols"/>
              <a:buChar char="⮚"/>
            </a:pPr>
            <a:r>
              <a:rPr lang="en-US" sz="2400"/>
              <a:t>Hence the updated register output will be seen only in the next clock cycle but during which the next operation can be computed. </a:t>
            </a:r>
            <a:endParaRPr/>
          </a:p>
          <a:p>
            <a:pPr indent="-342900" lvl="0" marL="342900" rtl="0" algn="just">
              <a:spcBef>
                <a:spcPts val="480"/>
              </a:spcBef>
              <a:spcAft>
                <a:spcPts val="0"/>
              </a:spcAft>
              <a:buClr>
                <a:schemeClr val="dk1"/>
              </a:buClr>
              <a:buSzPts val="2400"/>
              <a:buFont typeface="Noto Sans Symbols"/>
              <a:buChar char="⮚"/>
            </a:pPr>
            <a:r>
              <a:rPr lang="en-US" sz="2400"/>
              <a:t>In this way one operation can be performed every clock cycle.</a:t>
            </a:r>
            <a:endParaRPr sz="2400"/>
          </a:p>
        </p:txBody>
      </p:sp>
      <p:pic>
        <p:nvPicPr>
          <p:cNvPr id="134" name="Google Shape;134;p7"/>
          <p:cNvPicPr preferRelativeResize="0"/>
          <p:nvPr/>
        </p:nvPicPr>
        <p:blipFill rotWithShape="1">
          <a:blip r:embed="rId3">
            <a:alphaModFix/>
          </a:blip>
          <a:srcRect b="0" l="0" r="0" t="0"/>
          <a:stretch/>
        </p:blipFill>
        <p:spPr>
          <a:xfrm>
            <a:off x="8077200" y="67269"/>
            <a:ext cx="963612" cy="76319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8" name="Shape 138"/>
        <p:cNvGrpSpPr/>
        <p:nvPr/>
      </p:nvGrpSpPr>
      <p:grpSpPr>
        <a:xfrm>
          <a:off x="0" y="0"/>
          <a:ext cx="0" cy="0"/>
          <a:chOff x="0" y="0"/>
          <a:chExt cx="0" cy="0"/>
        </a:xfrm>
      </p:grpSpPr>
      <p:pic>
        <p:nvPicPr>
          <p:cNvPr id="139" name="Google Shape;139;p8"/>
          <p:cNvPicPr preferRelativeResize="0"/>
          <p:nvPr/>
        </p:nvPicPr>
        <p:blipFill rotWithShape="1">
          <a:blip r:embed="rId3">
            <a:alphaModFix/>
          </a:blip>
          <a:srcRect b="0" l="0" r="0" t="0"/>
          <a:stretch/>
        </p:blipFill>
        <p:spPr>
          <a:xfrm>
            <a:off x="457200" y="846138"/>
            <a:ext cx="8229600" cy="5164137"/>
          </a:xfrm>
          <a:prstGeom prst="rect">
            <a:avLst/>
          </a:prstGeom>
          <a:noFill/>
          <a:ln>
            <a:noFill/>
          </a:ln>
        </p:spPr>
      </p:pic>
      <p:sp>
        <p:nvSpPr>
          <p:cNvPr id="140" name="Google Shape;140;p8"/>
          <p:cNvSpPr/>
          <p:nvPr/>
        </p:nvSpPr>
        <p:spPr>
          <a:xfrm>
            <a:off x="2819400" y="228600"/>
            <a:ext cx="283975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16 BIT  PROGRAM COUNTER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pc.v Module 1</a:t>
            </a:r>
            <a:endParaRPr/>
          </a:p>
        </p:txBody>
      </p:sp>
      <p:sp>
        <p:nvSpPr>
          <p:cNvPr id="146" name="Google Shape;146;p9"/>
          <p:cNvSpPr txBox="1"/>
          <p:nvPr>
            <p:ph idx="1" type="body"/>
          </p:nvPr>
        </p:nvSpPr>
        <p:spPr>
          <a:xfrm>
            <a:off x="381000" y="1524000"/>
            <a:ext cx="54864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800"/>
              <a:buNone/>
            </a:pPr>
            <a:r>
              <a:rPr lang="en-US" sz="1800"/>
              <a:t>module fa (input wire i0, i1, cin, output wire sum, cout);</a:t>
            </a:r>
            <a:endParaRPr/>
          </a:p>
          <a:p>
            <a:pPr indent="0" lvl="0" marL="0" rtl="0" algn="l">
              <a:spcBef>
                <a:spcPts val="360"/>
              </a:spcBef>
              <a:spcAft>
                <a:spcPts val="0"/>
              </a:spcAft>
              <a:buClr>
                <a:schemeClr val="dk1"/>
              </a:buClr>
              <a:buSzPts val="1800"/>
              <a:buNone/>
            </a:pPr>
            <a:r>
              <a:rPr lang="en-US" sz="1800"/>
              <a:t>   wire t0, t1, t2;</a:t>
            </a:r>
            <a:endParaRPr/>
          </a:p>
          <a:p>
            <a:pPr indent="0" lvl="0" marL="0" rtl="0" algn="l">
              <a:spcBef>
                <a:spcPts val="360"/>
              </a:spcBef>
              <a:spcAft>
                <a:spcPts val="0"/>
              </a:spcAft>
              <a:buClr>
                <a:schemeClr val="dk1"/>
              </a:buClr>
              <a:buSzPts val="1800"/>
              <a:buNone/>
            </a:pPr>
            <a:r>
              <a:rPr lang="en-US" sz="1800"/>
              <a:t>   xor3 _i0 (--------------------);</a:t>
            </a:r>
            <a:endParaRPr/>
          </a:p>
          <a:p>
            <a:pPr indent="0" lvl="0" marL="0" rtl="0" algn="l">
              <a:spcBef>
                <a:spcPts val="360"/>
              </a:spcBef>
              <a:spcAft>
                <a:spcPts val="0"/>
              </a:spcAft>
              <a:buClr>
                <a:schemeClr val="dk1"/>
              </a:buClr>
              <a:buSzPts val="1800"/>
              <a:buNone/>
            </a:pPr>
            <a:r>
              <a:rPr lang="en-US" sz="1800"/>
              <a:t>   and2 _i1 (----------------------);</a:t>
            </a:r>
            <a:endParaRPr/>
          </a:p>
          <a:p>
            <a:pPr indent="0" lvl="0" marL="0" rtl="0" algn="l">
              <a:spcBef>
                <a:spcPts val="360"/>
              </a:spcBef>
              <a:spcAft>
                <a:spcPts val="0"/>
              </a:spcAft>
              <a:buClr>
                <a:schemeClr val="dk1"/>
              </a:buClr>
              <a:buSzPts val="1800"/>
              <a:buNone/>
            </a:pPr>
            <a:r>
              <a:rPr lang="en-US" sz="1800"/>
              <a:t>   and2 _i2 (-----------------------);</a:t>
            </a:r>
            <a:endParaRPr/>
          </a:p>
          <a:p>
            <a:pPr indent="0" lvl="0" marL="0" rtl="0" algn="l">
              <a:spcBef>
                <a:spcPts val="360"/>
              </a:spcBef>
              <a:spcAft>
                <a:spcPts val="0"/>
              </a:spcAft>
              <a:buClr>
                <a:schemeClr val="dk1"/>
              </a:buClr>
              <a:buSzPts val="1800"/>
              <a:buNone/>
            </a:pPr>
            <a:r>
              <a:rPr lang="en-US" sz="1800"/>
              <a:t>   and2 _i3 (------------------);</a:t>
            </a:r>
            <a:endParaRPr/>
          </a:p>
          <a:p>
            <a:pPr indent="0" lvl="0" marL="0" rtl="0" algn="l">
              <a:spcBef>
                <a:spcPts val="360"/>
              </a:spcBef>
              <a:spcAft>
                <a:spcPts val="0"/>
              </a:spcAft>
              <a:buClr>
                <a:schemeClr val="dk1"/>
              </a:buClr>
              <a:buSzPts val="1800"/>
              <a:buNone/>
            </a:pPr>
            <a:r>
              <a:rPr lang="en-US" sz="1800"/>
              <a:t>   or3 _i4 (--------------------);</a:t>
            </a:r>
            <a:endParaRPr/>
          </a:p>
          <a:p>
            <a:pPr indent="0" lvl="0" marL="0" rtl="0" algn="l">
              <a:spcBef>
                <a:spcPts val="360"/>
              </a:spcBef>
              <a:spcAft>
                <a:spcPts val="0"/>
              </a:spcAft>
              <a:buClr>
                <a:schemeClr val="dk1"/>
              </a:buClr>
              <a:buSzPts val="1800"/>
              <a:buNone/>
            </a:pPr>
            <a:r>
              <a:rPr lang="en-US" sz="1800"/>
              <a:t>endmodule</a:t>
            </a:r>
            <a:endParaRPr sz="1800"/>
          </a:p>
          <a:p>
            <a:pPr indent="0" lvl="0" marL="0" rtl="0" algn="l">
              <a:spcBef>
                <a:spcPts val="360"/>
              </a:spcBef>
              <a:spcAft>
                <a:spcPts val="0"/>
              </a:spcAft>
              <a:buClr>
                <a:schemeClr val="dk1"/>
              </a:buClr>
              <a:buSzPts val="1800"/>
              <a:buNone/>
            </a:pPr>
            <a:r>
              <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Deepti C</dc:creator>
</cp:coreProperties>
</file>