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66" r:id="rId9"/>
    <p:sldId id="265" r:id="rId10"/>
    <p:sldId id="267" r:id="rId11"/>
    <p:sldId id="284" r:id="rId12"/>
    <p:sldId id="268" r:id="rId13"/>
    <p:sldId id="285" r:id="rId14"/>
    <p:sldId id="264" r:id="rId15"/>
    <p:sldId id="289" r:id="rId16"/>
    <p:sldId id="29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9" d="100"/>
        <a:sy n="159" d="100"/>
      </p:scale>
      <p:origin x="0" y="4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a talanki" userId="f96f43d5c5067f3b" providerId="LiveId" clId="{2AC6C63E-F24F-48EA-91FC-294E10B9CFAF}"/>
    <pc:docChg chg="delSld modSld">
      <pc:chgData name="prajwala talanki" userId="f96f43d5c5067f3b" providerId="LiveId" clId="{2AC6C63E-F24F-48EA-91FC-294E10B9CFAF}" dt="2023-10-11T08:32:51.983" v="212" actId="1076"/>
      <pc:docMkLst>
        <pc:docMk/>
      </pc:docMkLst>
      <pc:sldChg chg="addSp delSp modSp mod">
        <pc:chgData name="prajwala talanki" userId="f96f43d5c5067f3b" providerId="LiveId" clId="{2AC6C63E-F24F-48EA-91FC-294E10B9CFAF}" dt="2023-10-11T08:32:51.983" v="212" actId="1076"/>
        <pc:sldMkLst>
          <pc:docMk/>
          <pc:sldMk cId="2258105669" sldId="258"/>
        </pc:sldMkLst>
        <pc:spChg chg="mod">
          <ac:chgData name="prajwala talanki" userId="f96f43d5c5067f3b" providerId="LiveId" clId="{2AC6C63E-F24F-48EA-91FC-294E10B9CFAF}" dt="2023-10-11T08:32:51.983" v="212" actId="1076"/>
          <ac:spMkLst>
            <pc:docMk/>
            <pc:sldMk cId="2258105669" sldId="258"/>
            <ac:spMk id="3" creationId="{00000000-0000-0000-0000-000000000000}"/>
          </ac:spMkLst>
        </pc:spChg>
        <pc:picChg chg="add del">
          <ac:chgData name="prajwala talanki" userId="f96f43d5c5067f3b" providerId="LiveId" clId="{2AC6C63E-F24F-48EA-91FC-294E10B9CFAF}" dt="2023-10-11T08:32:48.743" v="211" actId="478"/>
          <ac:picMkLst>
            <pc:docMk/>
            <pc:sldMk cId="2258105669" sldId="258"/>
            <ac:picMk id="4098" creationId="{00000000-0000-0000-0000-000000000000}"/>
          </ac:picMkLst>
        </pc:picChg>
      </pc:sldChg>
      <pc:sldChg chg="delSp modSp mod">
        <pc:chgData name="prajwala talanki" userId="f96f43d5c5067f3b" providerId="LiveId" clId="{2AC6C63E-F24F-48EA-91FC-294E10B9CFAF}" dt="2023-10-11T08:31:47.480" v="63" actId="20577"/>
        <pc:sldMkLst>
          <pc:docMk/>
          <pc:sldMk cId="1010729525" sldId="267"/>
        </pc:sldMkLst>
        <pc:spChg chg="mod">
          <ac:chgData name="prajwala talanki" userId="f96f43d5c5067f3b" providerId="LiveId" clId="{2AC6C63E-F24F-48EA-91FC-294E10B9CFAF}" dt="2023-10-11T08:31:47.480" v="63" actId="20577"/>
          <ac:spMkLst>
            <pc:docMk/>
            <pc:sldMk cId="1010729525" sldId="267"/>
            <ac:spMk id="2" creationId="{00000000-0000-0000-0000-000000000000}"/>
          </ac:spMkLst>
        </pc:spChg>
        <pc:picChg chg="del">
          <ac:chgData name="prajwala talanki" userId="f96f43d5c5067f3b" providerId="LiveId" clId="{2AC6C63E-F24F-48EA-91FC-294E10B9CFAF}" dt="2023-10-11T08:31:14.890" v="2" actId="478"/>
          <ac:picMkLst>
            <pc:docMk/>
            <pc:sldMk cId="1010729525" sldId="267"/>
            <ac:picMk id="2050" creationId="{00000000-0000-0000-0000-000000000000}"/>
          </ac:picMkLst>
        </pc:picChg>
      </pc:sldChg>
      <pc:sldChg chg="delSp modSp mod">
        <pc:chgData name="prajwala talanki" userId="f96f43d5c5067f3b" providerId="LiveId" clId="{2AC6C63E-F24F-48EA-91FC-294E10B9CFAF}" dt="2023-10-11T08:32:31.816" v="209" actId="20577"/>
        <pc:sldMkLst>
          <pc:docMk/>
          <pc:sldMk cId="4236768865" sldId="284"/>
        </pc:sldMkLst>
        <pc:spChg chg="mod">
          <ac:chgData name="prajwala talanki" userId="f96f43d5c5067f3b" providerId="LiveId" clId="{2AC6C63E-F24F-48EA-91FC-294E10B9CFAF}" dt="2023-10-11T08:32:31.816" v="209" actId="20577"/>
          <ac:spMkLst>
            <pc:docMk/>
            <pc:sldMk cId="4236768865" sldId="284"/>
            <ac:spMk id="2" creationId="{00000000-0000-0000-0000-000000000000}"/>
          </ac:spMkLst>
        </pc:spChg>
        <pc:picChg chg="del">
          <ac:chgData name="prajwala talanki" userId="f96f43d5c5067f3b" providerId="LiveId" clId="{2AC6C63E-F24F-48EA-91FC-294E10B9CFAF}" dt="2023-10-11T08:31:18.090" v="3" actId="478"/>
          <ac:picMkLst>
            <pc:docMk/>
            <pc:sldMk cId="4236768865" sldId="284"/>
            <ac:picMk id="4" creationId="{00000000-0000-0000-0000-000000000000}"/>
          </ac:picMkLst>
        </pc:picChg>
      </pc:sldChg>
      <pc:sldChg chg="del">
        <pc:chgData name="prajwala talanki" userId="f96f43d5c5067f3b" providerId="LiveId" clId="{2AC6C63E-F24F-48EA-91FC-294E10B9CFAF}" dt="2023-10-11T08:32:37.100" v="210" actId="47"/>
        <pc:sldMkLst>
          <pc:docMk/>
          <pc:sldMk cId="902473390" sldId="294"/>
        </pc:sldMkLst>
      </pc:sldChg>
    </pc:docChg>
  </pc:docChgLst>
  <pc:docChgLst>
    <pc:chgData name="prajwala talanki" userId="f96f43d5c5067f3b" providerId="LiveId" clId="{CFD018CA-5897-4B8E-8588-2A39C14313EC}"/>
    <pc:docChg chg="undo custSel modSld">
      <pc:chgData name="prajwala talanki" userId="f96f43d5c5067f3b" providerId="LiveId" clId="{CFD018CA-5897-4B8E-8588-2A39C14313EC}" dt="2021-10-25T05:36:03.415" v="13" actId="20577"/>
      <pc:docMkLst>
        <pc:docMk/>
      </pc:docMkLst>
      <pc:sldChg chg="modSp mod">
        <pc:chgData name="prajwala talanki" userId="f96f43d5c5067f3b" providerId="LiveId" clId="{CFD018CA-5897-4B8E-8588-2A39C14313EC}" dt="2021-10-25T05:32:05.978" v="1" actId="20577"/>
        <pc:sldMkLst>
          <pc:docMk/>
          <pc:sldMk cId="1010729525" sldId="267"/>
        </pc:sldMkLst>
        <pc:spChg chg="mod">
          <ac:chgData name="prajwala talanki" userId="f96f43d5c5067f3b" providerId="LiveId" clId="{CFD018CA-5897-4B8E-8588-2A39C14313EC}" dt="2021-10-25T05:32:05.978" v="1" actId="20577"/>
          <ac:spMkLst>
            <pc:docMk/>
            <pc:sldMk cId="1010729525" sldId="267"/>
            <ac:spMk id="2" creationId="{00000000-0000-0000-0000-000000000000}"/>
          </ac:spMkLst>
        </pc:spChg>
      </pc:sldChg>
      <pc:sldChg chg="modSp mod">
        <pc:chgData name="prajwala talanki" userId="f96f43d5c5067f3b" providerId="LiveId" clId="{CFD018CA-5897-4B8E-8588-2A39C14313EC}" dt="2021-10-25T05:36:03.415" v="13" actId="20577"/>
        <pc:sldMkLst>
          <pc:docMk/>
          <pc:sldMk cId="4236768865" sldId="284"/>
        </pc:sldMkLst>
        <pc:spChg chg="mod">
          <ac:chgData name="prajwala talanki" userId="f96f43d5c5067f3b" providerId="LiveId" clId="{CFD018CA-5897-4B8E-8588-2A39C14313EC}" dt="2021-10-25T05:36:03.415" v="13" actId="20577"/>
          <ac:spMkLst>
            <pc:docMk/>
            <pc:sldMk cId="4236768865" sldId="284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05200"/>
            <a:ext cx="7772400" cy="1470025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IN" dirty="0"/>
              <a:t>Microprocessor Control Logic – 1</a:t>
            </a:r>
            <a:br>
              <a:rPr lang="en-IN" dirty="0"/>
            </a:br>
            <a:r>
              <a:rPr lang="en-IN" b="1" dirty="0"/>
              <a:t>ALU Instructions</a:t>
            </a:r>
            <a:br>
              <a:rPr lang="en-IN" b="1" dirty="0"/>
            </a:br>
            <a:r>
              <a:rPr lang="en-US" sz="2700" dirty="0"/>
              <a:t>A microprocessor’s control logic can be thought of as the control centre of the microprocessor. </a:t>
            </a:r>
            <a:br>
              <a:rPr lang="en-US" sz="2700" dirty="0"/>
            </a:br>
            <a:r>
              <a:rPr lang="en-US" sz="2700" dirty="0"/>
              <a:t>The task in this assignment is to design the control logic, which is essentially a finite state machine</a:t>
            </a:r>
            <a:br>
              <a:rPr lang="en-US" sz="2700" dirty="0"/>
            </a:br>
            <a:br>
              <a:rPr lang="en-IN" sz="2700" b="1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0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091" y="4365010"/>
            <a:ext cx="8458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200" dirty="0"/>
              <a:t>module control_logic (input wire clk, reset, input wire [15:0] cur_ins, output wire [2:0] rd_addr_a, rd_addr_b, wr_addr, output wire [1:0] op, output wire pc_inc, load_ir, wr_reg);  </a:t>
            </a:r>
          </a:p>
          <a:p>
            <a:pPr algn="just"/>
            <a:r>
              <a:rPr lang="en-IN" sz="1200" dirty="0"/>
              <a:t>wire t, alu_ins; </a:t>
            </a:r>
          </a:p>
          <a:p>
            <a:pPr algn="just"/>
            <a:r>
              <a:rPr lang="en-IN" sz="1200" dirty="0"/>
              <a:t> dfsl fetch (-----------------------------------);  </a:t>
            </a:r>
          </a:p>
          <a:p>
            <a:pPr algn="just"/>
            <a:r>
              <a:rPr lang="en-IN" sz="1200" dirty="0"/>
              <a:t>assign load_ir=pc_inc;  </a:t>
            </a:r>
          </a:p>
          <a:p>
            <a:pPr algn="just"/>
            <a:r>
              <a:rPr lang="en-IN" sz="1200" dirty="0"/>
              <a:t>dfrl dec_exec (---------------------------------); </a:t>
            </a:r>
          </a:p>
          <a:p>
            <a:pPr algn="just"/>
            <a:r>
              <a:rPr lang="en-IN" sz="1200" dirty="0"/>
              <a:t> nor5 nor5_0 (----------------------------------);</a:t>
            </a:r>
          </a:p>
          <a:p>
            <a:pPr algn="just"/>
            <a:r>
              <a:rPr lang="en-IN" sz="1200" dirty="0"/>
              <a:t> and2 and2_0 (-------------------------------------);  </a:t>
            </a:r>
          </a:p>
          <a:p>
            <a:pPr algn="just"/>
            <a:r>
              <a:rPr lang="en-IN" sz="1200" dirty="0"/>
              <a:t>assign rd_addr_a = cur_ins[2:0];</a:t>
            </a:r>
          </a:p>
          <a:p>
            <a:pPr algn="just"/>
            <a:r>
              <a:rPr lang="en-IN" sz="1200" dirty="0"/>
              <a:t>assign rd_addr_b = ------;  </a:t>
            </a:r>
          </a:p>
          <a:p>
            <a:pPr algn="just"/>
            <a:r>
              <a:rPr lang="en-IN" sz="1200" dirty="0"/>
              <a:t>assign wr_addr = ----------; </a:t>
            </a:r>
          </a:p>
          <a:p>
            <a:pPr algn="just"/>
            <a:r>
              <a:rPr lang="en-IN" sz="1200" dirty="0"/>
              <a:t> assign op = --------------;</a:t>
            </a:r>
          </a:p>
          <a:p>
            <a:pPr algn="just"/>
            <a:r>
              <a:rPr lang="en-IN" sz="1200" dirty="0"/>
              <a:t>endmodule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mproc.v Module 3</a:t>
            </a:r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48891" y="1018308"/>
            <a:ext cx="5486400" cy="30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72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9050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module </a:t>
            </a:r>
            <a:r>
              <a:rPr lang="en-IN" sz="1400" dirty="0" err="1"/>
              <a:t>mproc</a:t>
            </a:r>
            <a:r>
              <a:rPr lang="en-IN" sz="1400" dirty="0"/>
              <a:t> (input wire </a:t>
            </a:r>
            <a:r>
              <a:rPr lang="en-IN" sz="1400" dirty="0" err="1"/>
              <a:t>clk</a:t>
            </a:r>
            <a:r>
              <a:rPr lang="en-IN" sz="1400" dirty="0"/>
              <a:t>, reset, input wire [15:0] ins, output wire [15:0] </a:t>
            </a:r>
            <a:r>
              <a:rPr lang="en-IN" sz="1400" dirty="0" err="1"/>
              <a:t>addr</a:t>
            </a:r>
            <a:r>
              <a:rPr lang="en-IN" sz="1400" dirty="0"/>
              <a:t>); </a:t>
            </a:r>
          </a:p>
          <a:p>
            <a:r>
              <a:rPr lang="en-IN" sz="1400" dirty="0"/>
              <a:t> wire </a:t>
            </a:r>
            <a:r>
              <a:rPr lang="en-IN" sz="1400" dirty="0" err="1"/>
              <a:t>pc_inc</a:t>
            </a:r>
            <a:r>
              <a:rPr lang="en-IN" sz="1400" dirty="0"/>
              <a:t>, </a:t>
            </a:r>
            <a:r>
              <a:rPr lang="en-IN" sz="1400" dirty="0" err="1"/>
              <a:t>cout</a:t>
            </a:r>
            <a:r>
              <a:rPr lang="en-IN" sz="1400" dirty="0"/>
              <a:t>;</a:t>
            </a:r>
          </a:p>
          <a:p>
            <a:r>
              <a:rPr lang="en-IN" sz="1400" dirty="0"/>
              <a:t> wire [2:0] </a:t>
            </a:r>
            <a:r>
              <a:rPr lang="en-IN" sz="1400" dirty="0" err="1"/>
              <a:t>rd_addr_a</a:t>
            </a:r>
            <a:r>
              <a:rPr lang="en-IN" sz="1400" dirty="0"/>
              <a:t>, </a:t>
            </a:r>
            <a:r>
              <a:rPr lang="en-IN" sz="1400" dirty="0" err="1"/>
              <a:t>rd_addr_b</a:t>
            </a:r>
            <a:r>
              <a:rPr lang="en-IN" sz="1400" dirty="0"/>
              <a:t>, </a:t>
            </a:r>
            <a:r>
              <a:rPr lang="en-IN" sz="1400" dirty="0" err="1"/>
              <a:t>wr_addr</a:t>
            </a:r>
            <a:r>
              <a:rPr lang="en-IN" sz="1400" dirty="0"/>
              <a:t>; </a:t>
            </a:r>
          </a:p>
          <a:p>
            <a:r>
              <a:rPr lang="en-IN" sz="1400" dirty="0"/>
              <a:t>wire [1:0] op; </a:t>
            </a:r>
          </a:p>
          <a:p>
            <a:r>
              <a:rPr lang="en-IN" sz="1400" dirty="0"/>
              <a:t>wire [15:0] </a:t>
            </a:r>
            <a:r>
              <a:rPr lang="en-IN" sz="1400" dirty="0" err="1"/>
              <a:t>cur_ins</a:t>
            </a:r>
            <a:r>
              <a:rPr lang="en-IN" sz="1400" dirty="0"/>
              <a:t>, </a:t>
            </a:r>
            <a:r>
              <a:rPr lang="en-IN" sz="1400" dirty="0" err="1"/>
              <a:t>d_out_a</a:t>
            </a:r>
            <a:r>
              <a:rPr lang="en-IN" sz="1400" dirty="0"/>
              <a:t>, </a:t>
            </a:r>
            <a:r>
              <a:rPr lang="en-IN" sz="1400" dirty="0" err="1"/>
              <a:t>d_out_b</a:t>
            </a:r>
            <a:r>
              <a:rPr lang="en-IN" sz="1400" dirty="0"/>
              <a:t>;  </a:t>
            </a:r>
          </a:p>
          <a:p>
            <a:r>
              <a:rPr lang="en-IN" sz="1400" dirty="0"/>
              <a:t> pc pc_0 ( -----------------);</a:t>
            </a:r>
          </a:p>
          <a:p>
            <a:r>
              <a:rPr lang="en-IN" sz="1400" dirty="0" err="1"/>
              <a:t>ir</a:t>
            </a:r>
            <a:r>
              <a:rPr lang="en-IN" sz="1400" dirty="0"/>
              <a:t> ir_0 (---------------------------);</a:t>
            </a:r>
          </a:p>
          <a:p>
            <a:r>
              <a:rPr lang="en-IN" sz="1400" dirty="0" err="1"/>
              <a:t>control_logic</a:t>
            </a:r>
            <a:r>
              <a:rPr lang="en-IN" sz="1400" dirty="0"/>
              <a:t> control_logic_0 (-----------------------------------------------);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reg_alu</a:t>
            </a:r>
            <a:r>
              <a:rPr lang="en-IN" sz="1400" dirty="0"/>
              <a:t> reg_alu_0( --------------------------------);</a:t>
            </a:r>
          </a:p>
          <a:p>
            <a:r>
              <a:rPr lang="en-IN" sz="1400" dirty="0" err="1"/>
              <a:t>endmodule</a:t>
            </a:r>
            <a:endParaRPr lang="en-IN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mproc.v Module 4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676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3810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mproc_mem.v</a:t>
            </a:r>
            <a:r>
              <a:rPr lang="en-US" sz="4400" dirty="0"/>
              <a:t> Module1</a:t>
            </a:r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609600" y="1200378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module ram_128_16 (input wire clk, reset, wr, input wire [6:0] </a:t>
            </a:r>
            <a:r>
              <a:rPr lang="en-IN" sz="2400" dirty="0" err="1"/>
              <a:t>addr</a:t>
            </a:r>
            <a:r>
              <a:rPr lang="en-IN" sz="2400" dirty="0"/>
              <a:t>, input wire [15:0] din, output wire [15:0] dout); </a:t>
            </a:r>
          </a:p>
          <a:p>
            <a:r>
              <a:rPr lang="en-IN" sz="2400" dirty="0"/>
              <a:t> </a:t>
            </a:r>
            <a:r>
              <a:rPr lang="en-IN" sz="2400" dirty="0" err="1"/>
              <a:t>reg</a:t>
            </a:r>
            <a:r>
              <a:rPr lang="en-IN" sz="2400" dirty="0"/>
              <a:t> [0:127]  ram [15:0];  </a:t>
            </a:r>
          </a:p>
          <a:p>
            <a:r>
              <a:rPr lang="en-IN" sz="2400" dirty="0"/>
              <a:t>initial </a:t>
            </a:r>
          </a:p>
          <a:p>
            <a:r>
              <a:rPr lang="en-IN" sz="2400" dirty="0"/>
              <a:t>begin   </a:t>
            </a:r>
          </a:p>
          <a:p>
            <a:r>
              <a:rPr lang="en-IN" sz="2400" dirty="0"/>
              <a:t>ram[0]=16'o000100;    </a:t>
            </a:r>
          </a:p>
          <a:p>
            <a:r>
              <a:rPr lang="en-IN" sz="2400" dirty="0"/>
              <a:t>ram[1]=16'o001201;  </a:t>
            </a:r>
          </a:p>
          <a:p>
            <a:r>
              <a:rPr lang="en-IN" sz="2400" dirty="0"/>
              <a:t>ram[2]=16'o002321;    </a:t>
            </a:r>
          </a:p>
          <a:p>
            <a:r>
              <a:rPr lang="en-IN" sz="2400" dirty="0"/>
              <a:t>ram[3]=16'o003432;  </a:t>
            </a:r>
          </a:p>
          <a:p>
            <a:r>
              <a:rPr lang="en-IN" sz="2400" dirty="0"/>
              <a:t>end</a:t>
            </a:r>
          </a:p>
          <a:p>
            <a:r>
              <a:rPr lang="en-IN" sz="2400" dirty="0"/>
              <a:t>always @(</a:t>
            </a:r>
            <a:r>
              <a:rPr lang="en-IN" sz="2400" dirty="0" err="1"/>
              <a:t>wr</a:t>
            </a:r>
            <a:r>
              <a:rPr lang="en-IN" sz="2400" dirty="0"/>
              <a:t>)</a:t>
            </a:r>
          </a:p>
          <a:p>
            <a:r>
              <a:rPr lang="en-IN" sz="2400" dirty="0"/>
              <a:t> ram[</a:t>
            </a:r>
            <a:r>
              <a:rPr lang="en-IN" sz="2400" dirty="0" err="1"/>
              <a:t>addr</a:t>
            </a:r>
            <a:r>
              <a:rPr lang="en-IN" sz="2400" dirty="0"/>
              <a:t>]=din; </a:t>
            </a:r>
          </a:p>
          <a:p>
            <a:r>
              <a:rPr lang="en-IN" sz="2400" dirty="0"/>
              <a:t> assign </a:t>
            </a:r>
            <a:r>
              <a:rPr lang="en-IN" sz="2400" dirty="0" err="1"/>
              <a:t>dout</a:t>
            </a:r>
            <a:r>
              <a:rPr lang="en-IN" sz="2400" dirty="0"/>
              <a:t>=ram[</a:t>
            </a:r>
            <a:r>
              <a:rPr lang="en-IN" sz="2400" dirty="0" err="1"/>
              <a:t>addr</a:t>
            </a:r>
            <a:r>
              <a:rPr lang="en-IN" sz="2400" dirty="0"/>
              <a:t>];</a:t>
            </a:r>
          </a:p>
          <a:p>
            <a:r>
              <a:rPr lang="en-IN" sz="2400" dirty="0"/>
              <a:t>endmodule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054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78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module </a:t>
            </a:r>
            <a:r>
              <a:rPr lang="en-IN" sz="3200" dirty="0" err="1"/>
              <a:t>mproc_mem</a:t>
            </a:r>
            <a:r>
              <a:rPr lang="en-IN" sz="3200" dirty="0"/>
              <a:t> (input wire clk, reset); </a:t>
            </a:r>
          </a:p>
          <a:p>
            <a:r>
              <a:rPr lang="en-IN" sz="3200" dirty="0"/>
              <a:t> wire [15:0] </a:t>
            </a:r>
            <a:r>
              <a:rPr lang="en-IN" sz="3200" dirty="0" err="1"/>
              <a:t>addr</a:t>
            </a:r>
            <a:r>
              <a:rPr lang="en-IN" sz="3200" dirty="0"/>
              <a:t>;</a:t>
            </a:r>
          </a:p>
          <a:p>
            <a:r>
              <a:rPr lang="en-IN" sz="3200" dirty="0"/>
              <a:t> wire [15:0] ins;</a:t>
            </a:r>
          </a:p>
          <a:p>
            <a:r>
              <a:rPr lang="en-IN" sz="3200" dirty="0"/>
              <a:t>  ram_128_16 ram_128_16_0 (clk, reset, 1'b0, </a:t>
            </a:r>
            <a:r>
              <a:rPr lang="en-IN" sz="3200" dirty="0" err="1"/>
              <a:t>addr</a:t>
            </a:r>
            <a:r>
              <a:rPr lang="en-IN" sz="3200" dirty="0"/>
              <a:t>[6:0], 16'b0, ins);</a:t>
            </a:r>
          </a:p>
          <a:p>
            <a:r>
              <a:rPr lang="en-IN" sz="3200" dirty="0"/>
              <a:t>  </a:t>
            </a:r>
            <a:r>
              <a:rPr lang="en-IN" sz="3200" dirty="0" err="1"/>
              <a:t>mproc</a:t>
            </a:r>
            <a:r>
              <a:rPr lang="en-IN" sz="3200" dirty="0"/>
              <a:t> mproc_0 (clk, reset, ins, </a:t>
            </a:r>
            <a:r>
              <a:rPr lang="en-IN" sz="3200" dirty="0" err="1"/>
              <a:t>addr</a:t>
            </a:r>
            <a:r>
              <a:rPr lang="en-IN" sz="3200" dirty="0"/>
              <a:t>);</a:t>
            </a:r>
          </a:p>
          <a:p>
            <a:r>
              <a:rPr lang="en-IN" sz="3200" dirty="0"/>
              <a:t>endmodule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3810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mproc_mem.v</a:t>
            </a:r>
            <a:r>
              <a:rPr lang="en-US" sz="4400" dirty="0"/>
              <a:t> Module 2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2253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3966"/>
            <a:ext cx="89154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400" b="1" dirty="0"/>
              <a:t>DESIGN AND SIMULATION</a:t>
            </a:r>
          </a:p>
          <a:p>
            <a:pPr algn="just"/>
            <a:r>
              <a:rPr lang="en-IN" sz="3200" dirty="0" err="1"/>
              <a:t>iverilog</a:t>
            </a:r>
            <a:r>
              <a:rPr lang="en-IN" sz="3200" dirty="0"/>
              <a:t> -o </a:t>
            </a:r>
            <a:r>
              <a:rPr lang="en-IN" sz="3200" dirty="0" err="1"/>
              <a:t>tb_mproc_mem</a:t>
            </a:r>
            <a:r>
              <a:rPr lang="en-IN" sz="3200" dirty="0"/>
              <a:t> </a:t>
            </a:r>
            <a:r>
              <a:rPr lang="en-IN" sz="3200" dirty="0" err="1"/>
              <a:t>lib.v</a:t>
            </a:r>
            <a:r>
              <a:rPr lang="en-IN" sz="3200" dirty="0"/>
              <a:t> </a:t>
            </a:r>
            <a:r>
              <a:rPr lang="en-IN" sz="3200" dirty="0" err="1"/>
              <a:t>pc.v</a:t>
            </a:r>
            <a:r>
              <a:rPr lang="en-IN" sz="3200" dirty="0"/>
              <a:t> </a:t>
            </a:r>
            <a:r>
              <a:rPr lang="en-IN" sz="3200" dirty="0" err="1"/>
              <a:t>alu.v</a:t>
            </a:r>
            <a:r>
              <a:rPr lang="en-IN" sz="3200" dirty="0"/>
              <a:t> </a:t>
            </a:r>
            <a:r>
              <a:rPr lang="en-IN" sz="3200" dirty="0" err="1"/>
              <a:t>reg_alu.v</a:t>
            </a:r>
            <a:r>
              <a:rPr lang="en-IN" sz="3200" dirty="0"/>
              <a:t> </a:t>
            </a:r>
            <a:r>
              <a:rPr lang="en-IN" sz="3200" dirty="0" err="1"/>
              <a:t>mproc.v</a:t>
            </a:r>
            <a:r>
              <a:rPr lang="en-IN" sz="3200" dirty="0"/>
              <a:t>   </a:t>
            </a:r>
            <a:r>
              <a:rPr lang="en-IN" sz="3200" dirty="0" err="1"/>
              <a:t>mproc_mem.v</a:t>
            </a:r>
            <a:r>
              <a:rPr lang="en-IN" sz="3200" dirty="0"/>
              <a:t> </a:t>
            </a:r>
            <a:r>
              <a:rPr lang="en-IN" sz="3200" dirty="0" err="1"/>
              <a:t>tb_mproc_mem.v</a:t>
            </a:r>
            <a:endParaRPr lang="en-IN" sz="3200" dirty="0"/>
          </a:p>
          <a:p>
            <a:pPr algn="just"/>
            <a:r>
              <a:rPr lang="en-IN" sz="3200" dirty="0" err="1"/>
              <a:t>vvp</a:t>
            </a:r>
            <a:r>
              <a:rPr lang="en-IN" sz="3200" dirty="0"/>
              <a:t> </a:t>
            </a:r>
            <a:r>
              <a:rPr lang="en-IN" sz="3200" dirty="0" err="1"/>
              <a:t>tb_mproc_mem</a:t>
            </a:r>
            <a:endParaRPr lang="en-IN" sz="3200" dirty="0"/>
          </a:p>
          <a:p>
            <a:pPr algn="just"/>
            <a:r>
              <a:rPr lang="en-IN" sz="3200" dirty="0" err="1"/>
              <a:t>gtkwave</a:t>
            </a:r>
            <a:r>
              <a:rPr lang="en-IN" sz="3200" dirty="0"/>
              <a:t> </a:t>
            </a:r>
            <a:r>
              <a:rPr lang="en-IN" sz="3200" dirty="0" err="1"/>
              <a:t>tb_mproc_mem.vcd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4351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83131"/>
              </p:ext>
            </p:extLst>
          </p:nvPr>
        </p:nvGraphicFramePr>
        <p:xfrm>
          <a:off x="847720" y="1565564"/>
          <a:ext cx="806768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5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5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5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5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5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5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5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5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5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5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5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820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cur_ins</a:t>
                      </a:r>
                    </a:p>
                    <a:p>
                      <a:r>
                        <a:rPr lang="en-US" sz="1200" dirty="0"/>
                        <a:t>[15:0]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Octal Value</a:t>
                      </a:r>
                    </a:p>
                    <a:p>
                      <a:r>
                        <a:rPr lang="en-US" sz="1200" dirty="0"/>
                        <a:t>Of </a:t>
                      </a:r>
                      <a:r>
                        <a:rPr lang="en-US" sz="1200" dirty="0" err="1"/>
                        <a:t>cur_ins</a:t>
                      </a:r>
                      <a:r>
                        <a:rPr lang="en-US" sz="1200" dirty="0"/>
                        <a:t>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0040</a:t>
                      </a:r>
                      <a:r>
                        <a:rPr lang="en-US" sz="1200" baseline="0" dirty="0"/>
                        <a:t> (Hex)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16‘o</a:t>
                      </a:r>
                    </a:p>
                    <a:p>
                      <a:r>
                        <a:rPr lang="pt-BR" sz="1200" dirty="0"/>
                        <a:t>000100;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d_out_a</a:t>
                      </a:r>
                      <a:r>
                        <a:rPr lang="en-US" sz="1200" dirty="0"/>
                        <a:t>+</a:t>
                      </a:r>
                    </a:p>
                    <a:p>
                      <a:r>
                        <a:rPr lang="en-US" sz="1200" dirty="0" err="1"/>
                        <a:t>d_out_b</a:t>
                      </a:r>
                      <a:r>
                        <a:rPr lang="en-US" sz="1200" dirty="0"/>
                        <a:t>=</a:t>
                      </a:r>
                    </a:p>
                    <a:p>
                      <a:r>
                        <a:rPr lang="en-US" sz="1200" dirty="0"/>
                        <a:t>FFFF+FFFF</a:t>
                      </a:r>
                    </a:p>
                    <a:p>
                      <a:r>
                        <a:rPr lang="en-US" sz="1200" dirty="0"/>
                        <a:t>=FFFE with carry =1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0281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(Hex)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16'o</a:t>
                      </a:r>
                    </a:p>
                    <a:p>
                      <a:r>
                        <a:rPr lang="pt-BR" sz="1200" dirty="0"/>
                        <a:t>001100;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d_out_a</a:t>
                      </a:r>
                      <a:r>
                        <a:rPr lang="en-US" sz="1200" dirty="0"/>
                        <a:t>-</a:t>
                      </a:r>
                    </a:p>
                    <a:p>
                      <a:r>
                        <a:rPr lang="en-US" sz="1200" dirty="0" err="1"/>
                        <a:t>d_out_b</a:t>
                      </a:r>
                      <a:r>
                        <a:rPr lang="en-US" sz="1200" dirty="0"/>
                        <a:t>=</a:t>
                      </a:r>
                    </a:p>
                    <a:p>
                      <a:r>
                        <a:rPr lang="en-US" sz="1200" dirty="0"/>
                        <a:t>FFFE-FFFF</a:t>
                      </a:r>
                    </a:p>
                    <a:p>
                      <a:r>
                        <a:rPr lang="en-US" sz="1200" dirty="0"/>
                        <a:t>=FFFF with borrow=1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04D1</a:t>
                      </a:r>
                      <a:r>
                        <a:rPr lang="en-US" sz="1200" baseline="0" dirty="0"/>
                        <a:t> (Hex)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16'o</a:t>
                      </a:r>
                    </a:p>
                    <a:p>
                      <a:r>
                        <a:rPr lang="pt-BR" sz="1200" dirty="0"/>
                        <a:t>002100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d_out_a</a:t>
                      </a:r>
                      <a:r>
                        <a:rPr lang="en-US" sz="1200" baseline="0" dirty="0"/>
                        <a:t>  AND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d_out_b</a:t>
                      </a:r>
                      <a:r>
                        <a:rPr lang="en-US" sz="1200" dirty="0"/>
                        <a:t>=</a:t>
                      </a:r>
                    </a:p>
                    <a:p>
                      <a:r>
                        <a:rPr lang="en-US" sz="1200" dirty="0"/>
                        <a:t>FFFE</a:t>
                      </a:r>
                      <a:r>
                        <a:rPr lang="en-US" sz="1200" baseline="0" dirty="0"/>
                        <a:t> AND </a:t>
                      </a:r>
                      <a:r>
                        <a:rPr lang="en-US" sz="1200" dirty="0"/>
                        <a:t>FFFF=FFFE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071A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(Hex)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16'o</a:t>
                      </a:r>
                    </a:p>
                    <a:p>
                      <a:r>
                        <a:rPr lang="pt-BR" sz="1200"/>
                        <a:t>003100;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d_out_a</a:t>
                      </a:r>
                      <a:r>
                        <a:rPr lang="en-US" sz="1200" baseline="0" dirty="0"/>
                        <a:t> OR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d_out_b</a:t>
                      </a:r>
                      <a:r>
                        <a:rPr lang="en-US" sz="1200" dirty="0"/>
                        <a:t>=</a:t>
                      </a:r>
                    </a:p>
                    <a:p>
                      <a:r>
                        <a:rPr lang="en-US" sz="1200" dirty="0"/>
                        <a:t>FFFF OR</a:t>
                      </a:r>
                    </a:p>
                    <a:p>
                      <a:r>
                        <a:rPr lang="en-US" sz="1200" dirty="0"/>
                        <a:t>FFFE=FFFF 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8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6" b="36031"/>
          <a:stretch/>
        </p:blipFill>
        <p:spPr bwMode="auto">
          <a:xfrm>
            <a:off x="2286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99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79358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The control logic is to be designed for a 16-bit microprocessor whose other parts, an ALU, register file, and PC were designed in previous assignments.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These modules have been instantiated inside a bigger module called mproc, which represents the microprocessor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The module called </a:t>
            </a:r>
            <a:r>
              <a:rPr lang="en-US" sz="2400" dirty="0" err="1"/>
              <a:t>ir</a:t>
            </a:r>
            <a:r>
              <a:rPr lang="en-US" sz="2400" dirty="0"/>
              <a:t> which implements the instruction register is also instantiated inside mproc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The module called control_logic, contents of which have to be written to complete this assignment.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Modules instantiated inside mproc have been connected together as discussed in class for the microprocessor to function</a:t>
            </a:r>
            <a:endParaRPr lang="en-IN" sz="2400" dirty="0"/>
          </a:p>
          <a:p>
            <a:pPr marL="342900" indent="-342900" algn="just"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38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066800"/>
            <a:ext cx="8839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1600" dirty="0"/>
              <a:t>The input to the control_logic is</a:t>
            </a:r>
          </a:p>
          <a:p>
            <a:pPr algn="just"/>
            <a:r>
              <a:rPr lang="en-US" sz="1600" dirty="0"/>
              <a:t>                     cur_ins (the instruction stored in  </a:t>
            </a:r>
            <a:r>
              <a:rPr lang="en-US" sz="1600" dirty="0" err="1"/>
              <a:t>ir</a:t>
            </a:r>
            <a:r>
              <a:rPr lang="en-US" sz="1600" dirty="0"/>
              <a:t>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1600" dirty="0"/>
              <a:t>It’s outputs are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rd_addr_a</a:t>
            </a:r>
            <a:endParaRPr lang="en-US" sz="1600" dirty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1600" dirty="0" err="1"/>
              <a:t>rd_addr_b</a:t>
            </a:r>
            <a:endParaRPr lang="en-US" sz="1600" dirty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1600" dirty="0"/>
              <a:t>wr_addr (read and write port addresses to the reg_file),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1600" dirty="0"/>
              <a:t>op (alu operation) 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1600" dirty="0" err="1"/>
              <a:t>pc_inc</a:t>
            </a:r>
            <a:r>
              <a:rPr lang="en-US" sz="1600" dirty="0"/>
              <a:t>(to pc) 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1600" dirty="0" err="1"/>
              <a:t>load_ir</a:t>
            </a:r>
            <a:r>
              <a:rPr lang="en-US" sz="1600" dirty="0"/>
              <a:t>(to </a:t>
            </a:r>
            <a:r>
              <a:rPr lang="en-US" sz="1600" dirty="0" err="1"/>
              <a:t>ir</a:t>
            </a:r>
            <a:r>
              <a:rPr lang="en-US" sz="1600" dirty="0"/>
              <a:t>) 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1600" dirty="0" err="1"/>
              <a:t>wr_reg</a:t>
            </a:r>
            <a:r>
              <a:rPr lang="en-US" sz="1600" dirty="0"/>
              <a:t>( to reg_file)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1600" dirty="0"/>
              <a:t>The </a:t>
            </a:r>
            <a:r>
              <a:rPr lang="en-US" sz="1600" dirty="0" err="1"/>
              <a:t>pc_inc,load_ir,wr_reg</a:t>
            </a:r>
            <a:r>
              <a:rPr lang="en-US" sz="1600" dirty="0"/>
              <a:t> signals need to come from the FSM to be implemented within control_logic,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1600" dirty="0" err="1"/>
              <a:t>rd_addr_a,rd_addr_b,wr_addr</a:t>
            </a:r>
            <a:r>
              <a:rPr lang="en-US" sz="1600" dirty="0"/>
              <a:t> signals need to be derived (in a straightforward manner) from the cur_ins </a:t>
            </a:r>
            <a:r>
              <a:rPr lang="en-IN" sz="1600" dirty="0"/>
              <a:t>input.</a:t>
            </a:r>
          </a:p>
        </p:txBody>
      </p:sp>
    </p:spTree>
    <p:extLst>
      <p:ext uri="{BB962C8B-B14F-4D97-AF65-F5344CB8AC3E}">
        <p14:creationId xmlns:p14="http://schemas.microsoft.com/office/powerpoint/2010/main" val="225810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0827" y="32004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 this assignment the control logic needs to support no load/store or jump instructions but only arithmetic and logic instructions, each of which requires three clock cycles to execute. </a:t>
            </a:r>
          </a:p>
          <a:p>
            <a:pPr algn="just"/>
            <a:endParaRPr lang="en-US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/>
              <a:t>In the first cycle (fetch) the instruction address is supplied to external memory and the instruction is fetched from memory.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/>
              <a:t>In the second cycle (decode/execute), the instruction is stored in </a:t>
            </a:r>
            <a:r>
              <a:rPr lang="en-US" dirty="0" err="1"/>
              <a:t>ir</a:t>
            </a:r>
            <a:r>
              <a:rPr lang="en-US" dirty="0"/>
              <a:t>, decoded and executed by the alu, and its output stored in reg_file.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/>
              <a:t>In order to do so, a memory module called ram_128_16 has been provided that implements 128 memory words each of 16-bit length.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/>
              <a:t>The memory is connected to the microprocessor in the module mproc_mem. </a:t>
            </a: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75" r="10175" b="16578"/>
          <a:stretch/>
        </p:blipFill>
        <p:spPr bwMode="auto">
          <a:xfrm>
            <a:off x="152400" y="297873"/>
            <a:ext cx="8305799" cy="216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47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38200"/>
            <a:ext cx="8458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mproc_mem</a:t>
            </a:r>
            <a:r>
              <a:rPr lang="en-US" sz="2400" dirty="0"/>
              <a:t> only has two inputs (</a:t>
            </a:r>
            <a:r>
              <a:rPr lang="en-US" sz="2400" dirty="0" err="1"/>
              <a:t>clk</a:t>
            </a:r>
            <a:r>
              <a:rPr lang="en-US" sz="2400" dirty="0"/>
              <a:t> and reset) and no outputs so when it is instantiated inside the supplied testbench tb_mproc_mem, there is no way to supply test vectors.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So to enable testing, the first few locations of ram_128_16 have been initialized with a few instructions, which the microprocessor (with correct control_logic) will start fetching and executing, enabling testing of the implemented logic.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For further testing, more instructions can be added to initial block of the ram_128_16 module.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390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527" y="533400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Each instruction is 16-bits and has the format shown in figure 1.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Figure 1: Format of arithmetic and logic instructions.</a:t>
            </a:r>
          </a:p>
          <a:p>
            <a:pPr algn="just"/>
            <a:r>
              <a:rPr lang="en-US" sz="2400" dirty="0"/>
              <a:t>Since only the four arithmetic and logic instructions are being implemented, the registers in the register file, which are all initialized to 0, cannot be loaded with arbitrary values. So a peculiar problem arises because each above instruction will output 0 if its inputs are 0. </a:t>
            </a:r>
          </a:p>
          <a:p>
            <a:pPr algn="just"/>
            <a:r>
              <a:rPr lang="en-US" sz="2400" dirty="0"/>
              <a:t>So in order to have non zero register values (to test proper instruction execution) register 0 is initialized </a:t>
            </a:r>
            <a:r>
              <a:rPr lang="en-IN" sz="2400" dirty="0"/>
              <a:t>to 16’hffff.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90600"/>
            <a:ext cx="5791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77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ept\OneDrive\Desktop\DDCO LAB  2020\DDCOLAB WEEK7\Week7 Student Copy\IMG-20201016-WA00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763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4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492" y="3276600"/>
            <a:ext cx="91439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module ir (input wire clk, reset, load, input wire [15:0] din, output wire [15:0] dout);  </a:t>
            </a:r>
          </a:p>
          <a:p>
            <a:r>
              <a:rPr lang="en-IN" sz="1200" dirty="0"/>
              <a:t>dfrl dfrl_0 (clk, reset, load, din['h0], dout['h0]);  </a:t>
            </a:r>
          </a:p>
          <a:p>
            <a:r>
              <a:rPr lang="en-IN" sz="1200" dirty="0"/>
              <a:t>dfrl dfrl_1 (----------------------------);  </a:t>
            </a:r>
          </a:p>
          <a:p>
            <a:r>
              <a:rPr lang="en-IN" sz="1200" dirty="0"/>
              <a:t>dfrl dfrl_2 (----------------------------);  </a:t>
            </a:r>
          </a:p>
          <a:p>
            <a:r>
              <a:rPr lang="en-IN" sz="1200" dirty="0"/>
              <a:t>dfrl dfrl_3 (--------------------------------); </a:t>
            </a:r>
          </a:p>
          <a:p>
            <a:r>
              <a:rPr lang="en-IN" sz="1200" dirty="0"/>
              <a:t> dfrl dfrl_4 (-----------------------------);  </a:t>
            </a:r>
          </a:p>
          <a:p>
            <a:r>
              <a:rPr lang="en-IN" sz="1200" dirty="0"/>
              <a:t>dfrl dfrl_5 (----------------------------); </a:t>
            </a:r>
          </a:p>
          <a:p>
            <a:r>
              <a:rPr lang="en-IN" sz="1200" dirty="0"/>
              <a:t> dfrl dfrl_6 (--------------------------);  </a:t>
            </a:r>
          </a:p>
          <a:p>
            <a:r>
              <a:rPr lang="en-IN" sz="1200" dirty="0"/>
              <a:t>dfrl dfrl_7 (--------------------------);  </a:t>
            </a:r>
          </a:p>
          <a:p>
            <a:r>
              <a:rPr lang="en-IN" sz="1200" dirty="0"/>
              <a:t>dfrl dfrl_8 (--------------------------);  </a:t>
            </a:r>
          </a:p>
          <a:p>
            <a:r>
              <a:rPr lang="en-IN" sz="1200" dirty="0"/>
              <a:t>dfrl dfrl_9 (--------------------------);  </a:t>
            </a:r>
          </a:p>
          <a:p>
            <a:r>
              <a:rPr lang="en-IN" sz="1200" dirty="0"/>
              <a:t>dfrl dfrl_a (---------------------------);  </a:t>
            </a:r>
          </a:p>
          <a:p>
            <a:r>
              <a:rPr lang="en-IN" sz="1200" dirty="0"/>
              <a:t>dfrl dfrl_b (---------------------------); </a:t>
            </a:r>
          </a:p>
          <a:p>
            <a:r>
              <a:rPr lang="en-IN" sz="1200" dirty="0"/>
              <a:t> dfrl dfrl_c (-------------------------------);  </a:t>
            </a:r>
          </a:p>
          <a:p>
            <a:r>
              <a:rPr lang="en-IN" sz="1200" dirty="0"/>
              <a:t>dfrl dfrl_d (----------------------------);  </a:t>
            </a:r>
          </a:p>
          <a:p>
            <a:r>
              <a:rPr lang="en-IN" sz="1200" dirty="0"/>
              <a:t>dfrl dfrl_e (---------------------------); </a:t>
            </a:r>
          </a:p>
          <a:p>
            <a:r>
              <a:rPr lang="en-IN" sz="1200" dirty="0"/>
              <a:t> dfrl dfrl_f (-------------------);</a:t>
            </a:r>
          </a:p>
          <a:p>
            <a:r>
              <a:rPr lang="en-IN" sz="1200" dirty="0"/>
              <a:t>endmodule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4782" y="34636"/>
            <a:ext cx="495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mproc.v Module 1</a:t>
            </a:r>
            <a:endParaRPr lang="en-IN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80"/>
          <a:stretch/>
        </p:blipFill>
        <p:spPr bwMode="auto">
          <a:xfrm>
            <a:off x="69274" y="804076"/>
            <a:ext cx="8153400" cy="247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52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module nor5 (input wire [0:4] i, output wire o);  </a:t>
            </a:r>
          </a:p>
          <a:p>
            <a:r>
              <a:rPr lang="en-US" sz="2400" dirty="0"/>
              <a:t>wire t; </a:t>
            </a:r>
          </a:p>
          <a:p>
            <a:r>
              <a:rPr lang="en-US" sz="2400" dirty="0"/>
              <a:t>or3 or3_0 (---------------------); </a:t>
            </a:r>
          </a:p>
          <a:p>
            <a:r>
              <a:rPr lang="en-US" sz="2400" dirty="0"/>
              <a:t> nor3 nor3_0 (-----------------------);</a:t>
            </a:r>
          </a:p>
          <a:p>
            <a:r>
              <a:rPr lang="en-US" sz="2400" dirty="0"/>
              <a:t>endmodule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381000"/>
            <a:ext cx="495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mproc.v Module 2</a:t>
            </a:r>
            <a:endParaRPr lang="en-IN" sz="4400" dirty="0"/>
          </a:p>
          <a:p>
            <a:pPr algn="ctr"/>
            <a:endParaRPr lang="en-IN" sz="4400" dirty="0"/>
          </a:p>
        </p:txBody>
      </p:sp>
      <p:pic>
        <p:nvPicPr>
          <p:cNvPr id="6" name="Picture 5" descr="C:\Users\deept\OneDrive\Desktop\DDCO LAB  2020\DDCOLAB WEEK7\IMG_20201022_143854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r="27732"/>
          <a:stretch/>
        </p:blipFill>
        <p:spPr bwMode="auto">
          <a:xfrm rot="5400000">
            <a:off x="3657600" y="57150"/>
            <a:ext cx="1752600" cy="4533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970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1443</Words>
  <Application>Microsoft Office PowerPoint</Application>
  <PresentationFormat>On-screen Show (4:3)</PresentationFormat>
  <Paragraphs>236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Microprocessor Control Logic – 1 ALU Instructions A microprocessor’s control logic can be thought of as the control centre of the microprocessor.  The task in this assignment is to design the control logic, which is essentially a finite state machine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Deepti C</dc:creator>
  <cp:lastModifiedBy>prajwala talanki</cp:lastModifiedBy>
  <cp:revision>60</cp:revision>
  <dcterms:created xsi:type="dcterms:W3CDTF">2006-08-16T00:00:00Z</dcterms:created>
  <dcterms:modified xsi:type="dcterms:W3CDTF">2023-10-11T08:32:53Z</dcterms:modified>
</cp:coreProperties>
</file>