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4" roundtripDataSignature="AMtx7mgxkjAgITPcNhV5YyLg1CLRqqHx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427DA9-8936-41A8-B5BB-82C44A679903}">
  <a:tblStyle styleId="{7F427DA9-8936-41A8-B5BB-82C44A67990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202124"/>
                </a:solidFill>
                <a:latin typeface="Arial"/>
                <a:ea typeface="Arial"/>
                <a:cs typeface="Arial"/>
                <a:sym typeface="Arial"/>
              </a:rPr>
              <a:t> $dumpfile directive to create a file that contains the dumped waveforms. </a:t>
            </a:r>
            <a:r>
              <a:rPr b="0" i="0" lang="en-US">
                <a:solidFill>
                  <a:srgbClr val="040C28"/>
                </a:solidFill>
                <a:latin typeface="Arial"/>
                <a:ea typeface="Arial"/>
                <a:cs typeface="Arial"/>
                <a:sym typeface="Arial"/>
              </a:rPr>
              <a:t>Use the $dumpvars directive to define the scope of the dump</a:t>
            </a:r>
            <a:r>
              <a:rPr b="0" i="0" lang="en-US">
                <a:solidFill>
                  <a:srgbClr val="202124"/>
                </a:solidFill>
                <a:latin typeface="Arial"/>
                <a:ea typeface="Arial"/>
                <a:cs typeface="Arial"/>
                <a:sym typeface="Arial"/>
              </a:rPr>
              <a:t>. </a:t>
            </a:r>
            <a:endParaRPr/>
          </a:p>
          <a:p>
            <a:pPr indent="0" lvl="0" marL="0" rtl="0" algn="l">
              <a:spcBef>
                <a:spcPts val="0"/>
              </a:spcBef>
              <a:spcAft>
                <a:spcPts val="0"/>
              </a:spcAft>
              <a:buNone/>
            </a:pPr>
            <a:r>
              <a:rPr lang="en-US"/>
              <a:t>https://www.referencedesigner.com/tutorials/verilog/verilog_62.php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rgbClr val="9932CC"/>
                </a:solidFill>
              </a:rPr>
              <a:t>$dumpvars</a:t>
            </a:r>
            <a:r>
              <a:rPr lang="en-US">
                <a:solidFill>
                  <a:srgbClr val="9F79EE"/>
                </a:solidFill>
              </a:rPr>
              <a:t>(</a:t>
            </a:r>
            <a:r>
              <a:rPr lang="en-US">
                <a:solidFill>
                  <a:srgbClr val="5D478B"/>
                </a:solidFill>
              </a:rPr>
              <a:t>&lt;</a:t>
            </a:r>
            <a:r>
              <a:rPr lang="en-US"/>
              <a:t>levels</a:t>
            </a:r>
            <a:r>
              <a:rPr lang="en-US">
                <a:solidFill>
                  <a:srgbClr val="5D478B"/>
                </a:solidFill>
              </a:rPr>
              <a:t>&gt;</a:t>
            </a:r>
            <a:r>
              <a:rPr lang="en-US"/>
              <a:t> </a:t>
            </a:r>
            <a:r>
              <a:rPr lang="en-US">
                <a:solidFill>
                  <a:srgbClr val="5D478B"/>
                </a:solidFill>
              </a:rPr>
              <a:t>&lt;,</a:t>
            </a:r>
            <a:r>
              <a:rPr lang="en-US"/>
              <a:t> </a:t>
            </a:r>
            <a:r>
              <a:rPr lang="en-US">
                <a:solidFill>
                  <a:srgbClr val="5D478B"/>
                </a:solidFill>
              </a:rPr>
              <a:t>&lt;</a:t>
            </a:r>
            <a:r>
              <a:rPr lang="en-US"/>
              <a:t>module_or_variable</a:t>
            </a:r>
            <a:r>
              <a:rPr lang="en-US">
                <a:solidFill>
                  <a:srgbClr val="5D478B"/>
                </a:solidFill>
              </a:rPr>
              <a:t>&gt;&gt;*</a:t>
            </a:r>
            <a:r>
              <a:rPr lang="en-US"/>
              <a:t> </a:t>
            </a:r>
            <a:r>
              <a:rPr lang="en-US">
                <a:solidFill>
                  <a:srgbClr val="9F79EE"/>
                </a:solidFill>
              </a:rPr>
              <a:t>)</a:t>
            </a:r>
            <a:r>
              <a:rPr lang="en-US">
                <a:solidFill>
                  <a:srgbClr val="5D478B"/>
                </a:solidFill>
              </a:rPr>
              <a:t>;</a:t>
            </a:r>
            <a:br>
              <a:rPr lang="en-US"/>
            </a:br>
            <a:endParaRPr/>
          </a:p>
          <a:p>
            <a:pPr indent="0" lvl="0" marL="0" rtl="0" algn="l">
              <a:spcBef>
                <a:spcPts val="0"/>
              </a:spcBef>
              <a:spcAft>
                <a:spcPts val="0"/>
              </a:spcAft>
              <a:buNone/>
            </a:pPr>
            <a:br>
              <a:rPr lang="en-US"/>
            </a:br>
            <a:r>
              <a:rPr b="0" i="0" lang="en-US">
                <a:solidFill>
                  <a:srgbClr val="3B3B3B"/>
                </a:solidFill>
                <a:latin typeface="Trebuchet MS"/>
                <a:ea typeface="Trebuchet MS"/>
                <a:cs typeface="Trebuchet MS"/>
                <a:sym typeface="Trebuchet MS"/>
              </a:rPr>
              <a:t>When level is set to 0, and only the module name is specified, it dumps ALL the variables of that module and all the variables in ALL lower level modules instantiated by this top module.</a:t>
            </a:r>
            <a:endParaRPr b="0" i="0">
              <a:solidFill>
                <a:srgbClr val="3B3B3B"/>
              </a:solidFill>
              <a:latin typeface="Trebuchet MS"/>
              <a:ea typeface="Trebuchet MS"/>
              <a:cs typeface="Trebuchet MS"/>
              <a:sym typeface="Trebuchet MS"/>
            </a:endParaRPr>
          </a:p>
          <a:p>
            <a:pPr indent="0" lvl="0" marL="0" rtl="0" algn="l">
              <a:spcBef>
                <a:spcPts val="0"/>
              </a:spcBef>
              <a:spcAft>
                <a:spcPts val="0"/>
              </a:spcAft>
              <a:buNone/>
            </a:pPr>
            <a:r>
              <a:t/>
            </a:r>
            <a:endParaRPr b="0" i="0">
              <a:solidFill>
                <a:srgbClr val="3B3B3B"/>
              </a:solidFill>
              <a:latin typeface="Trebuchet MS"/>
              <a:ea typeface="Trebuchet MS"/>
              <a:cs typeface="Trebuchet MS"/>
              <a:sym typeface="Trebuchet MS"/>
            </a:endParaRPr>
          </a:p>
          <a:p>
            <a:pPr indent="0" lvl="0" marL="0" rtl="0" algn="l">
              <a:spcBef>
                <a:spcPts val="0"/>
              </a:spcBef>
              <a:spcAft>
                <a:spcPts val="0"/>
              </a:spcAft>
              <a:buNone/>
            </a:pPr>
            <a:r>
              <a:rPr b="0" i="0" lang="en-US">
                <a:solidFill>
                  <a:srgbClr val="3B3B3B"/>
                </a:solidFill>
                <a:latin typeface="Trebuchet MS"/>
                <a:ea typeface="Trebuchet MS"/>
                <a:cs typeface="Trebuchet MS"/>
                <a:sym typeface="Trebuchet MS"/>
              </a:rPr>
              <a:t>if we wish to dump the variables only in the top module but not the modules instantiated below it, we could have 1 as its first argument as in</a:t>
            </a:r>
            <a:br>
              <a:rPr lang="en-US"/>
            </a:br>
            <a:br>
              <a:rPr lang="en-US"/>
            </a:br>
            <a:r>
              <a:rPr lang="en-US">
                <a:solidFill>
                  <a:srgbClr val="9932CC"/>
                </a:solidFill>
              </a:rPr>
              <a:t>$dumpvars</a:t>
            </a:r>
            <a:r>
              <a:rPr lang="en-US">
                <a:solidFill>
                  <a:srgbClr val="9F79EE"/>
                </a:solidFill>
              </a:rPr>
              <a:t>(</a:t>
            </a:r>
            <a:r>
              <a:rPr lang="en-US">
                <a:solidFill>
                  <a:srgbClr val="FF0055"/>
                </a:solidFill>
              </a:rPr>
              <a:t>1</a:t>
            </a:r>
            <a:r>
              <a:rPr lang="en-US">
                <a:solidFill>
                  <a:srgbClr val="5D478B"/>
                </a:solidFill>
              </a:rPr>
              <a:t>,</a:t>
            </a:r>
            <a:r>
              <a:rPr lang="en-US"/>
              <a:t> toptestbench_module</a:t>
            </a:r>
            <a:r>
              <a:rPr lang="en-US">
                <a:solidFill>
                  <a:srgbClr val="9F79EE"/>
                </a:solidFill>
              </a:rPr>
              <a:t>)</a:t>
            </a:r>
            <a:r>
              <a:rPr lang="en-US">
                <a:solidFill>
                  <a:srgbClr val="5D478B"/>
                </a:solidFill>
              </a:rPr>
              <a:t>;</a:t>
            </a:r>
            <a:br>
              <a:rPr lang="en-US"/>
            </a:br>
            <a:endParaRPr/>
          </a:p>
        </p:txBody>
      </p:sp>
      <p:sp>
        <p:nvSpPr>
          <p:cNvPr id="152" name="Google Shape;152;p11: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Vvp- Verilog virtual processor</a:t>
            </a:r>
            <a:endParaRPr/>
          </a:p>
        </p:txBody>
      </p:sp>
      <p:sp>
        <p:nvSpPr>
          <p:cNvPr id="165" name="Google Shape;165;p12: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9"/>
          <p:cNvSpPr txBox="1"/>
          <p:nvPr>
            <p:ph type="title"/>
          </p:nvPr>
        </p:nvSpPr>
        <p:spPr>
          <a:xfrm>
            <a:off x="482904" y="400888"/>
            <a:ext cx="4598670" cy="3917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body"/>
          </p:nvPr>
        </p:nvSpPr>
        <p:spPr>
          <a:xfrm>
            <a:off x="488391" y="1525600"/>
            <a:ext cx="4463415" cy="18554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1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
        <p:nvSpPr>
          <p:cNvPr id="22" name="Google Shape;22;p2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21"/>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22"/>
          <p:cNvSpPr txBox="1"/>
          <p:nvPr>
            <p:ph type="title"/>
          </p:nvPr>
        </p:nvSpPr>
        <p:spPr>
          <a:xfrm>
            <a:off x="482904" y="400888"/>
            <a:ext cx="4598670" cy="3917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2"/>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23"/>
          <p:cNvSpPr txBox="1"/>
          <p:nvPr>
            <p:ph type="title"/>
          </p:nvPr>
        </p:nvSpPr>
        <p:spPr>
          <a:xfrm>
            <a:off x="482904" y="400888"/>
            <a:ext cx="4598670" cy="3917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82904" y="400888"/>
            <a:ext cx="4598670" cy="39179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400" u="none" cap="none" strike="noStrik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88391" y="1525600"/>
            <a:ext cx="4463415" cy="18554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bleyer.org/icar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1"/>
          <p:cNvSpPr txBox="1"/>
          <p:nvPr>
            <p:ph type="title"/>
          </p:nvPr>
        </p:nvSpPr>
        <p:spPr>
          <a:xfrm>
            <a:off x="3048761" y="1515871"/>
            <a:ext cx="5292090" cy="1675130"/>
          </a:xfrm>
          <a:prstGeom prst="rect">
            <a:avLst/>
          </a:prstGeom>
          <a:noFill/>
          <a:ln>
            <a:noFill/>
          </a:ln>
        </p:spPr>
        <p:txBody>
          <a:bodyPr anchorCtr="0" anchor="t" bIns="0" lIns="0" spcFirstLastPara="1" rIns="0" wrap="square" tIns="10775">
            <a:spAutoFit/>
          </a:bodyPr>
          <a:lstStyle/>
          <a:p>
            <a:pPr indent="1904" lvl="0" marL="12700" marR="5080" rtl="0" algn="ctr">
              <a:lnSpc>
                <a:spcPct val="100299"/>
              </a:lnSpc>
              <a:spcBef>
                <a:spcPts val="0"/>
              </a:spcBef>
              <a:spcAft>
                <a:spcPts val="0"/>
              </a:spcAft>
              <a:buNone/>
            </a:pPr>
            <a:r>
              <a:rPr lang="en-US" sz="3600"/>
              <a:t>DIGITAL DESIGN AND  COMPUTER ORGANIZATION  LABORATORY</a:t>
            </a:r>
            <a:endParaRPr sz="3600"/>
          </a:p>
        </p:txBody>
      </p:sp>
      <p:sp>
        <p:nvSpPr>
          <p:cNvPr id="48" name="Google Shape;48;p1"/>
          <p:cNvSpPr txBox="1"/>
          <p:nvPr/>
        </p:nvSpPr>
        <p:spPr>
          <a:xfrm>
            <a:off x="3554573" y="3174238"/>
            <a:ext cx="4445635" cy="2044149"/>
          </a:xfrm>
          <a:prstGeom prst="rect">
            <a:avLst/>
          </a:prstGeom>
          <a:noFill/>
          <a:ln>
            <a:noFill/>
          </a:ln>
        </p:spPr>
        <p:txBody>
          <a:bodyPr anchorCtr="0" anchor="t" bIns="0" lIns="0" spcFirstLastPara="1" rIns="0" wrap="square" tIns="12700">
            <a:spAutoFit/>
          </a:bodyPr>
          <a:lstStyle/>
          <a:p>
            <a:pPr indent="0" lvl="0" marL="0" marR="151765" rtl="0" algn="ctr">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UE19CS206</a:t>
            </a:r>
            <a:endParaRPr b="0" i="0" sz="2400" u="none" cap="none" strike="noStrike">
              <a:solidFill>
                <a:schemeClr val="dk1"/>
              </a:solidFill>
              <a:latin typeface="Calibri"/>
              <a:ea typeface="Calibri"/>
              <a:cs typeface="Calibri"/>
              <a:sym typeface="Calibri"/>
            </a:endParaRPr>
          </a:p>
          <a:p>
            <a:pPr indent="0" lvl="0" marL="12700" marR="0" rtl="0" algn="l">
              <a:lnSpc>
                <a:spcPct val="100000"/>
              </a:lnSpc>
              <a:spcBef>
                <a:spcPts val="1750"/>
              </a:spcBef>
              <a:spcAft>
                <a:spcPts val="0"/>
              </a:spcAft>
              <a:buNone/>
            </a:pPr>
            <a:r>
              <a:rPr b="1" i="0" lang="en-US" sz="2000" u="sng" cap="none" strike="noStrike">
                <a:solidFill>
                  <a:srgbClr val="2E5496"/>
                </a:solidFill>
                <a:latin typeface="Calibri"/>
                <a:ea typeface="Calibri"/>
                <a:cs typeface="Calibri"/>
                <a:sym typeface="Calibri"/>
              </a:rPr>
              <a:t> 	(0-0-2-1-1)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900" u="none" cap="none" strike="noStrike">
              <a:solidFill>
                <a:schemeClr val="dk1"/>
              </a:solidFill>
              <a:latin typeface="Calibri"/>
              <a:ea typeface="Calibri"/>
              <a:cs typeface="Calibri"/>
              <a:sym typeface="Calibri"/>
            </a:endParaRPr>
          </a:p>
          <a:p>
            <a:pPr indent="0" lvl="0" marL="122554" marR="0" rtl="0" algn="l">
              <a:lnSpc>
                <a:spcPct val="100000"/>
              </a:lnSpc>
              <a:spcBef>
                <a:spcPts val="25"/>
              </a:spcBef>
              <a:spcAft>
                <a:spcPts val="0"/>
              </a:spcAft>
              <a:buNone/>
            </a:pPr>
            <a:r>
              <a:rPr b="0" i="0" lang="en-US" sz="2400" u="none" cap="none" strike="noStrike">
                <a:solidFill>
                  <a:schemeClr val="dk1"/>
                </a:solidFill>
                <a:latin typeface="Calibri"/>
                <a:ea typeface="Calibri"/>
                <a:cs typeface="Calibri"/>
                <a:sym typeface="Calibri"/>
              </a:rPr>
              <a:t>Computer Science and Engineering</a:t>
            </a:r>
            <a:endParaRPr b="0" i="0" sz="2400" u="none" cap="none" strike="noStrike">
              <a:solidFill>
                <a:schemeClr val="dk1"/>
              </a:solidFill>
              <a:latin typeface="Calibri"/>
              <a:ea typeface="Calibri"/>
              <a:cs typeface="Calibri"/>
              <a:sym typeface="Calibri"/>
            </a:endParaRPr>
          </a:p>
        </p:txBody>
      </p:sp>
      <p:sp>
        <p:nvSpPr>
          <p:cNvPr id="49" name="Google Shape;49;p1"/>
          <p:cNvSpPr/>
          <p:nvPr/>
        </p:nvSpPr>
        <p:spPr>
          <a:xfrm>
            <a:off x="236118" y="6521937"/>
            <a:ext cx="799465" cy="44450"/>
          </a:xfrm>
          <a:custGeom>
            <a:rect b="b" l="l" r="r" t="t"/>
            <a:pathLst>
              <a:path extrusionOk="0" h="44450" w="799465">
                <a:moveTo>
                  <a:pt x="799198" y="0"/>
                </a:moveTo>
                <a:lnTo>
                  <a:pt x="0" y="0"/>
                </a:lnTo>
                <a:lnTo>
                  <a:pt x="0" y="44279"/>
                </a:lnTo>
                <a:lnTo>
                  <a:pt x="799198" y="44279"/>
                </a:lnTo>
                <a:lnTo>
                  <a:pt x="799198" y="0"/>
                </a:lnTo>
                <a:close/>
              </a:path>
            </a:pathLst>
          </a:custGeom>
          <a:solidFill>
            <a:srgbClr val="9437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 name="Google Shape;50;p1"/>
          <p:cNvPicPr preferRelativeResize="0"/>
          <p:nvPr/>
        </p:nvPicPr>
        <p:blipFill rotWithShape="1">
          <a:blip r:embed="rId3">
            <a:alphaModFix/>
          </a:blip>
          <a:srcRect b="0" l="0" r="0" t="0"/>
          <a:stretch/>
        </p:blipFill>
        <p:spPr>
          <a:xfrm>
            <a:off x="1309242" y="1606296"/>
            <a:ext cx="1775841" cy="3548887"/>
          </a:xfrm>
          <a:prstGeom prst="rect">
            <a:avLst/>
          </a:prstGeom>
          <a:noFill/>
          <a:ln>
            <a:noFill/>
          </a:ln>
        </p:spPr>
      </p:pic>
      <p:sp>
        <p:nvSpPr>
          <p:cNvPr id="51" name="Google Shape;51;p1"/>
          <p:cNvSpPr/>
          <p:nvPr/>
        </p:nvSpPr>
        <p:spPr>
          <a:xfrm>
            <a:off x="8141716" y="268782"/>
            <a:ext cx="799465" cy="1074420"/>
          </a:xfrm>
          <a:custGeom>
            <a:rect b="b" l="l" r="r" t="t"/>
            <a:pathLst>
              <a:path extrusionOk="0" h="1074420" w="799465">
                <a:moveTo>
                  <a:pt x="799198" y="0"/>
                </a:moveTo>
                <a:lnTo>
                  <a:pt x="0" y="0"/>
                </a:lnTo>
                <a:lnTo>
                  <a:pt x="0" y="44272"/>
                </a:lnTo>
                <a:lnTo>
                  <a:pt x="765810" y="44272"/>
                </a:lnTo>
                <a:lnTo>
                  <a:pt x="765810" y="1073988"/>
                </a:lnTo>
                <a:lnTo>
                  <a:pt x="799020" y="1073988"/>
                </a:lnTo>
                <a:lnTo>
                  <a:pt x="799020" y="44272"/>
                </a:lnTo>
                <a:lnTo>
                  <a:pt x="799198" y="44272"/>
                </a:lnTo>
                <a:lnTo>
                  <a:pt x="799198" y="0"/>
                </a:lnTo>
                <a:close/>
              </a:path>
            </a:pathLst>
          </a:custGeom>
          <a:solidFill>
            <a:srgbClr val="9437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10"/>
          <p:cNvSpPr txBox="1"/>
          <p:nvPr/>
        </p:nvSpPr>
        <p:spPr>
          <a:xfrm>
            <a:off x="1223263" y="6324396"/>
            <a:ext cx="520573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139" name="Google Shape;139;p10"/>
          <p:cNvSpPr/>
          <p:nvPr/>
        </p:nvSpPr>
        <p:spPr>
          <a:xfrm>
            <a:off x="236118" y="6521937"/>
            <a:ext cx="799465" cy="44450"/>
          </a:xfrm>
          <a:custGeom>
            <a:rect b="b" l="l" r="r" t="t"/>
            <a:pathLst>
              <a:path extrusionOk="0" h="44450" w="799465">
                <a:moveTo>
                  <a:pt x="799198" y="0"/>
                </a:moveTo>
                <a:lnTo>
                  <a:pt x="0" y="0"/>
                </a:lnTo>
                <a:lnTo>
                  <a:pt x="0" y="44279"/>
                </a:lnTo>
                <a:lnTo>
                  <a:pt x="799198" y="44279"/>
                </a:lnTo>
                <a:lnTo>
                  <a:pt x="799198"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0"/>
          <p:cNvSpPr/>
          <p:nvPr/>
        </p:nvSpPr>
        <p:spPr>
          <a:xfrm>
            <a:off x="220459" y="1167130"/>
            <a:ext cx="5928360" cy="68580"/>
          </a:xfrm>
          <a:custGeom>
            <a:rect b="b" l="l" r="r" t="t"/>
            <a:pathLst>
              <a:path extrusionOk="0" h="68580" w="5928360">
                <a:moveTo>
                  <a:pt x="0" y="68325"/>
                </a:moveTo>
                <a:lnTo>
                  <a:pt x="5927864" y="0"/>
                </a:lnTo>
              </a:path>
            </a:pathLst>
          </a:custGeom>
          <a:noFill/>
          <a:ln cap="flat" cmpd="sng" w="3815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10"/>
          <p:cNvPicPr preferRelativeResize="0"/>
          <p:nvPr/>
        </p:nvPicPr>
        <p:blipFill rotWithShape="1">
          <a:blip r:embed="rId3">
            <a:alphaModFix/>
          </a:blip>
          <a:srcRect b="0" l="0" r="0" t="0"/>
          <a:stretch/>
        </p:blipFill>
        <p:spPr>
          <a:xfrm>
            <a:off x="7994650" y="469773"/>
            <a:ext cx="699033" cy="1397508"/>
          </a:xfrm>
          <a:prstGeom prst="rect">
            <a:avLst/>
          </a:prstGeom>
          <a:noFill/>
          <a:ln>
            <a:noFill/>
          </a:ln>
        </p:spPr>
      </p:pic>
      <p:sp>
        <p:nvSpPr>
          <p:cNvPr id="142" name="Google Shape;142;p10"/>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143" name="Google Shape;143;p10"/>
          <p:cNvSpPr txBox="1"/>
          <p:nvPr>
            <p:ph type="title"/>
          </p:nvPr>
        </p:nvSpPr>
        <p:spPr>
          <a:xfrm>
            <a:off x="357631" y="665175"/>
            <a:ext cx="459867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Verilog	Language Basics-Logic Gates</a:t>
            </a:r>
            <a:endParaRPr/>
          </a:p>
        </p:txBody>
      </p:sp>
      <p:pic>
        <p:nvPicPr>
          <p:cNvPr id="144" name="Google Shape;144;p10"/>
          <p:cNvPicPr preferRelativeResize="0"/>
          <p:nvPr/>
        </p:nvPicPr>
        <p:blipFill rotWithShape="1">
          <a:blip r:embed="rId4">
            <a:alphaModFix/>
          </a:blip>
          <a:srcRect b="0" l="0" r="0" t="0"/>
          <a:stretch/>
        </p:blipFill>
        <p:spPr>
          <a:xfrm>
            <a:off x="5995437" y="2149714"/>
            <a:ext cx="1537412" cy="1033352"/>
          </a:xfrm>
          <a:prstGeom prst="rect">
            <a:avLst/>
          </a:prstGeom>
          <a:noFill/>
          <a:ln>
            <a:noFill/>
          </a:ln>
        </p:spPr>
      </p:pic>
      <p:sp>
        <p:nvSpPr>
          <p:cNvPr id="145" name="Google Shape;145;p10"/>
          <p:cNvSpPr txBox="1"/>
          <p:nvPr>
            <p:ph idx="1" type="body"/>
          </p:nvPr>
        </p:nvSpPr>
        <p:spPr>
          <a:xfrm>
            <a:off x="220441" y="1365088"/>
            <a:ext cx="4463400" cy="1860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 A simple AND gate File: and2.v */</a:t>
            </a:r>
            <a:endParaRPr/>
          </a:p>
          <a:p>
            <a:pPr indent="-68580" lvl="0" marL="80645" marR="1360805" rtl="0" algn="l">
              <a:lnSpc>
                <a:spcPct val="100000"/>
              </a:lnSpc>
              <a:spcBef>
                <a:spcPts val="0"/>
              </a:spcBef>
              <a:spcAft>
                <a:spcPts val="0"/>
              </a:spcAft>
              <a:buNone/>
            </a:pPr>
            <a:r>
              <a:rPr lang="en-US"/>
              <a:t>module andgate (y,a, b,);  input a, b;</a:t>
            </a:r>
            <a:endParaRPr/>
          </a:p>
          <a:p>
            <a:pPr indent="0" lvl="0" marL="80645" rtl="0" algn="l">
              <a:lnSpc>
                <a:spcPct val="100000"/>
              </a:lnSpc>
              <a:spcBef>
                <a:spcPts val="5"/>
              </a:spcBef>
              <a:spcAft>
                <a:spcPts val="0"/>
              </a:spcAft>
              <a:buNone/>
            </a:pPr>
            <a:r>
              <a:rPr lang="en-US"/>
              <a:t>output y;</a:t>
            </a:r>
            <a:endParaRPr/>
          </a:p>
          <a:p>
            <a:pPr indent="0" lvl="0" marL="12700" rtl="0" algn="l">
              <a:lnSpc>
                <a:spcPct val="100000"/>
              </a:lnSpc>
              <a:spcBef>
                <a:spcPts val="0"/>
              </a:spcBef>
              <a:spcAft>
                <a:spcPts val="0"/>
              </a:spcAft>
              <a:buNone/>
            </a:pPr>
            <a:r>
              <a:rPr lang="en-US"/>
              <a:t>assign y = a &amp; b;</a:t>
            </a:r>
            <a:endParaRPr/>
          </a:p>
        </p:txBody>
      </p:sp>
      <p:sp>
        <p:nvSpPr>
          <p:cNvPr id="146" name="Google Shape;146;p10"/>
          <p:cNvSpPr txBox="1"/>
          <p:nvPr/>
        </p:nvSpPr>
        <p:spPr>
          <a:xfrm>
            <a:off x="488391" y="3355085"/>
            <a:ext cx="14452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endmodule</a:t>
            </a:r>
            <a:endParaRPr sz="2400">
              <a:solidFill>
                <a:schemeClr val="dk1"/>
              </a:solidFill>
              <a:latin typeface="Calibri"/>
              <a:ea typeface="Calibri"/>
              <a:cs typeface="Calibri"/>
              <a:sym typeface="Calibri"/>
            </a:endParaRPr>
          </a:p>
        </p:txBody>
      </p:sp>
      <p:graphicFrame>
        <p:nvGraphicFramePr>
          <p:cNvPr id="147" name="Google Shape;147;p10"/>
          <p:cNvGraphicFramePr/>
          <p:nvPr/>
        </p:nvGraphicFramePr>
        <p:xfrm>
          <a:off x="4064508" y="3575050"/>
          <a:ext cx="3000000" cy="3000000"/>
        </p:xfrm>
        <a:graphic>
          <a:graphicData uri="http://schemas.openxmlformats.org/drawingml/2006/table">
            <a:tbl>
              <a:tblPr bandRow="1" firstRow="1">
                <a:noFill/>
                <a:tableStyleId>{7F427DA9-8936-41A8-B5BB-82C44A679903}</a:tableStyleId>
              </a:tblPr>
              <a:tblGrid>
                <a:gridCol w="1402075"/>
                <a:gridCol w="1600200"/>
                <a:gridCol w="1295400"/>
              </a:tblGrid>
              <a:tr h="370850">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a</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b</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y= a.b</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70850">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
        <p:nvSpPr>
          <p:cNvPr id="148" name="Google Shape;148;p10"/>
          <p:cNvSpPr txBox="1"/>
          <p:nvPr/>
        </p:nvSpPr>
        <p:spPr>
          <a:xfrm>
            <a:off x="7647178" y="2315336"/>
            <a:ext cx="2489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0000"/>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11"/>
          <p:cNvSpPr/>
          <p:nvPr/>
        </p:nvSpPr>
        <p:spPr>
          <a:xfrm>
            <a:off x="236118" y="6521937"/>
            <a:ext cx="799465" cy="44450"/>
          </a:xfrm>
          <a:custGeom>
            <a:rect b="b" l="l" r="r" t="t"/>
            <a:pathLst>
              <a:path extrusionOk="0" h="44450" w="799465">
                <a:moveTo>
                  <a:pt x="799198" y="0"/>
                </a:moveTo>
                <a:lnTo>
                  <a:pt x="0" y="0"/>
                </a:lnTo>
                <a:lnTo>
                  <a:pt x="0" y="44279"/>
                </a:lnTo>
                <a:lnTo>
                  <a:pt x="799198" y="44279"/>
                </a:lnTo>
                <a:lnTo>
                  <a:pt x="799198"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1"/>
          <p:cNvSpPr/>
          <p:nvPr/>
        </p:nvSpPr>
        <p:spPr>
          <a:xfrm>
            <a:off x="239420" y="780923"/>
            <a:ext cx="5928360" cy="68580"/>
          </a:xfrm>
          <a:custGeom>
            <a:rect b="b" l="l" r="r" t="t"/>
            <a:pathLst>
              <a:path extrusionOk="0" h="68580" w="5928360">
                <a:moveTo>
                  <a:pt x="0" y="68452"/>
                </a:moveTo>
                <a:lnTo>
                  <a:pt x="5927826" y="0"/>
                </a:lnTo>
              </a:path>
            </a:pathLst>
          </a:custGeom>
          <a:noFill/>
          <a:ln cap="flat" cmpd="sng" w="3815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6" name="Google Shape;156;p11"/>
          <p:cNvPicPr preferRelativeResize="0"/>
          <p:nvPr/>
        </p:nvPicPr>
        <p:blipFill rotWithShape="1">
          <a:blip r:embed="rId3">
            <a:alphaModFix/>
          </a:blip>
          <a:srcRect b="0" l="0" r="0" t="0"/>
          <a:stretch/>
        </p:blipFill>
        <p:spPr>
          <a:xfrm>
            <a:off x="7994650" y="469773"/>
            <a:ext cx="699033" cy="1397508"/>
          </a:xfrm>
          <a:prstGeom prst="rect">
            <a:avLst/>
          </a:prstGeom>
          <a:noFill/>
          <a:ln>
            <a:noFill/>
          </a:ln>
        </p:spPr>
      </p:pic>
      <p:sp>
        <p:nvSpPr>
          <p:cNvPr id="157" name="Google Shape;157;p11"/>
          <p:cNvSpPr txBox="1"/>
          <p:nvPr/>
        </p:nvSpPr>
        <p:spPr>
          <a:xfrm>
            <a:off x="339039" y="99187"/>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158" name="Google Shape;158;p11"/>
          <p:cNvSpPr txBox="1"/>
          <p:nvPr>
            <p:ph type="title"/>
          </p:nvPr>
        </p:nvSpPr>
        <p:spPr>
          <a:xfrm>
            <a:off x="482904" y="400888"/>
            <a:ext cx="459867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Verilog	Language Basics-Logic Gates</a:t>
            </a:r>
            <a:endParaRPr/>
          </a:p>
        </p:txBody>
      </p:sp>
      <p:sp>
        <p:nvSpPr>
          <p:cNvPr id="159" name="Google Shape;159;p11"/>
          <p:cNvSpPr txBox="1"/>
          <p:nvPr/>
        </p:nvSpPr>
        <p:spPr>
          <a:xfrm>
            <a:off x="438708" y="1045844"/>
            <a:ext cx="2176800" cy="3460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 testbench for AND gate</a:t>
            </a:r>
            <a:endParaRPr sz="16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1600">
                <a:solidFill>
                  <a:schemeClr val="dk1"/>
                </a:solidFill>
                <a:latin typeface="Calibri"/>
                <a:ea typeface="Calibri"/>
                <a:cs typeface="Calibri"/>
                <a:sym typeface="Calibri"/>
              </a:rPr>
              <a:t>module and_test;</a:t>
            </a:r>
            <a:endParaRPr sz="1600">
              <a:solidFill>
                <a:schemeClr val="dk1"/>
              </a:solidFill>
              <a:latin typeface="Calibri"/>
              <a:ea typeface="Calibri"/>
              <a:cs typeface="Calibri"/>
              <a:sym typeface="Calibri"/>
            </a:endParaRPr>
          </a:p>
          <a:p>
            <a:pPr indent="0" lvl="0" marL="12700" marR="1489710" rtl="0" algn="l">
              <a:lnSpc>
                <a:spcPct val="100000"/>
              </a:lnSpc>
              <a:spcBef>
                <a:spcPts val="0"/>
              </a:spcBef>
              <a:spcAft>
                <a:spcPts val="0"/>
              </a:spcAft>
              <a:buNone/>
            </a:pPr>
            <a:r>
              <a:rPr lang="en-US" sz="1600">
                <a:solidFill>
                  <a:schemeClr val="dk1"/>
                </a:solidFill>
                <a:latin typeface="Calibri"/>
                <a:ea typeface="Calibri"/>
                <a:cs typeface="Calibri"/>
                <a:sym typeface="Calibri"/>
              </a:rPr>
              <a:t>reg a, b;  wire y;</a:t>
            </a:r>
            <a:endParaRPr sz="1600">
              <a:solidFill>
                <a:schemeClr val="dk1"/>
              </a:solidFill>
              <a:latin typeface="Calibri"/>
              <a:ea typeface="Calibri"/>
              <a:cs typeface="Calibri"/>
              <a:sym typeface="Calibri"/>
            </a:endParaRPr>
          </a:p>
          <a:p>
            <a:pPr indent="0" lvl="0" marL="12700" marR="469900" rtl="0" algn="l">
              <a:lnSpc>
                <a:spcPct val="100000"/>
              </a:lnSpc>
              <a:spcBef>
                <a:spcPts val="0"/>
              </a:spcBef>
              <a:spcAft>
                <a:spcPts val="0"/>
              </a:spcAft>
              <a:buNone/>
            </a:pPr>
            <a:r>
              <a:rPr lang="en-US" sz="1600">
                <a:solidFill>
                  <a:schemeClr val="dk1"/>
                </a:solidFill>
                <a:latin typeface="Calibri"/>
                <a:ea typeface="Calibri"/>
                <a:cs typeface="Calibri"/>
                <a:sym typeface="Calibri"/>
              </a:rPr>
              <a:t>and_test(y,a,b);  initial</a:t>
            </a:r>
            <a:endParaRPr sz="16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begin</a:t>
            </a:r>
            <a:endParaRPr sz="16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#0 a=0;b=0;</a:t>
            </a:r>
            <a:endParaRPr sz="16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#5 a=0;b=1;</a:t>
            </a:r>
            <a:endParaRPr sz="16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#10 a=1;b=0;</a:t>
            </a:r>
            <a:endParaRPr sz="16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#15 a=1;b=1;</a:t>
            </a:r>
            <a:endParaRPr sz="1600">
              <a:solidFill>
                <a:schemeClr val="dk1"/>
              </a:solidFill>
              <a:latin typeface="Calibri"/>
              <a:ea typeface="Calibri"/>
              <a:cs typeface="Calibri"/>
              <a:sym typeface="Calibri"/>
            </a:endParaRPr>
          </a:p>
          <a:p>
            <a:pPr indent="0" lvl="0" marL="12700" marR="1696720" rtl="0" algn="l">
              <a:lnSpc>
                <a:spcPct val="100000"/>
              </a:lnSpc>
              <a:spcBef>
                <a:spcPts val="0"/>
              </a:spcBef>
              <a:spcAft>
                <a:spcPts val="0"/>
              </a:spcAft>
              <a:buNone/>
            </a:pPr>
            <a:r>
              <a:rPr lang="en-US" sz="1600">
                <a:solidFill>
                  <a:schemeClr val="dk1"/>
                </a:solidFill>
                <a:latin typeface="Calibri"/>
                <a:ea typeface="Calibri"/>
                <a:cs typeface="Calibri"/>
                <a:sym typeface="Calibri"/>
              </a:rPr>
              <a:t>end  initial  begin</a:t>
            </a:r>
            <a:endParaRPr sz="1600">
              <a:solidFill>
                <a:schemeClr val="dk1"/>
              </a:solidFill>
              <a:latin typeface="Calibri"/>
              <a:ea typeface="Calibri"/>
              <a:cs typeface="Calibri"/>
              <a:sym typeface="Calibri"/>
            </a:endParaRPr>
          </a:p>
        </p:txBody>
      </p:sp>
      <p:sp>
        <p:nvSpPr>
          <p:cNvPr id="160" name="Google Shape;160;p11"/>
          <p:cNvSpPr txBox="1"/>
          <p:nvPr/>
        </p:nvSpPr>
        <p:spPr>
          <a:xfrm>
            <a:off x="438708" y="4384294"/>
            <a:ext cx="7889240" cy="2271395"/>
          </a:xfrm>
          <a:prstGeom prst="rect">
            <a:avLst/>
          </a:prstGeom>
          <a:noFill/>
          <a:ln>
            <a:noFill/>
          </a:ln>
        </p:spPr>
        <p:txBody>
          <a:bodyPr anchorCtr="0" anchor="t" bIns="0" lIns="0" spcFirstLastPara="1" rIns="0" wrap="square" tIns="12050">
            <a:spAutoFit/>
          </a:bodyPr>
          <a:lstStyle/>
          <a:p>
            <a:pPr indent="0" lvl="0" marL="12700" marR="4045584" rtl="0" algn="l">
              <a:lnSpc>
                <a:spcPct val="100000"/>
              </a:lnSpc>
              <a:spcBef>
                <a:spcPts val="0"/>
              </a:spcBef>
              <a:spcAft>
                <a:spcPts val="0"/>
              </a:spcAft>
              <a:buNone/>
            </a:pPr>
            <a:r>
              <a:rPr lang="en-US" sz="1600">
                <a:solidFill>
                  <a:schemeClr val="dk1"/>
                </a:solidFill>
                <a:latin typeface="Calibri"/>
                <a:ea typeface="Calibri"/>
                <a:cs typeface="Calibri"/>
                <a:sym typeface="Calibri"/>
              </a:rPr>
              <a:t>$monitor($time, "a=%b, b=%b, y=%b", a ,b ,y);  end</a:t>
            </a:r>
            <a:endParaRPr sz="1600">
              <a:solidFill>
                <a:schemeClr val="dk1"/>
              </a:solidFill>
              <a:latin typeface="Calibri"/>
              <a:ea typeface="Calibri"/>
              <a:cs typeface="Calibri"/>
              <a:sym typeface="Calibri"/>
            </a:endParaRPr>
          </a:p>
          <a:p>
            <a:pPr indent="0" lvl="0" marL="12700" marR="7408544" rtl="0" algn="l">
              <a:lnSpc>
                <a:spcPct val="100000"/>
              </a:lnSpc>
              <a:spcBef>
                <a:spcPts val="0"/>
              </a:spcBef>
              <a:spcAft>
                <a:spcPts val="0"/>
              </a:spcAft>
              <a:buNone/>
            </a:pPr>
            <a:r>
              <a:rPr lang="en-US" sz="1600">
                <a:solidFill>
                  <a:schemeClr val="dk1"/>
                </a:solidFill>
                <a:latin typeface="Calibri"/>
                <a:ea typeface="Calibri"/>
                <a:cs typeface="Calibri"/>
                <a:sym typeface="Calibri"/>
              </a:rPr>
              <a:t>initial  begin</a:t>
            </a:r>
            <a:endParaRPr sz="16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1600">
                <a:solidFill>
                  <a:schemeClr val="dk1"/>
                </a:solidFill>
                <a:latin typeface="Calibri"/>
                <a:ea typeface="Calibri"/>
                <a:cs typeface="Calibri"/>
                <a:sym typeface="Calibri"/>
              </a:rPr>
              <a:t>$dumpfile ("and2_test.vcd");</a:t>
            </a:r>
            <a:endParaRPr sz="1600">
              <a:solidFill>
                <a:schemeClr val="dk1"/>
              </a:solidFill>
              <a:latin typeface="Calibri"/>
              <a:ea typeface="Calibri"/>
              <a:cs typeface="Calibri"/>
              <a:sym typeface="Calibri"/>
            </a:endParaRPr>
          </a:p>
          <a:p>
            <a:pPr indent="45720" lvl="0" marL="12700" marR="5756275" rtl="0" algn="l">
              <a:lnSpc>
                <a:spcPct val="100000"/>
              </a:lnSpc>
              <a:spcBef>
                <a:spcPts val="0"/>
              </a:spcBef>
              <a:spcAft>
                <a:spcPts val="0"/>
              </a:spcAft>
              <a:buNone/>
            </a:pPr>
            <a:r>
              <a:rPr lang="en-US" sz="1600">
                <a:solidFill>
                  <a:schemeClr val="dk1"/>
                </a:solidFill>
                <a:latin typeface="Calibri"/>
                <a:ea typeface="Calibri"/>
                <a:cs typeface="Calibri"/>
                <a:sym typeface="Calibri"/>
              </a:rPr>
              <a:t>$dumpvars (0, and_test);  end</a:t>
            </a:r>
            <a:endParaRPr sz="1600">
              <a:solidFill>
                <a:schemeClr val="dk1"/>
              </a:solidFill>
              <a:latin typeface="Calibri"/>
              <a:ea typeface="Calibri"/>
              <a:cs typeface="Calibri"/>
              <a:sym typeface="Calibri"/>
            </a:endParaRPr>
          </a:p>
          <a:p>
            <a:pPr indent="0" lvl="0" marL="12700" marR="0" rtl="0" algn="l">
              <a:lnSpc>
                <a:spcPct val="117499"/>
              </a:lnSpc>
              <a:spcBef>
                <a:spcPts val="0"/>
              </a:spcBef>
              <a:spcAft>
                <a:spcPts val="0"/>
              </a:spcAft>
              <a:buNone/>
            </a:pPr>
            <a:r>
              <a:rPr lang="en-US" sz="1600">
                <a:solidFill>
                  <a:schemeClr val="dk1"/>
                </a:solidFill>
                <a:latin typeface="Calibri"/>
                <a:ea typeface="Calibri"/>
                <a:cs typeface="Calibri"/>
                <a:sym typeface="Calibri"/>
              </a:rPr>
              <a:t>endmodule</a:t>
            </a:r>
            <a:endParaRPr sz="1600">
              <a:solidFill>
                <a:schemeClr val="dk1"/>
              </a:solidFill>
              <a:latin typeface="Calibri"/>
              <a:ea typeface="Calibri"/>
              <a:cs typeface="Calibri"/>
              <a:sym typeface="Calibri"/>
            </a:endParaRPr>
          </a:p>
          <a:p>
            <a:pPr indent="0" lvl="0" marL="2695575" marR="0" rtl="0" algn="l">
              <a:lnSpc>
                <a:spcPct val="117999"/>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161" name="Google Shape;161;p11"/>
          <p:cNvSpPr txBox="1"/>
          <p:nvPr/>
        </p:nvSpPr>
        <p:spPr>
          <a:xfrm>
            <a:off x="2726563" y="969644"/>
            <a:ext cx="146113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File: and2_tb.v */</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357631" y="665175"/>
            <a:ext cx="300990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Verilog Language Basics</a:t>
            </a:r>
            <a:endParaRPr/>
          </a:p>
        </p:txBody>
      </p:sp>
      <p:sp>
        <p:nvSpPr>
          <p:cNvPr id="168" name="Google Shape;168;p12"/>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9" name="Google Shape;169;p12"/>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170" name="Google Shape;170;p12"/>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171" name="Google Shape;171;p12"/>
          <p:cNvSpPr txBox="1"/>
          <p:nvPr/>
        </p:nvSpPr>
        <p:spPr>
          <a:xfrm>
            <a:off x="1296669" y="1924303"/>
            <a:ext cx="3168015" cy="18554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Steps for execution</a:t>
            </a:r>
            <a:endParaRPr sz="2400">
              <a:solidFill>
                <a:schemeClr val="dk1"/>
              </a:solidFill>
              <a:latin typeface="Calibri"/>
              <a:ea typeface="Calibri"/>
              <a:cs typeface="Calibri"/>
              <a:sym typeface="Calibri"/>
            </a:endParaRPr>
          </a:p>
          <a:p>
            <a:pPr indent="0" lvl="0" marL="12700" marR="5080" rtl="0" algn="l">
              <a:lnSpc>
                <a:spcPct val="200100"/>
              </a:lnSpc>
              <a:spcBef>
                <a:spcPts val="0"/>
              </a:spcBef>
              <a:spcAft>
                <a:spcPts val="0"/>
              </a:spcAft>
              <a:buNone/>
            </a:pPr>
            <a:r>
              <a:rPr b="1" lang="en-US" sz="2400">
                <a:solidFill>
                  <a:srgbClr val="2E5496"/>
                </a:solidFill>
                <a:latin typeface="Calibri"/>
                <a:ea typeface="Calibri"/>
                <a:cs typeface="Calibri"/>
                <a:sym typeface="Calibri"/>
              </a:rPr>
              <a:t>iverilog –o	test1	and2.v  vvp test1</a:t>
            </a:r>
            <a:endParaRPr sz="2400">
              <a:solidFill>
                <a:schemeClr val="dk1"/>
              </a:solidFill>
              <a:latin typeface="Calibri"/>
              <a:ea typeface="Calibri"/>
              <a:cs typeface="Calibri"/>
              <a:sym typeface="Calibri"/>
            </a:endParaRPr>
          </a:p>
        </p:txBody>
      </p:sp>
      <p:sp>
        <p:nvSpPr>
          <p:cNvPr id="172" name="Google Shape;172;p12"/>
          <p:cNvSpPr txBox="1"/>
          <p:nvPr/>
        </p:nvSpPr>
        <p:spPr>
          <a:xfrm>
            <a:off x="4836116" y="2309728"/>
            <a:ext cx="11373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and_tb.v</a:t>
            </a:r>
            <a:endParaRPr sz="2400">
              <a:solidFill>
                <a:schemeClr val="dk1"/>
              </a:solidFill>
              <a:latin typeface="Calibri"/>
              <a:ea typeface="Calibri"/>
              <a:cs typeface="Calibri"/>
              <a:sym typeface="Calibri"/>
            </a:endParaRPr>
          </a:p>
        </p:txBody>
      </p:sp>
      <p:sp>
        <p:nvSpPr>
          <p:cNvPr id="173" name="Google Shape;173;p12"/>
          <p:cNvSpPr txBox="1"/>
          <p:nvPr/>
        </p:nvSpPr>
        <p:spPr>
          <a:xfrm>
            <a:off x="1296669" y="4119498"/>
            <a:ext cx="29210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gtkwave and2_test.vcd</a:t>
            </a:r>
            <a:endParaRPr sz="2400">
              <a:solidFill>
                <a:schemeClr val="dk1"/>
              </a:solidFill>
              <a:latin typeface="Calibri"/>
              <a:ea typeface="Calibri"/>
              <a:cs typeface="Calibri"/>
              <a:sym typeface="Calibri"/>
            </a:endParaRPr>
          </a:p>
        </p:txBody>
      </p:sp>
      <p:sp>
        <p:nvSpPr>
          <p:cNvPr id="174" name="Google Shape;174;p12"/>
          <p:cNvSpPr txBox="1"/>
          <p:nvPr/>
        </p:nvSpPr>
        <p:spPr>
          <a:xfrm>
            <a:off x="1906270" y="6339027"/>
            <a:ext cx="520573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357631" y="665175"/>
            <a:ext cx="300990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Verilog Language Basics</a:t>
            </a:r>
            <a:endParaRPr/>
          </a:p>
        </p:txBody>
      </p:sp>
      <p:sp>
        <p:nvSpPr>
          <p:cNvPr id="180" name="Google Shape;180;p13"/>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3"/>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182" name="Google Shape;182;p13"/>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183" name="Google Shape;183;p13"/>
          <p:cNvSpPr txBox="1"/>
          <p:nvPr/>
        </p:nvSpPr>
        <p:spPr>
          <a:xfrm>
            <a:off x="1296669" y="1924303"/>
            <a:ext cx="5815330" cy="47459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Symbols: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2400">
                <a:solidFill>
                  <a:schemeClr val="dk1"/>
                </a:solidFill>
                <a:latin typeface="Calibri"/>
                <a:ea typeface="Calibri"/>
                <a:cs typeface="Calibri"/>
                <a:sym typeface="Calibri"/>
              </a:rPr>
              <a:t>AND ----- &amp;</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23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2400">
                <a:solidFill>
                  <a:schemeClr val="dk1"/>
                </a:solidFill>
                <a:latin typeface="Calibri"/>
                <a:ea typeface="Calibri"/>
                <a:cs typeface="Calibri"/>
                <a:sym typeface="Calibri"/>
              </a:rPr>
              <a:t>OR ------ |</a:t>
            </a:r>
            <a:endParaRPr sz="2400">
              <a:solidFill>
                <a:schemeClr val="dk1"/>
              </a:solidFill>
              <a:latin typeface="Calibri"/>
              <a:ea typeface="Calibri"/>
              <a:cs typeface="Calibri"/>
              <a:sym typeface="Calibri"/>
            </a:endParaRPr>
          </a:p>
          <a:p>
            <a:pPr indent="0" lvl="0" marL="12700" marR="4683760" rtl="0" algn="l">
              <a:lnSpc>
                <a:spcPct val="240000"/>
              </a:lnSpc>
              <a:spcBef>
                <a:spcPts val="670"/>
              </a:spcBef>
              <a:spcAft>
                <a:spcPts val="0"/>
              </a:spcAft>
              <a:buNone/>
            </a:pPr>
            <a:r>
              <a:rPr lang="en-US" sz="2400">
                <a:solidFill>
                  <a:schemeClr val="dk1"/>
                </a:solidFill>
                <a:latin typeface="Calibri"/>
                <a:ea typeface="Calibri"/>
                <a:cs typeface="Calibri"/>
                <a:sym typeface="Calibri"/>
              </a:rPr>
              <a:t>Not----- !  XOR----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1900">
              <a:solidFill>
                <a:schemeClr val="dk1"/>
              </a:solidFill>
              <a:latin typeface="Calibri"/>
              <a:ea typeface="Calibri"/>
              <a:cs typeface="Calibri"/>
              <a:sym typeface="Calibri"/>
            </a:endParaRPr>
          </a:p>
          <a:p>
            <a:pPr indent="0" lvl="0" marL="6223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14"/>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9437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9" name="Google Shape;189;p14"/>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190" name="Google Shape;190;p14"/>
          <p:cNvSpPr txBox="1"/>
          <p:nvPr/>
        </p:nvSpPr>
        <p:spPr>
          <a:xfrm>
            <a:off x="373775" y="277750"/>
            <a:ext cx="84633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Arial"/>
                <a:ea typeface="Arial"/>
                <a:cs typeface="Arial"/>
                <a:sym typeface="Arial"/>
              </a:rPr>
              <a:t>DIGITAL DESIGN AND COMPUTER</a:t>
            </a:r>
            <a:r>
              <a:rPr b="1" lang="en-US" sz="2000">
                <a:solidFill>
                  <a:srgbClr val="2E5496"/>
                </a:solidFill>
              </a:rPr>
              <a:t> </a:t>
            </a:r>
            <a:r>
              <a:rPr b="1" lang="en-US" sz="2000">
                <a:solidFill>
                  <a:srgbClr val="2E5496"/>
                </a:solidFill>
                <a:latin typeface="Arial"/>
                <a:ea typeface="Arial"/>
                <a:cs typeface="Arial"/>
                <a:sym typeface="Arial"/>
              </a:rPr>
              <a:t>ORGANISATION LABORATORY</a:t>
            </a:r>
            <a:endParaRPr sz="2000">
              <a:solidFill>
                <a:schemeClr val="dk1"/>
              </a:solidFill>
              <a:latin typeface="Arial"/>
              <a:ea typeface="Arial"/>
              <a:cs typeface="Arial"/>
              <a:sym typeface="Arial"/>
            </a:endParaRPr>
          </a:p>
        </p:txBody>
      </p:sp>
      <p:sp>
        <p:nvSpPr>
          <p:cNvPr id="191" name="Google Shape;191;p14"/>
          <p:cNvSpPr txBox="1"/>
          <p:nvPr/>
        </p:nvSpPr>
        <p:spPr>
          <a:xfrm>
            <a:off x="1423161" y="6362191"/>
            <a:ext cx="570865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Department of Computer Science and Engineering</a:t>
            </a:r>
            <a:endParaRPr sz="2000">
              <a:solidFill>
                <a:schemeClr val="dk1"/>
              </a:solidFill>
              <a:latin typeface="Arial"/>
              <a:ea typeface="Arial"/>
              <a:cs typeface="Arial"/>
              <a:sym typeface="Arial"/>
            </a:endParaRPr>
          </a:p>
        </p:txBody>
      </p:sp>
      <p:sp>
        <p:nvSpPr>
          <p:cNvPr id="192" name="Google Shape;192;p14"/>
          <p:cNvSpPr txBox="1"/>
          <p:nvPr/>
        </p:nvSpPr>
        <p:spPr>
          <a:xfrm>
            <a:off x="626160" y="1336928"/>
            <a:ext cx="6138545" cy="2586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Next, execute the compiled program</a:t>
            </a:r>
            <a:endParaRPr sz="2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Running the simulation</a:t>
            </a:r>
            <a:endParaRPr sz="2400">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To run the simulation, type</a:t>
            </a:r>
            <a:endParaRPr sz="2400">
              <a:solidFill>
                <a:schemeClr val="dk1"/>
              </a:solidFill>
              <a:latin typeface="Calibri"/>
              <a:ea typeface="Calibri"/>
              <a:cs typeface="Calibri"/>
              <a:sym typeface="Calibri"/>
            </a:endParaRPr>
          </a:p>
          <a:p>
            <a:pPr indent="0" lvl="0" marL="421005" marR="0" rtl="0" algn="l">
              <a:lnSpc>
                <a:spcPct val="100000"/>
              </a:lnSpc>
              <a:spcBef>
                <a:spcPts val="0"/>
              </a:spcBef>
              <a:spcAft>
                <a:spcPts val="0"/>
              </a:spcAft>
              <a:buNone/>
            </a:pPr>
            <a:r>
              <a:rPr lang="en-US" sz="2400">
                <a:solidFill>
                  <a:schemeClr val="dk1"/>
                </a:solidFill>
                <a:latin typeface="Calibri"/>
                <a:ea typeface="Calibri"/>
                <a:cs typeface="Calibri"/>
                <a:sym typeface="Calibri"/>
              </a:rPr>
              <a:t>vvp simple and hit enter.</a:t>
            </a:r>
            <a:endParaRPr sz="2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You should see output something like:</a:t>
            </a:r>
            <a:endParaRPr sz="24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2400">
                <a:solidFill>
                  <a:schemeClr val="dk1"/>
                </a:solidFill>
                <a:latin typeface="Calibri"/>
                <a:ea typeface="Calibri"/>
                <a:cs typeface="Calibri"/>
                <a:sym typeface="Calibri"/>
              </a:rPr>
              <a:t>VCD info: dumpfile simple.vcd opened for output.</a:t>
            </a:r>
            <a:endParaRPr sz="2400">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is 1010, B is 0011. A is 1100, B is 0101.</a:t>
            </a:r>
            <a:endParaRPr sz="2400">
              <a:solidFill>
                <a:schemeClr val="dk1"/>
              </a:solidFill>
              <a:latin typeface="Calibri"/>
              <a:ea typeface="Calibri"/>
              <a:cs typeface="Calibri"/>
              <a:sym typeface="Calibri"/>
            </a:endParaRPr>
          </a:p>
        </p:txBody>
      </p:sp>
      <p:sp>
        <p:nvSpPr>
          <p:cNvPr id="193" name="Google Shape;193;p14"/>
          <p:cNvSpPr txBox="1"/>
          <p:nvPr/>
        </p:nvSpPr>
        <p:spPr>
          <a:xfrm>
            <a:off x="626160" y="4263644"/>
            <a:ext cx="5657215" cy="11233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Viewing the output</a:t>
            </a:r>
            <a:endParaRPr sz="2400">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You	can	use	the	GTKWave	program	to</a:t>
            </a:r>
            <a:endParaRPr sz="24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400">
                <a:solidFill>
                  <a:schemeClr val="dk1"/>
                </a:solidFill>
                <a:latin typeface="Calibri"/>
                <a:ea typeface="Calibri"/>
                <a:cs typeface="Calibri"/>
                <a:sym typeface="Calibri"/>
              </a:rPr>
              <a:t>output.</a:t>
            </a:r>
            <a:endParaRPr sz="2400">
              <a:solidFill>
                <a:schemeClr val="dk1"/>
              </a:solidFill>
              <a:latin typeface="Calibri"/>
              <a:ea typeface="Calibri"/>
              <a:cs typeface="Calibri"/>
              <a:sym typeface="Calibri"/>
            </a:endParaRPr>
          </a:p>
        </p:txBody>
      </p:sp>
      <p:sp>
        <p:nvSpPr>
          <p:cNvPr id="194" name="Google Shape;194;p14"/>
          <p:cNvSpPr txBox="1"/>
          <p:nvPr/>
        </p:nvSpPr>
        <p:spPr>
          <a:xfrm>
            <a:off x="6438138" y="4629353"/>
            <a:ext cx="119253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view	the</a:t>
            </a:r>
            <a:endParaRPr sz="2400">
              <a:solidFill>
                <a:schemeClr val="dk1"/>
              </a:solidFill>
              <a:latin typeface="Calibri"/>
              <a:ea typeface="Calibri"/>
              <a:cs typeface="Calibri"/>
              <a:sym typeface="Calibri"/>
            </a:endParaRPr>
          </a:p>
        </p:txBody>
      </p:sp>
      <p:sp>
        <p:nvSpPr>
          <p:cNvPr id="195" name="Google Shape;195;p14"/>
          <p:cNvSpPr txBox="1"/>
          <p:nvPr/>
        </p:nvSpPr>
        <p:spPr>
          <a:xfrm>
            <a:off x="6201917" y="5361228"/>
            <a:ext cx="14300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to view the</a:t>
            </a:r>
            <a:endParaRPr sz="2400">
              <a:solidFill>
                <a:schemeClr val="dk1"/>
              </a:solidFill>
              <a:latin typeface="Calibri"/>
              <a:ea typeface="Calibri"/>
              <a:cs typeface="Calibri"/>
              <a:sym typeface="Calibri"/>
            </a:endParaRPr>
          </a:p>
        </p:txBody>
      </p:sp>
      <p:sp>
        <p:nvSpPr>
          <p:cNvPr id="196" name="Google Shape;196;p14"/>
          <p:cNvSpPr txBox="1"/>
          <p:nvPr/>
        </p:nvSpPr>
        <p:spPr>
          <a:xfrm>
            <a:off x="626160" y="5361228"/>
            <a:ext cx="5365750" cy="75755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At the terminal type gtkwave simple.vcd  results of your simulation.</a:t>
            </a:r>
            <a:endParaRPr sz="2400">
              <a:solidFill>
                <a:schemeClr val="dk1"/>
              </a:solidFill>
              <a:latin typeface="Calibri"/>
              <a:ea typeface="Calibri"/>
              <a:cs typeface="Calibri"/>
              <a:sym typeface="Calibri"/>
            </a:endParaRPr>
          </a:p>
        </p:txBody>
      </p:sp>
      <p:sp>
        <p:nvSpPr>
          <p:cNvPr id="197" name="Google Shape;197;p14"/>
          <p:cNvSpPr txBox="1"/>
          <p:nvPr>
            <p:ph type="title"/>
          </p:nvPr>
        </p:nvSpPr>
        <p:spPr>
          <a:xfrm>
            <a:off x="357631" y="677367"/>
            <a:ext cx="452818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Arial"/>
                <a:ea typeface="Arial"/>
                <a:cs typeface="Arial"/>
                <a:sym typeface="Arial"/>
              </a:rPr>
              <a:t>Verilog Program-Simple Circuit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1" name="Shape 201"/>
        <p:cNvGrpSpPr/>
        <p:nvPr/>
      </p:nvGrpSpPr>
      <p:grpSpPr>
        <a:xfrm>
          <a:off x="0" y="0"/>
          <a:ext cx="0" cy="0"/>
          <a:chOff x="0" y="0"/>
          <a:chExt cx="0" cy="0"/>
        </a:xfrm>
      </p:grpSpPr>
      <p:sp>
        <p:nvSpPr>
          <p:cNvPr id="202" name="Google Shape;202;p15"/>
          <p:cNvSpPr txBox="1"/>
          <p:nvPr/>
        </p:nvSpPr>
        <p:spPr>
          <a:xfrm>
            <a:off x="1671066" y="6373164"/>
            <a:ext cx="4280535" cy="6362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Department of Computer Science and</a:t>
            </a:r>
            <a:endParaRPr sz="200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lang="en-US" sz="2000">
                <a:solidFill>
                  <a:schemeClr val="dk1"/>
                </a:solidFill>
                <a:latin typeface="Arial"/>
                <a:ea typeface="Arial"/>
                <a:cs typeface="Arial"/>
                <a:sym typeface="Arial"/>
              </a:rPr>
              <a:t>Engineering</a:t>
            </a:r>
            <a:endParaRPr sz="2000">
              <a:solidFill>
                <a:schemeClr val="dk1"/>
              </a:solidFill>
              <a:latin typeface="Arial"/>
              <a:ea typeface="Arial"/>
              <a:cs typeface="Arial"/>
              <a:sym typeface="Arial"/>
            </a:endParaRPr>
          </a:p>
        </p:txBody>
      </p:sp>
      <p:sp>
        <p:nvSpPr>
          <p:cNvPr id="203" name="Google Shape;203;p15"/>
          <p:cNvSpPr/>
          <p:nvPr/>
        </p:nvSpPr>
        <p:spPr>
          <a:xfrm>
            <a:off x="236118" y="6521937"/>
            <a:ext cx="799465" cy="44450"/>
          </a:xfrm>
          <a:custGeom>
            <a:rect b="b" l="l" r="r" t="t"/>
            <a:pathLst>
              <a:path extrusionOk="0" h="44450" w="799465">
                <a:moveTo>
                  <a:pt x="799198" y="0"/>
                </a:moveTo>
                <a:lnTo>
                  <a:pt x="0" y="0"/>
                </a:lnTo>
                <a:lnTo>
                  <a:pt x="0" y="44279"/>
                </a:lnTo>
                <a:lnTo>
                  <a:pt x="799198" y="44279"/>
                </a:lnTo>
                <a:lnTo>
                  <a:pt x="799198"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5"/>
          <p:cNvSpPr/>
          <p:nvPr/>
        </p:nvSpPr>
        <p:spPr>
          <a:xfrm>
            <a:off x="464815" y="1191323"/>
            <a:ext cx="5928360" cy="68579"/>
          </a:xfrm>
          <a:custGeom>
            <a:rect b="b" l="l" r="r" t="t"/>
            <a:pathLst>
              <a:path extrusionOk="0" h="68579" w="5928360">
                <a:moveTo>
                  <a:pt x="0" y="68452"/>
                </a:moveTo>
                <a:lnTo>
                  <a:pt x="5927902" y="0"/>
                </a:lnTo>
              </a:path>
            </a:pathLst>
          </a:custGeom>
          <a:noFill/>
          <a:ln cap="flat" cmpd="sng" w="3815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5" name="Google Shape;205;p15"/>
          <p:cNvPicPr preferRelativeResize="0"/>
          <p:nvPr/>
        </p:nvPicPr>
        <p:blipFill rotWithShape="1">
          <a:blip r:embed="rId3">
            <a:alphaModFix/>
          </a:blip>
          <a:srcRect b="0" l="0" r="0" t="0"/>
          <a:stretch/>
        </p:blipFill>
        <p:spPr>
          <a:xfrm>
            <a:off x="7994650" y="469773"/>
            <a:ext cx="699033" cy="1397508"/>
          </a:xfrm>
          <a:prstGeom prst="rect">
            <a:avLst/>
          </a:prstGeom>
          <a:noFill/>
          <a:ln>
            <a:noFill/>
          </a:ln>
        </p:spPr>
      </p:pic>
      <p:sp>
        <p:nvSpPr>
          <p:cNvPr id="206" name="Google Shape;206;p15"/>
          <p:cNvSpPr txBox="1"/>
          <p:nvPr/>
        </p:nvSpPr>
        <p:spPr>
          <a:xfrm>
            <a:off x="373774" y="95250"/>
            <a:ext cx="8770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Arial"/>
                <a:ea typeface="Arial"/>
                <a:cs typeface="Arial"/>
                <a:sym typeface="Arial"/>
              </a:rPr>
              <a:t>DIGITAL DESIGN AND COMPUTER	ORGANISATION LABORATORY</a:t>
            </a:r>
            <a:endParaRPr sz="2000">
              <a:solidFill>
                <a:schemeClr val="dk1"/>
              </a:solidFill>
              <a:latin typeface="Arial"/>
              <a:ea typeface="Arial"/>
              <a:cs typeface="Arial"/>
              <a:sym typeface="Arial"/>
            </a:endParaRPr>
          </a:p>
        </p:txBody>
      </p:sp>
      <p:sp>
        <p:nvSpPr>
          <p:cNvPr id="207" name="Google Shape;207;p15"/>
          <p:cNvSpPr txBox="1"/>
          <p:nvPr>
            <p:ph type="title"/>
          </p:nvPr>
        </p:nvSpPr>
        <p:spPr>
          <a:xfrm>
            <a:off x="464824" y="502975"/>
            <a:ext cx="70560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Arial"/>
                <a:ea typeface="Arial"/>
                <a:cs typeface="Arial"/>
                <a:sym typeface="Arial"/>
              </a:rPr>
              <a:t>LAB Assignment 1</a:t>
            </a:r>
            <a:endParaRPr/>
          </a:p>
          <a:p>
            <a:pPr indent="0" lvl="0" marL="12700" rtl="0" algn="l">
              <a:lnSpc>
                <a:spcPct val="100000"/>
              </a:lnSpc>
              <a:spcBef>
                <a:spcPts val="0"/>
              </a:spcBef>
              <a:spcAft>
                <a:spcPts val="0"/>
              </a:spcAft>
              <a:buNone/>
            </a:pPr>
            <a:r>
              <a:rPr lang="en-US">
                <a:latin typeface="Arial"/>
                <a:ea typeface="Arial"/>
                <a:cs typeface="Arial"/>
                <a:sym typeface="Arial"/>
              </a:rPr>
              <a:t>Verilog Language	Basics-Logic Gates</a:t>
            </a:r>
            <a:endParaRPr/>
          </a:p>
        </p:txBody>
      </p:sp>
      <p:pic>
        <p:nvPicPr>
          <p:cNvPr id="208" name="Google Shape;208;p15"/>
          <p:cNvPicPr preferRelativeResize="0"/>
          <p:nvPr/>
        </p:nvPicPr>
        <p:blipFill rotWithShape="1">
          <a:blip r:embed="rId4">
            <a:alphaModFix/>
          </a:blip>
          <a:srcRect b="0" l="0" r="0" t="0"/>
          <a:stretch/>
        </p:blipFill>
        <p:spPr>
          <a:xfrm>
            <a:off x="803280" y="3411952"/>
            <a:ext cx="1663306" cy="930895"/>
          </a:xfrm>
          <a:prstGeom prst="rect">
            <a:avLst/>
          </a:prstGeom>
          <a:noFill/>
          <a:ln>
            <a:noFill/>
          </a:ln>
        </p:spPr>
      </p:pic>
      <p:pic>
        <p:nvPicPr>
          <p:cNvPr id="209" name="Google Shape;209;p15"/>
          <p:cNvPicPr preferRelativeResize="0"/>
          <p:nvPr/>
        </p:nvPicPr>
        <p:blipFill rotWithShape="1">
          <a:blip r:embed="rId5">
            <a:alphaModFix/>
          </a:blip>
          <a:srcRect b="0" l="0" r="0" t="0"/>
          <a:stretch/>
        </p:blipFill>
        <p:spPr>
          <a:xfrm>
            <a:off x="3857371" y="3212452"/>
            <a:ext cx="1322959" cy="1208163"/>
          </a:xfrm>
          <a:prstGeom prst="rect">
            <a:avLst/>
          </a:prstGeom>
          <a:noFill/>
          <a:ln>
            <a:noFill/>
          </a:ln>
        </p:spPr>
      </p:pic>
      <p:pic>
        <p:nvPicPr>
          <p:cNvPr id="210" name="Google Shape;210;p15"/>
          <p:cNvPicPr preferRelativeResize="0"/>
          <p:nvPr/>
        </p:nvPicPr>
        <p:blipFill rotWithShape="1">
          <a:blip r:embed="rId6">
            <a:alphaModFix/>
          </a:blip>
          <a:srcRect b="0" l="0" r="0" t="0"/>
          <a:stretch/>
        </p:blipFill>
        <p:spPr>
          <a:xfrm>
            <a:off x="790277" y="5099779"/>
            <a:ext cx="1663357" cy="779516"/>
          </a:xfrm>
          <a:prstGeom prst="rect">
            <a:avLst/>
          </a:prstGeom>
          <a:noFill/>
          <a:ln>
            <a:noFill/>
          </a:ln>
        </p:spPr>
      </p:pic>
      <p:pic>
        <p:nvPicPr>
          <p:cNvPr id="211" name="Google Shape;211;p15"/>
          <p:cNvPicPr preferRelativeResize="0"/>
          <p:nvPr/>
        </p:nvPicPr>
        <p:blipFill rotWithShape="1">
          <a:blip r:embed="rId7">
            <a:alphaModFix/>
          </a:blip>
          <a:srcRect b="0" l="0" r="0" t="0"/>
          <a:stretch/>
        </p:blipFill>
        <p:spPr>
          <a:xfrm>
            <a:off x="3857371" y="4810645"/>
            <a:ext cx="1370456" cy="1316101"/>
          </a:xfrm>
          <a:prstGeom prst="rect">
            <a:avLst/>
          </a:prstGeom>
          <a:noFill/>
          <a:ln>
            <a:noFill/>
          </a:ln>
        </p:spPr>
      </p:pic>
      <p:pic>
        <p:nvPicPr>
          <p:cNvPr id="212" name="Google Shape;212;p15"/>
          <p:cNvPicPr preferRelativeResize="0"/>
          <p:nvPr/>
        </p:nvPicPr>
        <p:blipFill rotWithShape="1">
          <a:blip r:embed="rId8">
            <a:alphaModFix/>
          </a:blip>
          <a:srcRect b="0" l="0" r="0" t="0"/>
          <a:stretch/>
        </p:blipFill>
        <p:spPr>
          <a:xfrm>
            <a:off x="784797" y="1754054"/>
            <a:ext cx="1714650" cy="920034"/>
          </a:xfrm>
          <a:prstGeom prst="rect">
            <a:avLst/>
          </a:prstGeom>
          <a:noFill/>
          <a:ln>
            <a:noFill/>
          </a:ln>
        </p:spPr>
      </p:pic>
      <p:pic>
        <p:nvPicPr>
          <p:cNvPr id="213" name="Google Shape;213;p15"/>
          <p:cNvPicPr preferRelativeResize="0"/>
          <p:nvPr/>
        </p:nvPicPr>
        <p:blipFill rotWithShape="1">
          <a:blip r:embed="rId9">
            <a:alphaModFix/>
          </a:blip>
          <a:srcRect b="0" l="0" r="0" t="0"/>
          <a:stretch/>
        </p:blipFill>
        <p:spPr>
          <a:xfrm>
            <a:off x="3873119" y="1688350"/>
            <a:ext cx="1313306" cy="12607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sp>
        <p:nvSpPr>
          <p:cNvPr id="218" name="Google Shape;218;p16"/>
          <p:cNvSpPr txBox="1"/>
          <p:nvPr/>
        </p:nvSpPr>
        <p:spPr>
          <a:xfrm>
            <a:off x="1727454" y="6395415"/>
            <a:ext cx="428625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Department of Computer Science and</a:t>
            </a:r>
            <a:endParaRPr sz="2000">
              <a:solidFill>
                <a:schemeClr val="dk1"/>
              </a:solidFill>
              <a:latin typeface="Arial"/>
              <a:ea typeface="Arial"/>
              <a:cs typeface="Arial"/>
              <a:sym typeface="Arial"/>
            </a:endParaRPr>
          </a:p>
        </p:txBody>
      </p:sp>
      <p:sp>
        <p:nvSpPr>
          <p:cNvPr id="219" name="Google Shape;219;p16"/>
          <p:cNvSpPr/>
          <p:nvPr/>
        </p:nvSpPr>
        <p:spPr>
          <a:xfrm>
            <a:off x="236118" y="6521937"/>
            <a:ext cx="799465" cy="44450"/>
          </a:xfrm>
          <a:custGeom>
            <a:rect b="b" l="l" r="r" t="t"/>
            <a:pathLst>
              <a:path extrusionOk="0" h="44450" w="799465">
                <a:moveTo>
                  <a:pt x="799198" y="0"/>
                </a:moveTo>
                <a:lnTo>
                  <a:pt x="0" y="0"/>
                </a:lnTo>
                <a:lnTo>
                  <a:pt x="0" y="44279"/>
                </a:lnTo>
                <a:lnTo>
                  <a:pt x="799198" y="44279"/>
                </a:lnTo>
                <a:lnTo>
                  <a:pt x="799198"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6"/>
          <p:cNvSpPr/>
          <p:nvPr/>
        </p:nvSpPr>
        <p:spPr>
          <a:xfrm>
            <a:off x="393903" y="1174622"/>
            <a:ext cx="5928360" cy="68580"/>
          </a:xfrm>
          <a:custGeom>
            <a:rect b="b" l="l" r="r" t="t"/>
            <a:pathLst>
              <a:path extrusionOk="0" h="68580" w="5928360">
                <a:moveTo>
                  <a:pt x="0" y="68452"/>
                </a:moveTo>
                <a:lnTo>
                  <a:pt x="5927902" y="0"/>
                </a:lnTo>
              </a:path>
            </a:pathLst>
          </a:custGeom>
          <a:noFill/>
          <a:ln cap="flat" cmpd="sng" w="3815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1" name="Google Shape;221;p16"/>
          <p:cNvPicPr preferRelativeResize="0"/>
          <p:nvPr/>
        </p:nvPicPr>
        <p:blipFill rotWithShape="1">
          <a:blip r:embed="rId3">
            <a:alphaModFix/>
          </a:blip>
          <a:srcRect b="0" l="0" r="0" t="0"/>
          <a:stretch/>
        </p:blipFill>
        <p:spPr>
          <a:xfrm>
            <a:off x="7994650" y="469773"/>
            <a:ext cx="699033" cy="1397508"/>
          </a:xfrm>
          <a:prstGeom prst="rect">
            <a:avLst/>
          </a:prstGeom>
          <a:noFill/>
          <a:ln>
            <a:noFill/>
          </a:ln>
        </p:spPr>
      </p:pic>
      <p:sp>
        <p:nvSpPr>
          <p:cNvPr id="222" name="Google Shape;222;p16"/>
          <p:cNvSpPr txBox="1"/>
          <p:nvPr/>
        </p:nvSpPr>
        <p:spPr>
          <a:xfrm>
            <a:off x="357631" y="199163"/>
            <a:ext cx="8150225" cy="869950"/>
          </a:xfrm>
          <a:prstGeom prst="rect">
            <a:avLst/>
          </a:prstGeom>
          <a:noFill/>
          <a:ln>
            <a:noFill/>
          </a:ln>
        </p:spPr>
        <p:txBody>
          <a:bodyPr anchorCtr="0" anchor="t" bIns="0" lIns="0" spcFirstLastPara="1" rIns="0" wrap="square" tIns="91425">
            <a:spAutoFit/>
          </a:bodyPr>
          <a:lstStyle/>
          <a:p>
            <a:pPr indent="0" lvl="0" marL="28575" marR="0" rtl="0" algn="l">
              <a:lnSpc>
                <a:spcPct val="100000"/>
              </a:lnSpc>
              <a:spcBef>
                <a:spcPts val="0"/>
              </a:spcBef>
              <a:spcAft>
                <a:spcPts val="0"/>
              </a:spcAft>
              <a:buNone/>
            </a:pPr>
            <a:r>
              <a:rPr b="1" lang="en-US" sz="2000">
                <a:solidFill>
                  <a:srgbClr val="2E5496"/>
                </a:solidFill>
                <a:latin typeface="Arial"/>
                <a:ea typeface="Arial"/>
                <a:cs typeface="Arial"/>
                <a:sym typeface="Arial"/>
              </a:rPr>
              <a:t>DIGITAL DESIGN AND COMPUTER	ORGANISATION LABORATORY</a:t>
            </a:r>
            <a:endParaRPr sz="2000">
              <a:solidFill>
                <a:schemeClr val="dk1"/>
              </a:solidFill>
              <a:latin typeface="Arial"/>
              <a:ea typeface="Arial"/>
              <a:cs typeface="Arial"/>
              <a:sym typeface="Arial"/>
            </a:endParaRPr>
          </a:p>
          <a:p>
            <a:pPr indent="0" lvl="0" marL="12700" marR="0" rtl="0" algn="l">
              <a:lnSpc>
                <a:spcPct val="100000"/>
              </a:lnSpc>
              <a:spcBef>
                <a:spcPts val="745"/>
              </a:spcBef>
              <a:spcAft>
                <a:spcPts val="0"/>
              </a:spcAft>
              <a:buNone/>
            </a:pPr>
            <a:r>
              <a:rPr b="1" lang="en-US" sz="2400">
                <a:solidFill>
                  <a:srgbClr val="C55A11"/>
                </a:solidFill>
                <a:latin typeface="Arial"/>
                <a:ea typeface="Arial"/>
                <a:cs typeface="Arial"/>
                <a:sym typeface="Arial"/>
              </a:rPr>
              <a:t>Verilog Language	Basics-Logic Gates</a:t>
            </a:r>
            <a:endParaRPr sz="2400">
              <a:solidFill>
                <a:schemeClr val="dk1"/>
              </a:solidFill>
              <a:latin typeface="Arial"/>
              <a:ea typeface="Arial"/>
              <a:cs typeface="Arial"/>
              <a:sym typeface="Arial"/>
            </a:endParaRPr>
          </a:p>
        </p:txBody>
      </p:sp>
      <p:pic>
        <p:nvPicPr>
          <p:cNvPr id="223" name="Google Shape;223;p16"/>
          <p:cNvPicPr preferRelativeResize="0"/>
          <p:nvPr/>
        </p:nvPicPr>
        <p:blipFill rotWithShape="1">
          <a:blip r:embed="rId4">
            <a:alphaModFix/>
          </a:blip>
          <a:srcRect b="0" l="0" r="0" t="0"/>
          <a:stretch/>
        </p:blipFill>
        <p:spPr>
          <a:xfrm>
            <a:off x="422975" y="3006570"/>
            <a:ext cx="2323135" cy="621512"/>
          </a:xfrm>
          <a:prstGeom prst="rect">
            <a:avLst/>
          </a:prstGeom>
          <a:noFill/>
          <a:ln>
            <a:noFill/>
          </a:ln>
        </p:spPr>
      </p:pic>
      <p:pic>
        <p:nvPicPr>
          <p:cNvPr id="224" name="Google Shape;224;p16"/>
          <p:cNvPicPr preferRelativeResize="0"/>
          <p:nvPr/>
        </p:nvPicPr>
        <p:blipFill rotWithShape="1">
          <a:blip r:embed="rId5">
            <a:alphaModFix/>
          </a:blip>
          <a:srcRect b="0" l="0" r="0" t="0"/>
          <a:stretch/>
        </p:blipFill>
        <p:spPr>
          <a:xfrm>
            <a:off x="3815969" y="2897568"/>
            <a:ext cx="990358" cy="911161"/>
          </a:xfrm>
          <a:prstGeom prst="rect">
            <a:avLst/>
          </a:prstGeom>
          <a:noFill/>
          <a:ln>
            <a:noFill/>
          </a:ln>
        </p:spPr>
      </p:pic>
      <p:pic>
        <p:nvPicPr>
          <p:cNvPr id="225" name="Google Shape;225;p16"/>
          <p:cNvPicPr preferRelativeResize="0"/>
          <p:nvPr/>
        </p:nvPicPr>
        <p:blipFill rotWithShape="1">
          <a:blip r:embed="rId6">
            <a:alphaModFix/>
          </a:blip>
          <a:srcRect b="0" l="0" r="0" t="0"/>
          <a:stretch/>
        </p:blipFill>
        <p:spPr>
          <a:xfrm>
            <a:off x="601002" y="4412071"/>
            <a:ext cx="2287446" cy="971633"/>
          </a:xfrm>
          <a:prstGeom prst="rect">
            <a:avLst/>
          </a:prstGeom>
          <a:noFill/>
          <a:ln>
            <a:noFill/>
          </a:ln>
        </p:spPr>
      </p:pic>
      <p:pic>
        <p:nvPicPr>
          <p:cNvPr id="226" name="Google Shape;226;p16"/>
          <p:cNvPicPr preferRelativeResize="0"/>
          <p:nvPr/>
        </p:nvPicPr>
        <p:blipFill rotWithShape="1">
          <a:blip r:embed="rId7">
            <a:alphaModFix/>
          </a:blip>
          <a:srcRect b="0" l="0" r="0" t="0"/>
          <a:stretch/>
        </p:blipFill>
        <p:spPr>
          <a:xfrm>
            <a:off x="3181985" y="4320044"/>
            <a:ext cx="1624330" cy="1169276"/>
          </a:xfrm>
          <a:prstGeom prst="rect">
            <a:avLst/>
          </a:prstGeom>
          <a:noFill/>
          <a:ln>
            <a:noFill/>
          </a:ln>
        </p:spPr>
      </p:pic>
      <p:pic>
        <p:nvPicPr>
          <p:cNvPr id="227" name="Google Shape;227;p16"/>
          <p:cNvPicPr preferRelativeResize="0"/>
          <p:nvPr/>
        </p:nvPicPr>
        <p:blipFill rotWithShape="1">
          <a:blip r:embed="rId8">
            <a:alphaModFix/>
          </a:blip>
          <a:srcRect b="0" l="0" r="0" t="0"/>
          <a:stretch/>
        </p:blipFill>
        <p:spPr>
          <a:xfrm>
            <a:off x="6086087" y="2943512"/>
            <a:ext cx="2218959" cy="931768"/>
          </a:xfrm>
          <a:prstGeom prst="rect">
            <a:avLst/>
          </a:prstGeom>
          <a:noFill/>
          <a:ln>
            <a:noFill/>
          </a:ln>
        </p:spPr>
      </p:pic>
      <p:pic>
        <p:nvPicPr>
          <p:cNvPr id="228" name="Google Shape;228;p16"/>
          <p:cNvPicPr preferRelativeResize="0"/>
          <p:nvPr/>
        </p:nvPicPr>
        <p:blipFill rotWithShape="1">
          <a:blip r:embed="rId9">
            <a:alphaModFix/>
          </a:blip>
          <a:srcRect b="0" l="0" r="0" t="0"/>
          <a:stretch/>
        </p:blipFill>
        <p:spPr>
          <a:xfrm>
            <a:off x="6420103" y="4320032"/>
            <a:ext cx="1785238" cy="1223644"/>
          </a:xfrm>
          <a:prstGeom prst="rect">
            <a:avLst/>
          </a:prstGeom>
          <a:noFill/>
          <a:ln>
            <a:noFill/>
          </a:ln>
        </p:spPr>
      </p:pic>
      <p:sp>
        <p:nvSpPr>
          <p:cNvPr id="229" name="Google Shape;229;p16"/>
          <p:cNvSpPr txBox="1"/>
          <p:nvPr/>
        </p:nvSpPr>
        <p:spPr>
          <a:xfrm>
            <a:off x="559714" y="1879472"/>
            <a:ext cx="44837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C55A11"/>
                </a:solidFill>
                <a:latin typeface="Arial"/>
                <a:ea typeface="Arial"/>
                <a:cs typeface="Arial"/>
                <a:sym typeface="Arial"/>
              </a:rPr>
              <a:t>Lab Assignment 1-Logic Gates</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3" name="Shape 233"/>
        <p:cNvGrpSpPr/>
        <p:nvPr/>
      </p:nvGrpSpPr>
      <p:grpSpPr>
        <a:xfrm>
          <a:off x="0" y="0"/>
          <a:ext cx="0" cy="0"/>
          <a:chOff x="0" y="0"/>
          <a:chExt cx="0" cy="0"/>
        </a:xfrm>
      </p:grpSpPr>
      <p:sp>
        <p:nvSpPr>
          <p:cNvPr id="234" name="Google Shape;234;p17"/>
          <p:cNvSpPr/>
          <p:nvPr/>
        </p:nvSpPr>
        <p:spPr>
          <a:xfrm>
            <a:off x="4085971" y="2887217"/>
            <a:ext cx="3436620" cy="635"/>
          </a:xfrm>
          <a:custGeom>
            <a:rect b="b" l="l" r="r" t="t"/>
            <a:pathLst>
              <a:path extrusionOk="0" h="635" w="3436620">
                <a:moveTo>
                  <a:pt x="0" y="0"/>
                </a:moveTo>
                <a:lnTo>
                  <a:pt x="3436238" y="381"/>
                </a:lnTo>
              </a:path>
            </a:pathLst>
          </a:custGeom>
          <a:noFill/>
          <a:ln cap="flat" cmpd="sng" w="3815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7"/>
          <p:cNvSpPr txBox="1"/>
          <p:nvPr/>
        </p:nvSpPr>
        <p:spPr>
          <a:xfrm>
            <a:off x="3959097" y="3144773"/>
            <a:ext cx="4697730" cy="1919605"/>
          </a:xfrm>
          <a:prstGeom prst="rect">
            <a:avLst/>
          </a:prstGeom>
          <a:noFill/>
          <a:ln>
            <a:noFill/>
          </a:ln>
        </p:spPr>
        <p:txBody>
          <a:bodyPr anchorCtr="0" anchor="t" bIns="0" lIns="0" spcFirstLastPara="1" rIns="0" wrap="square" tIns="12700">
            <a:spAutoFit/>
          </a:bodyPr>
          <a:lstStyle/>
          <a:p>
            <a:pPr indent="0" lvl="0" marL="217804" marR="0" rtl="0" algn="l">
              <a:lnSpc>
                <a:spcPct val="100000"/>
              </a:lnSpc>
              <a:spcBef>
                <a:spcPts val="0"/>
              </a:spcBef>
              <a:spcAft>
                <a:spcPts val="0"/>
              </a:spcAft>
              <a:buNone/>
            </a:pPr>
            <a:r>
              <a:rPr b="1" lang="en-US" sz="2400">
                <a:solidFill>
                  <a:schemeClr val="dk1"/>
                </a:solidFill>
                <a:latin typeface="Calibri"/>
                <a:ea typeface="Calibri"/>
                <a:cs typeface="Calibri"/>
                <a:sym typeface="Calibri"/>
              </a:rPr>
              <a:t>Team DDCO</a:t>
            </a:r>
            <a:endParaRPr sz="24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2300">
              <a:solidFill>
                <a:schemeClr val="dk1"/>
              </a:solidFill>
              <a:latin typeface="Calibri"/>
              <a:ea typeface="Calibri"/>
              <a:cs typeface="Calibri"/>
              <a:sym typeface="Calibri"/>
            </a:endParaRPr>
          </a:p>
          <a:p>
            <a:pPr indent="0" lvl="0" marL="12700" marR="5080" rtl="0" algn="l">
              <a:lnSpc>
                <a:spcPct val="100800"/>
              </a:lnSpc>
              <a:spcBef>
                <a:spcPts val="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a:p>
            <a:pPr indent="0" lvl="0" marL="12700" marR="0" rtl="0" algn="l">
              <a:lnSpc>
                <a:spcPct val="100000"/>
              </a:lnSpc>
              <a:spcBef>
                <a:spcPts val="520"/>
              </a:spcBef>
              <a:spcAft>
                <a:spcPts val="0"/>
              </a:spcAft>
              <a:buNone/>
            </a:pPr>
            <a:r>
              <a:t/>
            </a:r>
            <a:endParaRPr sz="2400">
              <a:solidFill>
                <a:schemeClr val="dk1"/>
              </a:solidFill>
              <a:latin typeface="Calibri"/>
              <a:ea typeface="Calibri"/>
              <a:cs typeface="Calibri"/>
              <a:sym typeface="Calibri"/>
            </a:endParaRPr>
          </a:p>
        </p:txBody>
      </p:sp>
      <p:sp>
        <p:nvSpPr>
          <p:cNvPr id="236" name="Google Shape;236;p17"/>
          <p:cNvSpPr/>
          <p:nvPr/>
        </p:nvSpPr>
        <p:spPr>
          <a:xfrm>
            <a:off x="8074787" y="350824"/>
            <a:ext cx="799465" cy="1075690"/>
          </a:xfrm>
          <a:custGeom>
            <a:rect b="b" l="l" r="r" t="t"/>
            <a:pathLst>
              <a:path extrusionOk="0" h="1075690" w="799465">
                <a:moveTo>
                  <a:pt x="799185" y="0"/>
                </a:moveTo>
                <a:lnTo>
                  <a:pt x="0" y="0"/>
                </a:lnTo>
                <a:lnTo>
                  <a:pt x="0" y="44272"/>
                </a:lnTo>
                <a:lnTo>
                  <a:pt x="765048" y="44272"/>
                </a:lnTo>
                <a:lnTo>
                  <a:pt x="765048" y="1075512"/>
                </a:lnTo>
                <a:lnTo>
                  <a:pt x="798258" y="1075512"/>
                </a:lnTo>
                <a:lnTo>
                  <a:pt x="798258" y="44272"/>
                </a:lnTo>
                <a:lnTo>
                  <a:pt x="799185" y="44272"/>
                </a:lnTo>
                <a:lnTo>
                  <a:pt x="799185" y="0"/>
                </a:lnTo>
                <a:close/>
              </a:path>
            </a:pathLst>
          </a:custGeom>
          <a:solidFill>
            <a:srgbClr val="9437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7"/>
          <p:cNvSpPr/>
          <p:nvPr/>
        </p:nvSpPr>
        <p:spPr>
          <a:xfrm>
            <a:off x="236118" y="6521937"/>
            <a:ext cx="799465" cy="44450"/>
          </a:xfrm>
          <a:custGeom>
            <a:rect b="b" l="l" r="r" t="t"/>
            <a:pathLst>
              <a:path extrusionOk="0" h="44450" w="799465">
                <a:moveTo>
                  <a:pt x="799198" y="0"/>
                </a:moveTo>
                <a:lnTo>
                  <a:pt x="0" y="0"/>
                </a:lnTo>
                <a:lnTo>
                  <a:pt x="0" y="44279"/>
                </a:lnTo>
                <a:lnTo>
                  <a:pt x="799198" y="44279"/>
                </a:lnTo>
                <a:lnTo>
                  <a:pt x="799198" y="0"/>
                </a:lnTo>
                <a:close/>
              </a:path>
            </a:pathLst>
          </a:custGeom>
          <a:solidFill>
            <a:srgbClr val="9437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7"/>
          <p:cNvSpPr txBox="1"/>
          <p:nvPr>
            <p:ph type="title"/>
          </p:nvPr>
        </p:nvSpPr>
        <p:spPr>
          <a:xfrm>
            <a:off x="4164329" y="2056333"/>
            <a:ext cx="230251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2"/>
          <p:cNvSpPr txBox="1"/>
          <p:nvPr>
            <p:ph type="title"/>
          </p:nvPr>
        </p:nvSpPr>
        <p:spPr>
          <a:xfrm>
            <a:off x="239369" y="1856613"/>
            <a:ext cx="54997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DDCO Lab: </a:t>
            </a:r>
            <a:r>
              <a:rPr lang="en-US" sz="3600">
                <a:solidFill>
                  <a:srgbClr val="4471C4"/>
                </a:solidFill>
              </a:rPr>
              <a:t>Tools / Languages</a:t>
            </a:r>
            <a:endParaRPr sz="3600"/>
          </a:p>
        </p:txBody>
      </p:sp>
      <p:sp>
        <p:nvSpPr>
          <p:cNvPr id="57" name="Google Shape;57;p2"/>
          <p:cNvSpPr txBox="1"/>
          <p:nvPr/>
        </p:nvSpPr>
        <p:spPr>
          <a:xfrm>
            <a:off x="1112926" y="6387795"/>
            <a:ext cx="520700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58" name="Google Shape;58;p2"/>
          <p:cNvSpPr/>
          <p:nvPr/>
        </p:nvSpPr>
        <p:spPr>
          <a:xfrm>
            <a:off x="236118" y="6521937"/>
            <a:ext cx="799465" cy="44450"/>
          </a:xfrm>
          <a:custGeom>
            <a:rect b="b" l="l" r="r" t="t"/>
            <a:pathLst>
              <a:path extrusionOk="0" h="44450" w="799465">
                <a:moveTo>
                  <a:pt x="799198" y="0"/>
                </a:moveTo>
                <a:lnTo>
                  <a:pt x="0" y="0"/>
                </a:lnTo>
                <a:lnTo>
                  <a:pt x="0" y="44279"/>
                </a:lnTo>
                <a:lnTo>
                  <a:pt x="799198" y="44279"/>
                </a:lnTo>
                <a:lnTo>
                  <a:pt x="799198"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p:nvPr/>
        </p:nvSpPr>
        <p:spPr>
          <a:xfrm>
            <a:off x="0" y="2596642"/>
            <a:ext cx="5928360" cy="68580"/>
          </a:xfrm>
          <a:custGeom>
            <a:rect b="b" l="l" r="r" t="t"/>
            <a:pathLst>
              <a:path extrusionOk="0" h="68580" w="5928360">
                <a:moveTo>
                  <a:pt x="0" y="68453"/>
                </a:moveTo>
                <a:lnTo>
                  <a:pt x="5927852" y="0"/>
                </a:lnTo>
              </a:path>
            </a:pathLst>
          </a:custGeom>
          <a:noFill/>
          <a:ln cap="flat" cmpd="sng" w="3815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2"/>
          <p:cNvSpPr txBox="1"/>
          <p:nvPr/>
        </p:nvSpPr>
        <p:spPr>
          <a:xfrm>
            <a:off x="346963" y="3591814"/>
            <a:ext cx="3493135" cy="11233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Icarus Verilog Simulator</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23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2400">
                <a:solidFill>
                  <a:schemeClr val="dk1"/>
                </a:solidFill>
                <a:latin typeface="Calibri"/>
                <a:ea typeface="Calibri"/>
                <a:cs typeface="Calibri"/>
                <a:sym typeface="Calibri"/>
              </a:rPr>
              <a:t>GTKWave Waveform Viewer</a:t>
            </a:r>
            <a:endParaRPr sz="2400">
              <a:solidFill>
                <a:schemeClr val="dk1"/>
              </a:solidFill>
              <a:latin typeface="Calibri"/>
              <a:ea typeface="Calibri"/>
              <a:cs typeface="Calibri"/>
              <a:sym typeface="Calibri"/>
            </a:endParaRPr>
          </a:p>
        </p:txBody>
      </p:sp>
      <p:pic>
        <p:nvPicPr>
          <p:cNvPr id="61" name="Google Shape;61;p2"/>
          <p:cNvPicPr preferRelativeResize="0"/>
          <p:nvPr/>
        </p:nvPicPr>
        <p:blipFill rotWithShape="1">
          <a:blip r:embed="rId3">
            <a:alphaModFix/>
          </a:blip>
          <a:srcRect b="0" l="0" r="0" t="0"/>
          <a:stretch/>
        </p:blipFill>
        <p:spPr>
          <a:xfrm>
            <a:off x="7994650" y="469773"/>
            <a:ext cx="699033" cy="13975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3"/>
          <p:cNvSpPr txBox="1"/>
          <p:nvPr>
            <p:ph type="title"/>
          </p:nvPr>
        </p:nvSpPr>
        <p:spPr>
          <a:xfrm>
            <a:off x="357631" y="665175"/>
            <a:ext cx="247396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iVerilog Installation</a:t>
            </a:r>
            <a:endParaRPr/>
          </a:p>
        </p:txBody>
      </p:sp>
      <p:sp>
        <p:nvSpPr>
          <p:cNvPr id="67" name="Google Shape;67;p3"/>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8" name="Google Shape;68;p3"/>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69" name="Google Shape;69;p3"/>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70" name="Google Shape;70;p3"/>
          <p:cNvSpPr txBox="1"/>
          <p:nvPr/>
        </p:nvSpPr>
        <p:spPr>
          <a:xfrm>
            <a:off x="372262" y="1256157"/>
            <a:ext cx="7018655" cy="3244850"/>
          </a:xfrm>
          <a:prstGeom prst="rect">
            <a:avLst/>
          </a:prstGeom>
          <a:noFill/>
          <a:ln>
            <a:noFill/>
          </a:ln>
        </p:spPr>
        <p:txBody>
          <a:bodyPr anchorCtr="0" anchor="t" bIns="0" lIns="0" spcFirstLastPara="1" rIns="0" wrap="square" tIns="85725">
            <a:spAutoFit/>
          </a:bodyPr>
          <a:lstStyle/>
          <a:p>
            <a:pPr indent="0" lvl="0" marL="12700" marR="0" rtl="0" algn="just">
              <a:lnSpc>
                <a:spcPct val="100000"/>
              </a:lnSpc>
              <a:spcBef>
                <a:spcPts val="0"/>
              </a:spcBef>
              <a:spcAft>
                <a:spcPts val="0"/>
              </a:spcAft>
              <a:buNone/>
            </a:pPr>
            <a:r>
              <a:rPr b="1" lang="en-US" sz="2400">
                <a:solidFill>
                  <a:srgbClr val="2E5496"/>
                </a:solidFill>
                <a:latin typeface="Calibri"/>
                <a:ea typeface="Calibri"/>
                <a:cs typeface="Calibri"/>
                <a:sym typeface="Calibri"/>
              </a:rPr>
              <a:t>What is Icarus Verilog?</a:t>
            </a:r>
            <a:endParaRPr sz="2400">
              <a:solidFill>
                <a:schemeClr val="dk1"/>
              </a:solidFill>
              <a:latin typeface="Calibri"/>
              <a:ea typeface="Calibri"/>
              <a:cs typeface="Calibri"/>
              <a:sym typeface="Calibri"/>
            </a:endParaRPr>
          </a:p>
          <a:p>
            <a:pPr indent="-228600" lvl="0" marL="354965" marR="5080" rtl="0" algn="just">
              <a:lnSpc>
                <a:spcPct val="100000"/>
              </a:lnSpc>
              <a:spcBef>
                <a:spcPts val="575"/>
              </a:spcBef>
              <a:spcAft>
                <a:spcPts val="0"/>
              </a:spcAft>
              <a:buClr>
                <a:srgbClr val="A9A47B"/>
              </a:buClr>
              <a:buSzPts val="2400"/>
              <a:buFont typeface="Arial"/>
              <a:buChar char="•"/>
            </a:pPr>
            <a:r>
              <a:rPr i="1" lang="en-US" sz="2400">
                <a:solidFill>
                  <a:srgbClr val="2E2B1F"/>
                </a:solidFill>
                <a:latin typeface="Calibri"/>
                <a:ea typeface="Calibri"/>
                <a:cs typeface="Calibri"/>
                <a:sym typeface="Calibri"/>
              </a:rPr>
              <a:t>Icarus Verilog </a:t>
            </a:r>
            <a:r>
              <a:rPr lang="en-US" sz="2400">
                <a:solidFill>
                  <a:srgbClr val="2E2B1F"/>
                </a:solidFill>
                <a:latin typeface="Calibri"/>
                <a:ea typeface="Calibri"/>
                <a:cs typeface="Calibri"/>
                <a:sym typeface="Calibri"/>
              </a:rPr>
              <a:t>is a Verilog simulation and synthesis  tool.</a:t>
            </a:r>
            <a:endParaRPr sz="2400">
              <a:solidFill>
                <a:schemeClr val="dk1"/>
              </a:solidFill>
              <a:latin typeface="Calibri"/>
              <a:ea typeface="Calibri"/>
              <a:cs typeface="Calibri"/>
              <a:sym typeface="Calibri"/>
            </a:endParaRPr>
          </a:p>
          <a:p>
            <a:pPr indent="-228600" lvl="0" marL="354965" marR="6350" rtl="0" algn="just">
              <a:lnSpc>
                <a:spcPct val="100000"/>
              </a:lnSpc>
              <a:spcBef>
                <a:spcPts val="580"/>
              </a:spcBef>
              <a:spcAft>
                <a:spcPts val="0"/>
              </a:spcAft>
              <a:buClr>
                <a:srgbClr val="A9A47B"/>
              </a:buClr>
              <a:buSzPts val="2400"/>
              <a:buFont typeface="Arial"/>
              <a:buChar char="•"/>
            </a:pPr>
            <a:r>
              <a:rPr lang="en-US" sz="2400">
                <a:solidFill>
                  <a:srgbClr val="2E2B1F"/>
                </a:solidFill>
                <a:latin typeface="Calibri"/>
                <a:ea typeface="Calibri"/>
                <a:cs typeface="Calibri"/>
                <a:sym typeface="Calibri"/>
              </a:rPr>
              <a:t>Icarus Verilog is available for Linux, Windows and  Mac OS X. It is released under the GNU General  Public License.</a:t>
            </a:r>
            <a:endParaRPr sz="2400">
              <a:solidFill>
                <a:schemeClr val="dk1"/>
              </a:solidFill>
              <a:latin typeface="Calibri"/>
              <a:ea typeface="Calibri"/>
              <a:cs typeface="Calibri"/>
              <a:sym typeface="Calibri"/>
            </a:endParaRPr>
          </a:p>
          <a:p>
            <a:pPr indent="-228600" lvl="0" marL="354965" marR="5080" rtl="0" algn="just">
              <a:lnSpc>
                <a:spcPct val="100000"/>
              </a:lnSpc>
              <a:spcBef>
                <a:spcPts val="575"/>
              </a:spcBef>
              <a:spcAft>
                <a:spcPts val="0"/>
              </a:spcAft>
              <a:buClr>
                <a:srgbClr val="A9A47B"/>
              </a:buClr>
              <a:buSzPts val="2400"/>
              <a:buFont typeface="Arial"/>
              <a:buChar char="•"/>
            </a:pPr>
            <a:r>
              <a:rPr lang="en-US" sz="2400">
                <a:solidFill>
                  <a:srgbClr val="2E2B1F"/>
                </a:solidFill>
                <a:latin typeface="Calibri"/>
                <a:ea typeface="Calibri"/>
                <a:cs typeface="Calibri"/>
                <a:sym typeface="Calibri"/>
              </a:rPr>
              <a:t>It operates as a compiler, compiling source code  written in Verilog (IEEE-1364) into a target format.</a:t>
            </a:r>
            <a:endParaRPr sz="2400">
              <a:solidFill>
                <a:schemeClr val="dk1"/>
              </a:solidFill>
              <a:latin typeface="Calibri"/>
              <a:ea typeface="Calibri"/>
              <a:cs typeface="Calibri"/>
              <a:sym typeface="Calibri"/>
            </a:endParaRPr>
          </a:p>
        </p:txBody>
      </p:sp>
      <p:sp>
        <p:nvSpPr>
          <p:cNvPr id="71" name="Google Shape;71;p3"/>
          <p:cNvSpPr txBox="1"/>
          <p:nvPr/>
        </p:nvSpPr>
        <p:spPr>
          <a:xfrm>
            <a:off x="1147673" y="6480759"/>
            <a:ext cx="520573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sp>
        <p:nvSpPr>
          <p:cNvPr id="76" name="Google Shape;76;p4"/>
          <p:cNvSpPr txBox="1"/>
          <p:nvPr>
            <p:ph type="title"/>
          </p:nvPr>
        </p:nvSpPr>
        <p:spPr>
          <a:xfrm>
            <a:off x="357631" y="665175"/>
            <a:ext cx="247396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iVerilog Installation</a:t>
            </a:r>
            <a:endParaRPr/>
          </a:p>
        </p:txBody>
      </p:sp>
      <p:sp>
        <p:nvSpPr>
          <p:cNvPr id="77" name="Google Shape;77;p4"/>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 name="Google Shape;78;p4"/>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79" name="Google Shape;79;p4"/>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80" name="Google Shape;80;p4"/>
          <p:cNvSpPr txBox="1"/>
          <p:nvPr/>
        </p:nvSpPr>
        <p:spPr>
          <a:xfrm>
            <a:off x="372262" y="1329309"/>
            <a:ext cx="7248525" cy="54832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Installation on Ubuntu (tested on 13.10)</a:t>
            </a:r>
            <a:endParaRPr sz="2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sudo apt-get update</a:t>
            </a:r>
            <a:endParaRPr sz="2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sudo apt-get install iverilog</a:t>
            </a:r>
            <a:endParaRPr sz="2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sudo apt-get install gtkwave</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2350">
              <a:solidFill>
                <a:schemeClr val="dk1"/>
              </a:solidFill>
              <a:latin typeface="Calibri"/>
              <a:ea typeface="Calibri"/>
              <a:cs typeface="Calibri"/>
              <a:sym typeface="Calibri"/>
            </a:endParaRPr>
          </a:p>
          <a:p>
            <a:pPr indent="0" lvl="0" marL="12700" marR="0" rtl="0" algn="just">
              <a:lnSpc>
                <a:spcPct val="100000"/>
              </a:lnSpc>
              <a:spcBef>
                <a:spcPts val="5"/>
              </a:spcBef>
              <a:spcAft>
                <a:spcPts val="0"/>
              </a:spcAft>
              <a:buNone/>
            </a:pPr>
            <a:r>
              <a:rPr b="1" lang="en-US" sz="2400">
                <a:solidFill>
                  <a:schemeClr val="dk1"/>
                </a:solidFill>
                <a:latin typeface="Calibri"/>
                <a:ea typeface="Calibri"/>
                <a:cs typeface="Calibri"/>
                <a:sym typeface="Calibri"/>
              </a:rPr>
              <a:t>Installation on Windows</a:t>
            </a:r>
            <a:endParaRPr sz="2400">
              <a:solidFill>
                <a:schemeClr val="dk1"/>
              </a:solidFill>
              <a:latin typeface="Calibri"/>
              <a:ea typeface="Calibri"/>
              <a:cs typeface="Calibri"/>
              <a:sym typeface="Calibri"/>
            </a:endParaRPr>
          </a:p>
          <a:p>
            <a:pPr indent="0" lvl="0" marL="12700" marR="6985" rtl="0" algn="just">
              <a:lnSpc>
                <a:spcPct val="100000"/>
              </a:lnSpc>
              <a:spcBef>
                <a:spcPts val="0"/>
              </a:spcBef>
              <a:spcAft>
                <a:spcPts val="0"/>
              </a:spcAft>
              <a:buNone/>
            </a:pPr>
            <a:r>
              <a:rPr lang="en-US" sz="2400">
                <a:solidFill>
                  <a:schemeClr val="dk1"/>
                </a:solidFill>
                <a:latin typeface="Calibri"/>
                <a:ea typeface="Calibri"/>
                <a:cs typeface="Calibri"/>
                <a:sym typeface="Calibri"/>
              </a:rPr>
              <a:t>Download and run the iverilog-0.9.7_setup.exe installer  from </a:t>
            </a:r>
            <a:r>
              <a:rPr lang="en-US" sz="2400" u="sng">
                <a:solidFill>
                  <a:srgbClr val="0462C1"/>
                </a:solidFill>
                <a:latin typeface="Calibri"/>
                <a:ea typeface="Calibri"/>
                <a:cs typeface="Calibri"/>
                <a:sym typeface="Calibri"/>
                <a:hlinkClick r:id="rId4">
                  <a:extLst>
                    <a:ext uri="{A12FA001-AC4F-418D-AE19-62706E023703}">
                      <ahyp:hlinkClr val="tx"/>
                    </a:ext>
                  </a:extLst>
                </a:hlinkClick>
              </a:rPr>
              <a:t>http://bleyer.org/icarus</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68580" lvl="0" marL="12700" marR="8255" rtl="0" algn="just">
              <a:lnSpc>
                <a:spcPct val="100000"/>
              </a:lnSpc>
              <a:spcBef>
                <a:spcPts val="0"/>
              </a:spcBef>
              <a:spcAft>
                <a:spcPts val="0"/>
              </a:spcAft>
              <a:buNone/>
            </a:pPr>
            <a:r>
              <a:rPr lang="en-US" sz="2400">
                <a:solidFill>
                  <a:schemeClr val="dk1"/>
                </a:solidFill>
                <a:latin typeface="Calibri"/>
                <a:ea typeface="Calibri"/>
                <a:cs typeface="Calibri"/>
                <a:sym typeface="Calibri"/>
              </a:rPr>
              <a:t>Accept all of the default choices as you click through the  installation.</a:t>
            </a:r>
            <a:endParaRPr sz="2400">
              <a:solidFill>
                <a:schemeClr val="dk1"/>
              </a:solidFill>
              <a:latin typeface="Calibri"/>
              <a:ea typeface="Calibri"/>
              <a:cs typeface="Calibri"/>
              <a:sym typeface="Calibri"/>
            </a:endParaRPr>
          </a:p>
          <a:p>
            <a:pPr indent="0" lvl="0" marL="12700" marR="5080" rtl="0" algn="just">
              <a:lnSpc>
                <a:spcPct val="100000"/>
              </a:lnSpc>
              <a:spcBef>
                <a:spcPts val="0"/>
              </a:spcBef>
              <a:spcAft>
                <a:spcPts val="0"/>
              </a:spcAft>
              <a:buNone/>
            </a:pPr>
            <a:r>
              <a:rPr lang="en-US" sz="2400">
                <a:solidFill>
                  <a:schemeClr val="dk1"/>
                </a:solidFill>
                <a:latin typeface="Calibri"/>
                <a:ea typeface="Calibri"/>
                <a:cs typeface="Calibri"/>
                <a:sym typeface="Calibri"/>
              </a:rPr>
              <a:t>Make sure the installation was successful by opening up  the command prompt (hit Windows+R and run cmd) and  entering the command iverilog</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2550">
              <a:solidFill>
                <a:schemeClr val="dk1"/>
              </a:solidFill>
              <a:latin typeface="Calibri"/>
              <a:ea typeface="Calibri"/>
              <a:cs typeface="Calibri"/>
              <a:sym typeface="Calibri"/>
            </a:endParaRPr>
          </a:p>
          <a:p>
            <a:pPr indent="0" lvl="0" marL="0" marR="484505" rtl="0" algn="ctr">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sp>
        <p:nvSpPr>
          <p:cNvPr id="85" name="Google Shape;85;p5"/>
          <p:cNvSpPr txBox="1"/>
          <p:nvPr>
            <p:ph type="title"/>
          </p:nvPr>
        </p:nvSpPr>
        <p:spPr>
          <a:xfrm>
            <a:off x="357631" y="665175"/>
            <a:ext cx="247396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iVerilog Installation</a:t>
            </a:r>
            <a:endParaRPr/>
          </a:p>
        </p:txBody>
      </p:sp>
      <p:sp>
        <p:nvSpPr>
          <p:cNvPr id="86" name="Google Shape;86;p5"/>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7" name="Google Shape;87;p5"/>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88" name="Google Shape;88;p5"/>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89" name="Google Shape;89;p5"/>
          <p:cNvSpPr txBox="1"/>
          <p:nvPr/>
        </p:nvSpPr>
        <p:spPr>
          <a:xfrm>
            <a:off x="356412" y="1689353"/>
            <a:ext cx="7247890" cy="2952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What is GTKWave?</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2350">
              <a:solidFill>
                <a:schemeClr val="dk1"/>
              </a:solidFill>
              <a:latin typeface="Calibri"/>
              <a:ea typeface="Calibri"/>
              <a:cs typeface="Calibri"/>
              <a:sym typeface="Calibri"/>
            </a:endParaRPr>
          </a:p>
          <a:p>
            <a:pPr indent="-342900" lvl="0" marL="355600" marR="5080" rtl="0" algn="just">
              <a:lnSpc>
                <a:spcPct val="100000"/>
              </a:lnSpc>
              <a:spcBef>
                <a:spcPts val="0"/>
              </a:spcBef>
              <a:spcAft>
                <a:spcPts val="0"/>
              </a:spcAft>
              <a:buClr>
                <a:srgbClr val="2E2B1F"/>
              </a:buClr>
              <a:buSzPts val="1800"/>
              <a:buFont typeface="Arial"/>
              <a:buChar char="•"/>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GTKWave is an open-source waveform viewer that  displays VCD (and other) files graphically .</a:t>
            </a:r>
            <a:endParaRPr sz="24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Clr>
                <a:schemeClr val="dk1"/>
              </a:buClr>
              <a:buSzPts val="2350"/>
              <a:buFont typeface="Calibri"/>
              <a:buNone/>
            </a:pPr>
            <a:r>
              <a:t/>
            </a:r>
            <a:endParaRPr sz="2350">
              <a:solidFill>
                <a:schemeClr val="dk1"/>
              </a:solidFill>
              <a:latin typeface="Calibri"/>
              <a:ea typeface="Calibri"/>
              <a:cs typeface="Calibri"/>
              <a:sym typeface="Calibri"/>
            </a:endParaRPr>
          </a:p>
          <a:p>
            <a:pPr indent="-342900" lvl="0" marL="355600" marR="5080" rtl="0" algn="just">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GTKWave is a fully featured GTK+ based waveform  viewer, which is used to view the simulated output of  the Verilog code.</a:t>
            </a:r>
            <a:endParaRPr sz="2400">
              <a:solidFill>
                <a:schemeClr val="dk1"/>
              </a:solidFill>
              <a:latin typeface="Calibri"/>
              <a:ea typeface="Calibri"/>
              <a:cs typeface="Calibri"/>
              <a:sym typeface="Calibri"/>
            </a:endParaRPr>
          </a:p>
        </p:txBody>
      </p:sp>
      <p:sp>
        <p:nvSpPr>
          <p:cNvPr id="90" name="Google Shape;90;p5"/>
          <p:cNvSpPr txBox="1"/>
          <p:nvPr/>
        </p:nvSpPr>
        <p:spPr>
          <a:xfrm>
            <a:off x="1147673" y="6480759"/>
            <a:ext cx="520573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6"/>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 name="Google Shape;96;p6"/>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97" name="Google Shape;97;p6"/>
          <p:cNvSpPr txBox="1"/>
          <p:nvPr/>
        </p:nvSpPr>
        <p:spPr>
          <a:xfrm>
            <a:off x="453339" y="1633473"/>
            <a:ext cx="7461884" cy="3632200"/>
          </a:xfrm>
          <a:prstGeom prst="rect">
            <a:avLst/>
          </a:prstGeom>
          <a:noFill/>
          <a:ln>
            <a:noFill/>
          </a:ln>
        </p:spPr>
        <p:txBody>
          <a:bodyPr anchorCtr="0" anchor="t" bIns="0" lIns="0" spcFirstLastPara="1" rIns="0" wrap="square" tIns="12700">
            <a:spAutoFit/>
          </a:bodyPr>
          <a:lstStyle/>
          <a:p>
            <a:pPr indent="0" lvl="0" marL="233679"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HDL Overview</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950">
              <a:solidFill>
                <a:schemeClr val="dk1"/>
              </a:solidFill>
              <a:latin typeface="Calibri"/>
              <a:ea typeface="Calibri"/>
              <a:cs typeface="Calibri"/>
              <a:sym typeface="Calibri"/>
            </a:endParaRPr>
          </a:p>
          <a:p>
            <a:pPr indent="-228600" lvl="0" marL="241300" marR="5080" rtl="0" algn="l">
              <a:lnSpc>
                <a:spcPct val="107916"/>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Hardware	description	languages	(HDL)	offer	a	way	to  design circuits using text-based descriptions</a:t>
            </a:r>
            <a:endParaRPr sz="2400">
              <a:solidFill>
                <a:schemeClr val="dk1"/>
              </a:solidFill>
              <a:latin typeface="Calibri"/>
              <a:ea typeface="Calibri"/>
              <a:cs typeface="Calibri"/>
              <a:sym typeface="Calibri"/>
            </a:endParaRPr>
          </a:p>
          <a:p>
            <a:pPr indent="-297815" lvl="0" marL="309880" marR="0" rtl="0" algn="l">
              <a:lnSpc>
                <a:spcPct val="100000"/>
              </a:lnSpc>
              <a:spcBef>
                <a:spcPts val="68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HDL describes hardware using keywords and expressions.</a:t>
            </a:r>
            <a:endParaRPr sz="2400">
              <a:solidFill>
                <a:schemeClr val="dk1"/>
              </a:solidFill>
              <a:latin typeface="Calibri"/>
              <a:ea typeface="Calibri"/>
              <a:cs typeface="Calibri"/>
              <a:sym typeface="Calibri"/>
            </a:endParaRPr>
          </a:p>
          <a:p>
            <a:pPr indent="-228600" lvl="0" marL="241300" marR="0" rtl="0" algn="l">
              <a:lnSpc>
                <a:spcPct val="100000"/>
              </a:lnSpc>
              <a:spcBef>
                <a:spcPts val="71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Logic expressions, truth tables, functions, logic gates</a:t>
            </a:r>
            <a:endParaRPr sz="2400">
              <a:solidFill>
                <a:schemeClr val="dk1"/>
              </a:solidFill>
              <a:latin typeface="Calibri"/>
              <a:ea typeface="Calibri"/>
              <a:cs typeface="Calibri"/>
              <a:sym typeface="Calibri"/>
            </a:endParaRPr>
          </a:p>
          <a:p>
            <a:pPr indent="-228600" lvl="0" marL="241300" marR="0" rtl="0" algn="l">
              <a:lnSpc>
                <a:spcPct val="100000"/>
              </a:lnSpc>
              <a:spcBef>
                <a:spcPts val="70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Two primary hardware description languages</a:t>
            </a:r>
            <a:endParaRPr sz="2400">
              <a:solidFill>
                <a:schemeClr val="dk1"/>
              </a:solidFill>
              <a:latin typeface="Calibri"/>
              <a:ea typeface="Calibri"/>
              <a:cs typeface="Calibri"/>
              <a:sym typeface="Calibri"/>
            </a:endParaRPr>
          </a:p>
          <a:p>
            <a:pPr indent="-311785" lvl="0" marL="323850" marR="0" rtl="0" algn="l">
              <a:lnSpc>
                <a:spcPct val="100000"/>
              </a:lnSpc>
              <a:spcBef>
                <a:spcPts val="725"/>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VHDL</a:t>
            </a:r>
            <a:endParaRPr sz="2400">
              <a:solidFill>
                <a:schemeClr val="dk1"/>
              </a:solidFill>
              <a:latin typeface="Calibri"/>
              <a:ea typeface="Calibri"/>
              <a:cs typeface="Calibri"/>
              <a:sym typeface="Calibri"/>
            </a:endParaRPr>
          </a:p>
          <a:p>
            <a:pPr indent="-311785" lvl="0" marL="323850" marR="0" rtl="0" algn="l">
              <a:lnSpc>
                <a:spcPct val="100000"/>
              </a:lnSpc>
              <a:spcBef>
                <a:spcPts val="71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Verilog</a:t>
            </a:r>
            <a:endParaRPr sz="2400">
              <a:solidFill>
                <a:schemeClr val="dk1"/>
              </a:solidFill>
              <a:latin typeface="Calibri"/>
              <a:ea typeface="Calibri"/>
              <a:cs typeface="Calibri"/>
              <a:sym typeface="Calibri"/>
            </a:endParaRPr>
          </a:p>
        </p:txBody>
      </p:sp>
      <p:sp>
        <p:nvSpPr>
          <p:cNvPr id="98" name="Google Shape;98;p6"/>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99" name="Google Shape;99;p6"/>
          <p:cNvSpPr txBox="1"/>
          <p:nvPr/>
        </p:nvSpPr>
        <p:spPr>
          <a:xfrm>
            <a:off x="672795" y="6298793"/>
            <a:ext cx="520700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100" name="Google Shape;100;p6"/>
          <p:cNvSpPr txBox="1"/>
          <p:nvPr>
            <p:ph type="title"/>
          </p:nvPr>
        </p:nvSpPr>
        <p:spPr>
          <a:xfrm>
            <a:off x="357631" y="665175"/>
            <a:ext cx="288988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Introduction to Verilog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7"/>
          <p:cNvSpPr txBox="1"/>
          <p:nvPr>
            <p:ph type="title"/>
          </p:nvPr>
        </p:nvSpPr>
        <p:spPr>
          <a:xfrm>
            <a:off x="318617" y="665734"/>
            <a:ext cx="289052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Introduction to Verilog</a:t>
            </a:r>
            <a:endParaRPr/>
          </a:p>
        </p:txBody>
      </p:sp>
      <p:sp>
        <p:nvSpPr>
          <p:cNvPr id="106" name="Google Shape;106;p7"/>
          <p:cNvSpPr/>
          <p:nvPr/>
        </p:nvSpPr>
        <p:spPr>
          <a:xfrm>
            <a:off x="0" y="1095247"/>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 name="Google Shape;107;p7"/>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108" name="Google Shape;108;p7"/>
          <p:cNvSpPr txBox="1"/>
          <p:nvPr/>
        </p:nvSpPr>
        <p:spPr>
          <a:xfrm>
            <a:off x="637743" y="1173226"/>
            <a:ext cx="6939915" cy="5638800"/>
          </a:xfrm>
          <a:prstGeom prst="rect">
            <a:avLst/>
          </a:prstGeom>
          <a:noFill/>
          <a:ln>
            <a:noFill/>
          </a:ln>
        </p:spPr>
        <p:txBody>
          <a:bodyPr anchorCtr="0" anchor="t" bIns="0" lIns="0" spcFirstLastPara="1" rIns="0" wrap="square" tIns="12700">
            <a:spAutoFit/>
          </a:bodyPr>
          <a:lstStyle/>
          <a:p>
            <a:pPr indent="0" lvl="0" marL="1397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Popularity of Verilog</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50">
              <a:solidFill>
                <a:schemeClr val="dk1"/>
              </a:solidFill>
              <a:latin typeface="Calibri"/>
              <a:ea typeface="Calibri"/>
              <a:cs typeface="Calibri"/>
              <a:sym typeface="Calibri"/>
            </a:endParaRPr>
          </a:p>
          <a:p>
            <a:pPr indent="-228600" lvl="0" marL="28702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General-purpose</a:t>
            </a:r>
            <a:endParaRPr sz="2400">
              <a:solidFill>
                <a:schemeClr val="dk1"/>
              </a:solidFill>
              <a:latin typeface="Calibri"/>
              <a:ea typeface="Calibri"/>
              <a:cs typeface="Calibri"/>
              <a:sym typeface="Calibri"/>
            </a:endParaRPr>
          </a:p>
          <a:p>
            <a:pPr indent="-228600" lvl="0" marL="287020" marR="0" rtl="0" algn="l">
              <a:lnSpc>
                <a:spcPct val="100000"/>
              </a:lnSpc>
              <a:spcBef>
                <a:spcPts val="21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Easy to learn, easy to use</a:t>
            </a:r>
            <a:endParaRPr sz="2400">
              <a:solidFill>
                <a:schemeClr val="dk1"/>
              </a:solidFill>
              <a:latin typeface="Calibri"/>
              <a:ea typeface="Calibri"/>
              <a:cs typeface="Calibri"/>
              <a:sym typeface="Calibri"/>
            </a:endParaRPr>
          </a:p>
          <a:p>
            <a:pPr indent="-228600" lvl="0" marL="287020" marR="0" rtl="0" algn="l">
              <a:lnSpc>
                <a:spcPct val="100000"/>
              </a:lnSpc>
              <a:spcBef>
                <a:spcPts val="22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Similar in syntax to C</a:t>
            </a:r>
            <a:endParaRPr sz="2400">
              <a:solidFill>
                <a:schemeClr val="dk1"/>
              </a:solidFill>
              <a:latin typeface="Calibri"/>
              <a:ea typeface="Calibri"/>
              <a:cs typeface="Calibri"/>
              <a:sym typeface="Calibri"/>
            </a:endParaRPr>
          </a:p>
          <a:p>
            <a:pPr indent="-45720" lvl="0" marL="58420" marR="668020" rtl="0" algn="l">
              <a:lnSpc>
                <a:spcPct val="129166"/>
              </a:lnSpc>
              <a:spcBef>
                <a:spcPts val="12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Supported by most popular logic synthesis tools.  There are four levels of abstraction in Verilog.</a:t>
            </a:r>
            <a:endParaRPr sz="2400">
              <a:solidFill>
                <a:schemeClr val="dk1"/>
              </a:solidFill>
              <a:latin typeface="Calibri"/>
              <a:ea typeface="Calibri"/>
              <a:cs typeface="Calibri"/>
              <a:sym typeface="Calibri"/>
            </a:endParaRPr>
          </a:p>
          <a:p>
            <a:pPr indent="-299719" lvl="1" marL="677545" marR="0" rtl="0" algn="l">
              <a:lnSpc>
                <a:spcPct val="100000"/>
              </a:lnSpc>
              <a:spcBef>
                <a:spcPts val="75"/>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Circuit Level</a:t>
            </a:r>
            <a:endParaRPr b="0" i="0" sz="2400" u="none" cap="none" strike="noStrike">
              <a:solidFill>
                <a:schemeClr val="dk1"/>
              </a:solidFill>
              <a:latin typeface="Calibri"/>
              <a:ea typeface="Calibri"/>
              <a:cs typeface="Calibri"/>
              <a:sym typeface="Calibri"/>
            </a:endParaRPr>
          </a:p>
          <a:p>
            <a:pPr indent="-299719" lvl="1" marL="677545" marR="0" rtl="0" algn="l">
              <a:lnSpc>
                <a:spcPct val="100000"/>
              </a:lnSpc>
              <a:spcBef>
                <a:spcPts val="20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Gate Level</a:t>
            </a:r>
            <a:endParaRPr b="0" i="0" sz="2400" u="none" cap="none" strike="noStrike">
              <a:solidFill>
                <a:schemeClr val="dk1"/>
              </a:solidFill>
              <a:latin typeface="Calibri"/>
              <a:ea typeface="Calibri"/>
              <a:cs typeface="Calibri"/>
              <a:sym typeface="Calibri"/>
            </a:endParaRPr>
          </a:p>
          <a:p>
            <a:pPr indent="-299719" lvl="1" marL="677545" marR="0" rtl="0" algn="l">
              <a:lnSpc>
                <a:spcPct val="100000"/>
              </a:lnSpc>
              <a:spcBef>
                <a:spcPts val="219"/>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Data Flow Level</a:t>
            </a:r>
            <a:endParaRPr b="0" i="0" sz="2400" u="none" cap="none" strike="noStrike">
              <a:solidFill>
                <a:schemeClr val="dk1"/>
              </a:solidFill>
              <a:latin typeface="Calibri"/>
              <a:ea typeface="Calibri"/>
              <a:cs typeface="Calibri"/>
              <a:sym typeface="Calibri"/>
            </a:endParaRPr>
          </a:p>
          <a:p>
            <a:pPr indent="-299719" lvl="1" marL="677545" marR="0" rtl="0" algn="l">
              <a:lnSpc>
                <a:spcPct val="100000"/>
              </a:lnSpc>
              <a:spcBef>
                <a:spcPts val="215"/>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Behavioural Level</a:t>
            </a:r>
            <a:endParaRPr b="0" i="0" sz="2400" u="none" cap="none" strike="noStrike">
              <a:solidFill>
                <a:schemeClr val="dk1"/>
              </a:solidFill>
              <a:latin typeface="Calibri"/>
              <a:ea typeface="Calibri"/>
              <a:cs typeface="Calibri"/>
              <a:sym typeface="Calibri"/>
            </a:endParaRPr>
          </a:p>
          <a:p>
            <a:pPr indent="0" lvl="0" marL="378460" marR="5080" rtl="0" algn="l">
              <a:lnSpc>
                <a:spcPct val="107916"/>
              </a:lnSpc>
              <a:spcBef>
                <a:spcPts val="535"/>
              </a:spcBef>
              <a:spcAft>
                <a:spcPts val="0"/>
              </a:spcAft>
              <a:buNone/>
            </a:pPr>
            <a:r>
              <a:rPr lang="en-US" sz="2400">
                <a:solidFill>
                  <a:schemeClr val="dk1"/>
                </a:solidFill>
                <a:latin typeface="Calibri"/>
                <a:ea typeface="Calibri"/>
                <a:cs typeface="Calibri"/>
                <a:sym typeface="Calibri"/>
              </a:rPr>
              <a:t>In Verilog HDL a module can be defined using various  levels of abstraction.</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2550">
              <a:solidFill>
                <a:schemeClr val="dk1"/>
              </a:solidFill>
              <a:latin typeface="Calibri"/>
              <a:ea typeface="Calibri"/>
              <a:cs typeface="Calibri"/>
              <a:sym typeface="Calibri"/>
            </a:endParaRPr>
          </a:p>
          <a:p>
            <a:pPr indent="0" lvl="0" marL="1356995" marR="0" rtl="0" algn="l">
              <a:lnSpc>
                <a:spcPct val="100000"/>
              </a:lnSpc>
              <a:spcBef>
                <a:spcPts val="5"/>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109" name="Google Shape;109;p7"/>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8"/>
          <p:cNvSpPr txBox="1"/>
          <p:nvPr>
            <p:ph type="title"/>
          </p:nvPr>
        </p:nvSpPr>
        <p:spPr>
          <a:xfrm>
            <a:off x="357631" y="665175"/>
            <a:ext cx="300990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Verilog Language Basics</a:t>
            </a:r>
            <a:endParaRPr/>
          </a:p>
        </p:txBody>
      </p:sp>
      <p:sp>
        <p:nvSpPr>
          <p:cNvPr id="115" name="Google Shape;115;p8"/>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6" name="Google Shape;116;p8"/>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117" name="Google Shape;117;p8"/>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grpSp>
        <p:nvGrpSpPr>
          <p:cNvPr id="118" name="Google Shape;118;p8"/>
          <p:cNvGrpSpPr/>
          <p:nvPr/>
        </p:nvGrpSpPr>
        <p:grpSpPr>
          <a:xfrm>
            <a:off x="177482" y="2166744"/>
            <a:ext cx="8788908" cy="4502150"/>
            <a:chOff x="179831" y="2355849"/>
            <a:chExt cx="8788908" cy="4502150"/>
          </a:xfrm>
        </p:grpSpPr>
        <p:pic>
          <p:nvPicPr>
            <p:cNvPr id="119" name="Google Shape;119;p8"/>
            <p:cNvPicPr preferRelativeResize="0"/>
            <p:nvPr/>
          </p:nvPicPr>
          <p:blipFill rotWithShape="1">
            <a:blip r:embed="rId4">
              <a:alphaModFix/>
            </a:blip>
            <a:srcRect b="0" l="0" r="0" t="0"/>
            <a:stretch/>
          </p:blipFill>
          <p:spPr>
            <a:xfrm>
              <a:off x="179831" y="2359151"/>
              <a:ext cx="8788908" cy="4498848"/>
            </a:xfrm>
            <a:prstGeom prst="rect">
              <a:avLst/>
            </a:prstGeom>
            <a:noFill/>
            <a:ln>
              <a:noFill/>
            </a:ln>
          </p:spPr>
        </p:pic>
        <p:sp>
          <p:nvSpPr>
            <p:cNvPr id="120" name="Google Shape;120;p8"/>
            <p:cNvSpPr/>
            <p:nvPr/>
          </p:nvSpPr>
          <p:spPr>
            <a:xfrm>
              <a:off x="226301" y="2355849"/>
              <a:ext cx="8695690" cy="4502150"/>
            </a:xfrm>
            <a:custGeom>
              <a:rect b="b" l="l" r="r" t="t"/>
              <a:pathLst>
                <a:path extrusionOk="0" h="4502150" w="8695690">
                  <a:moveTo>
                    <a:pt x="12700" y="0"/>
                  </a:moveTo>
                  <a:lnTo>
                    <a:pt x="0" y="0"/>
                  </a:lnTo>
                  <a:lnTo>
                    <a:pt x="0" y="4502150"/>
                  </a:lnTo>
                  <a:lnTo>
                    <a:pt x="12700" y="4502150"/>
                  </a:lnTo>
                  <a:lnTo>
                    <a:pt x="12700" y="0"/>
                  </a:lnTo>
                  <a:close/>
                </a:path>
                <a:path extrusionOk="0" h="4502150" w="8695690">
                  <a:moveTo>
                    <a:pt x="8695449" y="0"/>
                  </a:moveTo>
                  <a:lnTo>
                    <a:pt x="8682749" y="0"/>
                  </a:lnTo>
                  <a:lnTo>
                    <a:pt x="8682749" y="4502150"/>
                  </a:lnTo>
                  <a:lnTo>
                    <a:pt x="8695449" y="4502150"/>
                  </a:lnTo>
                  <a:lnTo>
                    <a:pt x="869544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8"/>
            <p:cNvSpPr/>
            <p:nvPr/>
          </p:nvSpPr>
          <p:spPr>
            <a:xfrm>
              <a:off x="226301" y="2362200"/>
              <a:ext cx="8695690" cy="0"/>
            </a:xfrm>
            <a:custGeom>
              <a:rect b="b" l="l" r="r" t="t"/>
              <a:pathLst>
                <a:path extrusionOk="0" h="120000" w="8695690">
                  <a:moveTo>
                    <a:pt x="0" y="0"/>
                  </a:moveTo>
                  <a:lnTo>
                    <a:pt x="8695448"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 name="Google Shape;122;p8"/>
            <p:cNvPicPr preferRelativeResize="0"/>
            <p:nvPr/>
          </p:nvPicPr>
          <p:blipFill rotWithShape="1">
            <a:blip r:embed="rId5">
              <a:alphaModFix/>
            </a:blip>
            <a:srcRect b="0" l="0" r="0" t="0"/>
            <a:stretch/>
          </p:blipFill>
          <p:spPr>
            <a:xfrm>
              <a:off x="6691502" y="3124200"/>
              <a:ext cx="2247900" cy="2819400"/>
            </a:xfrm>
            <a:prstGeom prst="rect">
              <a:avLst/>
            </a:prstGeom>
            <a:noFill/>
            <a:ln>
              <a:noFill/>
            </a:ln>
          </p:spPr>
        </p:pic>
      </p:grpSp>
      <p:sp>
        <p:nvSpPr>
          <p:cNvPr id="123" name="Google Shape;123;p8"/>
          <p:cNvSpPr txBox="1"/>
          <p:nvPr/>
        </p:nvSpPr>
        <p:spPr>
          <a:xfrm>
            <a:off x="311302" y="1633473"/>
            <a:ext cx="6057900" cy="5009515"/>
          </a:xfrm>
          <a:prstGeom prst="rect">
            <a:avLst/>
          </a:prstGeom>
          <a:noFill/>
          <a:ln>
            <a:noFill/>
          </a:ln>
        </p:spPr>
        <p:txBody>
          <a:bodyPr anchorCtr="0" anchor="t" bIns="0" lIns="0" spcFirstLastPara="1" rIns="0" wrap="square" tIns="12700">
            <a:spAutoFit/>
          </a:bodyPr>
          <a:lstStyle/>
          <a:p>
            <a:pPr indent="0" lvl="0" marL="37528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Module Declaration</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2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General definition</a:t>
            </a:r>
            <a:endParaRPr sz="24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23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module </a:t>
            </a:r>
            <a:r>
              <a:rPr lang="en-US" sz="2400">
                <a:solidFill>
                  <a:schemeClr val="dk1"/>
                </a:solidFill>
                <a:latin typeface="Calibri"/>
                <a:ea typeface="Calibri"/>
                <a:cs typeface="Calibri"/>
                <a:sym typeface="Calibri"/>
              </a:rPr>
              <a:t>module_name circuit_name ( port_list );</a:t>
            </a:r>
            <a:endParaRPr sz="2400">
              <a:solidFill>
                <a:schemeClr val="dk1"/>
              </a:solidFill>
              <a:latin typeface="Calibri"/>
              <a:ea typeface="Calibri"/>
              <a:cs typeface="Calibri"/>
              <a:sym typeface="Calibri"/>
            </a:endParaRPr>
          </a:p>
          <a:p>
            <a:pPr indent="0" lvl="0" marL="927100" marR="0" rtl="0" algn="l">
              <a:lnSpc>
                <a:spcPct val="100000"/>
              </a:lnSpc>
              <a:spcBef>
                <a:spcPts val="0"/>
              </a:spcBef>
              <a:spcAft>
                <a:spcPts val="0"/>
              </a:spcAft>
              <a:buNone/>
            </a:pPr>
            <a:r>
              <a:rPr lang="en-US" sz="2400">
                <a:solidFill>
                  <a:schemeClr val="dk1"/>
                </a:solidFill>
                <a:latin typeface="Calibri"/>
                <a:ea typeface="Calibri"/>
                <a:cs typeface="Calibri"/>
                <a:sym typeface="Calibri"/>
              </a:rPr>
              <a:t>port declarations;</a:t>
            </a:r>
            <a:endParaRPr sz="2400">
              <a:solidFill>
                <a:schemeClr val="dk1"/>
              </a:solidFill>
              <a:latin typeface="Calibri"/>
              <a:ea typeface="Calibri"/>
              <a:cs typeface="Calibri"/>
              <a:sym typeface="Calibri"/>
            </a:endParaRPr>
          </a:p>
          <a:p>
            <a:pPr indent="0" lvl="0" marL="927100" marR="0" rtl="0" algn="l">
              <a:lnSpc>
                <a:spcPct val="100000"/>
              </a:lnSpc>
              <a:spcBef>
                <a:spcPts val="0"/>
              </a:spcBef>
              <a:spcAft>
                <a:spcPts val="0"/>
              </a:spcAft>
              <a:buNone/>
            </a:pPr>
            <a:r>
              <a:rPr lang="en-US" sz="2400">
                <a:solidFill>
                  <a:schemeClr val="dk1"/>
                </a:solidFill>
                <a:latin typeface="Calibri"/>
                <a:ea typeface="Calibri"/>
                <a:cs typeface="Calibri"/>
                <a:sym typeface="Calibri"/>
              </a:rPr>
              <a:t>…</a:t>
            </a:r>
            <a:endParaRPr/>
          </a:p>
          <a:p>
            <a:pPr indent="0" lvl="0" marL="927100" marR="0" rtl="0" algn="l">
              <a:lnSpc>
                <a:spcPct val="100000"/>
              </a:lnSpc>
              <a:spcBef>
                <a:spcPts val="0"/>
              </a:spcBef>
              <a:spcAft>
                <a:spcPts val="0"/>
              </a:spcAft>
              <a:buNone/>
            </a:pPr>
            <a:r>
              <a:rPr lang="en-US" sz="2400">
                <a:solidFill>
                  <a:schemeClr val="dk1"/>
                </a:solidFill>
                <a:latin typeface="Calibri"/>
                <a:ea typeface="Calibri"/>
                <a:cs typeface="Calibri"/>
                <a:sym typeface="Calibri"/>
              </a:rPr>
              <a:t>variable declaration;</a:t>
            </a:r>
            <a:endParaRPr sz="2400">
              <a:solidFill>
                <a:schemeClr val="dk1"/>
              </a:solidFill>
              <a:latin typeface="Calibri"/>
              <a:ea typeface="Calibri"/>
              <a:cs typeface="Calibri"/>
              <a:sym typeface="Calibri"/>
            </a:endParaRPr>
          </a:p>
          <a:p>
            <a:pPr indent="0" lvl="0" marL="927100" marR="0" rtl="0" algn="l">
              <a:lnSpc>
                <a:spcPct val="100000"/>
              </a:lnSpc>
              <a:spcBef>
                <a:spcPts val="0"/>
              </a:spcBef>
              <a:spcAft>
                <a:spcPts val="0"/>
              </a:spcAft>
              <a:buNone/>
            </a:pPr>
            <a:r>
              <a:rPr lang="en-US" sz="2400">
                <a:solidFill>
                  <a:schemeClr val="dk1"/>
                </a:solidFill>
                <a:latin typeface="Calibri"/>
                <a:ea typeface="Calibri"/>
                <a:cs typeface="Calibri"/>
                <a:sym typeface="Calibri"/>
              </a:rPr>
              <a:t>…</a:t>
            </a:r>
            <a:endParaRPr/>
          </a:p>
          <a:p>
            <a:pPr indent="0" lvl="0" marL="927100" marR="0" rtl="0" algn="l">
              <a:lnSpc>
                <a:spcPct val="100000"/>
              </a:lnSpc>
              <a:spcBef>
                <a:spcPts val="0"/>
              </a:spcBef>
              <a:spcAft>
                <a:spcPts val="0"/>
              </a:spcAft>
              <a:buNone/>
            </a:pPr>
            <a:r>
              <a:rPr lang="en-US" sz="2400">
                <a:solidFill>
                  <a:schemeClr val="dk1"/>
                </a:solidFill>
                <a:latin typeface="Calibri"/>
                <a:ea typeface="Calibri"/>
                <a:cs typeface="Calibri"/>
                <a:sym typeface="Calibri"/>
              </a:rPr>
              <a:t>description of behavior</a:t>
            </a:r>
            <a:endParaRPr sz="2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endmodule</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246379" marR="0" rtl="0" algn="l">
              <a:lnSpc>
                <a:spcPct val="100000"/>
              </a:lnSpc>
              <a:spcBef>
                <a:spcPts val="2140"/>
              </a:spcBef>
              <a:spcAft>
                <a:spcPts val="0"/>
              </a:spcAft>
              <a:buNone/>
            </a:pPr>
            <a:r>
              <a:rPr lang="en-US" sz="2000">
                <a:solidFill>
                  <a:schemeClr val="dk1"/>
                </a:solidFill>
                <a:latin typeface="Calibri"/>
                <a:ea typeface="Calibri"/>
                <a:cs typeface="Calibri"/>
                <a:sym typeface="Calibri"/>
              </a:rPr>
              <a:t>Department of Computer Science and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9"/>
          <p:cNvSpPr/>
          <p:nvPr/>
        </p:nvSpPr>
        <p:spPr>
          <a:xfrm>
            <a:off x="0" y="1297432"/>
            <a:ext cx="6219190" cy="38100"/>
          </a:xfrm>
          <a:custGeom>
            <a:rect b="b" l="l" r="r" t="t"/>
            <a:pathLst>
              <a:path extrusionOk="0" h="38100" w="6219190">
                <a:moveTo>
                  <a:pt x="6218809" y="0"/>
                </a:moveTo>
                <a:lnTo>
                  <a:pt x="0" y="0"/>
                </a:lnTo>
                <a:lnTo>
                  <a:pt x="0" y="38100"/>
                </a:lnTo>
                <a:lnTo>
                  <a:pt x="6218809" y="38100"/>
                </a:lnTo>
                <a:lnTo>
                  <a:pt x="6218809"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Google Shape;129;p9"/>
          <p:cNvPicPr preferRelativeResize="0"/>
          <p:nvPr/>
        </p:nvPicPr>
        <p:blipFill rotWithShape="1">
          <a:blip r:embed="rId3">
            <a:alphaModFix/>
          </a:blip>
          <a:srcRect b="0" l="0" r="0" t="0"/>
          <a:stretch/>
        </p:blipFill>
        <p:spPr>
          <a:xfrm>
            <a:off x="7994650" y="469900"/>
            <a:ext cx="700201" cy="1398904"/>
          </a:xfrm>
          <a:prstGeom prst="rect">
            <a:avLst/>
          </a:prstGeom>
          <a:noFill/>
          <a:ln>
            <a:noFill/>
          </a:ln>
        </p:spPr>
      </p:pic>
      <p:sp>
        <p:nvSpPr>
          <p:cNvPr id="130" name="Google Shape;130;p9"/>
          <p:cNvSpPr txBox="1"/>
          <p:nvPr/>
        </p:nvSpPr>
        <p:spPr>
          <a:xfrm>
            <a:off x="466750" y="1233423"/>
            <a:ext cx="6476365" cy="3875404"/>
          </a:xfrm>
          <a:prstGeom prst="rect">
            <a:avLst/>
          </a:prstGeom>
          <a:noFill/>
          <a:ln>
            <a:noFill/>
          </a:ln>
        </p:spPr>
        <p:txBody>
          <a:bodyPr anchorCtr="0" anchor="t" bIns="0" lIns="0" spcFirstLastPara="1" rIns="0" wrap="square" tIns="107950">
            <a:spAutoFit/>
          </a:bodyPr>
          <a:lstStyle/>
          <a:p>
            <a:pPr indent="0" lvl="0" marL="24765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Module Definition</a:t>
            </a:r>
            <a:endParaRPr sz="2400">
              <a:solidFill>
                <a:schemeClr val="dk1"/>
              </a:solidFill>
              <a:latin typeface="Calibri"/>
              <a:ea typeface="Calibri"/>
              <a:cs typeface="Calibri"/>
              <a:sym typeface="Calibri"/>
            </a:endParaRPr>
          </a:p>
          <a:p>
            <a:pPr indent="-287019" lvl="0" marL="299085" marR="0" rtl="0" algn="l">
              <a:lnSpc>
                <a:spcPct val="100000"/>
              </a:lnSpc>
              <a:spcBef>
                <a:spcPts val="75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Module are the building blocks of Verilog designs</a:t>
            </a:r>
            <a:endParaRPr sz="2400">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Describes the functionality of the design</a:t>
            </a:r>
            <a:endParaRPr sz="2400">
              <a:solidFill>
                <a:schemeClr val="dk1"/>
              </a:solidFill>
              <a:latin typeface="Calibri"/>
              <a:ea typeface="Calibri"/>
              <a:cs typeface="Calibri"/>
              <a:sym typeface="Calibri"/>
            </a:endParaRPr>
          </a:p>
          <a:p>
            <a:pPr indent="-356234" lvl="1" marL="824864"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States the input and output ports</a:t>
            </a:r>
            <a:endParaRPr b="0" i="0" sz="2400" u="none" cap="none" strike="noStrike">
              <a:solidFill>
                <a:schemeClr val="dk1"/>
              </a:solidFill>
              <a:latin typeface="Calibri"/>
              <a:ea typeface="Calibri"/>
              <a:cs typeface="Calibri"/>
              <a:sym typeface="Calibri"/>
            </a:endParaRPr>
          </a:p>
          <a:p>
            <a:pPr indent="-287020" lvl="0" marL="413384" marR="0" rtl="0" algn="l">
              <a:lnSpc>
                <a:spcPct val="100000"/>
              </a:lnSpc>
              <a:spcBef>
                <a:spcPts val="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module followed by circuit name and port list</a:t>
            </a:r>
            <a:endParaRPr sz="2400">
              <a:solidFill>
                <a:schemeClr val="dk1"/>
              </a:solidFill>
              <a:latin typeface="Calibri"/>
              <a:ea typeface="Calibri"/>
              <a:cs typeface="Calibri"/>
              <a:sym typeface="Calibri"/>
            </a:endParaRPr>
          </a:p>
          <a:p>
            <a:pPr indent="-287020" lvl="0" marL="413384"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Each port is either an input or output</a:t>
            </a:r>
            <a:endParaRPr sz="2400">
              <a:solidFill>
                <a:schemeClr val="dk1"/>
              </a:solidFill>
              <a:latin typeface="Calibri"/>
              <a:ea typeface="Calibri"/>
              <a:cs typeface="Calibri"/>
              <a:sym typeface="Calibri"/>
            </a:endParaRPr>
          </a:p>
          <a:p>
            <a:pPr indent="-287020" lvl="0" marL="413384"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Always terminates with endmodule</a:t>
            </a:r>
            <a:endParaRPr sz="2400">
              <a:solidFill>
                <a:schemeClr val="dk1"/>
              </a:solidFill>
              <a:latin typeface="Calibri"/>
              <a:ea typeface="Calibri"/>
              <a:cs typeface="Calibri"/>
              <a:sym typeface="Calibri"/>
            </a:endParaRPr>
          </a:p>
          <a:p>
            <a:pPr indent="-287020" lvl="0" marL="413384"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All code are contained in modules</a:t>
            </a:r>
            <a:endParaRPr sz="2400">
              <a:solidFill>
                <a:schemeClr val="dk1"/>
              </a:solidFill>
              <a:latin typeface="Calibri"/>
              <a:ea typeface="Calibri"/>
              <a:cs typeface="Calibri"/>
              <a:sym typeface="Calibri"/>
            </a:endParaRPr>
          </a:p>
          <a:p>
            <a:pPr indent="-287020" lvl="0" marL="413384"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Modules cannot be contained in another module</a:t>
            </a:r>
            <a:endParaRPr sz="2400">
              <a:solidFill>
                <a:schemeClr val="dk1"/>
              </a:solidFill>
              <a:latin typeface="Calibri"/>
              <a:ea typeface="Calibri"/>
              <a:cs typeface="Calibri"/>
              <a:sym typeface="Calibri"/>
            </a:endParaRPr>
          </a:p>
          <a:p>
            <a:pPr indent="-287020" lvl="0" marL="413384"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Can invoke other modules</a:t>
            </a:r>
            <a:endParaRPr sz="2400">
              <a:solidFill>
                <a:schemeClr val="dk1"/>
              </a:solidFill>
              <a:latin typeface="Calibri"/>
              <a:ea typeface="Calibri"/>
              <a:cs typeface="Calibri"/>
              <a:sym typeface="Calibri"/>
            </a:endParaRPr>
          </a:p>
        </p:txBody>
      </p:sp>
      <p:sp>
        <p:nvSpPr>
          <p:cNvPr id="131" name="Google Shape;131;p9"/>
          <p:cNvSpPr txBox="1"/>
          <p:nvPr/>
        </p:nvSpPr>
        <p:spPr>
          <a:xfrm>
            <a:off x="373786" y="268605"/>
            <a:ext cx="675703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E5496"/>
                </a:solidFill>
                <a:latin typeface="Calibri"/>
                <a:ea typeface="Calibri"/>
                <a:cs typeface="Calibri"/>
                <a:sym typeface="Calibri"/>
              </a:rPr>
              <a:t>DIGITAL DESIGN AND COMPUTER ORGANISATION LABORATORY</a:t>
            </a:r>
            <a:endParaRPr sz="2000">
              <a:solidFill>
                <a:schemeClr val="dk1"/>
              </a:solidFill>
              <a:latin typeface="Calibri"/>
              <a:ea typeface="Calibri"/>
              <a:cs typeface="Calibri"/>
              <a:sym typeface="Calibri"/>
            </a:endParaRPr>
          </a:p>
        </p:txBody>
      </p:sp>
      <p:sp>
        <p:nvSpPr>
          <p:cNvPr id="132" name="Google Shape;132;p9"/>
          <p:cNvSpPr txBox="1"/>
          <p:nvPr/>
        </p:nvSpPr>
        <p:spPr>
          <a:xfrm>
            <a:off x="526795" y="5904382"/>
            <a:ext cx="520700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133" name="Google Shape;133;p9"/>
          <p:cNvSpPr txBox="1"/>
          <p:nvPr>
            <p:ph type="title"/>
          </p:nvPr>
        </p:nvSpPr>
        <p:spPr>
          <a:xfrm>
            <a:off x="357631" y="665175"/>
            <a:ext cx="300990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Verilog Language Basics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2023-07-31T15:38:20Z</dcterms:created>
  <dc:creator>Deepti 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2021-08-22T00:00:00Z</vt:filetime>
  </property>
  <property fmtid="{D5CDD505-2E9C-101B-9397-08002B2CF9AE}" pid="3" name="Creator">
    <vt:lpwstr>Microsoft® PowerPoint® 2010</vt:lpwstr>
  </property>
  <property fmtid="{D5CDD505-2E9C-101B-9397-08002B2CF9AE}" pid="4" name="LastSaved">
    <vt:filetime>2023-07-31T00:00:00Z</vt:filetime>
  </property>
</Properties>
</file>