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14" r:id="rId2"/>
    <p:sldId id="323" r:id="rId3"/>
    <p:sldId id="324" r:id="rId4"/>
    <p:sldId id="325" r:id="rId5"/>
    <p:sldId id="322" r:id="rId6"/>
    <p:sldId id="315" r:id="rId7"/>
    <p:sldId id="316" r:id="rId8"/>
    <p:sldId id="317" r:id="rId9"/>
    <p:sldId id="326" r:id="rId10"/>
    <p:sldId id="327" r:id="rId11"/>
    <p:sldId id="328" r:id="rId12"/>
    <p:sldId id="329" r:id="rId13"/>
    <p:sldId id="32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12" autoAdjust="0"/>
    <p:restoredTop sz="94660"/>
  </p:normalViewPr>
  <p:slideViewPr>
    <p:cSldViewPr>
      <p:cViewPr>
        <p:scale>
          <a:sx n="75" d="100"/>
          <a:sy n="75" d="100"/>
        </p:scale>
        <p:origin x="316" y="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wala talanki" userId="f96f43d5c5067f3b" providerId="LiveId" clId="{4855013D-BDAC-4CBC-981F-DE3F51CB3423}"/>
    <pc:docChg chg="custSel modSld">
      <pc:chgData name="prajwala talanki" userId="f96f43d5c5067f3b" providerId="LiveId" clId="{4855013D-BDAC-4CBC-981F-DE3F51CB3423}" dt="2021-11-11T09:00:43.310" v="80" actId="20577"/>
      <pc:docMkLst>
        <pc:docMk/>
      </pc:docMkLst>
      <pc:sldChg chg="modSp mod">
        <pc:chgData name="prajwala talanki" userId="f96f43d5c5067f3b" providerId="LiveId" clId="{4855013D-BDAC-4CBC-981F-DE3F51CB3423}" dt="2021-11-11T09:00:43.310" v="80" actId="20577"/>
        <pc:sldMkLst>
          <pc:docMk/>
          <pc:sldMk cId="1362887938" sldId="326"/>
        </pc:sldMkLst>
        <pc:spChg chg="mod">
          <ac:chgData name="prajwala talanki" userId="f96f43d5c5067f3b" providerId="LiveId" clId="{4855013D-BDAC-4CBC-981F-DE3F51CB3423}" dt="2021-11-11T09:00:43.310" v="80" actId="20577"/>
          <ac:spMkLst>
            <pc:docMk/>
            <pc:sldMk cId="1362887938" sldId="32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A38-60F8-473A-8E5D-EA082622ECA0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63E43-87B7-49C2-9E74-E368AA19D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96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94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93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84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4" y="228602"/>
            <a:ext cx="752475" cy="276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1" y="857250"/>
            <a:ext cx="3848100" cy="165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857250"/>
            <a:ext cx="3848100" cy="165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8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22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85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2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0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2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87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1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5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1" y="228602"/>
            <a:ext cx="3619500" cy="2762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ea typeface="新細明體" charset="-120"/>
              </a:rPr>
              <a:t>Multiplexers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857250"/>
            <a:ext cx="4419599" cy="1782366"/>
          </a:xfrm>
        </p:spPr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TW" sz="2400" b="1" dirty="0">
                <a:ea typeface="新細明體" charset="-120"/>
              </a:rPr>
              <a:t>Definition: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TW" sz="2400" dirty="0">
                <a:ea typeface="新細明體" charset="-120"/>
              </a:rPr>
              <a:t>Select an input value with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TW" sz="2400" dirty="0">
                <a:ea typeface="新細明體" charset="-120"/>
              </a:rPr>
              <a:t>one or more select bits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TW" sz="2400" dirty="0">
                <a:ea typeface="新細明體" charset="-120"/>
              </a:rPr>
              <a:t>Allows for conditional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TW" sz="2400" dirty="0">
                <a:solidFill>
                  <a:schemeClr val="accent2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transfer of data</a:t>
            </a:r>
          </a:p>
          <a:p>
            <a:pPr marL="0" indent="0">
              <a:buNone/>
              <a:defRPr/>
            </a:pPr>
            <a:r>
              <a:rPr lang="en-US" sz="2400" dirty="0"/>
              <a:t>In a 2×1 multiplexer, there</a:t>
            </a:r>
          </a:p>
          <a:p>
            <a:pPr marL="0" indent="0">
              <a:buNone/>
              <a:defRPr/>
            </a:pPr>
            <a:r>
              <a:rPr lang="en-US" sz="2400" dirty="0"/>
              <a:t> is one select switch and </a:t>
            </a:r>
          </a:p>
          <a:p>
            <a:pPr marL="0" indent="0">
              <a:buNone/>
              <a:defRPr/>
            </a:pPr>
            <a:r>
              <a:rPr lang="en-US" sz="2400" dirty="0"/>
              <a:t>two data lines. </a:t>
            </a:r>
            <a:endParaRPr lang="en-IN" sz="2400" dirty="0"/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en-US" altLang="zh-TW" sz="2400" dirty="0">
              <a:ea typeface="新細明體" charset="-12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zh-TW" altLang="en-US" sz="2400" dirty="0">
              <a:ea typeface="新細明體" charset="-120"/>
            </a:endParaRPr>
          </a:p>
        </p:txBody>
      </p:sp>
      <p:pic>
        <p:nvPicPr>
          <p:cNvPr id="28676" name="Picture 6" descr="AACFLPH0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/>
          <a:srcRect b="11432"/>
          <a:stretch/>
        </p:blipFill>
        <p:spPr>
          <a:xfrm>
            <a:off x="4114800" y="895350"/>
            <a:ext cx="2057402" cy="3505200"/>
          </a:xfrm>
          <a:noFill/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Object 30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711380"/>
              </p:ext>
            </p:extLst>
          </p:nvPr>
        </p:nvGraphicFramePr>
        <p:xfrm>
          <a:off x="6324600" y="2190750"/>
          <a:ext cx="1689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2960" imgH="253800" progId="Equation.3">
                  <p:embed/>
                </p:oleObj>
              </mc:Choice>
              <mc:Fallback>
                <p:oleObj name="Equation" r:id="rId4" imgW="1002960" imgH="253800" progId="Equation.3">
                  <p:embed/>
                  <p:pic>
                    <p:nvPicPr>
                      <p:cNvPr id="8" name="Object 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190750"/>
                        <a:ext cx="1689100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790282"/>
              </p:ext>
            </p:extLst>
          </p:nvPr>
        </p:nvGraphicFramePr>
        <p:xfrm>
          <a:off x="6553200" y="359031"/>
          <a:ext cx="1295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I0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I1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36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285750"/>
            <a:ext cx="2968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4 to 1 MUX Testbench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747415"/>
            <a:ext cx="6248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module TB;</a:t>
            </a:r>
          </a:p>
          <a:p>
            <a:r>
              <a:rPr lang="en-IN" dirty="0"/>
              <a:t>reg [0:3]ii;</a:t>
            </a:r>
          </a:p>
          <a:p>
            <a:r>
              <a:rPr lang="en-IN" dirty="0"/>
              <a:t>reg s0;reg s1;</a:t>
            </a:r>
          </a:p>
          <a:p>
            <a:r>
              <a:rPr lang="en-IN" dirty="0"/>
              <a:t>‘wire </a:t>
            </a:r>
            <a:r>
              <a:rPr lang="en-IN" dirty="0" err="1"/>
              <a:t>yy</a:t>
            </a:r>
            <a:r>
              <a:rPr lang="en-IN" dirty="0"/>
              <a:t>;</a:t>
            </a:r>
          </a:p>
          <a:p>
            <a:r>
              <a:rPr lang="en-IN" dirty="0"/>
              <a:t>initial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$dumpfile("MUX4_test.vcd");</a:t>
            </a:r>
          </a:p>
          <a:p>
            <a:r>
              <a:rPr lang="en-IN" dirty="0"/>
              <a:t>$dumpvars(0, TB);</a:t>
            </a:r>
          </a:p>
          <a:p>
            <a:r>
              <a:rPr lang="en-IN" dirty="0"/>
              <a:t>end</a:t>
            </a:r>
          </a:p>
          <a:p>
            <a:r>
              <a:rPr lang="en-IN" dirty="0"/>
              <a:t>mux4 newMUX(.i(ii), .j0(s0),.j1(s1),.o(</a:t>
            </a:r>
            <a:r>
              <a:rPr lang="en-IN" dirty="0" err="1"/>
              <a:t>yy</a:t>
            </a:r>
            <a:r>
              <a:rPr lang="en-IN" dirty="0"/>
              <a:t>));</a:t>
            </a:r>
          </a:p>
          <a:p>
            <a:r>
              <a:rPr lang="en-IN" dirty="0"/>
              <a:t>initial</a:t>
            </a:r>
          </a:p>
          <a:p>
            <a:r>
              <a:rPr lang="en-IN" dirty="0"/>
              <a:t>begin</a:t>
            </a:r>
          </a:p>
        </p:txBody>
      </p:sp>
    </p:spTree>
    <p:extLst>
      <p:ext uri="{BB962C8B-B14F-4D97-AF65-F5344CB8AC3E}">
        <p14:creationId xmlns:p14="http://schemas.microsoft.com/office/powerpoint/2010/main" val="424760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140589"/>
            <a:ext cx="7086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ii = 4'b0000;s0=1'b0;s1=1'b0;</a:t>
            </a:r>
          </a:p>
          <a:p>
            <a:r>
              <a:rPr lang="en-IN" dirty="0"/>
              <a:t>#5      ii = 4'b1000;s0=1'b0;s1=1'b0;</a:t>
            </a:r>
          </a:p>
          <a:p>
            <a:r>
              <a:rPr lang="en-IN" dirty="0"/>
              <a:t>#5      ii = 4'b0000;s0=1'b0;s1=1'b1;</a:t>
            </a:r>
          </a:p>
          <a:p>
            <a:r>
              <a:rPr lang="en-IN" dirty="0"/>
              <a:t>#5      ii = 4'b0100;s0=1'b0;s1=1'b1;</a:t>
            </a:r>
          </a:p>
          <a:p>
            <a:r>
              <a:rPr lang="en-IN" dirty="0"/>
              <a:t>#5      ii = 4'b0000;s0=1'b1;s1=1'b0;</a:t>
            </a:r>
          </a:p>
          <a:p>
            <a:r>
              <a:rPr lang="en-IN" dirty="0"/>
              <a:t>#5      ii = 4'b0010;s0=1'b1;s1=1'b0;</a:t>
            </a:r>
          </a:p>
          <a:p>
            <a:r>
              <a:rPr lang="en-IN" dirty="0"/>
              <a:t>#5      ii = 4'b0000;s0=1'b1;s1=1'b1;</a:t>
            </a:r>
          </a:p>
          <a:p>
            <a:r>
              <a:rPr lang="en-IN" dirty="0"/>
              <a:t>#5      ii = 4'b0001;s0=1'b1;s1=1'b1;</a:t>
            </a:r>
          </a:p>
          <a:p>
            <a:r>
              <a:rPr lang="en-IN" dirty="0"/>
              <a:t>end</a:t>
            </a:r>
          </a:p>
          <a:p>
            <a:r>
              <a:rPr lang="en-IN" dirty="0"/>
              <a:t>endmodule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285750"/>
            <a:ext cx="4139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4 to 1 MUX Testbench(</a:t>
            </a:r>
            <a:r>
              <a:rPr lang="en-IN" sz="2400" b="1" dirty="0" err="1"/>
              <a:t>Contd</a:t>
            </a:r>
            <a:r>
              <a:rPr lang="en-IN" sz="2400" b="1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262254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909818"/>
              </p:ext>
            </p:extLst>
          </p:nvPr>
        </p:nvGraphicFramePr>
        <p:xfrm>
          <a:off x="1524000" y="1352550"/>
          <a:ext cx="4267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828800" y="438150"/>
            <a:ext cx="3305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4 to 1 MUX Truthtable (</a:t>
            </a:r>
            <a:r>
              <a:rPr lang="en-IN" b="1" dirty="0" err="1"/>
              <a:t>Contd</a:t>
            </a:r>
            <a:r>
              <a:rPr lang="en-IN" b="1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937922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276350"/>
            <a:ext cx="8153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Program 4.(4:1 Multiplexer using 2:1 Multiplexer)</a:t>
            </a:r>
          </a:p>
          <a:p>
            <a:r>
              <a:rPr lang="en-US" b="1" dirty="0">
                <a:solidFill>
                  <a:srgbClr val="FF0000"/>
                </a:solidFill>
              </a:rPr>
              <a:t>- students have to complete MUX4to1.v file</a:t>
            </a:r>
          </a:p>
          <a:p>
            <a:endParaRPr lang="en-US" dirty="0"/>
          </a:p>
          <a:p>
            <a:r>
              <a:rPr lang="en-US" dirty="0"/>
              <a:t>Execute the files MUX2to1.v MUX4to1.v and MUX4to1_tb.v using steps below and observe the output</a:t>
            </a:r>
          </a:p>
          <a:p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IN" dirty="0" err="1"/>
              <a:t>iverilog</a:t>
            </a:r>
            <a:r>
              <a:rPr lang="en-IN" dirty="0"/>
              <a:t> -o test_mux4   MUX2to1.v </a:t>
            </a:r>
            <a:r>
              <a:rPr lang="en-US" dirty="0"/>
              <a:t>MUX4to1.v MUX4to1_tb.v </a:t>
            </a:r>
            <a:endParaRPr lang="en-IN" dirty="0"/>
          </a:p>
          <a:p>
            <a:pPr marL="342900" indent="-342900">
              <a:buFont typeface="+mj-lt"/>
              <a:buAutoNum type="arabicParenR"/>
            </a:pPr>
            <a:r>
              <a:rPr lang="en-IN" dirty="0" err="1"/>
              <a:t>vvp</a:t>
            </a:r>
            <a:r>
              <a:rPr lang="en-IN" dirty="0"/>
              <a:t> test_mux4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err="1"/>
              <a:t>gtkwave</a:t>
            </a:r>
            <a:r>
              <a:rPr lang="en-US" dirty="0"/>
              <a:t> mux4_test.vcd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4:1 MUX Simulation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6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2266950"/>
            <a:ext cx="5562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module mux2 (input wire i0, i1, j, output wire o);  </a:t>
            </a:r>
          </a:p>
          <a:p>
            <a:endParaRPr lang="en-IN" dirty="0"/>
          </a:p>
          <a:p>
            <a:r>
              <a:rPr lang="en-IN" dirty="0"/>
              <a:t>assign o = --------------;</a:t>
            </a:r>
          </a:p>
          <a:p>
            <a:endParaRPr lang="en-IN" dirty="0"/>
          </a:p>
          <a:p>
            <a:r>
              <a:rPr lang="en-IN" dirty="0"/>
              <a:t>endmodule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285750"/>
            <a:ext cx="769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Program 3.(2:1 Multiplexer) </a:t>
            </a:r>
          </a:p>
          <a:p>
            <a:r>
              <a:rPr lang="en-IN" sz="2400" b="1" dirty="0"/>
              <a:t>Verilog Source File  MUX2to1.v </a:t>
            </a:r>
            <a:endParaRPr lang="en-US" sz="2400" b="1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Students need to complete this  Verilog Source File MUX2to1.v</a:t>
            </a:r>
          </a:p>
        </p:txBody>
      </p:sp>
    </p:spTree>
    <p:extLst>
      <p:ext uri="{BB962C8B-B14F-4D97-AF65-F5344CB8AC3E}">
        <p14:creationId xmlns:p14="http://schemas.microsoft.com/office/powerpoint/2010/main" val="305557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74295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module TB;</a:t>
            </a:r>
          </a:p>
          <a:p>
            <a:r>
              <a:rPr lang="en-IN" sz="2400" dirty="0"/>
              <a:t>reg A,B,S;</a:t>
            </a:r>
          </a:p>
          <a:p>
            <a:r>
              <a:rPr lang="en-IN" sz="2400" dirty="0"/>
              <a:t>wire X;</a:t>
            </a:r>
          </a:p>
          <a:p>
            <a:r>
              <a:rPr lang="en-IN" sz="2400" dirty="0"/>
              <a:t>initial</a:t>
            </a:r>
          </a:p>
          <a:p>
            <a:r>
              <a:rPr lang="en-IN" sz="2400" dirty="0"/>
              <a:t>begin</a:t>
            </a:r>
          </a:p>
          <a:p>
            <a:r>
              <a:rPr lang="en-IN" sz="2400" dirty="0"/>
              <a:t>$dumpfile("MUX2_test.vcd");</a:t>
            </a:r>
          </a:p>
          <a:p>
            <a:r>
              <a:rPr lang="en-IN" sz="2400" dirty="0"/>
              <a:t>$dumpvars(0,TB);</a:t>
            </a:r>
          </a:p>
          <a:p>
            <a:r>
              <a:rPr lang="en-IN" sz="2400" dirty="0"/>
              <a:t>end</a:t>
            </a:r>
          </a:p>
          <a:p>
            <a:r>
              <a:rPr lang="en-IN" sz="2400" dirty="0"/>
              <a:t>mux2 newMUX(.i0(A), .i1(B), .j(S), .o(X));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285750"/>
            <a:ext cx="2968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2 to 1 MUX Testbench</a:t>
            </a:r>
          </a:p>
        </p:txBody>
      </p:sp>
    </p:spTree>
    <p:extLst>
      <p:ext uri="{BB962C8B-B14F-4D97-AF65-F5344CB8AC3E}">
        <p14:creationId xmlns:p14="http://schemas.microsoft.com/office/powerpoint/2010/main" val="147588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86359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initial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S = 1'b0;A = 1'b0;B = 1'b0;</a:t>
            </a:r>
          </a:p>
          <a:p>
            <a:r>
              <a:rPr lang="en-IN" dirty="0"/>
              <a:t>#5 S = 1'b0;A = 1'b0;B = 1'b1;</a:t>
            </a:r>
          </a:p>
          <a:p>
            <a:r>
              <a:rPr lang="en-IN" dirty="0"/>
              <a:t>#5 S = 1'b0;A = 1'b1;B = 1'b0;</a:t>
            </a:r>
          </a:p>
          <a:p>
            <a:r>
              <a:rPr lang="en-IN" dirty="0"/>
              <a:t>#5 S = 1'b0;A = 1'b1;B = 1'b1;</a:t>
            </a:r>
          </a:p>
          <a:p>
            <a:r>
              <a:rPr lang="en-IN" dirty="0"/>
              <a:t>#5 S = 1'b1;A = 1'b0;B = 1'b0;</a:t>
            </a:r>
          </a:p>
          <a:p>
            <a:r>
              <a:rPr lang="en-IN" dirty="0"/>
              <a:t>#5 S = 1'b1;A = 1'b0;B = 1'b1;</a:t>
            </a:r>
          </a:p>
          <a:p>
            <a:r>
              <a:rPr lang="en-IN" dirty="0"/>
              <a:t>#5 S = 1'b1;A = 1'b1;B = 1'b0;</a:t>
            </a:r>
          </a:p>
          <a:p>
            <a:r>
              <a:rPr lang="en-IN" dirty="0"/>
              <a:t>#5 S=1'b1;A = 1'b1;B = 1'b1;</a:t>
            </a:r>
          </a:p>
          <a:p>
            <a:r>
              <a:rPr lang="en-IN" dirty="0"/>
              <a:t>end</a:t>
            </a:r>
          </a:p>
          <a:p>
            <a:r>
              <a:rPr lang="en-IN" dirty="0"/>
              <a:t>endmodule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85750"/>
            <a:ext cx="4139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2 to 1 MUX Testbench(</a:t>
            </a:r>
            <a:r>
              <a:rPr lang="en-IN" sz="2400" b="1" dirty="0" err="1"/>
              <a:t>Contd</a:t>
            </a:r>
            <a:r>
              <a:rPr lang="en-IN" sz="2400" b="1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42222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0955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Execute the files MUX2to1 and testBench2to1 as mentioned below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</a:rPr>
              <a:t>    Step1) </a:t>
            </a:r>
            <a:r>
              <a:rPr lang="en-US" dirty="0" err="1">
                <a:solidFill>
                  <a:prstClr val="black"/>
                </a:solidFill>
              </a:rPr>
              <a:t>iverilog</a:t>
            </a:r>
            <a:r>
              <a:rPr lang="en-US" dirty="0">
                <a:solidFill>
                  <a:prstClr val="black"/>
                </a:solidFill>
              </a:rPr>
              <a:t>   -o testmux2        MUX2to1.v   MUX2to1_tb.v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  If the compilation went OK, you won't see any output. 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   Step2) </a:t>
            </a:r>
            <a:r>
              <a:rPr lang="en-US" dirty="0" err="1">
                <a:solidFill>
                  <a:prstClr val="black"/>
                </a:solidFill>
              </a:rPr>
              <a:t>vvp</a:t>
            </a:r>
            <a:r>
              <a:rPr lang="en-US" dirty="0">
                <a:solidFill>
                  <a:prstClr val="black"/>
                </a:solidFill>
              </a:rPr>
              <a:t> testmux2 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You can observe output on the console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   Step3) </a:t>
            </a:r>
            <a:r>
              <a:rPr lang="en-US" dirty="0" err="1">
                <a:solidFill>
                  <a:prstClr val="black"/>
                </a:solidFill>
              </a:rPr>
              <a:t>gtkwave</a:t>
            </a:r>
            <a:r>
              <a:rPr lang="en-US" dirty="0">
                <a:solidFill>
                  <a:prstClr val="black"/>
                </a:solidFill>
              </a:rPr>
              <a:t>    mux2_test.vcd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Output waveform will be observed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2:1 MUX Simulation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87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295401" y="457202"/>
            <a:ext cx="66319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solidFill>
                  <a:srgbClr val="C050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FOUR-INPUT MULTIPLEXER</a:t>
            </a:r>
          </a:p>
        </p:txBody>
      </p:sp>
      <p:pic>
        <p:nvPicPr>
          <p:cNvPr id="307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0643" y="1103533"/>
            <a:ext cx="3680730" cy="193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844916"/>
              </p:ext>
            </p:extLst>
          </p:nvPr>
        </p:nvGraphicFramePr>
        <p:xfrm>
          <a:off x="4955544" y="1419731"/>
          <a:ext cx="2971801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632920" imgH="933480" progId="Word.Document.8">
                  <p:embed/>
                </p:oleObj>
              </mc:Choice>
              <mc:Fallback>
                <p:oleObj name="Document" r:id="rId3" imgW="5632920" imgH="933480" progId="Word.Document.8">
                  <p:embed/>
                  <p:pic>
                    <p:nvPicPr>
                      <p:cNvPr id="307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1597"/>
                      <a:stretch>
                        <a:fillRect/>
                      </a:stretch>
                    </p:blipFill>
                    <p:spPr bwMode="auto">
                      <a:xfrm>
                        <a:off x="4955544" y="1419731"/>
                        <a:ext cx="2971801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65421" y="34861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 a 4×1 multiplexer, there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are two select switches and 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four data lines. 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9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73"/>
          <a:stretch/>
        </p:blipFill>
        <p:spPr bwMode="auto">
          <a:xfrm>
            <a:off x="685800" y="2756417"/>
            <a:ext cx="2895600" cy="1463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500" y="1556088"/>
            <a:ext cx="38862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prstClr val="black"/>
                </a:solidFill>
                <a:ea typeface="新細明體" charset="-120"/>
              </a:rPr>
              <a:t>Top-Down Methodology:</a:t>
            </a:r>
            <a:r>
              <a:rPr lang="en-US" sz="1400" dirty="0">
                <a:solidFill>
                  <a:prstClr val="black"/>
                </a:solidFill>
                <a:ea typeface="新細明體" charset="-120"/>
              </a:rPr>
              <a:t> In Top-Down we first identify or define the big circuit or big block and then identify small block used to make this big block.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62"/>
          <a:stretch/>
        </p:blipFill>
        <p:spPr bwMode="auto">
          <a:xfrm>
            <a:off x="4572001" y="2447876"/>
            <a:ext cx="4374572" cy="13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274126" y="155608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400" b="1" dirty="0">
                <a:solidFill>
                  <a:prstClr val="black"/>
                </a:solidFill>
                <a:ea typeface="新細明體" charset="-120"/>
              </a:rPr>
              <a:t>Bottom-Up Methodology: </a:t>
            </a:r>
            <a:r>
              <a:rPr lang="en-US" sz="1400" dirty="0">
                <a:solidFill>
                  <a:prstClr val="black"/>
                </a:solidFill>
                <a:ea typeface="新細明體" charset="-120"/>
              </a:rPr>
              <a:t>In this approach, we first identify small blocks that are available to us and use them to construct a big block.  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8" y="971550"/>
            <a:ext cx="8458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prstClr val="black"/>
                </a:solidFill>
                <a:ea typeface="新細明體" charset="-120"/>
              </a:rPr>
              <a:t>There are two design approaches when writing a code in hierarchical style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7053" y="361951"/>
            <a:ext cx="3005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Hierarchical Designing</a:t>
            </a:r>
            <a:endParaRPr lang="en-IN" sz="2400" dirty="0">
              <a:solidFill>
                <a:prstClr val="black"/>
              </a:solidFill>
            </a:endParaRPr>
          </a:p>
        </p:txBody>
      </p:sp>
      <p:pic>
        <p:nvPicPr>
          <p:cNvPr id="8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38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4:1 Mux using 2:1 Mux</a:t>
            </a:r>
            <a:br>
              <a:rPr lang="en-IN" dirty="0"/>
            </a:br>
            <a:r>
              <a:rPr lang="en-US" dirty="0"/>
              <a:t>Multiplexers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87047"/>
              </p:ext>
            </p:extLst>
          </p:nvPr>
        </p:nvGraphicFramePr>
        <p:xfrm>
          <a:off x="4343401" y="1143002"/>
          <a:ext cx="4572000" cy="1469542"/>
        </p:xfrm>
        <a:graphic>
          <a:graphicData uri="http://schemas.openxmlformats.org/drawingml/2006/table">
            <a:tbl>
              <a:tblPr/>
              <a:tblGrid>
                <a:gridCol w="647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4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4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6432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effectLst/>
                        </a:rPr>
                        <a:t>i0</a:t>
                      </a:r>
                      <a:endParaRPr lang="en-IN" sz="1400" dirty="0">
                        <a:effectLst/>
                      </a:endParaRP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effectLst/>
                        </a:rPr>
                        <a:t>i1</a:t>
                      </a:r>
                      <a:endParaRPr lang="en-IN" sz="1400" dirty="0">
                        <a:effectLst/>
                      </a:endParaRP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effectLst/>
                        </a:rPr>
                        <a:t>i2</a:t>
                      </a:r>
                      <a:endParaRPr lang="en-IN" sz="1400" dirty="0">
                        <a:effectLst/>
                      </a:endParaRP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</a:rPr>
                        <a:t>i3</a:t>
                      </a:r>
                      <a:endParaRPr lang="en-IN" sz="1400">
                        <a:effectLst/>
                      </a:endParaRP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</a:rPr>
                        <a:t>s0</a:t>
                      </a:r>
                      <a:endParaRPr lang="en-IN" sz="1400">
                        <a:effectLst/>
                      </a:endParaRP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</a:rPr>
                        <a:t>s1</a:t>
                      </a:r>
                      <a:endParaRPr lang="en-IN" sz="1400">
                        <a:effectLst/>
                      </a:endParaRP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</a:rPr>
                        <a:t>out</a:t>
                      </a:r>
                      <a:endParaRPr lang="en-IN" sz="1400">
                        <a:effectLst/>
                      </a:endParaRP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</a:rPr>
                        <a:t>0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3682" marR="33682" marT="12631" marB="126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122" name="Picture 2" descr="http://bravelearn.com/wp-content/uploads/2017/01/4x2_m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428750"/>
            <a:ext cx="4038599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58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91" y="1678448"/>
            <a:ext cx="77550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module mux4 (input wire [0:3] i, input wire j1, j0, output wire o);  </a:t>
            </a:r>
          </a:p>
          <a:p>
            <a:r>
              <a:rPr lang="en-IN" sz="2400" dirty="0"/>
              <a:t>wire  t0, t1;  </a:t>
            </a:r>
          </a:p>
          <a:p>
            <a:r>
              <a:rPr lang="en-IN" sz="2400" dirty="0"/>
              <a:t>mux2 mux2_0 (-------------------);  </a:t>
            </a:r>
          </a:p>
          <a:p>
            <a:r>
              <a:rPr lang="en-IN" sz="2400" dirty="0"/>
              <a:t>mux2 mux2_1 (-------------------);  </a:t>
            </a:r>
          </a:p>
          <a:p>
            <a:r>
              <a:rPr lang="en-IN" sz="2400" dirty="0"/>
              <a:t>mux2 mux2_2 (-------------------);</a:t>
            </a:r>
          </a:p>
          <a:p>
            <a:r>
              <a:rPr lang="en-IN" sz="2400" dirty="0" err="1"/>
              <a:t>Endmodule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1066800" y="285750"/>
            <a:ext cx="769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Program 4(4:1 Multiplexer) </a:t>
            </a:r>
          </a:p>
          <a:p>
            <a:r>
              <a:rPr lang="en-IN" sz="2400" b="1" dirty="0"/>
              <a:t>Verilog Source File  MUX4to1.v </a:t>
            </a:r>
            <a:endParaRPr lang="en-US" sz="2400" b="1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Students need to complete this  Verilog Source File MUX4to1.v</a:t>
            </a:r>
          </a:p>
        </p:txBody>
      </p:sp>
    </p:spTree>
    <p:extLst>
      <p:ext uri="{BB962C8B-B14F-4D97-AF65-F5344CB8AC3E}">
        <p14:creationId xmlns:p14="http://schemas.microsoft.com/office/powerpoint/2010/main" val="13628879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811</Words>
  <Application>Microsoft Office PowerPoint</Application>
  <PresentationFormat>On-screen Show (16:9)</PresentationFormat>
  <Paragraphs>215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Tahoma</vt:lpstr>
      <vt:lpstr>Wingdings 2</vt:lpstr>
      <vt:lpstr>1_Office Theme</vt:lpstr>
      <vt:lpstr>Equation</vt:lpstr>
      <vt:lpstr>Document</vt:lpstr>
      <vt:lpstr>Multiplexers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4:1 Mux using 2:1 Mux Multiplexers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Deepti C</dc:creator>
  <cp:lastModifiedBy>prajwala talanki</cp:lastModifiedBy>
  <cp:revision>107</cp:revision>
  <dcterms:created xsi:type="dcterms:W3CDTF">2006-08-16T00:00:00Z</dcterms:created>
  <dcterms:modified xsi:type="dcterms:W3CDTF">2021-11-11T09:27:11Z</dcterms:modified>
</cp:coreProperties>
</file>