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16" roundtripDataSignature="AMtx7mh102+nCWMFx+MHcL/Oj28diFNb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
          <p:cNvSpPr/>
          <p:nvPr>
            <p:ph idx="2" type="pic"/>
          </p:nvPr>
        </p:nvSpPr>
        <p:spPr>
          <a:xfrm>
            <a:off x="1792288" y="612775"/>
            <a:ext cx="5486400" cy="4114800"/>
          </a:xfrm>
          <a:prstGeom prst="rect">
            <a:avLst/>
          </a:prstGeom>
          <a:noFill/>
          <a:ln>
            <a:noFill/>
          </a:ln>
        </p:spPr>
      </p:sp>
      <p:sp>
        <p:nvSpPr>
          <p:cNvPr id="64" name="Google Shape;64;p2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3581400" y="2432779"/>
            <a:ext cx="4944999" cy="843821"/>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b="1" i="0" lang="en-IN" sz="2700" u="none" cap="none" strike="noStrike">
                <a:solidFill>
                  <a:srgbClr val="C55A11"/>
                </a:solidFill>
                <a:latin typeface="Calibri"/>
                <a:ea typeface="Calibri"/>
                <a:cs typeface="Calibri"/>
                <a:sym typeface="Calibri"/>
              </a:rPr>
              <a:t>DIGITAL DESIGN &amp; COMPUTER  ORGANISATION</a:t>
            </a:r>
            <a:endParaRPr b="0" i="0" sz="2700" u="none" cap="none" strike="noStrike">
              <a:solidFill>
                <a:schemeClr val="dk1"/>
              </a:solidFill>
              <a:latin typeface="Calibri"/>
              <a:ea typeface="Calibri"/>
              <a:cs typeface="Calibri"/>
              <a:sym typeface="Calibri"/>
            </a:endParaRPr>
          </a:p>
        </p:txBody>
      </p:sp>
      <p:sp>
        <p:nvSpPr>
          <p:cNvPr id="85" name="Google Shape;85;p1"/>
          <p:cNvSpPr txBox="1"/>
          <p:nvPr/>
        </p:nvSpPr>
        <p:spPr>
          <a:xfrm>
            <a:off x="3581193" y="3505200"/>
            <a:ext cx="5325999" cy="1374735"/>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b="1" i="0" lang="en-IN" sz="2800" u="none" cap="none" strike="noStrike">
                <a:solidFill>
                  <a:srgbClr val="0070C0"/>
                </a:solidFill>
                <a:latin typeface="Calibri"/>
                <a:ea typeface="Calibri"/>
                <a:cs typeface="Calibri"/>
                <a:sym typeface="Calibri"/>
              </a:rPr>
              <a:t>Microprocessor Control Logic – 2</a:t>
            </a:r>
            <a:endParaRPr b="1" i="0" sz="2800" u="none" cap="none" strike="noStrike">
              <a:solidFill>
                <a:srgbClr val="0070C0"/>
              </a:solidFill>
              <a:latin typeface="Calibri"/>
              <a:ea typeface="Calibri"/>
              <a:cs typeface="Calibri"/>
              <a:sym typeface="Calibri"/>
            </a:endParaRPr>
          </a:p>
          <a:p>
            <a:pPr indent="0" lvl="0" marL="12700" marR="5080" rtl="0" algn="just">
              <a:lnSpc>
                <a:spcPct val="100000"/>
              </a:lnSpc>
              <a:spcBef>
                <a:spcPts val="100"/>
              </a:spcBef>
              <a:spcAft>
                <a:spcPts val="0"/>
              </a:spcAft>
              <a:buNone/>
            </a:pPr>
            <a:r>
              <a:t/>
            </a:r>
            <a:endParaRPr b="0" i="0" sz="1800" u="none" cap="none" strike="noStrike">
              <a:solidFill>
                <a:schemeClr val="dk1"/>
              </a:solidFill>
              <a:latin typeface="Calibri"/>
              <a:ea typeface="Calibri"/>
              <a:cs typeface="Calibri"/>
              <a:sym typeface="Calibri"/>
            </a:endParaRPr>
          </a:p>
          <a:p>
            <a:pPr indent="0" lvl="0" marL="12700" marR="5080" rtl="0" algn="just">
              <a:lnSpc>
                <a:spcPct val="100000"/>
              </a:lnSpc>
              <a:spcBef>
                <a:spcPts val="100"/>
              </a:spcBef>
              <a:spcAft>
                <a:spcPts val="0"/>
              </a:spcAft>
              <a:buNone/>
            </a:pPr>
            <a:r>
              <a:rPr b="1" i="0" lang="en-IN" sz="2000" u="none" cap="none" strike="noStrike">
                <a:solidFill>
                  <a:schemeClr val="dk1"/>
                </a:solidFill>
                <a:latin typeface="Calibri"/>
                <a:ea typeface="Calibri"/>
                <a:cs typeface="Calibri"/>
                <a:sym typeface="Calibri"/>
              </a:rPr>
              <a:t>TEAM DDCO</a:t>
            </a:r>
            <a:endParaRPr b="1" i="0" sz="2000" u="none" cap="none" strike="noStrike">
              <a:solidFill>
                <a:schemeClr val="dk1"/>
              </a:solidFill>
              <a:latin typeface="Calibri"/>
              <a:ea typeface="Calibri"/>
              <a:cs typeface="Calibri"/>
              <a:sym typeface="Calibri"/>
            </a:endParaRPr>
          </a:p>
          <a:p>
            <a:pPr indent="0" lvl="0" marL="12700" marR="5080" rtl="0" algn="just">
              <a:lnSpc>
                <a:spcPct val="100000"/>
              </a:lnSpc>
              <a:spcBef>
                <a:spcPts val="100"/>
              </a:spcBef>
              <a:spcAft>
                <a:spcPts val="0"/>
              </a:spcAft>
              <a:buNone/>
            </a:pPr>
            <a:r>
              <a:rPr b="1" i="0" lang="en-IN" sz="2000" u="none" cap="none" strike="noStrike">
                <a:solidFill>
                  <a:schemeClr val="dk1"/>
                </a:solidFill>
                <a:latin typeface="Calibri"/>
                <a:ea typeface="Calibri"/>
                <a:cs typeface="Calibri"/>
                <a:sym typeface="Calibri"/>
              </a:rPr>
              <a:t>Department of Computer Science  &amp; Engineering</a:t>
            </a:r>
            <a:endParaRPr b="1" i="0" sz="2000" u="none" cap="none" strike="noStrike">
              <a:solidFill>
                <a:schemeClr val="dk1"/>
              </a:solidFill>
              <a:latin typeface="Calibri"/>
              <a:ea typeface="Calibri"/>
              <a:cs typeface="Calibri"/>
              <a:sym typeface="Calibri"/>
            </a:endParaRPr>
          </a:p>
        </p:txBody>
      </p:sp>
      <p:sp>
        <p:nvSpPr>
          <p:cNvPr id="86" name="Google Shape;86;p1"/>
          <p:cNvSpPr/>
          <p:nvPr/>
        </p:nvSpPr>
        <p:spPr>
          <a:xfrm>
            <a:off x="234696" y="4974335"/>
            <a:ext cx="800100" cy="809625"/>
          </a:xfrm>
          <a:custGeom>
            <a:rect b="b" l="l" r="r" t="t"/>
            <a:pathLst>
              <a:path extrusionOk="0" h="809625" w="800100">
                <a:moveTo>
                  <a:pt x="800100" y="774192"/>
                </a:moveTo>
                <a:lnTo>
                  <a:pt x="35052" y="774192"/>
                </a:lnTo>
                <a:lnTo>
                  <a:pt x="35052" y="0"/>
                </a:lnTo>
                <a:lnTo>
                  <a:pt x="0" y="0"/>
                </a:lnTo>
                <a:lnTo>
                  <a:pt x="0" y="774192"/>
                </a:lnTo>
                <a:lnTo>
                  <a:pt x="0" y="800100"/>
                </a:lnTo>
                <a:lnTo>
                  <a:pt x="0" y="809244"/>
                </a:lnTo>
                <a:lnTo>
                  <a:pt x="800100" y="809244"/>
                </a:lnTo>
                <a:lnTo>
                  <a:pt x="800100" y="774192"/>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 name="Google Shape;87;p1"/>
          <p:cNvSpPr/>
          <p:nvPr/>
        </p:nvSpPr>
        <p:spPr>
          <a:xfrm>
            <a:off x="3595660" y="3941826"/>
            <a:ext cx="4752000" cy="0"/>
          </a:xfrm>
          <a:custGeom>
            <a:rect b="b" l="l" r="r" t="t"/>
            <a:pathLst>
              <a:path extrusionOk="0" h="120000" w="3436620">
                <a:moveTo>
                  <a:pt x="0" y="0"/>
                </a:moveTo>
                <a:lnTo>
                  <a:pt x="3436112" y="0"/>
                </a:lnTo>
              </a:path>
            </a:pathLst>
          </a:custGeom>
          <a:noFill/>
          <a:ln cap="flat" cmpd="sng" w="38100">
            <a:solidFill>
              <a:srgbClr val="C55A1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8" name="Google Shape;88;p1"/>
          <p:cNvPicPr preferRelativeResize="0"/>
          <p:nvPr/>
        </p:nvPicPr>
        <p:blipFill rotWithShape="1">
          <a:blip r:embed="rId3">
            <a:alphaModFix/>
          </a:blip>
          <a:srcRect b="0" l="0" r="0" t="0"/>
          <a:stretch/>
        </p:blipFill>
        <p:spPr>
          <a:xfrm>
            <a:off x="1309116" y="2061972"/>
            <a:ext cx="1776984" cy="2662428"/>
          </a:xfrm>
          <a:prstGeom prst="rect">
            <a:avLst/>
          </a:prstGeom>
          <a:noFill/>
          <a:ln>
            <a:noFill/>
          </a:ln>
        </p:spPr>
      </p:pic>
      <p:grpSp>
        <p:nvGrpSpPr>
          <p:cNvPr id="89" name="Google Shape;89;p1"/>
          <p:cNvGrpSpPr/>
          <p:nvPr/>
        </p:nvGrpSpPr>
        <p:grpSpPr>
          <a:xfrm>
            <a:off x="8077200" y="12191"/>
            <a:ext cx="864108" cy="1853565"/>
            <a:chOff x="8077200" y="12191"/>
            <a:chExt cx="864108" cy="1853565"/>
          </a:xfrm>
        </p:grpSpPr>
        <p:sp>
          <p:nvSpPr>
            <p:cNvPr id="90" name="Google Shape;90;p1"/>
            <p:cNvSpPr/>
            <p:nvPr/>
          </p:nvSpPr>
          <p:spPr>
            <a:xfrm>
              <a:off x="8141208" y="1056131"/>
              <a:ext cx="800100" cy="809625"/>
            </a:xfrm>
            <a:custGeom>
              <a:rect b="b" l="l" r="r" t="t"/>
              <a:pathLst>
                <a:path extrusionOk="0" h="809625" w="800100">
                  <a:moveTo>
                    <a:pt x="800100" y="0"/>
                  </a:moveTo>
                  <a:lnTo>
                    <a:pt x="0" y="0"/>
                  </a:lnTo>
                  <a:lnTo>
                    <a:pt x="0" y="35052"/>
                  </a:lnTo>
                  <a:lnTo>
                    <a:pt x="766572" y="35052"/>
                  </a:lnTo>
                  <a:lnTo>
                    <a:pt x="766572" y="809244"/>
                  </a:lnTo>
                  <a:lnTo>
                    <a:pt x="800100" y="809244"/>
                  </a:lnTo>
                  <a:lnTo>
                    <a:pt x="800100" y="35052"/>
                  </a:lnTo>
                  <a:lnTo>
                    <a:pt x="800100" y="9144"/>
                  </a:lnTo>
                  <a:lnTo>
                    <a:pt x="800100"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1" name="Google Shape;91;p1"/>
            <p:cNvPicPr preferRelativeResize="0"/>
            <p:nvPr/>
          </p:nvPicPr>
          <p:blipFill rotWithShape="1">
            <a:blip r:embed="rId4">
              <a:alphaModFix/>
            </a:blip>
            <a:srcRect b="0" l="0" r="0" t="0"/>
            <a:stretch/>
          </p:blipFill>
          <p:spPr>
            <a:xfrm>
              <a:off x="8077200" y="12191"/>
              <a:ext cx="701040" cy="1050035"/>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0"/>
          <p:cNvSpPr/>
          <p:nvPr/>
        </p:nvSpPr>
        <p:spPr>
          <a:xfrm>
            <a:off x="395068" y="1191064"/>
            <a:ext cx="3492000" cy="0"/>
          </a:xfrm>
          <a:custGeom>
            <a:rect b="b" l="l" r="r" t="t"/>
            <a:pathLst>
              <a:path extrusionOk="0" h="120000" w="6225540">
                <a:moveTo>
                  <a:pt x="0" y="0"/>
                </a:moveTo>
                <a:lnTo>
                  <a:pt x="6225032" y="0"/>
                </a:lnTo>
              </a:path>
            </a:pathLst>
          </a:custGeom>
          <a:noFill/>
          <a:ln cap="flat" cmpd="sng" w="38100">
            <a:solidFill>
              <a:srgbClr val="94373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0" name="Google Shape;170;p10"/>
          <p:cNvPicPr preferRelativeResize="0"/>
          <p:nvPr/>
        </p:nvPicPr>
        <p:blipFill rotWithShape="1">
          <a:blip r:embed="rId3">
            <a:alphaModFix/>
          </a:blip>
          <a:srcRect b="0" l="0" r="0" t="0"/>
          <a:stretch/>
        </p:blipFill>
        <p:spPr>
          <a:xfrm>
            <a:off x="8077200" y="12191"/>
            <a:ext cx="701040" cy="1050035"/>
          </a:xfrm>
          <a:prstGeom prst="rect">
            <a:avLst/>
          </a:prstGeom>
          <a:noFill/>
          <a:ln>
            <a:noFill/>
          </a:ln>
        </p:spPr>
      </p:pic>
      <p:sp>
        <p:nvSpPr>
          <p:cNvPr id="171" name="Google Shape;171;p10"/>
          <p:cNvSpPr txBox="1"/>
          <p:nvPr/>
        </p:nvSpPr>
        <p:spPr>
          <a:xfrm>
            <a:off x="304799" y="152400"/>
            <a:ext cx="4393809" cy="46166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lang="en-IN" sz="2400">
                <a:solidFill>
                  <a:srgbClr val="0070C0"/>
                </a:solidFill>
                <a:latin typeface="Calibri"/>
                <a:ea typeface="Calibri"/>
                <a:cs typeface="Calibri"/>
                <a:sym typeface="Calibri"/>
              </a:rPr>
              <a:t>Microprocessor Control Logic – 2</a:t>
            </a:r>
            <a:endParaRPr sz="2400">
              <a:solidFill>
                <a:schemeClr val="dk1"/>
              </a:solidFill>
              <a:latin typeface="Calibri"/>
              <a:ea typeface="Calibri"/>
              <a:cs typeface="Calibri"/>
              <a:sym typeface="Calibri"/>
            </a:endParaRPr>
          </a:p>
        </p:txBody>
      </p:sp>
      <p:sp>
        <p:nvSpPr>
          <p:cNvPr id="172" name="Google Shape;172;p10"/>
          <p:cNvSpPr txBox="1"/>
          <p:nvPr/>
        </p:nvSpPr>
        <p:spPr>
          <a:xfrm>
            <a:off x="304801" y="703611"/>
            <a:ext cx="3648221"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2400">
                <a:solidFill>
                  <a:srgbClr val="C55A11"/>
                </a:solidFill>
                <a:latin typeface="Calibri"/>
                <a:ea typeface="Calibri"/>
                <a:cs typeface="Calibri"/>
                <a:sym typeface="Calibri"/>
              </a:rPr>
              <a:t>Load and Jump Instructions</a:t>
            </a:r>
            <a:endParaRPr sz="2400">
              <a:solidFill>
                <a:schemeClr val="dk1"/>
              </a:solidFill>
              <a:latin typeface="Calibri"/>
              <a:ea typeface="Calibri"/>
              <a:cs typeface="Calibri"/>
              <a:sym typeface="Calibri"/>
            </a:endParaRPr>
          </a:p>
        </p:txBody>
      </p:sp>
      <p:sp>
        <p:nvSpPr>
          <p:cNvPr id="173" name="Google Shape;173;p10"/>
          <p:cNvSpPr txBox="1"/>
          <p:nvPr/>
        </p:nvSpPr>
        <p:spPr>
          <a:xfrm>
            <a:off x="381000" y="1371600"/>
            <a:ext cx="8305800" cy="461665"/>
          </a:xfrm>
          <a:prstGeom prst="rect">
            <a:avLst/>
          </a:prstGeom>
          <a:noFill/>
          <a:ln>
            <a:noFill/>
          </a:ln>
        </p:spPr>
        <p:txBody>
          <a:bodyPr anchorCtr="0" anchor="t" bIns="45700" lIns="91425" spcFirstLastPara="1" rIns="91425" wrap="square" tIns="45700">
            <a:spAutoFit/>
          </a:bodyPr>
          <a:lstStyle/>
          <a:p>
            <a:pPr indent="-360000" lvl="0" marL="360000" marR="0" rtl="0" algn="just">
              <a:spcBef>
                <a:spcPts val="0"/>
              </a:spcBef>
              <a:spcAft>
                <a:spcPts val="0"/>
              </a:spcAft>
              <a:buClr>
                <a:srgbClr val="E36C09"/>
              </a:buClr>
              <a:buSzPts val="2400"/>
              <a:buFont typeface="Noto Sans Symbols"/>
              <a:buChar char="❖"/>
            </a:pPr>
            <a:r>
              <a:rPr lang="en-IN" sz="2400">
                <a:solidFill>
                  <a:schemeClr val="dk1"/>
                </a:solidFill>
                <a:latin typeface="Calibri"/>
                <a:ea typeface="Calibri"/>
                <a:cs typeface="Calibri"/>
                <a:sym typeface="Calibri"/>
              </a:rPr>
              <a:t>Sketch of control logic – 2.</a:t>
            </a:r>
            <a:endParaRPr sz="2400">
              <a:solidFill>
                <a:schemeClr val="dk1"/>
              </a:solidFill>
              <a:latin typeface="Calibri"/>
              <a:ea typeface="Calibri"/>
              <a:cs typeface="Calibri"/>
              <a:sym typeface="Calibri"/>
            </a:endParaRPr>
          </a:p>
        </p:txBody>
      </p:sp>
      <p:pic>
        <p:nvPicPr>
          <p:cNvPr id="174" name="Google Shape;174;p10"/>
          <p:cNvPicPr preferRelativeResize="0"/>
          <p:nvPr/>
        </p:nvPicPr>
        <p:blipFill rotWithShape="1">
          <a:blip r:embed="rId4">
            <a:alphaModFix/>
          </a:blip>
          <a:srcRect b="0" l="0" r="0" t="0"/>
          <a:stretch/>
        </p:blipFill>
        <p:spPr>
          <a:xfrm>
            <a:off x="1188600" y="1874337"/>
            <a:ext cx="6660000" cy="483126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p:nvPr/>
        </p:nvSpPr>
        <p:spPr>
          <a:xfrm>
            <a:off x="395068" y="1191064"/>
            <a:ext cx="3492000" cy="0"/>
          </a:xfrm>
          <a:custGeom>
            <a:rect b="b" l="l" r="r" t="t"/>
            <a:pathLst>
              <a:path extrusionOk="0" h="120000" w="6225540">
                <a:moveTo>
                  <a:pt x="0" y="0"/>
                </a:moveTo>
                <a:lnTo>
                  <a:pt x="6225032" y="0"/>
                </a:lnTo>
              </a:path>
            </a:pathLst>
          </a:custGeom>
          <a:noFill/>
          <a:ln cap="flat" cmpd="sng" w="38100">
            <a:solidFill>
              <a:srgbClr val="94373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7" name="Google Shape;97;p2"/>
          <p:cNvPicPr preferRelativeResize="0"/>
          <p:nvPr/>
        </p:nvPicPr>
        <p:blipFill rotWithShape="1">
          <a:blip r:embed="rId3">
            <a:alphaModFix/>
          </a:blip>
          <a:srcRect b="0" l="0" r="0" t="0"/>
          <a:stretch/>
        </p:blipFill>
        <p:spPr>
          <a:xfrm>
            <a:off x="8077200" y="12191"/>
            <a:ext cx="701040" cy="1050035"/>
          </a:xfrm>
          <a:prstGeom prst="rect">
            <a:avLst/>
          </a:prstGeom>
          <a:noFill/>
          <a:ln>
            <a:noFill/>
          </a:ln>
        </p:spPr>
      </p:pic>
      <p:sp>
        <p:nvSpPr>
          <p:cNvPr id="98" name="Google Shape;98;p2"/>
          <p:cNvSpPr txBox="1"/>
          <p:nvPr/>
        </p:nvSpPr>
        <p:spPr>
          <a:xfrm>
            <a:off x="304799" y="152400"/>
            <a:ext cx="4393809" cy="46166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lang="en-IN" sz="2400">
                <a:solidFill>
                  <a:srgbClr val="0070C0"/>
                </a:solidFill>
                <a:latin typeface="Calibri"/>
                <a:ea typeface="Calibri"/>
                <a:cs typeface="Calibri"/>
                <a:sym typeface="Calibri"/>
              </a:rPr>
              <a:t>Microprocessor Control Logic – 2</a:t>
            </a:r>
            <a:endParaRPr sz="2400">
              <a:solidFill>
                <a:schemeClr val="dk1"/>
              </a:solidFill>
              <a:latin typeface="Calibri"/>
              <a:ea typeface="Calibri"/>
              <a:cs typeface="Calibri"/>
              <a:sym typeface="Calibri"/>
            </a:endParaRPr>
          </a:p>
        </p:txBody>
      </p:sp>
      <p:sp>
        <p:nvSpPr>
          <p:cNvPr id="99" name="Google Shape;99;p2"/>
          <p:cNvSpPr txBox="1"/>
          <p:nvPr/>
        </p:nvSpPr>
        <p:spPr>
          <a:xfrm>
            <a:off x="304801" y="703611"/>
            <a:ext cx="3648221"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2400">
                <a:solidFill>
                  <a:srgbClr val="C55A11"/>
                </a:solidFill>
                <a:latin typeface="Calibri"/>
                <a:ea typeface="Calibri"/>
                <a:cs typeface="Calibri"/>
                <a:sym typeface="Calibri"/>
              </a:rPr>
              <a:t>Load and Jump Instructions</a:t>
            </a:r>
            <a:endParaRPr sz="2400">
              <a:solidFill>
                <a:schemeClr val="dk1"/>
              </a:solidFill>
              <a:latin typeface="Calibri"/>
              <a:ea typeface="Calibri"/>
              <a:cs typeface="Calibri"/>
              <a:sym typeface="Calibri"/>
            </a:endParaRPr>
          </a:p>
        </p:txBody>
      </p:sp>
      <p:sp>
        <p:nvSpPr>
          <p:cNvPr id="100" name="Google Shape;100;p2"/>
          <p:cNvSpPr txBox="1"/>
          <p:nvPr/>
        </p:nvSpPr>
        <p:spPr>
          <a:xfrm>
            <a:off x="381000" y="1752600"/>
            <a:ext cx="8305800" cy="3877985"/>
          </a:xfrm>
          <a:prstGeom prst="rect">
            <a:avLst/>
          </a:prstGeom>
          <a:noFill/>
          <a:ln>
            <a:noFill/>
          </a:ln>
        </p:spPr>
        <p:txBody>
          <a:bodyPr anchorCtr="0" anchor="t" bIns="45700" lIns="91425" spcFirstLastPara="1" rIns="91425" wrap="square" tIns="45700">
            <a:spAutoFit/>
          </a:bodyPr>
          <a:lstStyle/>
          <a:p>
            <a:pPr indent="-360000" lvl="0" marL="360000" marR="0" rtl="0" algn="just">
              <a:spcBef>
                <a:spcPts val="0"/>
              </a:spcBef>
              <a:spcAft>
                <a:spcPts val="0"/>
              </a:spcAft>
              <a:buClr>
                <a:srgbClr val="E36C09"/>
              </a:buClr>
              <a:buSzPts val="2400"/>
              <a:buFont typeface="Noto Sans Symbols"/>
              <a:buChar char="❖"/>
            </a:pPr>
            <a:r>
              <a:rPr lang="en-IN" sz="2400">
                <a:solidFill>
                  <a:schemeClr val="dk1"/>
                </a:solidFill>
                <a:latin typeface="Calibri"/>
                <a:ea typeface="Calibri"/>
                <a:cs typeface="Calibri"/>
                <a:sym typeface="Calibri"/>
              </a:rPr>
              <a:t>The intent of this assignment is to enhance the control logic to implement load and jump instructions.</a:t>
            </a:r>
            <a:endParaRPr sz="2400">
              <a:solidFill>
                <a:schemeClr val="dk1"/>
              </a:solidFill>
              <a:latin typeface="Calibri"/>
              <a:ea typeface="Calibri"/>
              <a:cs typeface="Calibri"/>
              <a:sym typeface="Calibri"/>
            </a:endParaRPr>
          </a:p>
          <a:p>
            <a:pPr indent="-360000" lvl="0" marL="360000" marR="0" rtl="0" algn="just">
              <a:spcBef>
                <a:spcPts val="1200"/>
              </a:spcBef>
              <a:spcAft>
                <a:spcPts val="0"/>
              </a:spcAft>
              <a:buClr>
                <a:srgbClr val="E36C09"/>
              </a:buClr>
              <a:buSzPts val="2400"/>
              <a:buFont typeface="Noto Sans Symbols"/>
              <a:buChar char="❖"/>
            </a:pPr>
            <a:r>
              <a:rPr lang="en-IN" sz="2400">
                <a:solidFill>
                  <a:schemeClr val="dk1"/>
                </a:solidFill>
                <a:latin typeface="Calibri"/>
                <a:ea typeface="Calibri"/>
                <a:cs typeface="Calibri"/>
                <a:sym typeface="Calibri"/>
              </a:rPr>
              <a:t>The data–path has been augmented as follows.</a:t>
            </a:r>
            <a:endParaRPr/>
          </a:p>
          <a:p>
            <a:pPr indent="-360000" lvl="0" marL="360000" marR="0" rtl="0" algn="just">
              <a:spcBef>
                <a:spcPts val="1200"/>
              </a:spcBef>
              <a:spcAft>
                <a:spcPts val="0"/>
              </a:spcAft>
              <a:buClr>
                <a:srgbClr val="E36C09"/>
              </a:buClr>
              <a:buSzPts val="2400"/>
              <a:buFont typeface="Noto Sans Symbols"/>
              <a:buChar char="❖"/>
            </a:pPr>
            <a:r>
              <a:rPr lang="en-IN" sz="2400">
                <a:solidFill>
                  <a:schemeClr val="dk1"/>
                </a:solidFill>
                <a:latin typeface="Calibri"/>
                <a:ea typeface="Calibri"/>
                <a:cs typeface="Calibri"/>
                <a:sym typeface="Calibri"/>
              </a:rPr>
              <a:t>For the load instruction, data out from RAM has been connected to register file input.</a:t>
            </a:r>
            <a:endParaRPr/>
          </a:p>
          <a:p>
            <a:pPr indent="-360000" lvl="0" marL="360000" marR="0" rtl="0" algn="just">
              <a:spcBef>
                <a:spcPts val="1200"/>
              </a:spcBef>
              <a:spcAft>
                <a:spcPts val="0"/>
              </a:spcAft>
              <a:buClr>
                <a:srgbClr val="E36C09"/>
              </a:buClr>
              <a:buSzPts val="2400"/>
              <a:buFont typeface="Noto Sans Symbols"/>
              <a:buChar char="❖"/>
            </a:pPr>
            <a:r>
              <a:rPr lang="en-IN" sz="2400">
                <a:solidFill>
                  <a:schemeClr val="dk1"/>
                </a:solidFill>
                <a:latin typeface="Calibri"/>
                <a:ea typeface="Calibri"/>
                <a:cs typeface="Calibri"/>
                <a:sym typeface="Calibri"/>
              </a:rPr>
              <a:t>In order to enable above input to register file (instead of usual input from ALU) when a load instruction is being executed, the </a:t>
            </a:r>
            <a:r>
              <a:rPr b="1" i="1" lang="en-IN" sz="2400">
                <a:solidFill>
                  <a:srgbClr val="FF0000"/>
                </a:solidFill>
                <a:latin typeface="Calibri"/>
                <a:ea typeface="Calibri"/>
                <a:cs typeface="Calibri"/>
                <a:sym typeface="Calibri"/>
              </a:rPr>
              <a:t>sel</a:t>
            </a:r>
            <a:r>
              <a:rPr lang="en-IN" sz="2400">
                <a:solidFill>
                  <a:schemeClr val="dk1"/>
                </a:solidFill>
                <a:latin typeface="Calibri"/>
                <a:ea typeface="Calibri"/>
                <a:cs typeface="Calibri"/>
                <a:sym typeface="Calibri"/>
              </a:rPr>
              <a:t> input of the register file is used, which is supplied by the control logic.</a:t>
            </a:r>
            <a:endParaRPr sz="24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p:nvPr/>
        </p:nvSpPr>
        <p:spPr>
          <a:xfrm>
            <a:off x="395068" y="1191064"/>
            <a:ext cx="3492000" cy="0"/>
          </a:xfrm>
          <a:custGeom>
            <a:rect b="b" l="l" r="r" t="t"/>
            <a:pathLst>
              <a:path extrusionOk="0" h="120000" w="6225540">
                <a:moveTo>
                  <a:pt x="0" y="0"/>
                </a:moveTo>
                <a:lnTo>
                  <a:pt x="6225032" y="0"/>
                </a:lnTo>
              </a:path>
            </a:pathLst>
          </a:custGeom>
          <a:noFill/>
          <a:ln cap="flat" cmpd="sng" w="38100">
            <a:solidFill>
              <a:srgbClr val="94373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6" name="Google Shape;106;p3"/>
          <p:cNvPicPr preferRelativeResize="0"/>
          <p:nvPr/>
        </p:nvPicPr>
        <p:blipFill rotWithShape="1">
          <a:blip r:embed="rId3">
            <a:alphaModFix/>
          </a:blip>
          <a:srcRect b="0" l="0" r="0" t="0"/>
          <a:stretch/>
        </p:blipFill>
        <p:spPr>
          <a:xfrm>
            <a:off x="8077200" y="12191"/>
            <a:ext cx="701040" cy="1050035"/>
          </a:xfrm>
          <a:prstGeom prst="rect">
            <a:avLst/>
          </a:prstGeom>
          <a:noFill/>
          <a:ln>
            <a:noFill/>
          </a:ln>
        </p:spPr>
      </p:pic>
      <p:sp>
        <p:nvSpPr>
          <p:cNvPr id="107" name="Google Shape;107;p3"/>
          <p:cNvSpPr txBox="1"/>
          <p:nvPr/>
        </p:nvSpPr>
        <p:spPr>
          <a:xfrm>
            <a:off x="304799" y="152400"/>
            <a:ext cx="4393809" cy="46166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lang="en-IN" sz="2400">
                <a:solidFill>
                  <a:srgbClr val="0070C0"/>
                </a:solidFill>
                <a:latin typeface="Calibri"/>
                <a:ea typeface="Calibri"/>
                <a:cs typeface="Calibri"/>
                <a:sym typeface="Calibri"/>
              </a:rPr>
              <a:t>Microprocessor Control Logic – 2</a:t>
            </a:r>
            <a:endParaRPr sz="2400">
              <a:solidFill>
                <a:schemeClr val="dk1"/>
              </a:solidFill>
              <a:latin typeface="Calibri"/>
              <a:ea typeface="Calibri"/>
              <a:cs typeface="Calibri"/>
              <a:sym typeface="Calibri"/>
            </a:endParaRPr>
          </a:p>
        </p:txBody>
      </p:sp>
      <p:sp>
        <p:nvSpPr>
          <p:cNvPr id="108" name="Google Shape;108;p3"/>
          <p:cNvSpPr txBox="1"/>
          <p:nvPr/>
        </p:nvSpPr>
        <p:spPr>
          <a:xfrm>
            <a:off x="304801" y="703611"/>
            <a:ext cx="3648221"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2400">
                <a:solidFill>
                  <a:srgbClr val="C55A11"/>
                </a:solidFill>
                <a:latin typeface="Calibri"/>
                <a:ea typeface="Calibri"/>
                <a:cs typeface="Calibri"/>
                <a:sym typeface="Calibri"/>
              </a:rPr>
              <a:t>Load and Jump Instructions</a:t>
            </a:r>
            <a:endParaRPr sz="2400">
              <a:solidFill>
                <a:schemeClr val="dk1"/>
              </a:solidFill>
              <a:latin typeface="Calibri"/>
              <a:ea typeface="Calibri"/>
              <a:cs typeface="Calibri"/>
              <a:sym typeface="Calibri"/>
            </a:endParaRPr>
          </a:p>
        </p:txBody>
      </p:sp>
      <p:sp>
        <p:nvSpPr>
          <p:cNvPr id="109" name="Google Shape;109;p3"/>
          <p:cNvSpPr txBox="1"/>
          <p:nvPr/>
        </p:nvSpPr>
        <p:spPr>
          <a:xfrm>
            <a:off x="381000" y="1752600"/>
            <a:ext cx="8305800" cy="3801041"/>
          </a:xfrm>
          <a:prstGeom prst="rect">
            <a:avLst/>
          </a:prstGeom>
          <a:noFill/>
          <a:ln>
            <a:noFill/>
          </a:ln>
        </p:spPr>
        <p:txBody>
          <a:bodyPr anchorCtr="0" anchor="t" bIns="45700" lIns="91425" spcFirstLastPara="1" rIns="91425" wrap="square" tIns="45700">
            <a:spAutoFit/>
          </a:bodyPr>
          <a:lstStyle/>
          <a:p>
            <a:pPr indent="-360000" lvl="0" marL="360000" marR="0" rtl="0" algn="just">
              <a:spcBef>
                <a:spcPts val="0"/>
              </a:spcBef>
              <a:spcAft>
                <a:spcPts val="0"/>
              </a:spcAft>
              <a:buClr>
                <a:srgbClr val="E36C09"/>
              </a:buClr>
              <a:buSzPts val="2400"/>
              <a:buFont typeface="Noto Sans Symbols"/>
              <a:buChar char="❖"/>
            </a:pPr>
            <a:r>
              <a:rPr lang="en-IN" sz="2400">
                <a:solidFill>
                  <a:schemeClr val="dk1"/>
                </a:solidFill>
                <a:latin typeface="Calibri"/>
                <a:ea typeface="Calibri"/>
                <a:cs typeface="Calibri"/>
                <a:sym typeface="Calibri"/>
              </a:rPr>
              <a:t>For the jump instruction, bits in the instruction (IR) that represent the jump offset are connected to the offset input of the PC module, whose </a:t>
            </a:r>
            <a:r>
              <a:rPr b="1" i="1" lang="en-IN" sz="2400">
                <a:solidFill>
                  <a:srgbClr val="FF0000"/>
                </a:solidFill>
                <a:latin typeface="Calibri"/>
                <a:ea typeface="Calibri"/>
                <a:cs typeface="Calibri"/>
                <a:sym typeface="Calibri"/>
              </a:rPr>
              <a:t>sub</a:t>
            </a:r>
            <a:r>
              <a:rPr lang="en-IN" sz="2400">
                <a:solidFill>
                  <a:schemeClr val="dk1"/>
                </a:solidFill>
                <a:latin typeface="Calibri"/>
                <a:ea typeface="Calibri"/>
                <a:cs typeface="Calibri"/>
                <a:sym typeface="Calibri"/>
              </a:rPr>
              <a:t> input is derived from the jump output supplied by the control logic.</a:t>
            </a:r>
            <a:endParaRPr/>
          </a:p>
          <a:p>
            <a:pPr indent="-360000" lvl="0" marL="360000" marR="0" rtl="0" algn="just">
              <a:spcBef>
                <a:spcPts val="1200"/>
              </a:spcBef>
              <a:spcAft>
                <a:spcPts val="0"/>
              </a:spcAft>
              <a:buClr>
                <a:srgbClr val="E36C09"/>
              </a:buClr>
              <a:buSzPts val="2400"/>
              <a:buFont typeface="Noto Sans Symbols"/>
              <a:buChar char="❖"/>
            </a:pPr>
            <a:r>
              <a:rPr lang="en-IN" sz="2400">
                <a:solidFill>
                  <a:schemeClr val="dk1"/>
                </a:solidFill>
                <a:latin typeface="Calibri"/>
                <a:ea typeface="Calibri"/>
                <a:cs typeface="Calibri"/>
                <a:sym typeface="Calibri"/>
              </a:rPr>
              <a:t>Only the sub input is used (and not the add input) since the jump is backwards only (offset is subtracted from PC).</a:t>
            </a:r>
            <a:endParaRPr/>
          </a:p>
          <a:p>
            <a:pPr indent="-360000" lvl="0" marL="360000" marR="0" rtl="0" algn="just">
              <a:spcBef>
                <a:spcPts val="1200"/>
              </a:spcBef>
              <a:spcAft>
                <a:spcPts val="0"/>
              </a:spcAft>
              <a:buClr>
                <a:srgbClr val="E36C09"/>
              </a:buClr>
              <a:buSzPts val="2400"/>
              <a:buFont typeface="Noto Sans Symbols"/>
              <a:buChar char="❖"/>
            </a:pPr>
            <a:r>
              <a:rPr lang="en-IN" sz="2400">
                <a:solidFill>
                  <a:schemeClr val="dk1"/>
                </a:solidFill>
                <a:latin typeface="Calibri"/>
                <a:ea typeface="Calibri"/>
                <a:cs typeface="Calibri"/>
                <a:sym typeface="Calibri"/>
              </a:rPr>
              <a:t>Also, the jump occurs only if the </a:t>
            </a:r>
            <a:r>
              <a:rPr b="1" i="1" lang="en-IN" sz="2400">
                <a:solidFill>
                  <a:srgbClr val="C00000"/>
                </a:solidFill>
                <a:latin typeface="Calibri"/>
                <a:ea typeface="Calibri"/>
                <a:cs typeface="Calibri"/>
                <a:sym typeface="Calibri"/>
              </a:rPr>
              <a:t>cout</a:t>
            </a:r>
            <a:r>
              <a:rPr lang="en-IN" sz="2400">
                <a:solidFill>
                  <a:schemeClr val="dk1"/>
                </a:solidFill>
                <a:latin typeface="Calibri"/>
                <a:ea typeface="Calibri"/>
                <a:cs typeface="Calibri"/>
                <a:sym typeface="Calibri"/>
              </a:rPr>
              <a:t> output of the ALU is high, ensured by AND of cout with jump in mproc module to generate sub.</a:t>
            </a:r>
            <a:endParaRPr sz="2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p:nvPr/>
        </p:nvSpPr>
        <p:spPr>
          <a:xfrm>
            <a:off x="395068" y="1191064"/>
            <a:ext cx="3492000" cy="0"/>
          </a:xfrm>
          <a:custGeom>
            <a:rect b="b" l="l" r="r" t="t"/>
            <a:pathLst>
              <a:path extrusionOk="0" h="120000" w="6225540">
                <a:moveTo>
                  <a:pt x="0" y="0"/>
                </a:moveTo>
                <a:lnTo>
                  <a:pt x="6225032" y="0"/>
                </a:lnTo>
              </a:path>
            </a:pathLst>
          </a:custGeom>
          <a:noFill/>
          <a:ln cap="flat" cmpd="sng" w="38100">
            <a:solidFill>
              <a:srgbClr val="94373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5" name="Google Shape;115;p4"/>
          <p:cNvPicPr preferRelativeResize="0"/>
          <p:nvPr/>
        </p:nvPicPr>
        <p:blipFill rotWithShape="1">
          <a:blip r:embed="rId3">
            <a:alphaModFix/>
          </a:blip>
          <a:srcRect b="0" l="0" r="0" t="0"/>
          <a:stretch/>
        </p:blipFill>
        <p:spPr>
          <a:xfrm>
            <a:off x="8077200" y="12191"/>
            <a:ext cx="701040" cy="1050035"/>
          </a:xfrm>
          <a:prstGeom prst="rect">
            <a:avLst/>
          </a:prstGeom>
          <a:noFill/>
          <a:ln>
            <a:noFill/>
          </a:ln>
        </p:spPr>
      </p:pic>
      <p:sp>
        <p:nvSpPr>
          <p:cNvPr id="116" name="Google Shape;116;p4"/>
          <p:cNvSpPr txBox="1"/>
          <p:nvPr/>
        </p:nvSpPr>
        <p:spPr>
          <a:xfrm>
            <a:off x="304799" y="152400"/>
            <a:ext cx="4393809" cy="46166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lang="en-IN" sz="2400">
                <a:solidFill>
                  <a:srgbClr val="0070C0"/>
                </a:solidFill>
                <a:latin typeface="Calibri"/>
                <a:ea typeface="Calibri"/>
                <a:cs typeface="Calibri"/>
                <a:sym typeface="Calibri"/>
              </a:rPr>
              <a:t>Microprocessor Control Logic – 2</a:t>
            </a:r>
            <a:endParaRPr sz="2400">
              <a:solidFill>
                <a:schemeClr val="dk1"/>
              </a:solidFill>
              <a:latin typeface="Calibri"/>
              <a:ea typeface="Calibri"/>
              <a:cs typeface="Calibri"/>
              <a:sym typeface="Calibri"/>
            </a:endParaRPr>
          </a:p>
        </p:txBody>
      </p:sp>
      <p:sp>
        <p:nvSpPr>
          <p:cNvPr id="117" name="Google Shape;117;p4"/>
          <p:cNvSpPr txBox="1"/>
          <p:nvPr/>
        </p:nvSpPr>
        <p:spPr>
          <a:xfrm>
            <a:off x="304801" y="703611"/>
            <a:ext cx="3648221"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2400">
                <a:solidFill>
                  <a:srgbClr val="C55A11"/>
                </a:solidFill>
                <a:latin typeface="Calibri"/>
                <a:ea typeface="Calibri"/>
                <a:cs typeface="Calibri"/>
                <a:sym typeface="Calibri"/>
              </a:rPr>
              <a:t>Load and Jump Instructions</a:t>
            </a:r>
            <a:endParaRPr sz="2400">
              <a:solidFill>
                <a:schemeClr val="dk1"/>
              </a:solidFill>
              <a:latin typeface="Calibri"/>
              <a:ea typeface="Calibri"/>
              <a:cs typeface="Calibri"/>
              <a:sym typeface="Calibri"/>
            </a:endParaRPr>
          </a:p>
        </p:txBody>
      </p:sp>
      <p:sp>
        <p:nvSpPr>
          <p:cNvPr id="118" name="Google Shape;118;p4"/>
          <p:cNvSpPr txBox="1"/>
          <p:nvPr/>
        </p:nvSpPr>
        <p:spPr>
          <a:xfrm>
            <a:off x="381000" y="1752600"/>
            <a:ext cx="8305800" cy="461665"/>
          </a:xfrm>
          <a:prstGeom prst="rect">
            <a:avLst/>
          </a:prstGeom>
          <a:noFill/>
          <a:ln>
            <a:noFill/>
          </a:ln>
        </p:spPr>
        <p:txBody>
          <a:bodyPr anchorCtr="0" anchor="t" bIns="45700" lIns="91425" spcFirstLastPara="1" rIns="91425" wrap="square" tIns="45700">
            <a:spAutoFit/>
          </a:bodyPr>
          <a:lstStyle/>
          <a:p>
            <a:pPr indent="-360000" lvl="0" marL="360000" marR="0" rtl="0" algn="just">
              <a:spcBef>
                <a:spcPts val="0"/>
              </a:spcBef>
              <a:spcAft>
                <a:spcPts val="0"/>
              </a:spcAft>
              <a:buClr>
                <a:srgbClr val="E36C09"/>
              </a:buClr>
              <a:buSzPts val="2400"/>
              <a:buFont typeface="Noto Sans Symbols"/>
              <a:buChar char="❖"/>
            </a:pPr>
            <a:r>
              <a:rPr lang="en-IN" sz="2400">
                <a:solidFill>
                  <a:schemeClr val="dk1"/>
                </a:solidFill>
                <a:latin typeface="Calibri"/>
                <a:ea typeface="Calibri"/>
                <a:cs typeface="Calibri"/>
                <a:sym typeface="Calibri"/>
              </a:rPr>
              <a:t>The format of the instructions is shown in figure.</a:t>
            </a:r>
            <a:endParaRPr sz="2400">
              <a:solidFill>
                <a:schemeClr val="dk1"/>
              </a:solidFill>
              <a:latin typeface="Calibri"/>
              <a:ea typeface="Calibri"/>
              <a:cs typeface="Calibri"/>
              <a:sym typeface="Calibri"/>
            </a:endParaRPr>
          </a:p>
        </p:txBody>
      </p:sp>
      <p:pic>
        <p:nvPicPr>
          <p:cNvPr id="119" name="Google Shape;119;p4"/>
          <p:cNvPicPr preferRelativeResize="0"/>
          <p:nvPr/>
        </p:nvPicPr>
        <p:blipFill rotWithShape="1">
          <a:blip r:embed="rId4">
            <a:alphaModFix/>
          </a:blip>
          <a:srcRect b="0" l="0" r="0" t="0"/>
          <a:stretch/>
        </p:blipFill>
        <p:spPr>
          <a:xfrm>
            <a:off x="914400" y="2320430"/>
            <a:ext cx="7200000" cy="415657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p:nvPr/>
        </p:nvSpPr>
        <p:spPr>
          <a:xfrm>
            <a:off x="395068" y="1191064"/>
            <a:ext cx="3492000" cy="0"/>
          </a:xfrm>
          <a:custGeom>
            <a:rect b="b" l="l" r="r" t="t"/>
            <a:pathLst>
              <a:path extrusionOk="0" h="120000" w="6225540">
                <a:moveTo>
                  <a:pt x="0" y="0"/>
                </a:moveTo>
                <a:lnTo>
                  <a:pt x="6225032" y="0"/>
                </a:lnTo>
              </a:path>
            </a:pathLst>
          </a:custGeom>
          <a:noFill/>
          <a:ln cap="flat" cmpd="sng" w="38100">
            <a:solidFill>
              <a:srgbClr val="94373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5" name="Google Shape;125;p5"/>
          <p:cNvPicPr preferRelativeResize="0"/>
          <p:nvPr/>
        </p:nvPicPr>
        <p:blipFill rotWithShape="1">
          <a:blip r:embed="rId3">
            <a:alphaModFix/>
          </a:blip>
          <a:srcRect b="0" l="0" r="0" t="0"/>
          <a:stretch/>
        </p:blipFill>
        <p:spPr>
          <a:xfrm>
            <a:off x="8077200" y="12191"/>
            <a:ext cx="701040" cy="1050035"/>
          </a:xfrm>
          <a:prstGeom prst="rect">
            <a:avLst/>
          </a:prstGeom>
          <a:noFill/>
          <a:ln>
            <a:noFill/>
          </a:ln>
        </p:spPr>
      </p:pic>
      <p:sp>
        <p:nvSpPr>
          <p:cNvPr id="126" name="Google Shape;126;p5"/>
          <p:cNvSpPr txBox="1"/>
          <p:nvPr/>
        </p:nvSpPr>
        <p:spPr>
          <a:xfrm>
            <a:off x="304799" y="152400"/>
            <a:ext cx="4393809" cy="46166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lang="en-IN" sz="2400">
                <a:solidFill>
                  <a:srgbClr val="0070C0"/>
                </a:solidFill>
                <a:latin typeface="Calibri"/>
                <a:ea typeface="Calibri"/>
                <a:cs typeface="Calibri"/>
                <a:sym typeface="Calibri"/>
              </a:rPr>
              <a:t>Microprocessor Control Logic – 2</a:t>
            </a:r>
            <a:endParaRPr sz="2400">
              <a:solidFill>
                <a:schemeClr val="dk1"/>
              </a:solidFill>
              <a:latin typeface="Calibri"/>
              <a:ea typeface="Calibri"/>
              <a:cs typeface="Calibri"/>
              <a:sym typeface="Calibri"/>
            </a:endParaRPr>
          </a:p>
        </p:txBody>
      </p:sp>
      <p:sp>
        <p:nvSpPr>
          <p:cNvPr id="127" name="Google Shape;127;p5"/>
          <p:cNvSpPr txBox="1"/>
          <p:nvPr/>
        </p:nvSpPr>
        <p:spPr>
          <a:xfrm>
            <a:off x="304801" y="703611"/>
            <a:ext cx="3648221"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2400">
                <a:solidFill>
                  <a:srgbClr val="C55A11"/>
                </a:solidFill>
                <a:latin typeface="Calibri"/>
                <a:ea typeface="Calibri"/>
                <a:cs typeface="Calibri"/>
                <a:sym typeface="Calibri"/>
              </a:rPr>
              <a:t>Load and Jump Instructions</a:t>
            </a:r>
            <a:endParaRPr sz="2400">
              <a:solidFill>
                <a:schemeClr val="dk1"/>
              </a:solidFill>
              <a:latin typeface="Calibri"/>
              <a:ea typeface="Calibri"/>
              <a:cs typeface="Calibri"/>
              <a:sym typeface="Calibri"/>
            </a:endParaRPr>
          </a:p>
        </p:txBody>
      </p:sp>
      <p:sp>
        <p:nvSpPr>
          <p:cNvPr id="128" name="Google Shape;128;p5"/>
          <p:cNvSpPr txBox="1"/>
          <p:nvPr/>
        </p:nvSpPr>
        <p:spPr>
          <a:xfrm>
            <a:off x="381000" y="1752600"/>
            <a:ext cx="8305800" cy="3062377"/>
          </a:xfrm>
          <a:prstGeom prst="rect">
            <a:avLst/>
          </a:prstGeom>
          <a:noFill/>
          <a:ln>
            <a:noFill/>
          </a:ln>
        </p:spPr>
        <p:txBody>
          <a:bodyPr anchorCtr="0" anchor="t" bIns="45700" lIns="91425" spcFirstLastPara="1" rIns="91425" wrap="square" tIns="45700">
            <a:spAutoFit/>
          </a:bodyPr>
          <a:lstStyle/>
          <a:p>
            <a:pPr indent="-360000" lvl="0" marL="360000" marR="0" rtl="0" algn="just">
              <a:spcBef>
                <a:spcPts val="0"/>
              </a:spcBef>
              <a:spcAft>
                <a:spcPts val="0"/>
              </a:spcAft>
              <a:buClr>
                <a:srgbClr val="E36C09"/>
              </a:buClr>
              <a:buSzPts val="2400"/>
              <a:buFont typeface="Noto Sans Symbols"/>
              <a:buChar char="❖"/>
            </a:pPr>
            <a:r>
              <a:rPr lang="en-IN" sz="2400">
                <a:solidFill>
                  <a:schemeClr val="dk1"/>
                </a:solidFill>
                <a:latin typeface="Calibri"/>
                <a:ea typeface="Calibri"/>
                <a:cs typeface="Calibri"/>
                <a:sym typeface="Calibri"/>
              </a:rPr>
              <a:t>The load instruction occupies two 16–bit words, the first of which specifies the address of the register (wr_addr) into which the data is to be loaded, while the second contains the 16–bit data to be loaded.</a:t>
            </a:r>
            <a:endParaRPr/>
          </a:p>
          <a:p>
            <a:pPr indent="-360000" lvl="0" marL="360000" marR="0" rtl="0" algn="just">
              <a:spcBef>
                <a:spcPts val="1200"/>
              </a:spcBef>
              <a:spcAft>
                <a:spcPts val="0"/>
              </a:spcAft>
              <a:buClr>
                <a:srgbClr val="E36C09"/>
              </a:buClr>
              <a:buSzPts val="2400"/>
              <a:buFont typeface="Noto Sans Symbols"/>
              <a:buChar char="❖"/>
            </a:pPr>
            <a:r>
              <a:rPr lang="en-IN" sz="2400">
                <a:solidFill>
                  <a:schemeClr val="dk1"/>
                </a:solidFill>
                <a:latin typeface="Calibri"/>
                <a:ea typeface="Calibri"/>
                <a:cs typeface="Calibri"/>
                <a:sym typeface="Calibri"/>
              </a:rPr>
              <a:t>The jump instruction specifies an 8–bit offset.</a:t>
            </a:r>
            <a:endParaRPr/>
          </a:p>
          <a:p>
            <a:pPr indent="-360000" lvl="0" marL="360000" marR="0" rtl="0" algn="just">
              <a:spcBef>
                <a:spcPts val="1200"/>
              </a:spcBef>
              <a:spcAft>
                <a:spcPts val="0"/>
              </a:spcAft>
              <a:buClr>
                <a:srgbClr val="E36C09"/>
              </a:buClr>
              <a:buSzPts val="2400"/>
              <a:buFont typeface="Noto Sans Symbols"/>
              <a:buChar char="❖"/>
            </a:pPr>
            <a:r>
              <a:rPr lang="en-IN" sz="2400">
                <a:solidFill>
                  <a:schemeClr val="dk1"/>
                </a:solidFill>
                <a:latin typeface="Calibri"/>
                <a:ea typeface="Calibri"/>
                <a:cs typeface="Calibri"/>
                <a:sym typeface="Calibri"/>
              </a:rPr>
              <a:t>If cout is 1, then the offset is subtracted from the PC, else the next instruction is executed.</a:t>
            </a:r>
            <a:endParaRPr sz="24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6"/>
          <p:cNvSpPr/>
          <p:nvPr/>
        </p:nvSpPr>
        <p:spPr>
          <a:xfrm>
            <a:off x="395068" y="1191064"/>
            <a:ext cx="3492000" cy="0"/>
          </a:xfrm>
          <a:custGeom>
            <a:rect b="b" l="l" r="r" t="t"/>
            <a:pathLst>
              <a:path extrusionOk="0" h="120000" w="6225540">
                <a:moveTo>
                  <a:pt x="0" y="0"/>
                </a:moveTo>
                <a:lnTo>
                  <a:pt x="6225032" y="0"/>
                </a:lnTo>
              </a:path>
            </a:pathLst>
          </a:custGeom>
          <a:noFill/>
          <a:ln cap="flat" cmpd="sng" w="38100">
            <a:solidFill>
              <a:srgbClr val="94373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4" name="Google Shape;134;p6"/>
          <p:cNvPicPr preferRelativeResize="0"/>
          <p:nvPr/>
        </p:nvPicPr>
        <p:blipFill rotWithShape="1">
          <a:blip r:embed="rId3">
            <a:alphaModFix/>
          </a:blip>
          <a:srcRect b="0" l="0" r="0" t="0"/>
          <a:stretch/>
        </p:blipFill>
        <p:spPr>
          <a:xfrm>
            <a:off x="8077200" y="12191"/>
            <a:ext cx="701040" cy="1050035"/>
          </a:xfrm>
          <a:prstGeom prst="rect">
            <a:avLst/>
          </a:prstGeom>
          <a:noFill/>
          <a:ln>
            <a:noFill/>
          </a:ln>
        </p:spPr>
      </p:pic>
      <p:sp>
        <p:nvSpPr>
          <p:cNvPr id="135" name="Google Shape;135;p6"/>
          <p:cNvSpPr txBox="1"/>
          <p:nvPr/>
        </p:nvSpPr>
        <p:spPr>
          <a:xfrm>
            <a:off x="304799" y="152400"/>
            <a:ext cx="4393809" cy="46166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lang="en-IN" sz="2400">
                <a:solidFill>
                  <a:srgbClr val="0070C0"/>
                </a:solidFill>
                <a:latin typeface="Calibri"/>
                <a:ea typeface="Calibri"/>
                <a:cs typeface="Calibri"/>
                <a:sym typeface="Calibri"/>
              </a:rPr>
              <a:t>Microprocessor Control Logic – 2</a:t>
            </a:r>
            <a:endParaRPr sz="2400">
              <a:solidFill>
                <a:schemeClr val="dk1"/>
              </a:solidFill>
              <a:latin typeface="Calibri"/>
              <a:ea typeface="Calibri"/>
              <a:cs typeface="Calibri"/>
              <a:sym typeface="Calibri"/>
            </a:endParaRPr>
          </a:p>
        </p:txBody>
      </p:sp>
      <p:sp>
        <p:nvSpPr>
          <p:cNvPr id="136" name="Google Shape;136;p6"/>
          <p:cNvSpPr txBox="1"/>
          <p:nvPr/>
        </p:nvSpPr>
        <p:spPr>
          <a:xfrm>
            <a:off x="304801" y="703611"/>
            <a:ext cx="3648221"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2400">
                <a:solidFill>
                  <a:srgbClr val="C55A11"/>
                </a:solidFill>
                <a:latin typeface="Calibri"/>
                <a:ea typeface="Calibri"/>
                <a:cs typeface="Calibri"/>
                <a:sym typeface="Calibri"/>
              </a:rPr>
              <a:t>Load and Jump Instructions</a:t>
            </a:r>
            <a:endParaRPr sz="2400">
              <a:solidFill>
                <a:schemeClr val="dk1"/>
              </a:solidFill>
              <a:latin typeface="Calibri"/>
              <a:ea typeface="Calibri"/>
              <a:cs typeface="Calibri"/>
              <a:sym typeface="Calibri"/>
            </a:endParaRPr>
          </a:p>
        </p:txBody>
      </p:sp>
      <p:sp>
        <p:nvSpPr>
          <p:cNvPr id="137" name="Google Shape;137;p6"/>
          <p:cNvSpPr txBox="1"/>
          <p:nvPr/>
        </p:nvSpPr>
        <p:spPr>
          <a:xfrm>
            <a:off x="381000" y="1752600"/>
            <a:ext cx="8305800" cy="2092881"/>
          </a:xfrm>
          <a:prstGeom prst="rect">
            <a:avLst/>
          </a:prstGeom>
          <a:noFill/>
          <a:ln>
            <a:noFill/>
          </a:ln>
        </p:spPr>
        <p:txBody>
          <a:bodyPr anchorCtr="0" anchor="t" bIns="45700" lIns="91425" spcFirstLastPara="1" rIns="91425" wrap="square" tIns="45700">
            <a:spAutoFit/>
          </a:bodyPr>
          <a:lstStyle/>
          <a:p>
            <a:pPr indent="-360000" lvl="0" marL="360000" marR="0" rtl="0" algn="just">
              <a:spcBef>
                <a:spcPts val="0"/>
              </a:spcBef>
              <a:spcAft>
                <a:spcPts val="0"/>
              </a:spcAft>
              <a:buClr>
                <a:srgbClr val="E36C09"/>
              </a:buClr>
              <a:buSzPts val="2400"/>
              <a:buFont typeface="Noto Sans Symbols"/>
              <a:buChar char="❖"/>
            </a:pPr>
            <a:r>
              <a:rPr lang="en-IN" sz="2400">
                <a:solidFill>
                  <a:schemeClr val="dk1"/>
                </a:solidFill>
                <a:latin typeface="Calibri"/>
                <a:ea typeface="Calibri"/>
                <a:cs typeface="Calibri"/>
                <a:sym typeface="Calibri"/>
              </a:rPr>
              <a:t>Note that while ALU and jump instructions execute in two clock cycles, the load instruction (which loads a 16–bit word from memory) would require three clock cycles to execute.</a:t>
            </a:r>
            <a:endParaRPr/>
          </a:p>
          <a:p>
            <a:pPr indent="-360000" lvl="0" marL="360000" marR="0" rtl="0" algn="just">
              <a:spcBef>
                <a:spcPts val="1200"/>
              </a:spcBef>
              <a:spcAft>
                <a:spcPts val="0"/>
              </a:spcAft>
              <a:buClr>
                <a:srgbClr val="E36C09"/>
              </a:buClr>
              <a:buSzPts val="2400"/>
              <a:buFont typeface="Noto Sans Symbols"/>
              <a:buChar char="❖"/>
            </a:pPr>
            <a:r>
              <a:rPr lang="en-IN" sz="2400">
                <a:solidFill>
                  <a:schemeClr val="dk1"/>
                </a:solidFill>
                <a:latin typeface="Calibri"/>
                <a:ea typeface="Calibri"/>
                <a:cs typeface="Calibri"/>
                <a:sym typeface="Calibri"/>
              </a:rPr>
              <a:t>As a result, the FSM in the control logic would have three states.</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7"/>
          <p:cNvSpPr/>
          <p:nvPr/>
        </p:nvSpPr>
        <p:spPr>
          <a:xfrm>
            <a:off x="395068" y="1191064"/>
            <a:ext cx="3492000" cy="0"/>
          </a:xfrm>
          <a:custGeom>
            <a:rect b="b" l="l" r="r" t="t"/>
            <a:pathLst>
              <a:path extrusionOk="0" h="120000" w="6225540">
                <a:moveTo>
                  <a:pt x="0" y="0"/>
                </a:moveTo>
                <a:lnTo>
                  <a:pt x="6225032" y="0"/>
                </a:lnTo>
              </a:path>
            </a:pathLst>
          </a:custGeom>
          <a:noFill/>
          <a:ln cap="flat" cmpd="sng" w="38100">
            <a:solidFill>
              <a:srgbClr val="94373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3" name="Google Shape;143;p7"/>
          <p:cNvPicPr preferRelativeResize="0"/>
          <p:nvPr/>
        </p:nvPicPr>
        <p:blipFill rotWithShape="1">
          <a:blip r:embed="rId3">
            <a:alphaModFix/>
          </a:blip>
          <a:srcRect b="0" l="0" r="0" t="0"/>
          <a:stretch/>
        </p:blipFill>
        <p:spPr>
          <a:xfrm>
            <a:off x="8077200" y="12191"/>
            <a:ext cx="701040" cy="1050035"/>
          </a:xfrm>
          <a:prstGeom prst="rect">
            <a:avLst/>
          </a:prstGeom>
          <a:noFill/>
          <a:ln>
            <a:noFill/>
          </a:ln>
        </p:spPr>
      </p:pic>
      <p:sp>
        <p:nvSpPr>
          <p:cNvPr id="144" name="Google Shape;144;p7"/>
          <p:cNvSpPr txBox="1"/>
          <p:nvPr/>
        </p:nvSpPr>
        <p:spPr>
          <a:xfrm>
            <a:off x="304799" y="152400"/>
            <a:ext cx="4393809" cy="46166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lang="en-IN" sz="2400">
                <a:solidFill>
                  <a:srgbClr val="0070C0"/>
                </a:solidFill>
                <a:latin typeface="Calibri"/>
                <a:ea typeface="Calibri"/>
                <a:cs typeface="Calibri"/>
                <a:sym typeface="Calibri"/>
              </a:rPr>
              <a:t>Microprocessor Control Logic – 2</a:t>
            </a:r>
            <a:endParaRPr sz="2400">
              <a:solidFill>
                <a:schemeClr val="dk1"/>
              </a:solidFill>
              <a:latin typeface="Calibri"/>
              <a:ea typeface="Calibri"/>
              <a:cs typeface="Calibri"/>
              <a:sym typeface="Calibri"/>
            </a:endParaRPr>
          </a:p>
        </p:txBody>
      </p:sp>
      <p:sp>
        <p:nvSpPr>
          <p:cNvPr id="145" name="Google Shape;145;p7"/>
          <p:cNvSpPr txBox="1"/>
          <p:nvPr/>
        </p:nvSpPr>
        <p:spPr>
          <a:xfrm>
            <a:off x="304801" y="703611"/>
            <a:ext cx="3648221"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2400">
                <a:solidFill>
                  <a:srgbClr val="C55A11"/>
                </a:solidFill>
                <a:latin typeface="Calibri"/>
                <a:ea typeface="Calibri"/>
                <a:cs typeface="Calibri"/>
                <a:sym typeface="Calibri"/>
              </a:rPr>
              <a:t>Load and Jump Instructions</a:t>
            </a:r>
            <a:endParaRPr sz="2400">
              <a:solidFill>
                <a:schemeClr val="dk1"/>
              </a:solidFill>
              <a:latin typeface="Calibri"/>
              <a:ea typeface="Calibri"/>
              <a:cs typeface="Calibri"/>
              <a:sym typeface="Calibri"/>
            </a:endParaRPr>
          </a:p>
        </p:txBody>
      </p:sp>
      <p:sp>
        <p:nvSpPr>
          <p:cNvPr id="146" name="Google Shape;146;p7"/>
          <p:cNvSpPr txBox="1"/>
          <p:nvPr/>
        </p:nvSpPr>
        <p:spPr>
          <a:xfrm>
            <a:off x="381000" y="1752600"/>
            <a:ext cx="8305800" cy="2539157"/>
          </a:xfrm>
          <a:prstGeom prst="rect">
            <a:avLst/>
          </a:prstGeom>
          <a:noFill/>
          <a:ln>
            <a:noFill/>
          </a:ln>
        </p:spPr>
        <p:txBody>
          <a:bodyPr anchorCtr="0" anchor="t" bIns="45700" lIns="91425" spcFirstLastPara="1" rIns="91425" wrap="square" tIns="45700">
            <a:spAutoFit/>
          </a:bodyPr>
          <a:lstStyle/>
          <a:p>
            <a:pPr indent="-360000" lvl="0" marL="360000" marR="0" rtl="0" algn="just">
              <a:spcBef>
                <a:spcPts val="0"/>
              </a:spcBef>
              <a:spcAft>
                <a:spcPts val="0"/>
              </a:spcAft>
              <a:buClr>
                <a:srgbClr val="E36C09"/>
              </a:buClr>
              <a:buSzPts val="2400"/>
              <a:buFont typeface="Noto Sans Symbols"/>
              <a:buChar char="❖"/>
            </a:pPr>
            <a:r>
              <a:rPr lang="en-IN" sz="2400">
                <a:solidFill>
                  <a:schemeClr val="dk1"/>
                </a:solidFill>
                <a:latin typeface="Calibri"/>
                <a:ea typeface="Calibri"/>
                <a:cs typeface="Calibri"/>
                <a:sym typeface="Calibri"/>
              </a:rPr>
              <a:t>Only contents of control_logic module need to be modified in this assignment.</a:t>
            </a:r>
            <a:endParaRPr/>
          </a:p>
          <a:p>
            <a:pPr indent="-360000" lvl="0" marL="360000" marR="0" rtl="0" algn="just">
              <a:spcBef>
                <a:spcPts val="1200"/>
              </a:spcBef>
              <a:spcAft>
                <a:spcPts val="0"/>
              </a:spcAft>
              <a:buClr>
                <a:srgbClr val="E36C09"/>
              </a:buClr>
              <a:buSzPts val="2400"/>
              <a:buFont typeface="Noto Sans Symbols"/>
              <a:buChar char="❖"/>
            </a:pPr>
            <a:r>
              <a:rPr lang="en-IN" sz="2400">
                <a:solidFill>
                  <a:schemeClr val="dk1"/>
                </a:solidFill>
                <a:latin typeface="Calibri"/>
                <a:ea typeface="Calibri"/>
                <a:cs typeface="Calibri"/>
                <a:sym typeface="Calibri"/>
              </a:rPr>
              <a:t>As mentioned above, the control logic now needs to supply two more outputs (compared to assignment 5 control logic) </a:t>
            </a:r>
            <a:r>
              <a:rPr b="1" i="1" lang="en-IN" sz="2400">
                <a:solidFill>
                  <a:schemeClr val="dk1"/>
                </a:solidFill>
                <a:latin typeface="Calibri"/>
                <a:ea typeface="Calibri"/>
                <a:cs typeface="Calibri"/>
                <a:sym typeface="Calibri"/>
              </a:rPr>
              <a:t>sel</a:t>
            </a:r>
            <a:r>
              <a:rPr lang="en-IN" sz="2400">
                <a:solidFill>
                  <a:schemeClr val="dk1"/>
                </a:solidFill>
                <a:latin typeface="Calibri"/>
                <a:ea typeface="Calibri"/>
                <a:cs typeface="Calibri"/>
                <a:sym typeface="Calibri"/>
              </a:rPr>
              <a:t> and </a:t>
            </a:r>
            <a:r>
              <a:rPr b="1" i="1" lang="en-IN" sz="2400">
                <a:solidFill>
                  <a:schemeClr val="dk1"/>
                </a:solidFill>
                <a:latin typeface="Calibri"/>
                <a:ea typeface="Calibri"/>
                <a:cs typeface="Calibri"/>
                <a:sym typeface="Calibri"/>
              </a:rPr>
              <a:t>jump</a:t>
            </a:r>
            <a:r>
              <a:rPr lang="en-IN" sz="2400">
                <a:solidFill>
                  <a:schemeClr val="dk1"/>
                </a:solidFill>
                <a:latin typeface="Calibri"/>
                <a:ea typeface="Calibri"/>
                <a:cs typeface="Calibri"/>
                <a:sym typeface="Calibri"/>
              </a:rPr>
              <a:t>, which are to be asserted (for one or more clock cycles) during the load and jump instructions respectively.</a:t>
            </a:r>
            <a:endParaRPr sz="2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8"/>
          <p:cNvSpPr/>
          <p:nvPr/>
        </p:nvSpPr>
        <p:spPr>
          <a:xfrm>
            <a:off x="395068" y="1191064"/>
            <a:ext cx="3492000" cy="0"/>
          </a:xfrm>
          <a:custGeom>
            <a:rect b="b" l="l" r="r" t="t"/>
            <a:pathLst>
              <a:path extrusionOk="0" h="120000" w="6225540">
                <a:moveTo>
                  <a:pt x="0" y="0"/>
                </a:moveTo>
                <a:lnTo>
                  <a:pt x="6225032" y="0"/>
                </a:lnTo>
              </a:path>
            </a:pathLst>
          </a:custGeom>
          <a:noFill/>
          <a:ln cap="flat" cmpd="sng" w="38100">
            <a:solidFill>
              <a:srgbClr val="94373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2" name="Google Shape;152;p8"/>
          <p:cNvPicPr preferRelativeResize="0"/>
          <p:nvPr/>
        </p:nvPicPr>
        <p:blipFill rotWithShape="1">
          <a:blip r:embed="rId3">
            <a:alphaModFix/>
          </a:blip>
          <a:srcRect b="0" l="0" r="0" t="0"/>
          <a:stretch/>
        </p:blipFill>
        <p:spPr>
          <a:xfrm>
            <a:off x="8077200" y="12191"/>
            <a:ext cx="701040" cy="1050035"/>
          </a:xfrm>
          <a:prstGeom prst="rect">
            <a:avLst/>
          </a:prstGeom>
          <a:noFill/>
          <a:ln>
            <a:noFill/>
          </a:ln>
        </p:spPr>
      </p:pic>
      <p:sp>
        <p:nvSpPr>
          <p:cNvPr id="153" name="Google Shape;153;p8"/>
          <p:cNvSpPr txBox="1"/>
          <p:nvPr/>
        </p:nvSpPr>
        <p:spPr>
          <a:xfrm>
            <a:off x="304799" y="152400"/>
            <a:ext cx="4393809" cy="46166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lang="en-IN" sz="2400">
                <a:solidFill>
                  <a:srgbClr val="0070C0"/>
                </a:solidFill>
                <a:latin typeface="Calibri"/>
                <a:ea typeface="Calibri"/>
                <a:cs typeface="Calibri"/>
                <a:sym typeface="Calibri"/>
              </a:rPr>
              <a:t>Microprocessor Control Logic – 2</a:t>
            </a:r>
            <a:endParaRPr sz="2400">
              <a:solidFill>
                <a:schemeClr val="dk1"/>
              </a:solidFill>
              <a:latin typeface="Calibri"/>
              <a:ea typeface="Calibri"/>
              <a:cs typeface="Calibri"/>
              <a:sym typeface="Calibri"/>
            </a:endParaRPr>
          </a:p>
        </p:txBody>
      </p:sp>
      <p:sp>
        <p:nvSpPr>
          <p:cNvPr id="154" name="Google Shape;154;p8"/>
          <p:cNvSpPr txBox="1"/>
          <p:nvPr/>
        </p:nvSpPr>
        <p:spPr>
          <a:xfrm>
            <a:off x="304801" y="703611"/>
            <a:ext cx="3648221"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2400">
                <a:solidFill>
                  <a:srgbClr val="C55A11"/>
                </a:solidFill>
                <a:latin typeface="Calibri"/>
                <a:ea typeface="Calibri"/>
                <a:cs typeface="Calibri"/>
                <a:sym typeface="Calibri"/>
              </a:rPr>
              <a:t>Load and Jump Instructions</a:t>
            </a:r>
            <a:endParaRPr sz="2400">
              <a:solidFill>
                <a:schemeClr val="dk1"/>
              </a:solidFill>
              <a:latin typeface="Calibri"/>
              <a:ea typeface="Calibri"/>
              <a:cs typeface="Calibri"/>
              <a:sym typeface="Calibri"/>
            </a:endParaRPr>
          </a:p>
        </p:txBody>
      </p:sp>
      <p:sp>
        <p:nvSpPr>
          <p:cNvPr id="155" name="Google Shape;155;p8"/>
          <p:cNvSpPr txBox="1"/>
          <p:nvPr/>
        </p:nvSpPr>
        <p:spPr>
          <a:xfrm>
            <a:off x="381000" y="1752600"/>
            <a:ext cx="8305800" cy="2539157"/>
          </a:xfrm>
          <a:prstGeom prst="rect">
            <a:avLst/>
          </a:prstGeom>
          <a:noFill/>
          <a:ln>
            <a:noFill/>
          </a:ln>
        </p:spPr>
        <p:txBody>
          <a:bodyPr anchorCtr="0" anchor="t" bIns="45700" lIns="91425" spcFirstLastPara="1" rIns="91425" wrap="square" tIns="45700">
            <a:spAutoFit/>
          </a:bodyPr>
          <a:lstStyle/>
          <a:p>
            <a:pPr indent="-360000" lvl="0" marL="360000" marR="0" rtl="0" algn="just">
              <a:spcBef>
                <a:spcPts val="0"/>
              </a:spcBef>
              <a:spcAft>
                <a:spcPts val="0"/>
              </a:spcAft>
              <a:buClr>
                <a:srgbClr val="E36C09"/>
              </a:buClr>
              <a:buSzPts val="2400"/>
              <a:buFont typeface="Noto Sans Symbols"/>
              <a:buChar char="❖"/>
            </a:pPr>
            <a:r>
              <a:rPr lang="en-IN" sz="2400">
                <a:solidFill>
                  <a:schemeClr val="dk1"/>
                </a:solidFill>
                <a:latin typeface="Calibri"/>
                <a:ea typeface="Calibri"/>
                <a:cs typeface="Calibri"/>
                <a:sym typeface="Calibri"/>
              </a:rPr>
              <a:t>Also note that the logic used to generate pc_inc inside the control logic needs to change.</a:t>
            </a:r>
            <a:endParaRPr/>
          </a:p>
          <a:p>
            <a:pPr indent="-360000" lvl="0" marL="360000" marR="0" rtl="0" algn="just">
              <a:spcBef>
                <a:spcPts val="1200"/>
              </a:spcBef>
              <a:spcAft>
                <a:spcPts val="0"/>
              </a:spcAft>
              <a:buClr>
                <a:srgbClr val="E36C09"/>
              </a:buClr>
              <a:buSzPts val="2400"/>
              <a:buFont typeface="Noto Sans Symbols"/>
              <a:buChar char="❖"/>
            </a:pPr>
            <a:r>
              <a:rPr lang="en-IN" sz="2400">
                <a:solidFill>
                  <a:schemeClr val="dk1"/>
                </a:solidFill>
                <a:latin typeface="Calibri"/>
                <a:ea typeface="Calibri"/>
                <a:cs typeface="Calibri"/>
                <a:sym typeface="Calibri"/>
              </a:rPr>
              <a:t>Previously, pc_inc was asserted for only one of the three clock cycles required to execute an instruction, but for the load instruction pc_inc needs to be asserted twice in three clock cycles.</a:t>
            </a:r>
            <a:endParaRPr sz="2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9"/>
          <p:cNvSpPr/>
          <p:nvPr/>
        </p:nvSpPr>
        <p:spPr>
          <a:xfrm>
            <a:off x="395068" y="1191064"/>
            <a:ext cx="3492000" cy="0"/>
          </a:xfrm>
          <a:custGeom>
            <a:rect b="b" l="l" r="r" t="t"/>
            <a:pathLst>
              <a:path extrusionOk="0" h="120000" w="6225540">
                <a:moveTo>
                  <a:pt x="0" y="0"/>
                </a:moveTo>
                <a:lnTo>
                  <a:pt x="6225032" y="0"/>
                </a:lnTo>
              </a:path>
            </a:pathLst>
          </a:custGeom>
          <a:noFill/>
          <a:ln cap="flat" cmpd="sng" w="38100">
            <a:solidFill>
              <a:srgbClr val="94373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61" name="Google Shape;161;p9"/>
          <p:cNvPicPr preferRelativeResize="0"/>
          <p:nvPr/>
        </p:nvPicPr>
        <p:blipFill rotWithShape="1">
          <a:blip r:embed="rId3">
            <a:alphaModFix/>
          </a:blip>
          <a:srcRect b="0" l="0" r="0" t="0"/>
          <a:stretch/>
        </p:blipFill>
        <p:spPr>
          <a:xfrm>
            <a:off x="8077200" y="12191"/>
            <a:ext cx="701040" cy="1050035"/>
          </a:xfrm>
          <a:prstGeom prst="rect">
            <a:avLst/>
          </a:prstGeom>
          <a:noFill/>
          <a:ln>
            <a:noFill/>
          </a:ln>
        </p:spPr>
      </p:pic>
      <p:sp>
        <p:nvSpPr>
          <p:cNvPr id="162" name="Google Shape;162;p9"/>
          <p:cNvSpPr txBox="1"/>
          <p:nvPr/>
        </p:nvSpPr>
        <p:spPr>
          <a:xfrm>
            <a:off x="304799" y="152400"/>
            <a:ext cx="4393809" cy="46166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lang="en-IN" sz="2400">
                <a:solidFill>
                  <a:srgbClr val="0070C0"/>
                </a:solidFill>
                <a:latin typeface="Calibri"/>
                <a:ea typeface="Calibri"/>
                <a:cs typeface="Calibri"/>
                <a:sym typeface="Calibri"/>
              </a:rPr>
              <a:t>Microprocessor Control Logic – 2</a:t>
            </a:r>
            <a:endParaRPr sz="2400">
              <a:solidFill>
                <a:schemeClr val="dk1"/>
              </a:solidFill>
              <a:latin typeface="Calibri"/>
              <a:ea typeface="Calibri"/>
              <a:cs typeface="Calibri"/>
              <a:sym typeface="Calibri"/>
            </a:endParaRPr>
          </a:p>
        </p:txBody>
      </p:sp>
      <p:sp>
        <p:nvSpPr>
          <p:cNvPr id="163" name="Google Shape;163;p9"/>
          <p:cNvSpPr txBox="1"/>
          <p:nvPr/>
        </p:nvSpPr>
        <p:spPr>
          <a:xfrm>
            <a:off x="304801" y="703611"/>
            <a:ext cx="3648221"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IN" sz="2400">
                <a:solidFill>
                  <a:srgbClr val="C55A11"/>
                </a:solidFill>
                <a:latin typeface="Calibri"/>
                <a:ea typeface="Calibri"/>
                <a:cs typeface="Calibri"/>
                <a:sym typeface="Calibri"/>
              </a:rPr>
              <a:t>Load and Jump Instructions</a:t>
            </a:r>
            <a:endParaRPr sz="2400">
              <a:solidFill>
                <a:schemeClr val="dk1"/>
              </a:solidFill>
              <a:latin typeface="Calibri"/>
              <a:ea typeface="Calibri"/>
              <a:cs typeface="Calibri"/>
              <a:sym typeface="Calibri"/>
            </a:endParaRPr>
          </a:p>
        </p:txBody>
      </p:sp>
      <p:sp>
        <p:nvSpPr>
          <p:cNvPr id="164" name="Google Shape;164;p9"/>
          <p:cNvSpPr txBox="1"/>
          <p:nvPr/>
        </p:nvSpPr>
        <p:spPr>
          <a:xfrm>
            <a:off x="381000" y="1752600"/>
            <a:ext cx="8305800" cy="2539157"/>
          </a:xfrm>
          <a:prstGeom prst="rect">
            <a:avLst/>
          </a:prstGeom>
          <a:noFill/>
          <a:ln>
            <a:noFill/>
          </a:ln>
        </p:spPr>
        <p:txBody>
          <a:bodyPr anchorCtr="0" anchor="t" bIns="45700" lIns="91425" spcFirstLastPara="1" rIns="91425" wrap="square" tIns="45700">
            <a:spAutoFit/>
          </a:bodyPr>
          <a:lstStyle/>
          <a:p>
            <a:pPr indent="-360000" lvl="0" marL="360000" marR="0" rtl="0" algn="just">
              <a:spcBef>
                <a:spcPts val="0"/>
              </a:spcBef>
              <a:spcAft>
                <a:spcPts val="0"/>
              </a:spcAft>
              <a:buClr>
                <a:srgbClr val="E36C09"/>
              </a:buClr>
              <a:buSzPts val="2400"/>
              <a:buFont typeface="Noto Sans Symbols"/>
              <a:buChar char="❖"/>
            </a:pPr>
            <a:r>
              <a:rPr lang="en-IN" sz="2400">
                <a:solidFill>
                  <a:schemeClr val="dk1"/>
                </a:solidFill>
                <a:latin typeface="Calibri"/>
                <a:ea typeface="Calibri"/>
                <a:cs typeface="Calibri"/>
                <a:sym typeface="Calibri"/>
              </a:rPr>
              <a:t>Note that even while executing a jump instruction, PC increment should be allowed to happen followed by offset subtract from PC (if cout is 1).</a:t>
            </a:r>
            <a:endParaRPr/>
          </a:p>
          <a:p>
            <a:pPr indent="-360000" lvl="0" marL="360000" marR="0" rtl="0" algn="just">
              <a:spcBef>
                <a:spcPts val="1200"/>
              </a:spcBef>
              <a:spcAft>
                <a:spcPts val="0"/>
              </a:spcAft>
              <a:buClr>
                <a:srgbClr val="E36C09"/>
              </a:buClr>
              <a:buSzPts val="2400"/>
              <a:buFont typeface="Noto Sans Symbols"/>
              <a:buChar char="❖"/>
            </a:pPr>
            <a:r>
              <a:rPr lang="en-IN" sz="2400">
                <a:solidFill>
                  <a:schemeClr val="dk1"/>
                </a:solidFill>
                <a:latin typeface="Calibri"/>
                <a:ea typeface="Calibri"/>
                <a:cs typeface="Calibri"/>
                <a:sym typeface="Calibri"/>
              </a:rPr>
              <a:t>Also, the inc and sub inputs to PC cannot be high at the same time, so the jump output of control logic (used to generate sub input to PC) must be accordingly generated.</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Deepti C</dc:creator>
</cp:coreProperties>
</file>