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3" r:id="rId12"/>
    <p:sldId id="272" r:id="rId13"/>
    <p:sldId id="264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73E5-E22F-1CDC-7D26-C52CCE1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576" y="499621"/>
            <a:ext cx="8010966" cy="4006391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Predicting Popularity Score of Songs </a:t>
            </a:r>
            <a:r>
              <a:rPr lang="en-US" sz="5400" dirty="0"/>
              <a:t>Using Spotify Track Dataset</a:t>
            </a:r>
            <a:br>
              <a:rPr lang="en-IN" sz="5400" dirty="0"/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999FF-148A-686D-31BB-9339D9D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887" y="4590854"/>
            <a:ext cx="5861654" cy="1527934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Pragnya – SRN:PES2UG21CS380,</a:t>
            </a:r>
          </a:p>
          <a:p>
            <a:r>
              <a:rPr lang="en-US" dirty="0"/>
              <a:t> Shreya – PRN:PES2202200288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C4996-405E-0CC3-57B5-781EE6BA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757C-DC74-B0FB-21F7-830B40B1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1"/>
            <a:ext cx="6853892" cy="1427649"/>
          </a:xfrm>
        </p:spPr>
        <p:txBody>
          <a:bodyPr/>
          <a:lstStyle/>
          <a:p>
            <a:r>
              <a:rPr lang="en-US" dirty="0"/>
              <a:t>HEATMAP                                            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FFF4D-47E0-2AAB-DAA7-37DF35B8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339534"/>
            <a:ext cx="8565591" cy="5366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AD06B-232F-00B2-B08B-D97E779B0981}"/>
              </a:ext>
            </a:extLst>
          </p:cNvPr>
          <p:cNvSpPr txBox="1"/>
          <p:nvPr/>
        </p:nvSpPr>
        <p:spPr>
          <a:xfrm>
            <a:off x="9220911" y="1580050"/>
            <a:ext cx="2971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determines the correlation coefficient between all the numerical parameters.</a:t>
            </a:r>
          </a:p>
          <a:p>
            <a:r>
              <a:rPr lang="en-US" dirty="0"/>
              <a:t>We can visualize the main parameter of interest across all the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10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9E3D-F291-6144-884C-AF0F2A0E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5" y="771526"/>
            <a:ext cx="7667232" cy="241473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ookman Old Style" panose="02050604050505020204" pitchFamily="18" charset="0"/>
              </a:rPr>
              <a:t>MODELLING</a:t>
            </a:r>
            <a:endParaRPr lang="en-IN" sz="6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A7391-8388-FC8B-E22F-3686A1488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21" y="3280527"/>
            <a:ext cx="9172280" cy="1112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trying to find the best model fit for this dataset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A8B2-E9E3-F5C2-0DA1-0250541C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Evaluation Models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304D-1C18-ADE4-36B7-BF251EE4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R-squared: </a:t>
            </a:r>
          </a:p>
          <a:p>
            <a:pPr marL="36900" indent="0">
              <a:buNone/>
            </a:pPr>
            <a:r>
              <a:rPr lang="en-US" dirty="0"/>
              <a:t>It represents the scatter around the line of best fit, or more specifically, the extent of the proportion of variance in the dependent variable which can be explained.</a:t>
            </a:r>
          </a:p>
          <a:p>
            <a:pPr marL="36900" indent="0">
              <a:buNone/>
            </a:pPr>
            <a:r>
              <a:rPr lang="en-US" dirty="0"/>
              <a:t>The higher the R-squared, the better the model fits your data.</a:t>
            </a:r>
          </a:p>
          <a:p>
            <a:pPr marL="36900" indent="0">
              <a:buNone/>
            </a:pPr>
            <a:r>
              <a:rPr lang="en-US" dirty="0"/>
              <a:t>To make things simpler we have referred to the R-squared percentages as accuracy of the regression model.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Mean Squared Error:</a:t>
            </a:r>
          </a:p>
          <a:p>
            <a:pPr marL="36900" indent="0">
              <a:buNone/>
            </a:pPr>
            <a:r>
              <a:rPr lang="en-US" dirty="0"/>
              <a:t>The average of the squared differences between the predicted values and actual values.</a:t>
            </a:r>
          </a:p>
          <a:p>
            <a:pPr marL="36900" indent="0">
              <a:buNone/>
            </a:pPr>
            <a:r>
              <a:rPr lang="en-US" dirty="0"/>
              <a:t>The lower the value of MSE, the better the model fits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95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9C79-8A79-AA98-A4E7-A5F5523B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658F-E11D-6FA6-E94B-90C2EBE8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After running a Multiple Linear Regression Model on the dataset we got</a:t>
            </a:r>
          </a:p>
          <a:p>
            <a:r>
              <a:rPr lang="en-US" dirty="0"/>
              <a:t>1. Training accuracy of 2.87%</a:t>
            </a:r>
          </a:p>
          <a:p>
            <a:r>
              <a:rPr lang="en-US" dirty="0"/>
              <a:t>2 . Testing accuracy of 3.04%</a:t>
            </a:r>
          </a:p>
          <a:p>
            <a:r>
              <a:rPr lang="en-US" dirty="0"/>
              <a:t>MSE: 483.9113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Clearly this model isn’t fit for running this dataset due to the very low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9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A14-4EE3-B2B5-0976-79DDBA0B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CCE2-62D8-CB2A-EF22-83EA72D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running a Random Forests Model on the dataset we got:</a:t>
            </a:r>
          </a:p>
          <a:p>
            <a:r>
              <a:rPr lang="en-US" dirty="0"/>
              <a:t>1. Training accuracy of 88.23%</a:t>
            </a:r>
          </a:p>
          <a:p>
            <a:r>
              <a:rPr lang="en-US" dirty="0"/>
              <a:t>2 . Testing accuracy of 88.44%</a:t>
            </a:r>
          </a:p>
          <a:p>
            <a:r>
              <a:rPr lang="en-US" dirty="0"/>
              <a:t>MSE: 57.5562</a:t>
            </a:r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Result: This would be the best fit model to predict the popularity of a song since both the training and testing accuracy is high.</a:t>
            </a:r>
          </a:p>
        </p:txBody>
      </p:sp>
    </p:spTree>
    <p:extLst>
      <p:ext uri="{BB962C8B-B14F-4D97-AF65-F5344CB8AC3E}">
        <p14:creationId xmlns:p14="http://schemas.microsoft.com/office/powerpoint/2010/main" val="284355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BF62-A3E8-7957-A270-131344EB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9738-A81A-8528-3532-B3FF314D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running a Decision Tree Model on the dataset we got</a:t>
            </a:r>
          </a:p>
          <a:p>
            <a:r>
              <a:rPr lang="en-US" dirty="0"/>
              <a:t>1. Training accuracy of 96.77%</a:t>
            </a:r>
          </a:p>
          <a:p>
            <a:r>
              <a:rPr lang="en-US" dirty="0"/>
              <a:t>2 . Testing accuracy of 2.53%</a:t>
            </a:r>
          </a:p>
          <a:p>
            <a:r>
              <a:rPr lang="en-US" dirty="0"/>
              <a:t>MSE: 485.3317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Despite the training accuracy being high, the testing accuracy isn’t high, we say that this model doesn’t give us a proper reliable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79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8784-5421-8F77-4245-3154380C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190980" cy="3236537"/>
          </a:xfrm>
        </p:spPr>
        <p:txBody>
          <a:bodyPr>
            <a:normAutofit/>
          </a:bodyPr>
          <a:lstStyle/>
          <a:p>
            <a:r>
              <a:rPr lang="en-US" sz="9600" dirty="0"/>
              <a:t>Final Results!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40AD-FEF3-2431-720A-825EE139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3327662"/>
            <a:ext cx="11453567" cy="10652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Random Forest Model </a:t>
            </a:r>
            <a:r>
              <a:rPr lang="en-US" sz="2400" dirty="0"/>
              <a:t>is the best model for predicting the popularity of the song!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3E88-BA79-8F95-A6F9-FCDC2099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26" y="4068463"/>
            <a:ext cx="5473330" cy="1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9B76-82FA-2584-F129-3C993091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3" y="1225485"/>
            <a:ext cx="10322351" cy="4713402"/>
          </a:xfrm>
        </p:spPr>
        <p:txBody>
          <a:bodyPr>
            <a:normAutofit/>
          </a:bodyPr>
          <a:lstStyle/>
          <a:p>
            <a:r>
              <a:rPr lang="en-US" sz="2800" dirty="0"/>
              <a:t>This project is about getting inferences by understanding the data between various parameters like loudness and popularity or danceability and popularity.</a:t>
            </a:r>
          </a:p>
          <a:p>
            <a:r>
              <a:rPr lang="en-US" sz="2800" dirty="0"/>
              <a:t>We then try and predict the popularity score of a song by providing all the different parameters.</a:t>
            </a:r>
            <a:endParaRPr lang="en-IN" sz="2800" dirty="0"/>
          </a:p>
          <a:p>
            <a:r>
              <a:rPr lang="en-IN" sz="2800" dirty="0"/>
              <a:t> We try and use multiple different models such as Multiple Linear Regression Model, Decision Tree Model, Support Vector Regression, and Random Forest, and test the accuracies.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0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45D5-3A73-CC58-DA62-19EEB0F1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34912"/>
            <a:ext cx="9590550" cy="1800520"/>
          </a:xfrm>
        </p:spPr>
        <p:txBody>
          <a:bodyPr>
            <a:normAutofit/>
          </a:bodyPr>
          <a:lstStyle/>
          <a:p>
            <a:r>
              <a:rPr lang="en-US" sz="5400" dirty="0"/>
              <a:t>INFERENCES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7E0DD-D23C-C1A8-5E11-C8A2314A0CF0}"/>
              </a:ext>
            </a:extLst>
          </p:cNvPr>
          <p:cNvSpPr txBox="1"/>
          <p:nvPr/>
        </p:nvSpPr>
        <p:spPr>
          <a:xfrm>
            <a:off x="2092751" y="3346516"/>
            <a:ext cx="816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trying to understand the effect of different parameters individually of the popularity of the song!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10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D524-3881-DDC7-5EA9-226A731F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Loudness VS Popularity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B52C5-14DE-94A4-EF71-5D3CE526E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235" y="1580050"/>
            <a:ext cx="6132707" cy="4193795"/>
          </a:xfrm>
        </p:spPr>
      </p:pic>
    </p:spTree>
    <p:extLst>
      <p:ext uri="{BB962C8B-B14F-4D97-AF65-F5344CB8AC3E}">
        <p14:creationId xmlns:p14="http://schemas.microsoft.com/office/powerpoint/2010/main" val="25549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BF50-C5AE-2543-4891-1A7B15EA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48565" cy="970450"/>
          </a:xfrm>
        </p:spPr>
        <p:txBody>
          <a:bodyPr/>
          <a:lstStyle/>
          <a:p>
            <a:r>
              <a:rPr lang="en-US" dirty="0"/>
              <a:t>Danceability VS Popularity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62B52-0CA1-9AE5-D336-18AA151A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142" y="1723134"/>
            <a:ext cx="6395716" cy="4418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5A069-0C0D-0202-8550-9EFDE92D8957}"/>
              </a:ext>
            </a:extLst>
          </p:cNvPr>
          <p:cNvSpPr txBox="1"/>
          <p:nvPr/>
        </p:nvSpPr>
        <p:spPr>
          <a:xfrm>
            <a:off x="7620000" y="210312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7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C245-C6C4-F569-2861-4B902B47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VS Popularity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BC158-EC57-C621-DC7F-643BC362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640" y="1310533"/>
            <a:ext cx="6989017" cy="4709267"/>
          </a:xfrm>
        </p:spPr>
      </p:pic>
    </p:spTree>
    <p:extLst>
      <p:ext uri="{BB962C8B-B14F-4D97-AF65-F5344CB8AC3E}">
        <p14:creationId xmlns:p14="http://schemas.microsoft.com/office/powerpoint/2010/main" val="43598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DF59-6BB0-0E54-18D5-A99825DD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VS Popularity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5A02C-D715-993E-4130-676FBECA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541681"/>
            <a:ext cx="6487844" cy="4401919"/>
          </a:xfrm>
        </p:spPr>
      </p:pic>
    </p:spTree>
    <p:extLst>
      <p:ext uri="{BB962C8B-B14F-4D97-AF65-F5344CB8AC3E}">
        <p14:creationId xmlns:p14="http://schemas.microsoft.com/office/powerpoint/2010/main" val="69595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007-2584-B246-0DB0-274C61D5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9079"/>
            <a:ext cx="10539773" cy="1310971"/>
          </a:xfrm>
        </p:spPr>
        <p:txBody>
          <a:bodyPr/>
          <a:lstStyle/>
          <a:p>
            <a:r>
              <a:rPr lang="en-US" dirty="0"/>
              <a:t>Popularity VS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F679D-6148-EF17-0C9B-C67B537B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18" y="1286759"/>
            <a:ext cx="7939742" cy="5217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2A2ED-1804-66A4-175B-3FB480CDEEE5}"/>
              </a:ext>
            </a:extLst>
          </p:cNvPr>
          <p:cNvSpPr txBox="1"/>
          <p:nvPr/>
        </p:nvSpPr>
        <p:spPr>
          <a:xfrm>
            <a:off x="8488680" y="1580050"/>
            <a:ext cx="341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0F4-C2F6-DDE3-73F9-2C8486DC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766015" cy="970450"/>
          </a:xfrm>
        </p:spPr>
        <p:txBody>
          <a:bodyPr/>
          <a:lstStyle/>
          <a:p>
            <a:r>
              <a:rPr lang="en-US" dirty="0"/>
              <a:t>Popularity VS Track Artist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B1EAD-CFD7-0342-36AD-1A149249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24" y="1495208"/>
            <a:ext cx="7322099" cy="50469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0FE8A-EC5A-E34C-9BCD-F13ACC16AF69}"/>
              </a:ext>
            </a:extLst>
          </p:cNvPr>
          <p:cNvSpPr txBox="1"/>
          <p:nvPr/>
        </p:nvSpPr>
        <p:spPr>
          <a:xfrm>
            <a:off x="8436990" y="1734532"/>
            <a:ext cx="361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D5D5D5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D5D5D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0" i="0" dirty="0">
              <a:solidFill>
                <a:srgbClr val="D5D5D5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D5D5D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0" i="0" dirty="0">
              <a:solidFill>
                <a:srgbClr val="D5D5D5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3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1618</TotalTime>
  <Words>452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 Light</vt:lpstr>
      <vt:lpstr>Calisto MT</vt:lpstr>
      <vt:lpstr>Wingdings 2</vt:lpstr>
      <vt:lpstr>Slate</vt:lpstr>
      <vt:lpstr>Predicting Popularity Score of Songs Using Spotify Track Dataset </vt:lpstr>
      <vt:lpstr>PowerPoint Presentation</vt:lpstr>
      <vt:lpstr>INFERENCES</vt:lpstr>
      <vt:lpstr>Loudness VS Popularity</vt:lpstr>
      <vt:lpstr>Danceability VS Popularity</vt:lpstr>
      <vt:lpstr>Energy VS Popularity</vt:lpstr>
      <vt:lpstr>Liveness VS Popularity</vt:lpstr>
      <vt:lpstr>Popularity VS Genre</vt:lpstr>
      <vt:lpstr>Popularity VS Track Artist</vt:lpstr>
      <vt:lpstr>HEATMAP                                                </vt:lpstr>
      <vt:lpstr>MODELLING</vt:lpstr>
      <vt:lpstr>Regression Evaluation Models Used</vt:lpstr>
      <vt:lpstr>Multiple Linear Regression</vt:lpstr>
      <vt:lpstr>Random Forests </vt:lpstr>
      <vt:lpstr>Decision Tree</vt:lpstr>
      <vt:lpstr>Final Results!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Popularity Score of Songs Using Spotify Track Dataset </dc:title>
  <dc:creator>Premalatha Gajam</dc:creator>
  <cp:lastModifiedBy>Premalatha Gajam</cp:lastModifiedBy>
  <cp:revision>3</cp:revision>
  <dcterms:created xsi:type="dcterms:W3CDTF">2022-11-19T01:59:24Z</dcterms:created>
  <dcterms:modified xsi:type="dcterms:W3CDTF">2022-11-20T08:02:26Z</dcterms:modified>
</cp:coreProperties>
</file>