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D16EA0-7FC0-461D-933B-3E40FCBCFE31}">
  <a:tblStyle styleId="{48D16EA0-7FC0-461D-933B-3E40FCBCFE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0243aa9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0243aa9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0243aa9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8a0243aa9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4680754"/>
            <a:ext cx="12192000" cy="123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전력 수요량 예측 모델 개발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0" y="5901495"/>
            <a:ext cx="12192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2반 1조 김성수, 오재환, 이문형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531" y="136550"/>
            <a:ext cx="5722937" cy="42995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0" y="4593668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0" y="27661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필요성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0" y="1045026"/>
            <a:ext cx="4833257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3"/>
          <p:cNvSpPr txBox="1"/>
          <p:nvPr/>
        </p:nvSpPr>
        <p:spPr>
          <a:xfrm>
            <a:off x="0" y="298527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필요성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469912" y="1582056"/>
            <a:ext cx="11722088" cy="527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문제점</a:t>
            </a:r>
            <a:endParaRPr sz="24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chemeClr val="dk1"/>
                </a:solidFill>
              </a:rPr>
              <a:t>   - 에너지의 수출입 규제</a:t>
            </a:r>
            <a:endParaRPr sz="24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chemeClr val="dk1"/>
                </a:solidFill>
              </a:rPr>
              <a:t>   - 전력 생산 시 저장의 어려움</a:t>
            </a:r>
            <a:endParaRPr sz="24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chemeClr val="dk1"/>
                </a:solidFill>
              </a:rPr>
              <a:t>   - 생산된 만큼 사용하지 않으면 곧바로 낭비되는 특성</a:t>
            </a:r>
            <a:endParaRPr sz="24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chemeClr val="dk1"/>
                </a:solidFill>
              </a:rPr>
              <a:t>   - 잠깐의 전력 공급 중단은 경제, 사회적으로 큰 피해를 초래함</a:t>
            </a:r>
            <a:endParaRPr sz="24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chemeClr val="dk1"/>
                </a:solidFill>
              </a:rPr>
              <a:t>   → </a:t>
            </a:r>
            <a:r>
              <a:rPr lang="ko-KR" sz="2400">
                <a:solidFill>
                  <a:srgbClr val="FF0E0E"/>
                </a:solidFill>
              </a:rPr>
              <a:t>전력의 정확한 공급과 이를 위한 예측은 대단히 중요한 일</a:t>
            </a:r>
            <a:endParaRPr sz="2400">
              <a:solidFill>
                <a:srgbClr val="FF0E0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0" y="1045026"/>
            <a:ext cx="4833257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24"/>
          <p:cNvSpPr txBox="1"/>
          <p:nvPr/>
        </p:nvSpPr>
        <p:spPr>
          <a:xfrm>
            <a:off x="0" y="298527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필요성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469912" y="1582056"/>
            <a:ext cx="11707573" cy="527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실사례</a:t>
            </a:r>
            <a:endParaRPr sz="2400"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426" y="2180340"/>
            <a:ext cx="8157298" cy="225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4725" y="3381862"/>
            <a:ext cx="7585478" cy="320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cxnSp>
        <p:nvCxnSpPr>
          <p:cNvPr id="192" name="Google Shape;192;p25"/>
          <p:cNvCxnSpPr/>
          <p:nvPr/>
        </p:nvCxnSpPr>
        <p:spPr>
          <a:xfrm>
            <a:off x="0" y="1045026"/>
            <a:ext cx="4833300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5"/>
          <p:cNvSpPr txBox="1"/>
          <p:nvPr/>
        </p:nvSpPr>
        <p:spPr>
          <a:xfrm>
            <a:off x="0" y="298527"/>
            <a:ext cx="12192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필요성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609600" y="1183341"/>
            <a:ext cx="115824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특허 및 연구가 활발히 진행되고 있음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469912" y="1904597"/>
            <a:ext cx="11707500" cy="4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국내 특허 사례</a:t>
            </a: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    - 기상변화에 따른 전력수요지수 예측 시스템 및 그 방법(2016), ㈜나우드림</a:t>
            </a: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    - 사전 전력수요예측에 의한 전력수요관리 방법 및 시스템(2018), 한국전력공사</a:t>
            </a: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    - 단위 가구 피크 전력 수요량 예측 방법 및 시스템(2019), 전자부품연구원</a:t>
            </a:r>
            <a:endParaRPr sz="18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국내 연구 사례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- 권보성, 송경빈. (2020). 심층 신경망을 이용한 동 · 하계 최대 전력수요의 앙상블 예측 방법.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 전기학회논문지, 69(6), 765-771.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- 이지원, 김형준, 김문겸. (2020). 빅데이터를 이용한 인공신경망 기반 시간별 전력수요 예측.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 전기학회논문지, 69(6), 792-799.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- 이용건, 오재영, 김기백. (2020). 머신러닝 해석 기법을 이용한 전력 수요 예측 모델 해석.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 전기학회논문지, 69(3), 480-485.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0" y="27661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데이터 설명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469912" y="1162722"/>
            <a:ext cx="11707573" cy="56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인천시 전력 사용 기록(전력거래소, 1시간 단위)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기상관측자료(기상청)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1) 인천_시간별_기상자료(16-18).csv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2) 인천_일별_기상자료(16-18).csv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3) 인천_월별_기상자료(16-18).csv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※ 추가 고려사항 : </a:t>
            </a:r>
            <a:r>
              <a:rPr lang="ko-KR" sz="1800">
                <a:solidFill>
                  <a:srgbClr val="FF0E0E"/>
                </a:solidFill>
              </a:rPr>
              <a:t>휴일(weekend), 공휴일(holiday)</a:t>
            </a:r>
            <a:r>
              <a:rPr lang="ko-KR" sz="1800"/>
              <a:t> 여부 등</a:t>
            </a:r>
            <a:endParaRPr sz="1800"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612" y="3065725"/>
            <a:ext cx="8653733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2612" y="5533278"/>
            <a:ext cx="576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2612" y="4299501"/>
            <a:ext cx="794385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cxnSp>
        <p:nvCxnSpPr>
          <p:cNvPr id="211" name="Google Shape;211;p27"/>
          <p:cNvCxnSpPr/>
          <p:nvPr/>
        </p:nvCxnSpPr>
        <p:spPr>
          <a:xfrm>
            <a:off x="0" y="1045026"/>
            <a:ext cx="3744686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7"/>
          <p:cNvSpPr txBox="1"/>
          <p:nvPr/>
        </p:nvSpPr>
        <p:spPr>
          <a:xfrm>
            <a:off x="0" y="298527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데이터 설명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0" y="27661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계획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469912" y="1832027"/>
            <a:ext cx="11707573" cy="495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000"/>
              <a:t>성과 지표 : SMAPE(Symmetric Mean Absolute Percentage Error) 값에 대하여 40 이내 달성</a:t>
            </a:r>
            <a:endParaRPr sz="20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000"/>
              <a:t>분석 모델</a:t>
            </a:r>
            <a:endParaRPr sz="2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    </a:t>
            </a:r>
            <a:r>
              <a:rPr lang="ko-KR" sz="1800"/>
              <a:t>1) 메인 모델 : LightGBM – 머신러닝 앙상블 알고리즘</a:t>
            </a: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2) 비교 모델 : MLR(Multiple linear regression), ARIMA(Autoregressive Integrated Moving Average),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                       Random Forest Tree, k-NN, Neural Network, Deep-Learning, Boosting Model 등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t="27849" r="26947"/>
          <a:stretch/>
        </p:blipFill>
        <p:spPr>
          <a:xfrm>
            <a:off x="3854350" y="2325397"/>
            <a:ext cx="4483299" cy="91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9"/>
          <p:cNvGrpSpPr/>
          <p:nvPr/>
        </p:nvGrpSpPr>
        <p:grpSpPr>
          <a:xfrm>
            <a:off x="3779262" y="4196159"/>
            <a:ext cx="4951659" cy="1604441"/>
            <a:chOff x="3518138" y="4008226"/>
            <a:chExt cx="5500063" cy="1904517"/>
          </a:xfrm>
        </p:grpSpPr>
        <p:sp>
          <p:nvSpPr>
            <p:cNvPr id="226" name="Google Shape;226;p29"/>
            <p:cNvSpPr/>
            <p:nvPr/>
          </p:nvSpPr>
          <p:spPr>
            <a:xfrm>
              <a:off x="3786649" y="4012228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3518138" y="4486752"/>
              <a:ext cx="268200" cy="2682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055161" y="4486752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29"/>
            <p:cNvCxnSpPr>
              <a:stCxn id="226" idx="4"/>
              <a:endCxn id="227" idx="7"/>
            </p:cNvCxnSpPr>
            <p:nvPr/>
          </p:nvCxnSpPr>
          <p:spPr>
            <a:xfrm flipH="1">
              <a:off x="3747049" y="4280428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29"/>
            <p:cNvCxnSpPr>
              <a:stCxn id="226" idx="4"/>
              <a:endCxn id="228" idx="1"/>
            </p:cNvCxnSpPr>
            <p:nvPr/>
          </p:nvCxnSpPr>
          <p:spPr>
            <a:xfrm>
              <a:off x="3920749" y="4280428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1" name="Google Shape;231;p29"/>
            <p:cNvSpPr/>
            <p:nvPr/>
          </p:nvSpPr>
          <p:spPr>
            <a:xfrm>
              <a:off x="5409968" y="4012217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5141456" y="4486742"/>
              <a:ext cx="268200" cy="268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678479" y="4486742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29"/>
            <p:cNvCxnSpPr>
              <a:stCxn id="231" idx="4"/>
              <a:endCxn id="232" idx="7"/>
            </p:cNvCxnSpPr>
            <p:nvPr/>
          </p:nvCxnSpPr>
          <p:spPr>
            <a:xfrm flipH="1">
              <a:off x="5370368" y="4280417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29"/>
            <p:cNvCxnSpPr>
              <a:stCxn id="231" idx="4"/>
              <a:endCxn id="233" idx="1"/>
            </p:cNvCxnSpPr>
            <p:nvPr/>
          </p:nvCxnSpPr>
          <p:spPr>
            <a:xfrm>
              <a:off x="5544068" y="4280417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9"/>
            <p:cNvSpPr/>
            <p:nvPr/>
          </p:nvSpPr>
          <p:spPr>
            <a:xfrm>
              <a:off x="5141456" y="4494735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872945" y="4969259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5409968" y="4969259"/>
              <a:ext cx="268200" cy="2682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29"/>
            <p:cNvCxnSpPr>
              <a:stCxn id="236" idx="4"/>
              <a:endCxn id="237" idx="7"/>
            </p:cNvCxnSpPr>
            <p:nvPr/>
          </p:nvCxnSpPr>
          <p:spPr>
            <a:xfrm flipH="1">
              <a:off x="5101856" y="4762935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29"/>
            <p:cNvCxnSpPr>
              <a:stCxn id="236" idx="4"/>
              <a:endCxn id="238" idx="1"/>
            </p:cNvCxnSpPr>
            <p:nvPr/>
          </p:nvCxnSpPr>
          <p:spPr>
            <a:xfrm>
              <a:off x="5275556" y="4762935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1" name="Google Shape;241;p29"/>
            <p:cNvSpPr/>
            <p:nvPr/>
          </p:nvSpPr>
          <p:spPr>
            <a:xfrm>
              <a:off x="7167542" y="4963718"/>
              <a:ext cx="268200" cy="268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899030" y="5438243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436053" y="5438243"/>
              <a:ext cx="268200" cy="2682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29"/>
            <p:cNvCxnSpPr>
              <a:stCxn id="241" idx="4"/>
              <a:endCxn id="242" idx="7"/>
            </p:cNvCxnSpPr>
            <p:nvPr/>
          </p:nvCxnSpPr>
          <p:spPr>
            <a:xfrm flipH="1">
              <a:off x="7127942" y="5231918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29"/>
            <p:cNvCxnSpPr>
              <a:stCxn id="241" idx="4"/>
              <a:endCxn id="243" idx="1"/>
            </p:cNvCxnSpPr>
            <p:nvPr/>
          </p:nvCxnSpPr>
          <p:spPr>
            <a:xfrm>
              <a:off x="7301642" y="5231918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6" name="Google Shape;246;p29"/>
            <p:cNvSpPr/>
            <p:nvPr/>
          </p:nvSpPr>
          <p:spPr>
            <a:xfrm>
              <a:off x="7167542" y="4008226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99030" y="4482750"/>
              <a:ext cx="268200" cy="268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7436053" y="4482750"/>
              <a:ext cx="268200" cy="2682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29"/>
            <p:cNvCxnSpPr>
              <a:stCxn id="246" idx="4"/>
              <a:endCxn id="247" idx="7"/>
            </p:cNvCxnSpPr>
            <p:nvPr/>
          </p:nvCxnSpPr>
          <p:spPr>
            <a:xfrm flipH="1">
              <a:off x="7127942" y="4276426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29"/>
            <p:cNvCxnSpPr>
              <a:stCxn id="246" idx="4"/>
              <a:endCxn id="248" idx="1"/>
            </p:cNvCxnSpPr>
            <p:nvPr/>
          </p:nvCxnSpPr>
          <p:spPr>
            <a:xfrm>
              <a:off x="7301642" y="4276426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1" name="Google Shape;251;p29"/>
            <p:cNvSpPr/>
            <p:nvPr/>
          </p:nvSpPr>
          <p:spPr>
            <a:xfrm>
              <a:off x="6899030" y="4490743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6630519" y="4965268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7167542" y="4965268"/>
              <a:ext cx="268200" cy="268200"/>
            </a:xfrm>
            <a:prstGeom prst="ellipse">
              <a:avLst/>
            </a:prstGeom>
            <a:solidFill>
              <a:srgbClr val="0B539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29"/>
            <p:cNvCxnSpPr>
              <a:stCxn id="251" idx="4"/>
              <a:endCxn id="252" idx="7"/>
            </p:cNvCxnSpPr>
            <p:nvPr/>
          </p:nvCxnSpPr>
          <p:spPr>
            <a:xfrm flipH="1">
              <a:off x="6859430" y="4758943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29"/>
            <p:cNvCxnSpPr>
              <a:stCxn id="251" idx="4"/>
              <a:endCxn id="253" idx="1"/>
            </p:cNvCxnSpPr>
            <p:nvPr/>
          </p:nvCxnSpPr>
          <p:spPr>
            <a:xfrm>
              <a:off x="7033130" y="4758943"/>
              <a:ext cx="173700" cy="24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6" name="Google Shape;256;p29"/>
            <p:cNvSpPr/>
            <p:nvPr/>
          </p:nvSpPr>
          <p:spPr>
            <a:xfrm>
              <a:off x="4488413" y="4525878"/>
              <a:ext cx="384300" cy="24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6211182" y="4525878"/>
              <a:ext cx="384300" cy="24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7838821" y="4525878"/>
              <a:ext cx="384300" cy="24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 txBox="1"/>
            <p:nvPr/>
          </p:nvSpPr>
          <p:spPr>
            <a:xfrm>
              <a:off x="8353701" y="4345448"/>
              <a:ext cx="6645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ko-KR" sz="2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…...</a:t>
              </a:r>
              <a:endParaRPr sz="2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4584538" y="5500142"/>
              <a:ext cx="2428694" cy="412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Leaf-wise tree growth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cxnSp>
        <p:nvCxnSpPr>
          <p:cNvPr id="262" name="Google Shape;262;p29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29"/>
          <p:cNvSpPr txBox="1"/>
          <p:nvPr/>
        </p:nvSpPr>
        <p:spPr>
          <a:xfrm>
            <a:off x="609600" y="1183341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 및 분석 모델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0" y="298527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계획</a:t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854350" y="2325397"/>
            <a:ext cx="4483300" cy="9258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3512457" y="4061003"/>
            <a:ext cx="5311031" cy="181728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F6E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0" y="277906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5. 프로젝트 계획</a:t>
            </a:r>
            <a:endParaRPr/>
          </a:p>
        </p:txBody>
      </p:sp>
      <p:graphicFrame>
        <p:nvGraphicFramePr>
          <p:cNvPr id="272" name="Google Shape;272;p30"/>
          <p:cNvGraphicFramePr/>
          <p:nvPr/>
        </p:nvGraphicFramePr>
        <p:xfrm>
          <a:off x="685657" y="1904597"/>
          <a:ext cx="11116725" cy="3840270"/>
        </p:xfrm>
        <a:graphic>
          <a:graphicData uri="http://schemas.openxmlformats.org/drawingml/2006/table">
            <a:tbl>
              <a:tblPr>
                <a:noFill/>
                <a:tableStyleId>{48D16EA0-7FC0-461D-933B-3E40FCBCFE31}</a:tableStyleId>
              </a:tblPr>
              <a:tblGrid>
                <a:gridCol w="537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6월 넷째 주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7월 첫째 주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7월 둘째 주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7월 셋째 주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7월 넷째 주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집계 및 전처리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탐색 및 분석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분할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(train, test set 파티셔닝)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부스팅 알고리즘 스터디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(lightgbm, xgboost, catboost)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분석 및 예측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(메인 모델 : </a:t>
                      </a:r>
                      <a:r>
                        <a:rPr lang="ko-KR" sz="14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lightgbm</a:t>
                      </a: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연습 : MLR, ARIMA, Random Forest Tree, k-NN, </a:t>
                      </a: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Neural Network, </a:t>
                      </a: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Deep Learning 등)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※</a:t>
                      </a:r>
                      <a:r>
                        <a:rPr lang="ko-KR" sz="14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분석 기법은 추후 변경 가능함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결과보고서 작성 및 개발 완료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cxnSp>
        <p:nvCxnSpPr>
          <p:cNvPr id="274" name="Google Shape;274;p30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p30"/>
          <p:cNvSpPr txBox="1"/>
          <p:nvPr/>
        </p:nvSpPr>
        <p:spPr>
          <a:xfrm>
            <a:off x="609600" y="1183341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및 개발환경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469912" y="6064174"/>
            <a:ext cx="11707573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000"/>
              <a:t>개발환경 : Python, R, Excel, 라이브러리 등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body" idx="1"/>
          </p:nvPr>
        </p:nvSpPr>
        <p:spPr>
          <a:xfrm>
            <a:off x="469912" y="1832027"/>
            <a:ext cx="11707573" cy="495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 1) 예측오차 값 : SMAPE(</a:t>
            </a:r>
            <a:r>
              <a:rPr lang="ko-KR" sz="2000" dirty="0" err="1"/>
              <a:t>Symmetric</a:t>
            </a:r>
            <a:r>
              <a:rPr lang="ko-KR" sz="2000" dirty="0"/>
              <a:t> </a:t>
            </a:r>
            <a:r>
              <a:rPr lang="ko-KR" sz="2000" dirty="0" err="1"/>
              <a:t>Mean</a:t>
            </a:r>
            <a:r>
              <a:rPr lang="ko-KR" sz="2000" dirty="0"/>
              <a:t> </a:t>
            </a:r>
            <a:r>
              <a:rPr lang="ko-KR" sz="2000" dirty="0" err="1"/>
              <a:t>Absolute</a:t>
            </a:r>
            <a:r>
              <a:rPr lang="ko-KR" sz="2000" dirty="0"/>
              <a:t> </a:t>
            </a:r>
            <a:r>
              <a:rPr lang="ko-KR" sz="2000" dirty="0" err="1"/>
              <a:t>Percentage</a:t>
            </a:r>
            <a:r>
              <a:rPr lang="ko-KR" sz="2000" dirty="0"/>
              <a:t> </a:t>
            </a:r>
            <a:r>
              <a:rPr lang="ko-KR" sz="2000" dirty="0" err="1"/>
              <a:t>Error</a:t>
            </a:r>
            <a:r>
              <a:rPr lang="ko-KR" sz="2000" dirty="0"/>
              <a:t>)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 2) 실제 값과 예측 값 시각화</a:t>
            </a: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0" y="277906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5. 프로젝트 계획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967025"/>
            <a:ext cx="7122102" cy="33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cxnSp>
        <p:nvCxnSpPr>
          <p:cNvPr id="285" name="Google Shape;285;p31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31"/>
          <p:cNvSpPr txBox="1"/>
          <p:nvPr/>
        </p:nvSpPr>
        <p:spPr>
          <a:xfrm>
            <a:off x="609600" y="1183341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결과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7561942" y="2967025"/>
            <a:ext cx="4615543" cy="38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모델 1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2018.07.01 00시~24시, 24시간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‘시간당 전력사용량‘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모델 2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2018.07.01~2018.07.10, 10일간,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‘일간 전력사용량‘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모델 3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2018.07~2018.11, 5개월간,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‘월간 전력사용량’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82171" y="1070610"/>
            <a:ext cx="11509829" cy="578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1. 팀원 소개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2. 프로젝트 개요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3. 프로젝트 필요성	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 dirty="0"/>
              <a:t>- 관련 특허 및 연구</a:t>
            </a:r>
            <a:endParaRPr sz="21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4. 데이터 설명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5. 프로젝트 계획 </a:t>
            </a:r>
            <a:endParaRPr dirty="0"/>
          </a:p>
          <a:p>
            <a:pPr marL="0" lvl="0" indent="450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 dirty="0"/>
              <a:t>- 목표 / 분석 모델 / 일정 / 개발 환경 / 예상 결과</a:t>
            </a:r>
            <a:endParaRPr sz="21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6. 프로젝트 기대 효과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0" y="136551"/>
            <a:ext cx="12192000" cy="92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1045026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6. 프로젝트 기대 효과</a:t>
            </a:r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0" y="1045026"/>
            <a:ext cx="5627802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33"/>
          <p:cNvSpPr txBox="1"/>
          <p:nvPr/>
        </p:nvSpPr>
        <p:spPr>
          <a:xfrm>
            <a:off x="0" y="277906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기대 효과</a:t>
            </a:r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1"/>
          </p:nvPr>
        </p:nvSpPr>
        <p:spPr>
          <a:xfrm>
            <a:off x="469912" y="1233722"/>
            <a:ext cx="11707573" cy="562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 dirty="0"/>
              <a:t>장기적 측면</a:t>
            </a:r>
            <a:endParaRPr sz="2400"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    - 전원 설비의 증설이나 송전, 변전, 배전 설비 등의 시설 확장 계획을 위한 기본 자료로서 사용</a:t>
            </a: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    - 정확한 장기</a:t>
            </a:r>
            <a:r>
              <a:rPr lang="en-US" altLang="ko-KR" sz="2000" dirty="0"/>
              <a:t> </a:t>
            </a:r>
            <a:r>
              <a:rPr lang="ko-KR" sz="2000" dirty="0"/>
              <a:t>전력 유효 예측</a:t>
            </a:r>
            <a:r>
              <a:rPr lang="ko-KR" altLang="en-US" sz="2000" dirty="0"/>
              <a:t>을</a:t>
            </a:r>
            <a:r>
              <a:rPr lang="ko-KR" sz="2000" dirty="0"/>
              <a:t> 제공</a:t>
            </a:r>
            <a:r>
              <a:rPr lang="ko-KR" altLang="en-US" sz="2000" dirty="0"/>
              <a:t>하여 수년의 건설 기간이 요구되는 발전소의 건설이나 계통 </a:t>
            </a:r>
            <a:endParaRPr lang="en-US" altLang="ko-KR"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설비의 증설에 도움을 줌</a:t>
            </a:r>
            <a:endParaRPr sz="20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 dirty="0">
                <a:solidFill>
                  <a:schemeClr val="dk1"/>
                </a:solidFill>
              </a:rPr>
              <a:t>      → </a:t>
            </a:r>
            <a:r>
              <a:rPr lang="ko-KR" altLang="en-US" sz="2200" dirty="0">
                <a:solidFill>
                  <a:srgbClr val="FF0000"/>
                </a:solidFill>
              </a:rPr>
              <a:t>장기적인 </a:t>
            </a:r>
            <a:r>
              <a:rPr lang="ko-KR" sz="2200" dirty="0">
                <a:solidFill>
                  <a:srgbClr val="FF0E0E"/>
                </a:solidFill>
              </a:rPr>
              <a:t>전력 수요 증가에 대응하는 전력 공급이 유지</a:t>
            </a:r>
            <a:endParaRPr sz="2200" dirty="0">
              <a:solidFill>
                <a:srgbClr val="FF0E0E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 dirty="0"/>
              <a:t>단기적 측면</a:t>
            </a:r>
            <a:endParaRPr sz="2400"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 dirty="0">
                <a:solidFill>
                  <a:schemeClr val="dk1"/>
                </a:solidFill>
              </a:rPr>
              <a:t>    - 최하 5분에서 1주일의 정보를 갖는 단기 전력 수요 예측의 경우, 전력 계통 운용과 전력 시장</a:t>
            </a:r>
            <a:endParaRPr sz="20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 dirty="0">
                <a:solidFill>
                  <a:schemeClr val="dk1"/>
                </a:solidFill>
              </a:rPr>
              <a:t>      구조 하에서의 경쟁적인 입찰 시 전력 가격 예측과 </a:t>
            </a:r>
            <a:r>
              <a:rPr lang="ko-KR" sz="2000" dirty="0" err="1">
                <a:solidFill>
                  <a:schemeClr val="dk1"/>
                </a:solidFill>
              </a:rPr>
              <a:t>경제급전에</a:t>
            </a:r>
            <a:r>
              <a:rPr lang="ko-KR" sz="2000" dirty="0">
                <a:solidFill>
                  <a:schemeClr val="dk1"/>
                </a:solidFill>
              </a:rPr>
              <a:t> 중요한 기본 자료가 됨</a:t>
            </a:r>
            <a:endParaRPr sz="20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 dirty="0">
                <a:solidFill>
                  <a:schemeClr val="dk1"/>
                </a:solidFill>
              </a:rPr>
              <a:t>      → </a:t>
            </a:r>
            <a:r>
              <a:rPr lang="ko-KR" sz="2200" dirty="0">
                <a:solidFill>
                  <a:srgbClr val="FF0E0E"/>
                </a:solidFill>
              </a:rPr>
              <a:t>정확한 수요 예측을 하여 거래에 참가 시 막대한 경비를 절감</a:t>
            </a:r>
            <a:endParaRPr sz="2200" dirty="0">
              <a:solidFill>
                <a:srgbClr val="FF0E0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cxnSp>
        <p:nvCxnSpPr>
          <p:cNvPr id="307" name="Google Shape;307;p34"/>
          <p:cNvCxnSpPr/>
          <p:nvPr/>
        </p:nvCxnSpPr>
        <p:spPr>
          <a:xfrm>
            <a:off x="0" y="1045026"/>
            <a:ext cx="5608948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34"/>
          <p:cNvSpPr txBox="1"/>
          <p:nvPr/>
        </p:nvSpPr>
        <p:spPr>
          <a:xfrm>
            <a:off x="0" y="277906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기대 효과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body" idx="1"/>
          </p:nvPr>
        </p:nvSpPr>
        <p:spPr>
          <a:xfrm>
            <a:off x="469912" y="1233722"/>
            <a:ext cx="11707573" cy="562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개발자 측면</a:t>
            </a:r>
            <a:endParaRPr sz="24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    - 예측 기간별(단기, 중기, 장기) 수요 예측 역량 강화</a:t>
            </a:r>
            <a:endParaRPr sz="2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비즈니스 측면</a:t>
            </a:r>
            <a:endParaRPr sz="24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    - 비용 절감</a:t>
            </a:r>
            <a:endParaRPr sz="2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    - 전력 융합 신서비스 및 비즈니스 모델 개발에 활용 가능</a:t>
            </a:r>
            <a:endParaRPr sz="2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600"/>
              <a:t>        예시) 전기차 충전소(EVC), 태양광 발전소(PV) 입지선정, 건물 에너지관리 시스템(EMS),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600"/>
              <a:t>               소상공인 상권분석 및 CCTV 입지선정, 농업•관광•교통•보건분야 등</a:t>
            </a:r>
            <a:endParaRPr sz="16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사회 경제적 측면</a:t>
            </a:r>
            <a:endParaRPr sz="24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>
                <a:solidFill>
                  <a:schemeClr val="dk1"/>
                </a:solidFill>
              </a:rPr>
              <a:t>    - 예측 오차 개선 → 발전량 감소에 따른 비용 절감 → 국가 경제 발전에 이바지함</a:t>
            </a:r>
            <a:endParaRPr sz="2200">
              <a:solidFill>
                <a:srgbClr val="FF0E0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/>
        </p:nvSpPr>
        <p:spPr>
          <a:xfrm>
            <a:off x="0" y="2014343"/>
            <a:ext cx="12192000" cy="308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ko-KR" sz="1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sz="11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4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0" y="27661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1. 팀원 소개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781475" y="2344050"/>
            <a:ext cx="2169900" cy="21699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108350" y="2353476"/>
            <a:ext cx="2169900" cy="21699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8287925" y="2353477"/>
            <a:ext cx="2169900" cy="21699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036025" y="5175350"/>
            <a:ext cx="16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김성수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362900" y="5175350"/>
            <a:ext cx="16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이문형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542475" y="5175350"/>
            <a:ext cx="16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오재환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6;p18">
            <a:extLst>
              <a:ext uri="{FF2B5EF4-FFF2-40B4-BE49-F238E27FC236}">
                <a16:creationId xmlns:a16="http://schemas.microsoft.com/office/drawing/2014/main" id="{A026AB88-3528-49B5-9949-E95AF271BF8A}"/>
              </a:ext>
            </a:extLst>
          </p:cNvPr>
          <p:cNvSpPr txBox="1">
            <a:spLocks/>
          </p:cNvSpPr>
          <p:nvPr/>
        </p:nvSpPr>
        <p:spPr>
          <a:xfrm>
            <a:off x="0" y="262941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dirty="0"/>
              <a:t>1. </a:t>
            </a:r>
            <a:r>
              <a:rPr lang="ko-KR" altLang="en-US" dirty="0"/>
              <a:t>팀원 소개</a:t>
            </a:r>
          </a:p>
        </p:txBody>
      </p:sp>
      <p:cxnSp>
        <p:nvCxnSpPr>
          <p:cNvPr id="13" name="Google Shape;133;p18">
            <a:extLst>
              <a:ext uri="{FF2B5EF4-FFF2-40B4-BE49-F238E27FC236}">
                <a16:creationId xmlns:a16="http://schemas.microsoft.com/office/drawing/2014/main" id="{009441C8-EF94-41BB-BF42-82E664DD5E0D}"/>
              </a:ext>
            </a:extLst>
          </p:cNvPr>
          <p:cNvCxnSpPr/>
          <p:nvPr/>
        </p:nvCxnSpPr>
        <p:spPr>
          <a:xfrm>
            <a:off x="0" y="1035600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27661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2. 프로젝트 개요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0" y="272367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2. 프로젝트 개요</a:t>
            </a:r>
            <a:endParaRPr dirty="0"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7371" y="1897218"/>
            <a:ext cx="9237258" cy="46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t="32664" r="82429" b="33573"/>
          <a:stretch/>
        </p:blipFill>
        <p:spPr>
          <a:xfrm>
            <a:off x="1477371" y="3426684"/>
            <a:ext cx="1623094" cy="157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l="33663" t="32317" r="50000" b="33920"/>
          <a:stretch/>
        </p:blipFill>
        <p:spPr>
          <a:xfrm>
            <a:off x="4589964" y="3412170"/>
            <a:ext cx="1509010" cy="157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l="82806" t="32985" b="33571"/>
          <a:stretch/>
        </p:blipFill>
        <p:spPr>
          <a:xfrm>
            <a:off x="9126511" y="3431281"/>
            <a:ext cx="1588117" cy="155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09600" y="1192768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Sustainable Development Goals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26;p18">
            <a:extLst>
              <a:ext uri="{FF2B5EF4-FFF2-40B4-BE49-F238E27FC236}">
                <a16:creationId xmlns:a16="http://schemas.microsoft.com/office/drawing/2014/main" id="{925BEE38-D384-42F4-AD35-0B11B88D6D3A}"/>
              </a:ext>
            </a:extLst>
          </p:cNvPr>
          <p:cNvSpPr txBox="1">
            <a:spLocks/>
          </p:cNvSpPr>
          <p:nvPr/>
        </p:nvSpPr>
        <p:spPr>
          <a:xfrm>
            <a:off x="0" y="262941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/>
              <a:t>2.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cxnSp>
        <p:nvCxnSpPr>
          <p:cNvPr id="11" name="Google Shape;133;p18">
            <a:extLst>
              <a:ext uri="{FF2B5EF4-FFF2-40B4-BE49-F238E27FC236}">
                <a16:creationId xmlns:a16="http://schemas.microsoft.com/office/drawing/2014/main" id="{6D24EE6E-8B6F-49CD-A523-1DB63331DE3C}"/>
              </a:ext>
            </a:extLst>
          </p:cNvPr>
          <p:cNvCxnSpPr/>
          <p:nvPr/>
        </p:nvCxnSpPr>
        <p:spPr>
          <a:xfrm>
            <a:off x="0" y="1035600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0" y="272367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프로젝트 개요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t="32664" r="82429" b="33573"/>
          <a:stretch/>
        </p:blipFill>
        <p:spPr>
          <a:xfrm>
            <a:off x="1477371" y="3426684"/>
            <a:ext cx="1623094" cy="157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l="33663" t="32317" r="50000" b="33920"/>
          <a:stretch/>
        </p:blipFill>
        <p:spPr>
          <a:xfrm>
            <a:off x="4589964" y="3412170"/>
            <a:ext cx="1509010" cy="157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l="82806" t="32985" b="33571"/>
          <a:stretch/>
        </p:blipFill>
        <p:spPr>
          <a:xfrm>
            <a:off x="9126511" y="3431281"/>
            <a:ext cx="1588117" cy="155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609600" y="1183341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Sustainable Development Goals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0" y="277906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프로젝트 개요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469912" y="1904596"/>
            <a:ext cx="11707573" cy="495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분석개요</a:t>
            </a:r>
            <a:endParaRPr sz="24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/>
              <a:t>   </a:t>
            </a:r>
            <a:r>
              <a:rPr lang="ko-KR" sz="2200">
                <a:solidFill>
                  <a:srgbClr val="0E0EFF"/>
                </a:solidFill>
              </a:rPr>
              <a:t>인천시 전력 사용 기록</a:t>
            </a:r>
            <a:r>
              <a:rPr lang="ko-KR" sz="2200"/>
              <a:t>(전력거래소, 1시간 단위), </a:t>
            </a:r>
            <a:r>
              <a:rPr lang="ko-KR" sz="2200">
                <a:solidFill>
                  <a:srgbClr val="0E0EFF"/>
                </a:solidFill>
              </a:rPr>
              <a:t>기상 관측 자료</a:t>
            </a:r>
            <a:r>
              <a:rPr lang="ko-KR" sz="2200"/>
              <a:t>(기상청) 등 </a:t>
            </a:r>
            <a:endParaRPr sz="22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/>
              <a:t>   공공데이터를 이용하여, 각 </a:t>
            </a:r>
            <a:r>
              <a:rPr lang="ko-KR" sz="2200">
                <a:solidFill>
                  <a:srgbClr val="FF0E0E"/>
                </a:solidFill>
              </a:rPr>
              <a:t>가정 및 회사의 시간별, 일별, 월별 전력 사용량을</a:t>
            </a:r>
            <a:endParaRPr sz="2200">
              <a:solidFill>
                <a:srgbClr val="FF0E0E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solidFill>
                  <a:srgbClr val="FF0E0E"/>
                </a:solidFill>
              </a:rPr>
              <a:t>   예측</a:t>
            </a:r>
            <a:endParaRPr sz="2200">
              <a:solidFill>
                <a:srgbClr val="FF0E0E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>
              <a:solidFill>
                <a:srgbClr val="FF0E0E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rgbClr val="FF0E0E"/>
                </a:solidFill>
              </a:rPr>
              <a:t>   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※ 이번 분석은 기상요소의 영향 평가에 중점을 두고 생활 습관, 산업 활동, 경제적 요인 등 전력사용량에</a:t>
            </a: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   영향을 미치는 기상 외의 변수는 고려하지 않아 실제 전력수요예측과는 다소 차이가 있을 수 있음</a:t>
            </a: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5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    → 추가적으로, </a:t>
            </a:r>
            <a:r>
              <a:rPr lang="ko-KR" sz="1800">
                <a:solidFill>
                  <a:srgbClr val="FF0E0E"/>
                </a:solidFill>
              </a:rPr>
              <a:t>공휴일과 주말</a:t>
            </a:r>
            <a:r>
              <a:rPr lang="ko-KR" sz="1800">
                <a:solidFill>
                  <a:schemeClr val="dk1"/>
                </a:solidFill>
              </a:rPr>
              <a:t>을 고려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0"/>
          <p:cNvSpPr txBox="1"/>
          <p:nvPr/>
        </p:nvSpPr>
        <p:spPr>
          <a:xfrm>
            <a:off x="609600" y="1183341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 수요량 예측 모델 개발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0" y="277906"/>
            <a:ext cx="12192000" cy="74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프로젝트 개요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469912" y="1904596"/>
            <a:ext cx="11707573" cy="495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기간</a:t>
            </a: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>
                <a:solidFill>
                  <a:schemeClr val="dk1"/>
                </a:solidFill>
              </a:rPr>
              <a:t>   </a:t>
            </a:r>
            <a:r>
              <a:rPr lang="ko-KR" sz="2200">
                <a:solidFill>
                  <a:schemeClr val="dk1"/>
                </a:solidFill>
              </a:rPr>
              <a:t>분석 기간 :</a:t>
            </a:r>
            <a:r>
              <a:rPr lang="ko-KR" sz="2200"/>
              <a:t> 2016.07 ~ 2018.06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/>
              <a:t>   </a:t>
            </a:r>
            <a:r>
              <a:rPr lang="ko-KR" sz="800"/>
              <a:t> </a:t>
            </a:r>
            <a:r>
              <a:rPr lang="ko-KR" sz="2200"/>
              <a:t>예측 기간 : 2018.07 ~ 2018.11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2400"/>
              <a:t>분석 내용</a:t>
            </a:r>
            <a:endParaRPr sz="5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/>
              <a:t>   </a:t>
            </a:r>
            <a:r>
              <a:rPr lang="ko-KR" sz="2200"/>
              <a:t>각 세대(또는 상가)당 전력사용량을 예측함</a:t>
            </a:r>
            <a:endParaRPr sz="22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solidFill>
                  <a:srgbClr val="FF0E0E"/>
                </a:solidFill>
              </a:rPr>
              <a:t>   </a:t>
            </a:r>
            <a:r>
              <a:rPr lang="ko-KR" sz="2200">
                <a:solidFill>
                  <a:schemeClr val="dk1"/>
                </a:solidFill>
              </a:rPr>
              <a:t>1) 2018.07.01 00시 ~ 24시, 24시간, ‘시간당 전력사용량‘</a:t>
            </a:r>
            <a:endParaRPr sz="22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solidFill>
                  <a:schemeClr val="dk1"/>
                </a:solidFill>
              </a:rPr>
              <a:t>   2) 2018.07.01 ~ 2018.07.10, 10일간, ‘일간 전력사용량‘</a:t>
            </a:r>
            <a:endParaRPr sz="22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solidFill>
                  <a:schemeClr val="dk1"/>
                </a:solidFill>
              </a:rPr>
              <a:t>   3) 2018.07 ~ 2018.11, 5개월간, ‘월간 전력사용량’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cxnSp>
        <p:nvCxnSpPr>
          <p:cNvPr id="161" name="Google Shape;161;p21"/>
          <p:cNvCxnSpPr/>
          <p:nvPr/>
        </p:nvCxnSpPr>
        <p:spPr>
          <a:xfrm>
            <a:off x="0" y="1045026"/>
            <a:ext cx="4499429" cy="0"/>
          </a:xfrm>
          <a:prstGeom prst="straightConnector1">
            <a:avLst/>
          </a:prstGeom>
          <a:noFill/>
          <a:ln w="2857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1"/>
          <p:cNvSpPr txBox="1"/>
          <p:nvPr/>
        </p:nvSpPr>
        <p:spPr>
          <a:xfrm>
            <a:off x="609600" y="1183341"/>
            <a:ext cx="11582400" cy="72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 수요량 예측 모델 개발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1022</Words>
  <Application>Microsoft Office PowerPoint</Application>
  <PresentationFormat>와이드스크린</PresentationFormat>
  <Paragraphs>197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Malgun Gothic</vt:lpstr>
      <vt:lpstr>Arial</vt:lpstr>
      <vt:lpstr>Office 테마</vt:lpstr>
      <vt:lpstr>전력 수요량 예측 모델 개발</vt:lpstr>
      <vt:lpstr>목차</vt:lpstr>
      <vt:lpstr>1. 팀원 소개</vt:lpstr>
      <vt:lpstr>PowerPoint 프레젠테이션</vt:lpstr>
      <vt:lpstr>2. 프로젝트 개요</vt:lpstr>
      <vt:lpstr>2. 프로젝트 개요</vt:lpstr>
      <vt:lpstr>2. 프로젝트 개요</vt:lpstr>
      <vt:lpstr>2. 프로젝트 개요</vt:lpstr>
      <vt:lpstr>2. 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프로젝트 계획</vt:lpstr>
      <vt:lpstr>5. 프로젝트 계획</vt:lpstr>
      <vt:lpstr>6. 프로젝트 기대 효과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전력 수요량 예측 모델 개발</dc:title>
  <dc:creator>ILIFO-009</dc:creator>
  <cp:lastModifiedBy>33921</cp:lastModifiedBy>
  <cp:revision>6</cp:revision>
  <dcterms:modified xsi:type="dcterms:W3CDTF">2020-06-24T06:07:23Z</dcterms:modified>
</cp:coreProperties>
</file>