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85" r:id="rId20"/>
    <p:sldId id="286" r:id="rId21"/>
    <p:sldId id="279" r:id="rId22"/>
    <p:sldId id="282" r:id="rId23"/>
    <p:sldId id="281" r:id="rId24"/>
    <p:sldId id="271" r:id="rId25"/>
    <p:sldId id="278" r:id="rId26"/>
    <p:sldId id="280" r:id="rId27"/>
    <p:sldId id="284" r:id="rId28"/>
    <p:sldId id="283" r:id="rId29"/>
    <p:sldId id="272" r:id="rId30"/>
    <p:sldId id="273" r:id="rId31"/>
    <p:sldId id="274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03727BC7-CC80-4E74-8E68-BD68DFE8B0A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5"/>
            <p14:sldId id="276"/>
            <p14:sldId id="277"/>
            <p14:sldId id="285"/>
            <p14:sldId id="286"/>
            <p14:sldId id="279"/>
            <p14:sldId id="282"/>
            <p14:sldId id="281"/>
            <p14:sldId id="271"/>
            <p14:sldId id="278"/>
            <p14:sldId id="280"/>
            <p14:sldId id="284"/>
            <p14:sldId id="283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27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63DFA-882B-49CB-8D90-2EE393ACB74E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E2E5-DB05-49F7-994C-FEB8B0E424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21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2E5-DB05-49F7-994C-FEB8B0E424E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499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https://arxiv.org/pdf/1909.04653.pdf </a:t>
            </a:r>
            <a:r>
              <a:rPr lang="pt-PT" dirty="0">
                <a:sym typeface="Wingdings" panose="05000000000000000000" pitchFamily="2" charset="2"/>
              </a:rPr>
              <a:t> Ajuda a perceber o conceito de </a:t>
            </a:r>
            <a:r>
              <a:rPr lang="pt-PT" i="1" dirty="0" err="1">
                <a:sym typeface="Wingdings" panose="05000000000000000000" pitchFamily="2" charset="2"/>
              </a:rPr>
              <a:t>shortcut</a:t>
            </a:r>
            <a:r>
              <a:rPr lang="pt-PT" i="1" dirty="0">
                <a:sym typeface="Wingdings" panose="05000000000000000000" pitchFamily="2" charset="2"/>
              </a:rPr>
              <a:t> </a:t>
            </a:r>
            <a:r>
              <a:rPr lang="pt-PT" i="1" dirty="0" err="1">
                <a:sym typeface="Wingdings" panose="05000000000000000000" pitchFamily="2" charset="2"/>
              </a:rPr>
              <a:t>path’s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2E5-DB05-49F7-994C-FEB8B0E424E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18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https://towardsdatascience.com/review-densenet-image-classification-b6631a8ef803</a:t>
            </a:r>
          </a:p>
          <a:p>
            <a:r>
              <a:rPr lang="pt-PT" dirty="0"/>
              <a:t>https://towardsdatascience.com/understanding-and-visualizing-densenets-7f688092391a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2E5-DB05-49F7-994C-FEB8B0E424E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86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Link acesso online: https://app.diagrams.net/?lightbox=1&amp;highlight=0000ff&amp;edit=_blank&amp;layers=1&amp;nav=1&amp;title=Fluxo_Classifica%C3%A7%C3%A3o_Datasets.drawio#R7Vxbc%2BI2FP41zLQPZCzLsuERSHY7nW2bmWRnt08dBSvgrrGoLBLor69ky2BLIrAsvpCSzIB1JMv2uXznIpkenCzWHxlezn%2BjIYl7rhOue%2FC257pg4CPxJSmbnIIGTk6YsShUg3aEh%2BhfoojFsFUUkrQykFMa82hZJU5pkpApr9AwY%2FS1OuyZxtWrLvGMGISHKY5N6pco5POcOnCDHf0XEs3mxZWBP8x7FrgYrJ4kneOQvpZI8K4HJ4xSnh8t1hMSS%2BYVfMnP%2B7Cnd3tjjCT8mBMCGIx%2BHfzlv4a3ky%2BBx7%2B9jFhfzfKC45V6YHWzfFNw4HUecfKwxFPZfhVS7sHxnC9i0QLiEKfLnO%2FP0ZqIS42fozie0Jiy7HR458h%2FQVdXIoyT9d5HAFvGCI0idEE424gh6oS%2BUialS2CoWPtakowizUtCKWhY6cJsO%2FGOXeJAcew7uOca3PtEIr5iWCo8TeUnzr41lgoO8CoXU87oN1KwLaEJ0TipSDiOZoloTgXHiKCPJT8joa4j1bGIwlBeZmwTG6OrJJRCupUCeaYJLwlq4PgTCBVdGSLwira6eXmvMX4i8ZiykDDt7vIePP02y66k9Z5BAQpbUgqwbZcUACJTAdy6FABelPl4sMo%2Bm%2F0MLfYzrIt9nsG%2BUdKbwN4IxFFKRM%2Fdeik4gbkkjiGLhGH5eCFZmDylyy1XLtK0YLdMy0NVcBWu2lAOz6IctdkWOmxbJAlH0sdLqcU4TaNpVfQ2JNsrFjWts1WZwt8Lpo3JOuJf1azy%2BE858gap1u1anZg1NqqR3y4JjQBDE4l4JLpiU3LITZuiK4kGWURT0BiJMY9eqrdhk5e6wj2NxA1uNQMgDXXh8AZVJ8kfQJ1XjkG0qQwAh5r2cMxmhBsTZQq0ffDTdco3dAoYStUNBHnb3o9V7DPgAtCcxhYESsoXNIkLw%2BZwQbCIbb4Wti0bJbuXzZ3hZ63C8tvFk7ZwAhnGfSJK%2BLrK6RPtQQkhc7wpDVvKAekbNxzYr7PTznzGs0JQkdiW9BdeMehtDEKejkFmbNIoBoHLypt1g7IF%2FsCxMHBLPD8Hzdz5nmWx%2F7B%2Fz%2BiUpCleiMej14i%2FrojfgFlgWhVwLOm0V5tSDExXLtxdwS%2FK%2BJzOaILjux1Vk8NuzCdKl4rJfxPON0oKeCV0yqIuZe9sE9p%2BaDtPhO%2FbZfWDPhnuqZg1FG8DM%2BA2JRzH0TIlmkzmeCn7U3GDwl4w101YiMHJ%2Fgx7Fz3Pz6rneA92WMznLFwNTPyFFvjVs6PzFS4HF%2BW%2FdPa1XrhyzSTkgYjnwZkHC7JPKFxXtQrs%2FMQZiRJBn%2BTnRqFxgqx6cZJy8vMFO7quVY294EYrbkGLAVo8HahLgaCZBZjA%2BC6qW21loxDoyZ0my2OzUb1q3nTNCpq5hqkr3cCGziSM0EgYWy5aQTPd6bLDhcUq9qZot%2BxwobnSNpHLQYa7FR%2FZJgTaURO5wDwRDr2qMgxbXhmC5tKQ11FxdwYRfb%2BKiNBpGxGPSQ0PRED1Z%2B5tRS9%2BMNRDVh1bj66mDzTJo2bjF88maD%2FmSjoVifv%2FrGjR0U8zOY7EAOAu17tOcTRT39ksTwXhdyLLhvkGAhZJV4CXsTBcJnOqvLY4TUQ7S8lkovWEY5xMSVForGRr8EMxv3jqJ%2F2agpbffEHWNJfN6eJple7BiJIKHwCIPS7%2BWDVPxXWjZPaYV8LOFBwgHUqQCSXWckZ91WQvuILJW2DiaWDi6RhwNJgE1YmQniHXDSaWwku0uDr%2F73P%2BniWcb9T5o8vaOOdr9cet1pdXSoAN8WorICFz79xnoXosxQvh85KZnL3wj6xwU3%2B8lAd00mYuMD%2Fytf1RyOIPbejuorp04wxb596vNzTCl%2BHJ29m8w1PV7A%2BRGVyjjlp2Z7yhpyVEngXNm%2FWGl7UaB4JBVevbLg4iMyh8VAtt14pgPa9hQA33Wq4IFhp49XjWpTC9mn%2B6x3MPT1X3Fm5zOczvqGV3xuO5g6rUWvd4vnu11%2F32Kv7OVa8xp2q6YuNfVqqvBze2VL%2FR4MY3E%2F1bzOUbpqPVTBauhabRpKMI%2BA5iG2TZa95sbGNm8%2F7N9bWl7xSjF7Tt8o5Y7%2BwQDva17VOtJ3m%2BucTzKPdJXnO8enAQVMOG9lO8I4ok%2F9%2BQEQxAFe6ck1O8wzPVHTGa5Zygo3bdGXcHHE1qll%2FGaNTdBdcM7w1z1b2r53g3wYn22gdHTFazyQZmkme%2BynU12WqENdTEBtCN5Tc3mrVaM9k0xNilINV1tCgVmQxsNEoNzGTt4wqzMNuDdg1Rzxui9kGgB6mm12s0SA1%2B9H1H4RLfwduOQjDalgjLbuNGX3gMrhsE3wxHENIrzt7J4YgxF3LOFY2I5u4HE%2FPhu5%2BdhHf%2FAQ%3D%3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2E5-DB05-49F7-994C-FEB8B0E424E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61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Link: https://app.diagrams.net/?lightbox=1&amp;highlight=0000ff&amp;edit=_blank&amp;layers=1&amp;nav=1&amp;title=Fluxo_Otimiza%C3%A7%C3%A3o_Modelos_PSO.drawio#R7V1bk5s4Fv41rso%2BuAsQ18e%2BJNmp2tmktrtqZh5lkG0lGHkAp7vz61cCiYskt7EbDJ64U9UBCQScc3S%2Bc5N6Bu43L59TuF3%2FTiIUzywjepmBh5llWcA06H%2Bs5bVs8a2gbFilOCqbzLrhEf9EvJHft9rhCGWtC3NC4hxv240hSRIU5q02mKbkuX3ZksTtp27hCikNjyGM1dY%2FcJSvxVd4dfu%2FEV6txZNNl3%2FfBoqL%2BZdkaxiR50YT%2BDgD9ykheXm0eblHMSOeoEt536c9vdWLpSjJu9zgJdZn17DN75vt5z%2By5H%2Fg8Sma81F%2BwHjHP5i%2FbP4qKPC8xjl63MKQnT9TLs%2FA3TrfxPTMpIcw25Z0X%2BIXRB91t8RxfE9ikha3g48G%2B0fb%2BZNQmqOXvZ9gVoShEoXIBuXpK72E3zC3OS25MJkBP3%2BuWWMC3rZuskU0Qi4Oq2rsmmL0gBPtCAJaCgEf0BIneHYPZrde8RsQJv%2BQ%2FnoiW0qYFabHbkxf7W6R0qMVO%2FpwX1z7kIa7mF1PdvTXxyxPUQz%2FRQ8RYwraZSW9imst9gUkUxhG6Zu3eUSHId%2BRYEpCEiTxiTfBGK8SehpSfiDafse4helkuOUdGxxF7DF3OqFIyS6JmAg8MHYvSZI3xMA33HsAeDuf5qYtzvnLs3eN4QLFdySNUCq9XdkDw%2B%2Br4klSbw%2Fi5d04LfGybEcRL%2BCo0mUNJVzg8OxESXTL1BzjWgyzDIdt1uvIvZctfFijEhmh8ijR7tALzv%2Fko7Ljv9iVlGLl2cMLv7E4eeUn5euiSNGxEkvoJ5FdGqJDmkplXYM1jmbiizY2jXL8o%2F0aOn7xJ3wlmL5gJRmm01Y8FgiErIhByg%2Fg9zXVsDRUJS1iKEcaKIfpCuXKQIUAVR9%2BukzZikypQjUNDfL2fO8q2D3oBdOUWOaqesHTCN9gesFUUWfKsK2IvKGBbVMH2%2BZgFFRV6z7cZpAb4Q1KMtZ656CMw3GMN5TERTe7cpuSRYw2cKKz6QLx2HJURFYlR4fIg5l7pvOrQPJYUAuAjI%2FeqVBru7Y0lH9WqDVdRVjARLXDZLAWONKMHx1rvYvCWtuV6DcBrPU7Yy399WmXyO1fFt8Q1ShkonPnApHVMaypIauYwO9BVhUhmzwAb%2FDqFCSltE5f%2Fywu9Bxx%2Flezs76vOBvCK%2BbaqUSyt8g7Kqh7ji3JG5AVdldQ9yT7wDakgfaAOhUc%2BNq4bMsuyPa%2Fsmvr%2FfRaxssRe7UYrMuKxzqKgW77o8ONIFmDhr8lOMQwZXR8hulmZtGRjZBs2MeSrIFD3LuDMYJ5cQ5SDK8R1v5wJ2iLi2ONjTpqHMCeKLsnY6K7UjgHeCoTz2qiWzqnvEywMDK0mOn%2BvSOiY54VBLulF5jW9qXuFEmZKk0jGn6jXISKughJEsa7Mn%2FD4kXgk7iRfs5CHoy2lW8lmiVpS9dks9hle2SiIYQHBGKP2u9qEWX0uThZPZEtu7KvSKAvA4ZjGDeqh1cl9pryIzKr%2FcuP6qcfbXpegzpv2X%2BqoeAA%2B%2BSwjqcO5nayAXsz0zrEBA4JzNRZBnyrTWP35JSXPJSrZs%2BGZpgagnjEmyvQH4jFucpE0xRcnBfqg8Mzb0IOEjBlCrqaOItp6xwkeygaAjXS8mWRIyXsVoTj2v5R2fEhhEVfnRVr3gDTvDSFwl0MKz%2BLXkmYAxbuspxdi%2BrjSU7CC3SuAFWrwG9Lm6NKW%2BDeWBoXyxyuiqVDUIMOg7cZkvi%2BhlvWT6H0MYe5xqo1ih9FRGjPcsl7umvTt6zhHtjjKNrUDTT1RRpVMJj3C9RQydF2zFgx11bA9aaKvw4fchUQdDDkCsY1uV3J6HJPDLiqtrvXMeTal%2FUGJpV07ypKYzFe42PL7lFX1puHhxq6Wk21VZyJWgyTMdttlWvmyGa7fVlJ9Lkl13samhiVobPaZdXYHwk1WXSYwwyx%2Bfo1JSHKMhhdzenezOm5pThvoxeE24EKfBSIBMVImq%2FJiiQw%2Fli3Spyor%2FkPKWO7tPEbyvNXzge4o05ZTyZej2aXY%2Bi59U60nFtqKYRx3uCUo2KcyuW3%2FKOMvmD%2BD%2FCQNDNubA%2FJ6eK7XlMD75mAytoKeUFEV2tVXh127pUVjupNm4qwTAOOJ2Orzk253Hfsek9HXSAjMrcR%2FjHT5ZIZT%2BecPSyZ%2FG2X5Xj5uj%2BfnG1hItpu964v4Mv96mUGKMvrYCtiUVWWeabGUbkcMAlxHW9ll2zYalx2wJpJTsf5yYpgqjR08zUazcVn7klOC8hJSL5P0pqi3RAiWVpzZnxUQh2jJSdMnXSeu8Na%2BZa0rMdVnSRTp%2FhcZyjROy7OwWdrBLN1MbHNNvEFWNQAUdUmnmW9njUmqsgOXFVQcPRyPa%2B9hkAJkw8MKq5uDeggtS1fUUp1SYpnbIV9uewJ8uXGjYTOtbplv0JRiyEDVhmsKBVfI%2FeNS3vXK65a33LNfh%2FkpmyZgLFz364aRPtvZQ9cefkm1BuTC4m6ajzvLbD%2FxZMaah7CuREJrqP9xECO%2BOhGGxrX1UKWejK7cMMmU7LItgVvDPc6wQ%2F4kZ7CUyOoeDrWHPc6RPamlPaoLJOGAaOhoa44V7av%2B6OhGoG7T8vFHL9z%2F3aSU%2BMSMx6mo8wiy9ZJwFmTHp4aVxs0IvOlGTopdHLAwipU6Ip9HkKSZJhyBybFKduAib0aScutIPYVzWmL49g6pByVA4mATg7FqGu8Ramy29M1mrMneaAkcly98JpudWHLAxtMfnURxdPDOvWq09ai06rv3RVQBwubvD2puHMlDIDEZjM43RaU1jI5vjrWwJag1yHqNyUjAdiqkaCJcpzXSFAjHE8pwsnVTBjCTACmzkzQyMB5zYQeFuX8Og61YuuzBVmna1Hn8GBDq1E1nuJNdM5Px2tW%2BDYBp9m%2FMKfZMVQ8HBkOfdVnfkKsSuiKhv2joa2GnixbIwFnBUOx4vIKhp3AULZpGX4B70QwtM3Dgw0Mhr6aNfYnOuWnA4YK3ygYCr6NBoYdYgdTBkMPjB9B9lUH%2B5YelzFkOSInp14mOWf%2BGTDpuVrZOOv%2BP%2F4kt%2F5ol2yJYq6Du9CNtQmdsNgPBg5LbTYeygdt5dSMDx%2BP8u7hwYZGeV3Eo5nP0GRGwlIwWVIkXS0%2BmMwuMMpEhGnUx47J%2FuhEISZGUU62hBscv5Y3VlqSSjdgEr9G8Q%2FElJnS0x6kUZNms5q0Vl%2F5qqwzIekGxu3uZy4PrL%2FY8o93xiin6nTOUw3a%2B%2BVkENfArW5MtWvChzcar1Z05ilMsiUdVAyfoOqCZ6pN209v3r6oNOpcIrxl18S22LIecewYDcrHBOaah0Y428aQcwMnMWZ9cmor2Jsb0mPaATOiFwyQwg0uAFoEOOcKD7%2BHOpx37h46UB7nsN62O%2Brtsgh1vFCllKTxrdMTPqZkoB6R8Dl2B1H5UZ5fIcSgm4j6HfbI6SrRIxWPjytwcuWnc%2BrWCZa8V23H4vFjJS3wtY8ZVMqELXUhnqnMCqDZqPasXmmgxmhv8x01U36WfqmmhAQVRIhJiCMYoZlamn%2F1VnvyVtW%2FPGKbI0d0A2scO6VHrR6MWjfSm1YHIrpab2E6iFaXn2NbZ9iBPNi%2F3miQYrv7Yu%2FcahO5YgCi3Y2utaLx7x0qJKJYMnlbuEbSDnPXujguRZZZ7fdW2c%2BaRUn6ojh5CXV%2F6uyiiuLG0lnA96u6GsE8M7gJmj%2BnKjFlZM97c%2BSTg1n0tP4rt%2BXl9d8KBh%2F%2FDw%3D%3D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2E5-DB05-49F7-994C-FEB8B0E424E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579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2E5-DB05-49F7-994C-FEB8B0E424E7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252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2E5-DB05-49F7-994C-FEB8B0E424E7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415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2E5-DB05-49F7-994C-FEB8B0E424E7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36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F878B-1E19-4753-92B2-F032B68C6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CEFF5-5972-4A1C-8802-D1B50C787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307389-6DFE-4525-8F8C-0562D2B4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F05ADD-0A01-4D08-A409-1896A089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EF1170-A8A7-4B21-A8E6-6858F69C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993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B3DF8-8289-4345-A728-64387895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11EA881-CD18-4F4E-8870-765E5F91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DC9943-BDFE-47E6-8936-1E48DE6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00C65A-BA50-4F27-A2AE-ABFDB5C0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3519A-FD34-4C82-8905-39C0EA3F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309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152109-3E87-4CF3-B19D-6035684A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F76009-53E8-4D99-866C-76CF0E28E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0CF50B-20BA-4A63-82AE-FE7A3D5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B4488A-0F32-41E6-AFF9-6F9388C8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811C9-3BE4-4D5A-9138-8E87EC8A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8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72CB3-DA06-4E3C-AC4B-4A2E6DBD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8E8604-1D2B-4C17-8F04-1B42E14D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F75C95-F9E7-4263-8089-94348279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87EE85-0C27-4CB2-B3CE-5329C407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64B94E-FB7F-41F2-9FEE-5639D71B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5E2E9-1DF6-4B00-A33C-1EA1DDA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E71E6C-F425-4446-BFB8-4E032563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C37602-6BC2-4B6A-B657-BBB158CC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553721-240B-46E5-8878-B1689F40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F00BD8-29A8-4396-ABC4-99CFD35F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70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1CFBC-A175-4C47-8541-E743EAB4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B199A0-3797-431A-972D-475C11C5E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5B5589-8C7D-4F88-B478-D31DA77A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45289D-8C0C-4ECA-95B0-0123A896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F6C4AB1-FBFA-472E-AB54-58A55257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BD0E48-724C-482C-8302-92278FBC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4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4A08E-17D4-4BF8-BEDE-F1E08DB6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D6F986-71A4-4FCC-931E-04CD6DC08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7C74E52-D294-4052-A7AB-23CD17439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908F85D-F548-48AB-AA52-884AEC31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2D24547-F290-4C26-A6BA-E9659A727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3F87ADE-5597-47DD-B414-268FF2F4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4865AB7-1707-4264-9F90-0094CA13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597A4FE-FE5C-499C-8E38-014F914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DAEC6-EC4F-42AE-B9DE-580CCF9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18C5B42-8894-49F3-BA30-0C74FB1D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AA6FC07-9554-4BEB-BFA8-D33C04F5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877348E-C01E-4E8D-8360-C0609BD2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287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F7D7625-3A0D-41B9-BA2B-8281345A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FA9BBF6-C52B-4CBA-9F54-55375177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56149E-A493-4345-86CD-CA734914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92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46ADA-CB3F-4C84-A3C7-D6188247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A0D780-B0D2-4EC0-B263-552E1E3F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AB639FA-795C-4EC0-ADED-74023241D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572FEC1-3A57-4D89-8668-056B510F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EEEAAA-4085-4249-9BD1-DB083412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66BDAF9-F47B-42B7-A5F6-481419F1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807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95CD5-744B-41D4-BBDB-0C90FDA3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687C225-10E3-4965-910C-083D237D2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0BB4CF1-FE0D-4B1A-AB28-3B6095F2E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D74D81-5050-4B93-8F47-5DB76064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C7DF15-CECD-4DA6-AEB9-02C9D2C0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2BBBD5-94B0-4011-A18D-2886947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95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7F9E7C3-F035-44C0-A74F-F3D7CD30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9EEAF2-35F0-4F02-B54E-32C4874D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2D561C-A65A-45D2-9E51-4B8448911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BE6C-7CCC-4EA9-A5E7-FB0C19E74B2F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5BE98A-6589-405A-A351-D4DC1E9C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DA5BCF-C9B5-4485-B6CE-936CE3DA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005B-5E6B-48C1-9E23-F71EE4DF0E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56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5ed4e3e839d18f5553000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CB0B-C31E-4E1A-980A-1FEB3E925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Plataforma de Análise de Dados Biomédicos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C8E116-A6A0-460A-8630-ED6E966A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PT" dirty="0"/>
              <a:t>Gustavo Almeida</a:t>
            </a:r>
          </a:p>
          <a:p>
            <a:r>
              <a:rPr lang="pt-PT" dirty="0"/>
              <a:t>Nº 21240005</a:t>
            </a:r>
          </a:p>
        </p:txBody>
      </p:sp>
    </p:spTree>
    <p:extLst>
      <p:ext uri="{BB962C8B-B14F-4D97-AF65-F5344CB8AC3E}">
        <p14:creationId xmlns:p14="http://schemas.microsoft.com/office/powerpoint/2010/main" val="364342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99FE7-3462-490B-8B80-7C9AA2FC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Continuação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50EEB5-1C22-4C55-BA4A-03CBA3F4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286"/>
            <a:ext cx="10515600" cy="3048216"/>
          </a:xfrm>
        </p:spPr>
        <p:txBody>
          <a:bodyPr/>
          <a:lstStyle/>
          <a:p>
            <a:pPr algn="just"/>
            <a:r>
              <a:rPr lang="pt-PT" dirty="0"/>
              <a:t>Estudo e análise das 3 </a:t>
            </a:r>
            <a:r>
              <a:rPr lang="pt-PT" i="1" dirty="0" err="1"/>
              <a:t>benchmarks</a:t>
            </a:r>
            <a:r>
              <a:rPr lang="pt-PT" dirty="0"/>
              <a:t>;</a:t>
            </a:r>
          </a:p>
          <a:p>
            <a:pPr algn="just"/>
            <a:r>
              <a:rPr lang="pt-PT" dirty="0"/>
              <a:t>Construção das 4 arquiteturas – completamente </a:t>
            </a:r>
            <a:r>
              <a:rPr lang="pt-PT" i="1" dirty="0"/>
              <a:t>customizadas</a:t>
            </a:r>
            <a:r>
              <a:rPr lang="pt-PT" dirty="0"/>
              <a:t>;</a:t>
            </a:r>
          </a:p>
          <a:p>
            <a:pPr algn="just"/>
            <a:r>
              <a:rPr lang="pt-PT" dirty="0"/>
              <a:t>Desenvolvidos </a:t>
            </a:r>
            <a:r>
              <a:rPr lang="pt-PT" i="1" dirty="0"/>
              <a:t>scripts </a:t>
            </a:r>
            <a:r>
              <a:rPr lang="pt-PT" dirty="0"/>
              <a:t>de otimização da estrutura e </a:t>
            </a:r>
            <a:r>
              <a:rPr lang="pt-PT" dirty="0" err="1"/>
              <a:t>hiperparâmetros</a:t>
            </a:r>
            <a:r>
              <a:rPr lang="pt-PT" dirty="0"/>
              <a:t> dos modelos;</a:t>
            </a:r>
          </a:p>
          <a:p>
            <a:pPr algn="just"/>
            <a:r>
              <a:rPr lang="pt-PT" dirty="0"/>
              <a:t>Desenvolvido </a:t>
            </a:r>
            <a:r>
              <a:rPr lang="pt-PT" i="1" dirty="0"/>
              <a:t>script </a:t>
            </a:r>
            <a:r>
              <a:rPr lang="pt-PT" dirty="0"/>
              <a:t>de agrupamento de modelos – </a:t>
            </a:r>
            <a:r>
              <a:rPr lang="pt-PT" i="1" dirty="0"/>
              <a:t>ensemble;</a:t>
            </a:r>
            <a:endParaRPr lang="pt-PT" dirty="0"/>
          </a:p>
          <a:p>
            <a:pPr algn="just"/>
            <a:r>
              <a:rPr lang="pt-PT" dirty="0"/>
              <a:t>Desenvolvimento do </a:t>
            </a:r>
            <a:r>
              <a:rPr lang="pt-PT" i="1" dirty="0"/>
              <a:t>website;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718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CE7DC-C1CA-41CC-ACD3-D34D54CA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AlexNet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18A6D1-8380-45AE-88D2-48056BC1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Dimensões a otimizar, em concordância com o </a:t>
            </a:r>
            <a:r>
              <a:rPr lang="pt-PT" i="1" dirty="0" err="1"/>
              <a:t>paper</a:t>
            </a:r>
            <a:r>
              <a:rPr lang="pt-PT" i="1" dirty="0"/>
              <a:t> </a:t>
            </a:r>
            <a:r>
              <a:rPr lang="pt-PT" dirty="0"/>
              <a:t>original:</a:t>
            </a:r>
          </a:p>
          <a:p>
            <a:pPr lvl="1" algn="just"/>
            <a:r>
              <a:rPr lang="pt-PT" dirty="0"/>
              <a:t>Nº de </a:t>
            </a:r>
            <a:r>
              <a:rPr lang="pt-PT" i="1" dirty="0"/>
              <a:t>single </a:t>
            </a:r>
            <a:r>
              <a:rPr lang="pt-PT" i="1" dirty="0" err="1"/>
              <a:t>convolutional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i="1" dirty="0"/>
              <a:t> </a:t>
            </a:r>
            <a:r>
              <a:rPr lang="pt-PT" dirty="0"/>
              <a:t>(camada </a:t>
            </a:r>
            <a:r>
              <a:rPr lang="pt-PT" dirty="0" err="1"/>
              <a:t>convolucional</a:t>
            </a:r>
            <a:r>
              <a:rPr lang="pt-PT" dirty="0"/>
              <a:t> única, e seguida de </a:t>
            </a:r>
            <a:r>
              <a:rPr lang="pt-PT" i="1" dirty="0" err="1"/>
              <a:t>pooling</a:t>
            </a:r>
            <a:r>
              <a:rPr lang="pt-PT" i="1" dirty="0"/>
              <a:t>) – </a:t>
            </a:r>
            <a:r>
              <a:rPr lang="pt-PT" b="1" i="1" dirty="0" err="1"/>
              <a:t>kernel</a:t>
            </a:r>
            <a:r>
              <a:rPr lang="pt-PT" b="1" i="1" dirty="0"/>
              <a:t> fixo (3*3</a:t>
            </a:r>
            <a:r>
              <a:rPr lang="pt-PT" b="1" dirty="0"/>
              <a:t>)</a:t>
            </a:r>
            <a:r>
              <a:rPr lang="pt-PT" dirty="0"/>
              <a:t>; </a:t>
            </a:r>
          </a:p>
          <a:p>
            <a:pPr lvl="1" algn="just"/>
            <a:r>
              <a:rPr lang="pt-PT" dirty="0"/>
              <a:t>Nº de </a:t>
            </a:r>
            <a:r>
              <a:rPr lang="pt-PT" i="1" dirty="0" err="1"/>
              <a:t>stacked</a:t>
            </a:r>
            <a:r>
              <a:rPr lang="pt-PT" i="1" dirty="0"/>
              <a:t> </a:t>
            </a:r>
            <a:r>
              <a:rPr lang="pt-PT" i="1" dirty="0" err="1"/>
              <a:t>convolutional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dirty="0"/>
              <a:t>;</a:t>
            </a:r>
          </a:p>
          <a:p>
            <a:pPr lvl="1" algn="just"/>
            <a:r>
              <a:rPr lang="pt-PT" dirty="0"/>
              <a:t>Nº inicial de filtros;</a:t>
            </a:r>
          </a:p>
          <a:p>
            <a:pPr lvl="1" algn="just"/>
            <a:r>
              <a:rPr lang="pt-PT" i="1" dirty="0" err="1"/>
              <a:t>Growth</a:t>
            </a:r>
            <a:r>
              <a:rPr lang="pt-PT" i="1" dirty="0"/>
              <a:t> Rate;</a:t>
            </a:r>
            <a:endParaRPr lang="pt-PT" dirty="0"/>
          </a:p>
          <a:p>
            <a:pPr lvl="1" algn="just"/>
            <a:r>
              <a:rPr lang="pt-PT" dirty="0"/>
              <a:t>Nº de </a:t>
            </a:r>
            <a:r>
              <a:rPr lang="pt-PT" i="1" dirty="0"/>
              <a:t>Dense </a:t>
            </a:r>
            <a:r>
              <a:rPr lang="pt-PT" i="1" dirty="0" err="1"/>
              <a:t>layers</a:t>
            </a:r>
            <a:r>
              <a:rPr lang="pt-PT" i="1" dirty="0"/>
              <a:t>;</a:t>
            </a:r>
          </a:p>
          <a:p>
            <a:pPr lvl="1" algn="just"/>
            <a:r>
              <a:rPr lang="pt-PT" dirty="0"/>
              <a:t>Nº de neurónios das </a:t>
            </a:r>
            <a:r>
              <a:rPr lang="pt-PT" i="1" dirty="0"/>
              <a:t>Dense </a:t>
            </a:r>
            <a:r>
              <a:rPr lang="pt-PT" i="1" dirty="0" err="1"/>
              <a:t>layers</a:t>
            </a:r>
            <a:r>
              <a:rPr lang="pt-PT" i="1" dirty="0"/>
              <a:t> </a:t>
            </a:r>
            <a:r>
              <a:rPr lang="pt-PT" dirty="0"/>
              <a:t>(igual para as várias </a:t>
            </a:r>
            <a:r>
              <a:rPr lang="pt-PT" i="1" dirty="0"/>
              <a:t>Dense </a:t>
            </a:r>
            <a:r>
              <a:rPr lang="pt-PT" i="1" dirty="0" err="1"/>
              <a:t>layers</a:t>
            </a:r>
            <a:r>
              <a:rPr lang="pt-PT" i="1" dirty="0"/>
              <a:t> – </a:t>
            </a:r>
            <a:r>
              <a:rPr lang="pt-PT" dirty="0"/>
              <a:t>concordância com o </a:t>
            </a:r>
            <a:r>
              <a:rPr lang="pt-PT" i="1" dirty="0" err="1"/>
              <a:t>paper</a:t>
            </a:r>
            <a:r>
              <a:rPr lang="pt-PT" i="1" dirty="0"/>
              <a:t> </a:t>
            </a:r>
            <a:r>
              <a:rPr lang="pt-PT" dirty="0"/>
              <a:t>original 2012, o PSO também não suporta dimensões dinâmicas);</a:t>
            </a:r>
          </a:p>
          <a:p>
            <a:pPr lvl="1" algn="just"/>
            <a:r>
              <a:rPr lang="pt-PT" i="1" dirty="0" err="1"/>
              <a:t>Batch</a:t>
            </a:r>
            <a:r>
              <a:rPr lang="pt-PT" i="1" dirty="0"/>
              <a:t> </a:t>
            </a:r>
            <a:r>
              <a:rPr lang="pt-PT" i="1" dirty="0" err="1"/>
              <a:t>Size</a:t>
            </a:r>
            <a:r>
              <a:rPr lang="pt-PT" dirty="0"/>
              <a:t>;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64280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8FB9A-7096-4073-8E22-8407A15C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VGGNet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C13A4E-F6E5-4B5D-8D07-A2669C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4251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Dimensões a otimizar, em concordância com o </a:t>
            </a:r>
            <a:r>
              <a:rPr lang="pt-PT" i="1" dirty="0" err="1"/>
              <a:t>paper</a:t>
            </a:r>
            <a:r>
              <a:rPr lang="pt-PT" i="1" dirty="0"/>
              <a:t> </a:t>
            </a:r>
            <a:r>
              <a:rPr lang="pt-PT" dirty="0"/>
              <a:t>original:</a:t>
            </a:r>
          </a:p>
          <a:p>
            <a:pPr lvl="1" algn="just"/>
            <a:r>
              <a:rPr lang="pt-PT" dirty="0"/>
              <a:t>Nº de </a:t>
            </a:r>
            <a:r>
              <a:rPr lang="pt-PT" i="1" dirty="0" err="1"/>
              <a:t>stacked</a:t>
            </a:r>
            <a:r>
              <a:rPr lang="pt-PT" i="1" dirty="0"/>
              <a:t> </a:t>
            </a:r>
            <a:r>
              <a:rPr lang="pt-PT" i="1" dirty="0" err="1"/>
              <a:t>convolutional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i="1" dirty="0"/>
              <a:t> </a:t>
            </a:r>
            <a:r>
              <a:rPr lang="pt-PT" dirty="0"/>
              <a:t>(camadas </a:t>
            </a:r>
            <a:r>
              <a:rPr lang="pt-PT" dirty="0" err="1"/>
              <a:t>convolucionais</a:t>
            </a:r>
            <a:r>
              <a:rPr lang="pt-PT" dirty="0"/>
              <a:t> agrupadas em simultâneo, e precedidas de </a:t>
            </a:r>
            <a:r>
              <a:rPr lang="pt-PT" i="1" dirty="0" err="1"/>
              <a:t>pooling</a:t>
            </a:r>
            <a:r>
              <a:rPr lang="pt-PT" dirty="0"/>
              <a:t>);</a:t>
            </a:r>
          </a:p>
          <a:p>
            <a:pPr lvl="1" algn="just"/>
            <a:r>
              <a:rPr lang="pt-PT" dirty="0"/>
              <a:t>Nº inicial de filtros;</a:t>
            </a:r>
          </a:p>
          <a:p>
            <a:pPr lvl="1" algn="just"/>
            <a:r>
              <a:rPr lang="pt-PT" i="1" dirty="0" err="1"/>
              <a:t>Growth</a:t>
            </a:r>
            <a:r>
              <a:rPr lang="pt-PT" i="1" dirty="0"/>
              <a:t> Rate </a:t>
            </a:r>
            <a:r>
              <a:rPr lang="pt-PT" dirty="0"/>
              <a:t>(valor referente ao aumento do nº de filtros em profundidade – similar ao incremento *2 no </a:t>
            </a:r>
            <a:r>
              <a:rPr lang="pt-PT" i="1" dirty="0" err="1"/>
              <a:t>paper</a:t>
            </a:r>
            <a:r>
              <a:rPr lang="pt-PT" dirty="0"/>
              <a:t>, mas dadas as limitações existentes, o </a:t>
            </a:r>
            <a:r>
              <a:rPr lang="pt-PT" i="1" dirty="0" err="1"/>
              <a:t>growth</a:t>
            </a:r>
            <a:r>
              <a:rPr lang="pt-PT" i="1" dirty="0"/>
              <a:t> rate </a:t>
            </a:r>
            <a:r>
              <a:rPr lang="pt-PT" dirty="0"/>
              <a:t>será + </a:t>
            </a:r>
            <a:r>
              <a:rPr lang="pt-PT" i="1" dirty="0"/>
              <a:t>x </a:t>
            </a:r>
            <a:r>
              <a:rPr lang="pt-PT" dirty="0"/>
              <a:t>entre camadas </a:t>
            </a:r>
            <a:r>
              <a:rPr lang="pt-PT" dirty="0" err="1"/>
              <a:t>convolucionais</a:t>
            </a:r>
            <a:r>
              <a:rPr lang="pt-PT" dirty="0"/>
              <a:t>);</a:t>
            </a:r>
          </a:p>
          <a:p>
            <a:pPr lvl="1" algn="just"/>
            <a:r>
              <a:rPr lang="pt-PT" dirty="0"/>
              <a:t>Nº de </a:t>
            </a:r>
            <a:r>
              <a:rPr lang="pt-PT" i="1" dirty="0"/>
              <a:t>Dense </a:t>
            </a:r>
            <a:r>
              <a:rPr lang="pt-PT" i="1" dirty="0" err="1"/>
              <a:t>layers</a:t>
            </a:r>
            <a:r>
              <a:rPr lang="pt-PT" i="1" dirty="0"/>
              <a:t>;</a:t>
            </a:r>
          </a:p>
          <a:p>
            <a:pPr lvl="1" algn="just"/>
            <a:r>
              <a:rPr lang="pt-PT" dirty="0"/>
              <a:t>Nº de filtros das </a:t>
            </a:r>
            <a:r>
              <a:rPr lang="pt-PT" i="1" dirty="0"/>
              <a:t>Dense </a:t>
            </a:r>
            <a:r>
              <a:rPr lang="pt-PT" i="1" dirty="0" err="1"/>
              <a:t>layers</a:t>
            </a:r>
            <a:r>
              <a:rPr lang="pt-PT" i="1" dirty="0"/>
              <a:t> </a:t>
            </a:r>
            <a:r>
              <a:rPr lang="pt-PT" dirty="0"/>
              <a:t>(igual para as várias </a:t>
            </a:r>
            <a:r>
              <a:rPr lang="pt-PT" i="1" dirty="0"/>
              <a:t>Dense </a:t>
            </a:r>
            <a:r>
              <a:rPr lang="pt-PT" i="1" dirty="0" err="1"/>
              <a:t>layers</a:t>
            </a:r>
            <a:r>
              <a:rPr lang="pt-PT" i="1" dirty="0"/>
              <a:t> – </a:t>
            </a:r>
            <a:r>
              <a:rPr lang="pt-PT" dirty="0"/>
              <a:t>concordância com o </a:t>
            </a:r>
            <a:r>
              <a:rPr lang="pt-PT" i="1" dirty="0" err="1"/>
              <a:t>paper</a:t>
            </a:r>
            <a:r>
              <a:rPr lang="pt-PT" i="1" dirty="0"/>
              <a:t> </a:t>
            </a:r>
            <a:r>
              <a:rPr lang="pt-PT" dirty="0"/>
              <a:t>original 2014, o PSO também não suporta dimensões dinâmicas);</a:t>
            </a:r>
          </a:p>
          <a:p>
            <a:pPr lvl="1" algn="just"/>
            <a:r>
              <a:rPr lang="pt-PT" i="1" dirty="0" err="1"/>
              <a:t>Batch</a:t>
            </a:r>
            <a:r>
              <a:rPr lang="pt-PT" i="1" dirty="0"/>
              <a:t> </a:t>
            </a:r>
            <a:r>
              <a:rPr lang="pt-PT" i="1" dirty="0" err="1"/>
              <a:t>Size</a:t>
            </a:r>
            <a:r>
              <a:rPr lang="pt-PT" dirty="0"/>
              <a:t>;</a:t>
            </a:r>
            <a:endParaRPr lang="pt-PT" i="1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096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D8AD-29F3-40E9-812E-19E00B3F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ResNet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E0EEB7-6FB8-472C-A84C-CAEE2A3C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018"/>
            <a:ext cx="10515600" cy="3212913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Dimensões a otimizar, em concordância com o </a:t>
            </a:r>
            <a:r>
              <a:rPr lang="pt-PT" i="1" dirty="0" err="1"/>
              <a:t>paper</a:t>
            </a:r>
            <a:r>
              <a:rPr lang="pt-PT" i="1" dirty="0"/>
              <a:t> </a:t>
            </a:r>
            <a:r>
              <a:rPr lang="pt-PT" dirty="0"/>
              <a:t>original:</a:t>
            </a:r>
          </a:p>
          <a:p>
            <a:pPr lvl="1" algn="just"/>
            <a:r>
              <a:rPr lang="pt-PT" dirty="0"/>
              <a:t>Nº de </a:t>
            </a:r>
            <a:r>
              <a:rPr lang="pt-PT" i="1" dirty="0" err="1"/>
              <a:t>convolutional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i="1" dirty="0"/>
              <a:t> </a:t>
            </a:r>
            <a:r>
              <a:rPr lang="pt-PT" dirty="0"/>
              <a:t>(agrega conjuntos de </a:t>
            </a:r>
            <a:r>
              <a:rPr lang="pt-PT" i="1" dirty="0" err="1"/>
              <a:t>building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i="1" dirty="0"/>
              <a:t>, </a:t>
            </a:r>
            <a:r>
              <a:rPr lang="pt-PT" dirty="0"/>
              <a:t>que são intercalados por </a:t>
            </a:r>
            <a:r>
              <a:rPr lang="pt-PT" i="1" dirty="0" err="1"/>
              <a:t>shortcut</a:t>
            </a:r>
            <a:r>
              <a:rPr lang="pt-PT" i="1" dirty="0"/>
              <a:t> </a:t>
            </a:r>
            <a:r>
              <a:rPr lang="pt-PT" i="1" dirty="0" err="1"/>
              <a:t>path’s</a:t>
            </a:r>
            <a:r>
              <a:rPr lang="pt-PT" dirty="0"/>
              <a:t>)</a:t>
            </a:r>
            <a:r>
              <a:rPr lang="pt-PT" i="1" dirty="0"/>
              <a:t>;</a:t>
            </a:r>
          </a:p>
          <a:p>
            <a:pPr lvl="1" algn="just"/>
            <a:r>
              <a:rPr lang="pt-PT" dirty="0"/>
              <a:t>Nº de </a:t>
            </a:r>
            <a:r>
              <a:rPr lang="pt-PT" i="1" dirty="0" err="1"/>
              <a:t>building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i="1" dirty="0"/>
              <a:t>, </a:t>
            </a:r>
            <a:r>
              <a:rPr lang="pt-PT" dirty="0"/>
              <a:t>que estão presentes em cada </a:t>
            </a:r>
            <a:r>
              <a:rPr lang="pt-PT" i="1" dirty="0" err="1"/>
              <a:t>convolution</a:t>
            </a:r>
            <a:r>
              <a:rPr lang="pt-PT" i="1" dirty="0"/>
              <a:t> </a:t>
            </a:r>
            <a:r>
              <a:rPr lang="pt-PT" i="1" dirty="0" err="1"/>
              <a:t>block</a:t>
            </a:r>
            <a:r>
              <a:rPr lang="pt-PT" i="1" dirty="0"/>
              <a:t> </a:t>
            </a:r>
            <a:r>
              <a:rPr lang="pt-PT" dirty="0"/>
              <a:t>(valor fixo entre diferentes </a:t>
            </a:r>
            <a:r>
              <a:rPr lang="pt-PT" i="1" dirty="0" err="1"/>
              <a:t>convolutional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dirty="0"/>
              <a:t>);</a:t>
            </a:r>
          </a:p>
          <a:p>
            <a:pPr lvl="1" algn="just"/>
            <a:r>
              <a:rPr lang="pt-PT" dirty="0"/>
              <a:t>Nº inicial de Filtros;</a:t>
            </a:r>
          </a:p>
          <a:p>
            <a:pPr lvl="1" algn="just"/>
            <a:r>
              <a:rPr lang="pt-PT" i="1" dirty="0" err="1"/>
              <a:t>Growth</a:t>
            </a:r>
            <a:r>
              <a:rPr lang="pt-PT" i="1" dirty="0"/>
              <a:t> Rate </a:t>
            </a:r>
            <a:r>
              <a:rPr lang="pt-PT" dirty="0"/>
              <a:t>(incremento do nº de filtros, entre </a:t>
            </a:r>
            <a:r>
              <a:rPr lang="pt-PT" i="1" dirty="0" err="1"/>
              <a:t>convolutional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dirty="0"/>
              <a:t>);</a:t>
            </a:r>
          </a:p>
          <a:p>
            <a:pPr lvl="1" algn="just"/>
            <a:r>
              <a:rPr lang="pt-PT" i="1" dirty="0" err="1"/>
              <a:t>Batch</a:t>
            </a:r>
            <a:r>
              <a:rPr lang="pt-PT" i="1" dirty="0"/>
              <a:t> </a:t>
            </a:r>
            <a:r>
              <a:rPr lang="pt-PT" i="1" dirty="0" err="1"/>
              <a:t>size</a:t>
            </a:r>
            <a:r>
              <a:rPr lang="pt-PT" i="1" dirty="0"/>
              <a:t>;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359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86949-78D2-45AC-9D71-75C618D2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DenseNet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0D644-7501-4DCD-AFC7-27523225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567"/>
            <a:ext cx="10515600" cy="35364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Nº de </a:t>
            </a:r>
            <a:r>
              <a:rPr lang="pt-PT" i="1" dirty="0"/>
              <a:t>dense </a:t>
            </a:r>
            <a:r>
              <a:rPr lang="pt-PT" i="1" dirty="0" err="1"/>
              <a:t>blocks</a:t>
            </a:r>
            <a:r>
              <a:rPr lang="pt-PT" i="1" dirty="0"/>
              <a:t>;</a:t>
            </a:r>
          </a:p>
          <a:p>
            <a:pPr algn="just"/>
            <a:r>
              <a:rPr lang="pt-PT" dirty="0"/>
              <a:t>Nº de </a:t>
            </a:r>
            <a:r>
              <a:rPr lang="pt-PT" i="1" dirty="0" err="1"/>
              <a:t>composite</a:t>
            </a:r>
            <a:r>
              <a:rPr lang="pt-PT" i="1" dirty="0"/>
              <a:t> </a:t>
            </a:r>
            <a:r>
              <a:rPr lang="pt-PT" i="1" dirty="0" err="1"/>
              <a:t>blocks</a:t>
            </a:r>
            <a:r>
              <a:rPr lang="pt-PT" dirty="0"/>
              <a:t>, em cada </a:t>
            </a:r>
            <a:r>
              <a:rPr lang="pt-PT" i="1" dirty="0"/>
              <a:t>dense </a:t>
            </a:r>
            <a:r>
              <a:rPr lang="pt-PT" i="1" dirty="0" err="1"/>
              <a:t>block</a:t>
            </a:r>
            <a:r>
              <a:rPr lang="pt-PT" i="1" dirty="0"/>
              <a:t> </a:t>
            </a:r>
            <a:r>
              <a:rPr lang="pt-PT" dirty="0"/>
              <a:t>(valor fixo e igual para cada </a:t>
            </a:r>
            <a:r>
              <a:rPr lang="pt-PT" i="1" dirty="0"/>
              <a:t>dense </a:t>
            </a:r>
            <a:r>
              <a:rPr lang="pt-PT" i="1" dirty="0" err="1"/>
              <a:t>block</a:t>
            </a:r>
            <a:r>
              <a:rPr lang="pt-PT" i="1" dirty="0"/>
              <a:t>.</a:t>
            </a:r>
            <a:r>
              <a:rPr lang="pt-PT" dirty="0"/>
              <a:t> Sugerido pelo autor em situações que revelem “menor profundidade”)</a:t>
            </a:r>
            <a:r>
              <a:rPr lang="pt-PT" i="1" dirty="0"/>
              <a:t>;</a:t>
            </a:r>
          </a:p>
          <a:p>
            <a:pPr algn="just"/>
            <a:r>
              <a:rPr lang="pt-PT" dirty="0"/>
              <a:t>Nº inicial de filtros;</a:t>
            </a:r>
          </a:p>
          <a:p>
            <a:pPr algn="just"/>
            <a:r>
              <a:rPr lang="pt-PT" i="1" dirty="0" err="1"/>
              <a:t>Growth</a:t>
            </a:r>
            <a:r>
              <a:rPr lang="pt-PT" i="1" dirty="0"/>
              <a:t> Rate (</a:t>
            </a:r>
            <a:r>
              <a:rPr lang="pt-PT" dirty="0"/>
              <a:t>incremento do nº de filtros, entre </a:t>
            </a:r>
            <a:r>
              <a:rPr lang="pt-PT" i="1" dirty="0" err="1"/>
              <a:t>layers</a:t>
            </a:r>
            <a:r>
              <a:rPr lang="pt-PT" dirty="0"/>
              <a:t>);</a:t>
            </a:r>
            <a:r>
              <a:rPr lang="pt-PT" i="1" dirty="0"/>
              <a:t> </a:t>
            </a:r>
          </a:p>
          <a:p>
            <a:pPr algn="just"/>
            <a:r>
              <a:rPr lang="pt-PT" i="1" dirty="0" err="1"/>
              <a:t>Compression</a:t>
            </a:r>
            <a:r>
              <a:rPr lang="pt-PT" i="1" dirty="0"/>
              <a:t> Rate (</a:t>
            </a:r>
            <a:r>
              <a:rPr lang="pt-PT" dirty="0"/>
              <a:t>No bloco de transição aplica-se a redução do nº de </a:t>
            </a:r>
            <a:r>
              <a:rPr lang="pt-PT" i="1" dirty="0" err="1"/>
              <a:t>feature</a:t>
            </a:r>
            <a:r>
              <a:rPr lang="pt-PT" i="1" dirty="0"/>
              <a:t> </a:t>
            </a:r>
            <a:r>
              <a:rPr lang="pt-PT" i="1" dirty="0" err="1"/>
              <a:t>maps</a:t>
            </a:r>
            <a:r>
              <a:rPr lang="pt-PT" i="1" dirty="0"/>
              <a:t> </a:t>
            </a:r>
            <a:r>
              <a:rPr lang="pt-PT" dirty="0"/>
              <a:t>de entrada, valor entre 0 e 1);</a:t>
            </a:r>
            <a:endParaRPr lang="pt-PT" i="1" dirty="0"/>
          </a:p>
          <a:p>
            <a:pPr algn="just"/>
            <a:r>
              <a:rPr lang="pt-PT" i="1" dirty="0" err="1"/>
              <a:t>Batch</a:t>
            </a:r>
            <a:r>
              <a:rPr lang="pt-PT" i="1" dirty="0"/>
              <a:t> </a:t>
            </a:r>
            <a:r>
              <a:rPr lang="pt-PT" i="1" dirty="0" err="1"/>
              <a:t>Size</a:t>
            </a:r>
            <a:r>
              <a:rPr lang="pt-PT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87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9C4F1-379C-4F03-A5BC-6238937E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Plataforma Desenvolvidas: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BB2D4F-A8D4-4468-8360-EF246767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Definido </a:t>
            </a:r>
            <a:r>
              <a:rPr lang="pt-PT" i="1" dirty="0"/>
              <a:t>General Layout </a:t>
            </a:r>
            <a:r>
              <a:rPr lang="pt-PT" dirty="0"/>
              <a:t>do projeto (responsivo);</a:t>
            </a:r>
          </a:p>
          <a:p>
            <a:pPr algn="just"/>
            <a:r>
              <a:rPr lang="pt-PT" dirty="0"/>
              <a:t>Funcionalidades ao nível do utilizador desenvolvidas:</a:t>
            </a:r>
          </a:p>
          <a:p>
            <a:pPr lvl="1" algn="just"/>
            <a:r>
              <a:rPr lang="pt-PT" dirty="0"/>
              <a:t>Login;</a:t>
            </a:r>
          </a:p>
          <a:p>
            <a:pPr lvl="1" algn="just"/>
            <a:r>
              <a:rPr lang="pt-PT" dirty="0"/>
              <a:t>Criar Conta;</a:t>
            </a:r>
          </a:p>
          <a:p>
            <a:pPr lvl="1" algn="just"/>
            <a:r>
              <a:rPr lang="pt-PT" dirty="0"/>
              <a:t>Alterar Conta;</a:t>
            </a:r>
          </a:p>
          <a:p>
            <a:pPr lvl="1" algn="just"/>
            <a:r>
              <a:rPr lang="pt-PT" dirty="0" err="1"/>
              <a:t>Etc</a:t>
            </a:r>
            <a:r>
              <a:rPr lang="pt-PT" dirty="0"/>
              <a:t>;</a:t>
            </a:r>
          </a:p>
          <a:p>
            <a:pPr algn="just"/>
            <a:r>
              <a:rPr lang="pt-PT" dirty="0"/>
              <a:t>Área Administrador desenvolvida (interação com modelos);</a:t>
            </a:r>
          </a:p>
          <a:p>
            <a:pPr algn="just"/>
            <a:r>
              <a:rPr lang="pt-PT" dirty="0"/>
              <a:t>Funcionalidades relacionadas com o âmbito do estudo:</a:t>
            </a:r>
          </a:p>
          <a:p>
            <a:pPr lvl="1" algn="just"/>
            <a:r>
              <a:rPr lang="pt-PT" dirty="0"/>
              <a:t>Criação de </a:t>
            </a:r>
            <a:r>
              <a:rPr lang="pt-PT" i="1" dirty="0" err="1"/>
              <a:t>Dataset’s</a:t>
            </a:r>
            <a:r>
              <a:rPr lang="pt-PT" i="1" dirty="0"/>
              <a:t>;</a:t>
            </a:r>
          </a:p>
          <a:p>
            <a:pPr lvl="1" algn="just"/>
            <a:r>
              <a:rPr lang="pt-PT" dirty="0"/>
              <a:t>Listagem de </a:t>
            </a:r>
            <a:r>
              <a:rPr lang="pt-PT" i="1" dirty="0" err="1"/>
              <a:t>Dataset’s</a:t>
            </a:r>
            <a:r>
              <a:rPr lang="pt-PT" i="1" dirty="0"/>
              <a:t>;</a:t>
            </a:r>
          </a:p>
          <a:p>
            <a:pPr lvl="1" algn="just"/>
            <a:r>
              <a:rPr lang="pt-PT" i="1" dirty="0" err="1"/>
              <a:t>Redirect</a:t>
            </a:r>
            <a:r>
              <a:rPr lang="pt-PT" i="1" dirty="0"/>
              <a:t> </a:t>
            </a:r>
            <a:r>
              <a:rPr lang="pt-PT" dirty="0"/>
              <a:t>para Página de informação de </a:t>
            </a:r>
            <a:r>
              <a:rPr lang="pt-PT" i="1" dirty="0" err="1"/>
              <a:t>dataset</a:t>
            </a:r>
            <a:r>
              <a:rPr lang="pt-PT" i="1" dirty="0"/>
              <a:t> </a:t>
            </a:r>
            <a:r>
              <a:rPr lang="pt-PT" dirty="0"/>
              <a:t>específico (já definido);</a:t>
            </a:r>
          </a:p>
          <a:p>
            <a:pPr lvl="1" algn="just"/>
            <a:r>
              <a:rPr lang="pt-PT" dirty="0"/>
              <a:t>Página de </a:t>
            </a:r>
            <a:r>
              <a:rPr lang="pt-PT" i="1" dirty="0" err="1"/>
              <a:t>Predict</a:t>
            </a:r>
            <a:r>
              <a:rPr lang="pt-PT" i="1" dirty="0"/>
              <a:t>, </a:t>
            </a:r>
            <a:r>
              <a:rPr lang="pt-PT" dirty="0"/>
              <a:t>com lógica de </a:t>
            </a:r>
            <a:r>
              <a:rPr lang="pt-PT" i="1" dirty="0" err="1"/>
              <a:t>Dependent</a:t>
            </a:r>
            <a:r>
              <a:rPr lang="pt-PT" i="1" dirty="0"/>
              <a:t> </a:t>
            </a:r>
            <a:r>
              <a:rPr lang="pt-PT" i="1" dirty="0" err="1"/>
              <a:t>Dropdown</a:t>
            </a:r>
            <a:r>
              <a:rPr lang="pt-PT" i="1" dirty="0"/>
              <a:t> </a:t>
            </a:r>
            <a:r>
              <a:rPr lang="pt-PT" dirty="0"/>
              <a:t>já funcional, e </a:t>
            </a:r>
            <a:r>
              <a:rPr lang="pt-PT" i="1" dirty="0" err="1"/>
              <a:t>Image</a:t>
            </a:r>
            <a:r>
              <a:rPr lang="pt-PT" i="1" dirty="0"/>
              <a:t> Upload </a:t>
            </a:r>
            <a:r>
              <a:rPr lang="pt-PT" dirty="0"/>
              <a:t>também;</a:t>
            </a:r>
            <a:endParaRPr lang="pt-PT" i="1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228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F2D79221-73E0-4A21-BF6F-86B67DCF7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380" y="1363903"/>
            <a:ext cx="8892051" cy="54940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D49190-120B-4A40-9860-C1D5E7DA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DBE5A4C8-2A48-4E78-BD91-BF85AB02E49E}"/>
              </a:ext>
            </a:extLst>
          </p:cNvPr>
          <p:cNvSpPr/>
          <p:nvPr/>
        </p:nvSpPr>
        <p:spPr>
          <a:xfrm>
            <a:off x="9722610" y="2345387"/>
            <a:ext cx="348792" cy="688157"/>
          </a:xfrm>
          <a:prstGeom prst="rightBrac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FD918D-9103-49BC-B128-175833015FF8}"/>
              </a:ext>
            </a:extLst>
          </p:cNvPr>
          <p:cNvSpPr txBox="1"/>
          <p:nvPr/>
        </p:nvSpPr>
        <p:spPr>
          <a:xfrm>
            <a:off x="8204895" y="531248"/>
            <a:ext cx="15177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Garantir que corre qualquer modelo, com diferentes configurações (nº de amostras utilizadas, por exemplo), e sem necessidade de armazenar </a:t>
            </a:r>
            <a:r>
              <a:rPr lang="pt-PT" sz="1600" i="1" dirty="0" err="1"/>
              <a:t>datasets</a:t>
            </a:r>
            <a:r>
              <a:rPr lang="pt-PT" sz="1600" i="1" dirty="0"/>
              <a:t> </a:t>
            </a:r>
            <a:r>
              <a:rPr lang="pt-PT" sz="1600" dirty="0"/>
              <a:t>localmente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FB1E2F-38ED-44E5-83C4-8421D9532B48}"/>
              </a:ext>
            </a:extLst>
          </p:cNvPr>
          <p:cNvSpPr txBox="1"/>
          <p:nvPr/>
        </p:nvSpPr>
        <p:spPr>
          <a:xfrm>
            <a:off x="179109" y="1640053"/>
            <a:ext cx="312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Link edição online: </a:t>
            </a:r>
            <a:r>
              <a:rPr lang="pt-PT" dirty="0">
                <a:hlinkClick r:id="rId3"/>
              </a:rPr>
              <a:t>https://dbdiagram.io/d/5ed4e3e839d18f5553000d6c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805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E147E-856A-4AC3-9E20-C930794A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Fluxo Classificação </a:t>
            </a:r>
            <a:r>
              <a:rPr lang="pt-PT" dirty="0" err="1"/>
              <a:t>Datasets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11847A-CD97-4EAF-AE98-BBD26AD8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280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/>
              <a:t>Link nas Notas</a:t>
            </a:r>
          </a:p>
          <a:p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99EA6-5DBF-4A33-B4AA-A1AB55CC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10" y="1467835"/>
            <a:ext cx="94488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6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408BF-7EF0-418A-B254-CD5CAB06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Fluxo Otimização de um Modelo, com o PSO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32C1DF-31C2-4E98-880C-63FC3FAC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30" y="149429"/>
            <a:ext cx="9515311" cy="655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1A79648-530B-429B-B0D8-48F7F22F69EE}"/>
              </a:ext>
            </a:extLst>
          </p:cNvPr>
          <p:cNvSpPr txBox="1"/>
          <p:nvPr/>
        </p:nvSpPr>
        <p:spPr>
          <a:xfrm>
            <a:off x="430924" y="1555531"/>
            <a:ext cx="19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Link na Descrição</a:t>
            </a:r>
          </a:p>
        </p:txBody>
      </p:sp>
    </p:spTree>
    <p:extLst>
      <p:ext uri="{BB962C8B-B14F-4D97-AF65-F5344CB8AC3E}">
        <p14:creationId xmlns:p14="http://schemas.microsoft.com/office/powerpoint/2010/main" val="219709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F9377-CA76-482E-859B-0F7DD98B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Plataforma -&gt; Entrada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042AA9-3A35-49C9-863F-2D672A14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402"/>
            <a:ext cx="10990953" cy="53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4BC-AC0A-4843-AD33-D471E19C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2CB03F-FBC1-4D7F-A516-555E8481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609"/>
            <a:ext cx="10515600" cy="3678530"/>
          </a:xfrm>
        </p:spPr>
        <p:txBody>
          <a:bodyPr>
            <a:normAutofit/>
          </a:bodyPr>
          <a:lstStyle/>
          <a:p>
            <a:endParaRPr lang="pt-PT" dirty="0"/>
          </a:p>
          <a:p>
            <a:pPr algn="just"/>
            <a:r>
              <a:rPr lang="pt-PT" dirty="0"/>
              <a:t>Exploração de 3 </a:t>
            </a:r>
            <a:r>
              <a:rPr lang="pt-PT" i="1" dirty="0" err="1"/>
              <a:t>benchmarks</a:t>
            </a:r>
            <a:r>
              <a:rPr lang="pt-PT" i="1" dirty="0"/>
              <a:t>, </a:t>
            </a:r>
            <a:r>
              <a:rPr lang="pt-PT" dirty="0"/>
              <a:t>que exploram problemas biomédicos complexos:</a:t>
            </a:r>
          </a:p>
          <a:p>
            <a:pPr lvl="1" algn="just"/>
            <a:r>
              <a:rPr lang="pt-PT" dirty="0" err="1"/>
              <a:t>Breast</a:t>
            </a:r>
            <a:r>
              <a:rPr lang="pt-PT" dirty="0"/>
              <a:t> </a:t>
            </a:r>
            <a:r>
              <a:rPr lang="pt-PT" dirty="0" err="1"/>
              <a:t>Histopathology</a:t>
            </a:r>
            <a:r>
              <a:rPr lang="pt-PT" dirty="0"/>
              <a:t>;</a:t>
            </a:r>
          </a:p>
          <a:p>
            <a:pPr lvl="1" algn="just"/>
            <a:r>
              <a:rPr lang="pt-PT" dirty="0"/>
              <a:t>Skin MNIST;</a:t>
            </a:r>
          </a:p>
          <a:p>
            <a:pPr lvl="1" algn="just"/>
            <a:r>
              <a:rPr lang="pt-PT" dirty="0" err="1"/>
              <a:t>Colorectal</a:t>
            </a:r>
            <a:r>
              <a:rPr lang="pt-PT" dirty="0"/>
              <a:t> </a:t>
            </a:r>
            <a:r>
              <a:rPr lang="pt-PT" dirty="0" err="1"/>
              <a:t>Histopathology</a:t>
            </a:r>
            <a:r>
              <a:rPr lang="pt-PT" dirty="0"/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2504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9130C-7516-45A3-88F3-46F968FD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Plataforma -&gt; Sobre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A06DB1-8785-4AC2-B3D5-919A692D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5038"/>
            <a:ext cx="10725957" cy="525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B8D6-4444-4540-984C-C344668C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Plataforma -&gt; Registo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93B0AE-0480-4BDA-910A-D7300472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55" y="1455479"/>
            <a:ext cx="11017469" cy="54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86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B29DE-8BC6-4AF3-AE78-32D73591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Plataforma -&gt; Login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DDEE1B-F3DE-4F08-A72D-DDC09E31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25" y="1436151"/>
            <a:ext cx="10817772" cy="53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0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0D5BD-2482-4AAA-8EE4-F98E089B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Plataforma -&gt; Ver/Alterar Perfil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088D8F-A724-4179-865B-AC74FB73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91835"/>
            <a:ext cx="10439400" cy="51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2A26F-6D38-4609-9C4A-DEC97AB5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Exemplos Plataforma -&gt; Listagem de </a:t>
            </a:r>
            <a:r>
              <a:rPr lang="pt-PT" i="1" dirty="0" err="1"/>
              <a:t>Datasets</a:t>
            </a:r>
            <a:endParaRPr lang="pt-PT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6FCA87-7E39-4805-8D61-C8FBF7EA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241"/>
            <a:ext cx="10940215" cy="54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2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25785-17AB-4776-A098-C71DB0CC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6655" cy="1325563"/>
          </a:xfrm>
        </p:spPr>
        <p:txBody>
          <a:bodyPr/>
          <a:lstStyle/>
          <a:p>
            <a:r>
              <a:rPr lang="pt-PT" dirty="0"/>
              <a:t>Exemplos Plataforma -&gt; Clique Adicionar </a:t>
            </a:r>
            <a:r>
              <a:rPr lang="pt-PT" i="1" dirty="0" err="1"/>
              <a:t>Dataset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A85C2F-D9A4-4D69-A000-79EAF6B8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51" y="1454017"/>
            <a:ext cx="10452450" cy="51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1CCAB-A946-4362-A0DC-A4A31A3F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Plataforma -&gt; Clique Apagar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397A43-BB69-4CFD-B3B6-9F47C577A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1" y="1503877"/>
            <a:ext cx="10407869" cy="517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2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360DD-1D6A-4E7B-A315-E7BEB68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Plataforma -&gt; Listagem de Modelos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1A2A7B-AC30-4C13-9129-7D1C44A5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087"/>
            <a:ext cx="10515600" cy="1789934"/>
          </a:xfrm>
        </p:spPr>
        <p:txBody>
          <a:bodyPr/>
          <a:lstStyle/>
          <a:p>
            <a:pPr algn="just"/>
            <a:r>
              <a:rPr lang="pt-PT" dirty="0"/>
              <a:t>A ideia apresenta anteriormente para a listagem/criação/alterar ou apagar </a:t>
            </a:r>
            <a:r>
              <a:rPr lang="pt-PT" i="1" dirty="0" err="1"/>
              <a:t>datasets</a:t>
            </a:r>
            <a:r>
              <a:rPr lang="pt-PT" dirty="0"/>
              <a:t>, é exatamente a mesma para os modelos;</a:t>
            </a:r>
          </a:p>
          <a:p>
            <a:pPr algn="just"/>
            <a:r>
              <a:rPr lang="pt-PT" dirty="0"/>
              <a:t>Aplicando-se as mesmas restrições, isto é, os utilizadores apenas podem alterar ou apagar, modelos submetidos pelos próprios;</a:t>
            </a:r>
          </a:p>
        </p:txBody>
      </p:sp>
    </p:spTree>
    <p:extLst>
      <p:ext uri="{BB962C8B-B14F-4D97-AF65-F5344CB8AC3E}">
        <p14:creationId xmlns:p14="http://schemas.microsoft.com/office/powerpoint/2010/main" val="208673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4871A-A6A4-48A3-BF35-7F25A27B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800" dirty="0"/>
              <a:t>Exemplos Plataforma -&gt; </a:t>
            </a:r>
            <a:r>
              <a:rPr lang="pt-PT" sz="3800" i="1" dirty="0" err="1"/>
              <a:t>Predict</a:t>
            </a:r>
            <a:r>
              <a:rPr lang="pt-PT" sz="3800" dirty="0"/>
              <a:t> Amostra (</a:t>
            </a:r>
            <a:r>
              <a:rPr lang="pt-PT" sz="3800" i="1" dirty="0"/>
              <a:t>Layout</a:t>
            </a:r>
            <a:r>
              <a:rPr lang="pt-PT" sz="3800" dirty="0"/>
              <a:t> por concluir, ideia base)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A77996-AD3A-4A76-941C-21BDD1C4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44807" cy="50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7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E14CC-8BAA-47BF-9533-CDDF6465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a Realizar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31E95B-EC49-4EEF-85C6-577DC652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630"/>
            <a:ext cx="10515600" cy="4027047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/>
              <a:t>Execução dos </a:t>
            </a:r>
            <a:r>
              <a:rPr lang="pt-PT" i="1" dirty="0"/>
              <a:t>scripts</a:t>
            </a:r>
            <a:r>
              <a:rPr lang="pt-PT" dirty="0"/>
              <a:t> de otimização, para as três </a:t>
            </a:r>
            <a:r>
              <a:rPr lang="pt-PT" i="1" dirty="0" err="1"/>
              <a:t>benchmarks</a:t>
            </a:r>
            <a:r>
              <a:rPr lang="pt-PT" i="1" dirty="0"/>
              <a:t>;</a:t>
            </a:r>
          </a:p>
          <a:p>
            <a:pPr lvl="1" algn="just"/>
            <a:r>
              <a:rPr lang="pt-PT" dirty="0"/>
              <a:t>Até ao momento foi apenas otimizada a arquitetura </a:t>
            </a:r>
            <a:r>
              <a:rPr lang="pt-PT" i="1" dirty="0" err="1"/>
              <a:t>AlexNet</a:t>
            </a:r>
            <a:r>
              <a:rPr lang="pt-PT" dirty="0"/>
              <a:t>, considerando o </a:t>
            </a:r>
            <a:r>
              <a:rPr lang="pt-PT" i="1" dirty="0" err="1"/>
              <a:t>dataset</a:t>
            </a:r>
            <a:r>
              <a:rPr lang="pt-PT" i="1" dirty="0"/>
              <a:t> </a:t>
            </a:r>
            <a:r>
              <a:rPr lang="pt-PT" i="1" dirty="0" err="1"/>
              <a:t>Colorectal</a:t>
            </a:r>
            <a:r>
              <a:rPr lang="pt-PT" i="1" dirty="0"/>
              <a:t> </a:t>
            </a:r>
            <a:r>
              <a:rPr lang="pt-PT" i="1" dirty="0" err="1"/>
              <a:t>Histopathology</a:t>
            </a:r>
            <a:r>
              <a:rPr lang="pt-PT" i="1" dirty="0"/>
              <a:t>;</a:t>
            </a:r>
          </a:p>
          <a:p>
            <a:pPr algn="just"/>
            <a:r>
              <a:rPr lang="pt-PT" dirty="0"/>
              <a:t>Continuação do desenvolvimento da Plataforma </a:t>
            </a:r>
            <a:r>
              <a:rPr lang="pt-PT" i="1" dirty="0"/>
              <a:t>web</a:t>
            </a:r>
            <a:r>
              <a:rPr lang="pt-PT" dirty="0"/>
              <a:t>:</a:t>
            </a:r>
          </a:p>
          <a:p>
            <a:pPr lvl="1" algn="just"/>
            <a:r>
              <a:rPr lang="pt-PT" dirty="0"/>
              <a:t>Conclusão da lógica de previsão de uma amostra (qualquer utilizador pode prever uma amostra, com modelos submetidos por outros utilizadores);</a:t>
            </a:r>
          </a:p>
          <a:p>
            <a:pPr lvl="1" algn="just"/>
            <a:r>
              <a:rPr lang="pt-PT" dirty="0"/>
              <a:t>Listar, alterar ou apagar </a:t>
            </a:r>
            <a:r>
              <a:rPr lang="pt-PT" i="1" dirty="0" err="1"/>
              <a:t>dataset</a:t>
            </a:r>
            <a:r>
              <a:rPr lang="pt-PT" i="1" dirty="0"/>
              <a:t> </a:t>
            </a:r>
            <a:r>
              <a:rPr lang="pt-PT" dirty="0"/>
              <a:t>específico (só utilizador que criou pode alterar);</a:t>
            </a:r>
          </a:p>
          <a:p>
            <a:pPr lvl="1" algn="just"/>
            <a:r>
              <a:rPr lang="pt-PT" dirty="0"/>
              <a:t>Criar, listar, alterar ou apagar modelos (criar com opção de </a:t>
            </a:r>
            <a:r>
              <a:rPr lang="pt-PT" i="1" dirty="0"/>
              <a:t>upload</a:t>
            </a:r>
            <a:r>
              <a:rPr lang="pt-PT" dirty="0"/>
              <a:t>, listar modelos do utilizador, alterar seus modelos);</a:t>
            </a:r>
          </a:p>
          <a:p>
            <a:pPr algn="just"/>
            <a:r>
              <a:rPr lang="pt-PT" dirty="0"/>
              <a:t>Continuação da escrita do Relatório de Projeto;</a:t>
            </a:r>
          </a:p>
        </p:txBody>
      </p:sp>
    </p:spTree>
    <p:extLst>
      <p:ext uri="{BB962C8B-B14F-4D97-AF65-F5344CB8AC3E}">
        <p14:creationId xmlns:p14="http://schemas.microsoft.com/office/powerpoint/2010/main" val="346268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A0FF7-F23B-4A2F-8694-C1D4A293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Continuação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EC9867-C5B7-4AA9-A079-D5AD3225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Desenvolvimento de modelos </a:t>
            </a:r>
            <a:r>
              <a:rPr lang="pt-PT" dirty="0" err="1"/>
              <a:t>convolucionais</a:t>
            </a:r>
            <a:r>
              <a:rPr lang="pt-PT" dirty="0"/>
              <a:t> </a:t>
            </a:r>
            <a:r>
              <a:rPr lang="pt-PT" i="1" dirty="0"/>
              <a:t>customizados:</a:t>
            </a:r>
          </a:p>
          <a:p>
            <a:pPr lvl="1" algn="just"/>
            <a:r>
              <a:rPr lang="pt-PT" i="1" dirty="0" err="1"/>
              <a:t>AlexNet</a:t>
            </a:r>
            <a:r>
              <a:rPr lang="pt-PT" i="1" dirty="0"/>
              <a:t>;</a:t>
            </a:r>
          </a:p>
          <a:p>
            <a:pPr lvl="1" algn="just"/>
            <a:r>
              <a:rPr lang="pt-PT" i="1" dirty="0" err="1"/>
              <a:t>VGGNet</a:t>
            </a:r>
            <a:r>
              <a:rPr lang="pt-PT" i="1" dirty="0"/>
              <a:t>;</a:t>
            </a:r>
          </a:p>
          <a:p>
            <a:pPr lvl="1" algn="just"/>
            <a:r>
              <a:rPr lang="pt-PT" i="1" dirty="0" err="1"/>
              <a:t>ResNet</a:t>
            </a:r>
            <a:r>
              <a:rPr lang="pt-PT" i="1" dirty="0"/>
              <a:t>;</a:t>
            </a:r>
          </a:p>
          <a:p>
            <a:pPr lvl="1" algn="just"/>
            <a:r>
              <a:rPr lang="pt-PT" i="1" dirty="0" err="1"/>
              <a:t>DenseNet</a:t>
            </a:r>
            <a:r>
              <a:rPr lang="pt-PT" i="1" dirty="0"/>
              <a:t>;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Otimização da estrutura e </a:t>
            </a:r>
            <a:r>
              <a:rPr lang="pt-PT" dirty="0" err="1"/>
              <a:t>hiperparâmetros</a:t>
            </a:r>
            <a:r>
              <a:rPr lang="pt-PT" dirty="0"/>
              <a:t> dos modelos, recorrendo ao algoritmo de otimização </a:t>
            </a:r>
            <a:r>
              <a:rPr lang="pt-PT" i="1" dirty="0"/>
              <a:t>PSO:</a:t>
            </a:r>
          </a:p>
          <a:p>
            <a:pPr lvl="1" algn="just"/>
            <a:r>
              <a:rPr lang="pt-PT" i="1" dirty="0"/>
              <a:t>Topologia em Círculo;</a:t>
            </a:r>
          </a:p>
          <a:p>
            <a:pPr lvl="1" algn="just"/>
            <a:r>
              <a:rPr lang="pt-PT" i="1" dirty="0"/>
              <a:t>Topologia em Estrela;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37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CBB2F-1361-4C07-BB11-AFE0B1A6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Questões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A497271-E46D-4B9F-B8C0-E78C58187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4301"/>
                <a:ext cx="10515600" cy="3980371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PT" sz="2600" dirty="0"/>
                  <a:t>Função objetivo utilizada na avaliação das partículas, estabelece um </a:t>
                </a:r>
                <a:r>
                  <a:rPr lang="pt-PT" sz="2600" i="1" dirty="0" err="1"/>
                  <a:t>trade-off</a:t>
                </a:r>
                <a:r>
                  <a:rPr lang="pt-PT" sz="2600" i="1" dirty="0"/>
                  <a:t> </a:t>
                </a:r>
                <a:r>
                  <a:rPr lang="pt-PT" sz="2600" dirty="0"/>
                  <a:t>entre custo (nº de parâmetros de treino da rede) e </a:t>
                </a:r>
                <a:r>
                  <a:rPr lang="pt-PT" sz="2600" i="1" dirty="0"/>
                  <a:t>performance;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𝑡𝑟𝑎𝑖𝑛𝑎𝑏𝑙𝑒𝑃𝑎𝑟𝑎𝑚𝑠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+  2.0 ∗ (1.0 −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) + 4.0 ∗ (1.0 −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𝑚𝑎𝑐𝑟𝑜𝐴𝑉𝐺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) + 3.0 ∗ (1.0 −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𝑚𝑎𝑐𝑟𝑜𝐴𝑉𝐺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sz="2200" i="1" dirty="0"/>
              </a:p>
              <a:p>
                <a:pPr lvl="2" algn="just"/>
                <a:r>
                  <a:rPr lang="pt-PT" sz="1800" i="1" dirty="0"/>
                  <a:t>Garante que são aceites apenas soluções com melhores resultados, mas caso hajam soluções “iguais” opta pela solução com menor custo;</a:t>
                </a:r>
              </a:p>
              <a:p>
                <a:pPr algn="just"/>
                <a:r>
                  <a:rPr lang="pt-PT" sz="2600" dirty="0"/>
                  <a:t>Os meus créditos na </a:t>
                </a:r>
                <a:r>
                  <a:rPr lang="pt-PT" sz="2600" i="1" dirty="0"/>
                  <a:t>Google </a:t>
                </a:r>
                <a:r>
                  <a:rPr lang="pt-PT" sz="2600" i="1" dirty="0" err="1"/>
                  <a:t>Cloud</a:t>
                </a:r>
                <a:r>
                  <a:rPr lang="pt-PT" sz="2600" i="1" dirty="0"/>
                  <a:t> </a:t>
                </a:r>
                <a:r>
                  <a:rPr lang="pt-PT" sz="2600" dirty="0"/>
                  <a:t>terminaram, e a solução </a:t>
                </a:r>
                <a:r>
                  <a:rPr lang="pt-PT" sz="2600" i="1" dirty="0" err="1"/>
                  <a:t>Paperspace</a:t>
                </a:r>
                <a:r>
                  <a:rPr lang="pt-PT" sz="2600" i="1" dirty="0"/>
                  <a:t> </a:t>
                </a:r>
                <a:r>
                  <a:rPr lang="pt-PT" sz="2600" dirty="0"/>
                  <a:t>infelizmente não se tornou viável:</a:t>
                </a:r>
              </a:p>
              <a:p>
                <a:pPr lvl="1" algn="just"/>
                <a:r>
                  <a:rPr lang="pt-PT" sz="2200" dirty="0"/>
                  <a:t>Necessidade de redução dos limites de algumas dimensões dos problemas, especialmente do </a:t>
                </a:r>
                <a:r>
                  <a:rPr lang="pt-PT" sz="2200" i="1" dirty="0" err="1"/>
                  <a:t>batch</a:t>
                </a:r>
                <a:r>
                  <a:rPr lang="pt-PT" sz="2200" i="1" dirty="0"/>
                  <a:t> </a:t>
                </a:r>
                <a:r>
                  <a:rPr lang="pt-PT" sz="2200" i="1" dirty="0" err="1"/>
                  <a:t>size</a:t>
                </a:r>
                <a:r>
                  <a:rPr lang="pt-PT" sz="2200" dirty="0"/>
                  <a:t>;</a:t>
                </a:r>
              </a:p>
              <a:p>
                <a:pPr lvl="1" algn="just"/>
                <a:r>
                  <a:rPr lang="pt-PT" sz="2200" dirty="0"/>
                  <a:t>Enviei pedido de apoio à </a:t>
                </a:r>
                <a:r>
                  <a:rPr lang="pt-PT" sz="2200" i="1" dirty="0"/>
                  <a:t>Google, </a:t>
                </a:r>
                <a:r>
                  <a:rPr lang="pt-PT" sz="2200" dirty="0"/>
                  <a:t>mas a resposta ao pedido demora bastante (cerca de 6 semanas);</a:t>
                </a:r>
              </a:p>
              <a:p>
                <a:pPr algn="just"/>
                <a:endParaRPr lang="pt-PT" sz="2600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A497271-E46D-4B9F-B8C0-E78C58187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4301"/>
                <a:ext cx="10515600" cy="3980371"/>
              </a:xfrm>
              <a:blipFill>
                <a:blip r:embed="rId2"/>
                <a:stretch>
                  <a:fillRect l="-928" t="-3063" r="-986" b="-168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773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9DCD-9028-486F-8972-2ECA4B0E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Questões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82CC0D-52B0-4809-8332-06E8B673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457"/>
            <a:ext cx="10515600" cy="3773908"/>
          </a:xfrm>
        </p:spPr>
        <p:txBody>
          <a:bodyPr/>
          <a:lstStyle/>
          <a:p>
            <a:pPr algn="just"/>
            <a:r>
              <a:rPr lang="pt-PT" dirty="0"/>
              <a:t>Estado de Arte:</a:t>
            </a:r>
          </a:p>
          <a:p>
            <a:pPr lvl="1" algn="just"/>
            <a:r>
              <a:rPr lang="pt-PT" dirty="0"/>
              <a:t>Devo incluir também estudos:</a:t>
            </a:r>
          </a:p>
          <a:p>
            <a:pPr lvl="2" algn="just"/>
            <a:r>
              <a:rPr lang="pt-PT" dirty="0"/>
              <a:t>Sobre Repositórios de recolha de informação?</a:t>
            </a:r>
          </a:p>
          <a:p>
            <a:pPr lvl="2" algn="just"/>
            <a:r>
              <a:rPr lang="pt-PT" dirty="0"/>
              <a:t>Plataformas </a:t>
            </a:r>
            <a:r>
              <a:rPr lang="pt-PT" i="1" dirty="0"/>
              <a:t>web </a:t>
            </a:r>
            <a:r>
              <a:rPr lang="pt-PT" dirty="0"/>
              <a:t>de diagnóstico recorrendo a imagens?</a:t>
            </a:r>
          </a:p>
          <a:p>
            <a:pPr lvl="3" algn="just"/>
            <a:r>
              <a:rPr lang="pt-PT" dirty="0"/>
              <a:t>Escrita em </a:t>
            </a:r>
            <a:r>
              <a:rPr lang="pt-PT" dirty="0" err="1"/>
              <a:t>Sub-Capítulos</a:t>
            </a:r>
            <a:r>
              <a:rPr lang="pt-PT" dirty="0"/>
              <a:t>?</a:t>
            </a:r>
          </a:p>
          <a:p>
            <a:pPr algn="just"/>
            <a:r>
              <a:rPr lang="pt-PT" dirty="0"/>
              <a:t>Listagem das funcionalidades a implementar na Plataforma fazem sentido (</a:t>
            </a:r>
            <a:r>
              <a:rPr lang="pt-PT" i="1" dirty="0"/>
              <a:t>Slide</a:t>
            </a:r>
            <a:r>
              <a:rPr lang="pt-PT" dirty="0"/>
              <a:t> 15)?</a:t>
            </a:r>
          </a:p>
          <a:p>
            <a:pPr algn="just"/>
            <a:r>
              <a:rPr lang="pt-PT" dirty="0"/>
              <a:t>Atributos das Entidades, fazem sentido (</a:t>
            </a:r>
            <a:r>
              <a:rPr lang="pt-PT" i="1" dirty="0"/>
              <a:t>Slide</a:t>
            </a:r>
            <a:r>
              <a:rPr lang="pt-PT" dirty="0"/>
              <a:t> 16)?</a:t>
            </a:r>
          </a:p>
          <a:p>
            <a:pPr lvl="3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559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EBCCA-0912-4DF8-8FCE-90A7129A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Continuação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F3919F-7070-4474-A25E-A035F58E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algn="just"/>
            <a:r>
              <a:rPr lang="pt-PT" dirty="0"/>
              <a:t>Plataforma </a:t>
            </a:r>
            <a:r>
              <a:rPr lang="pt-PT" i="1" dirty="0"/>
              <a:t>web </a:t>
            </a:r>
            <a:r>
              <a:rPr lang="pt-PT" dirty="0"/>
              <a:t>de Análise de Dados Biomédicos:</a:t>
            </a:r>
          </a:p>
          <a:p>
            <a:pPr lvl="1" algn="just"/>
            <a:r>
              <a:rPr lang="pt-PT" dirty="0"/>
              <a:t>Adição de </a:t>
            </a:r>
            <a:r>
              <a:rPr lang="pt-PT" i="1" dirty="0" err="1"/>
              <a:t>Dataset’s</a:t>
            </a:r>
            <a:r>
              <a:rPr lang="pt-PT" i="1" dirty="0"/>
              <a:t>;</a:t>
            </a:r>
          </a:p>
          <a:p>
            <a:pPr lvl="1" algn="just"/>
            <a:r>
              <a:rPr lang="pt-PT" dirty="0"/>
              <a:t>Adição de novos modelos;</a:t>
            </a:r>
          </a:p>
          <a:p>
            <a:pPr lvl="1" algn="just"/>
            <a:r>
              <a:rPr lang="pt-PT" dirty="0"/>
              <a:t>Listagem de </a:t>
            </a:r>
            <a:r>
              <a:rPr lang="pt-PT" i="1" dirty="0" err="1"/>
              <a:t>Dataset’s</a:t>
            </a:r>
            <a:r>
              <a:rPr lang="pt-PT" i="1" dirty="0"/>
              <a:t> </a:t>
            </a:r>
            <a:r>
              <a:rPr lang="pt-PT" dirty="0"/>
              <a:t>e modelos disponíveis;</a:t>
            </a:r>
          </a:p>
          <a:p>
            <a:pPr lvl="1" algn="just"/>
            <a:r>
              <a:rPr lang="pt-PT" dirty="0"/>
              <a:t>Diagnóstico de uma amostra;</a:t>
            </a:r>
          </a:p>
          <a:p>
            <a:pPr lvl="1" algn="just"/>
            <a:r>
              <a:rPr lang="pt-PT" dirty="0"/>
              <a:t>Gestão de Perfil;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7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6C947-7BB5-4510-832C-DA3D4111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Relacionado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9F80DA-D110-4384-BCC8-473A71F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3392"/>
            <a:ext cx="10515600" cy="2338002"/>
          </a:xfrm>
        </p:spPr>
        <p:txBody>
          <a:bodyPr/>
          <a:lstStyle/>
          <a:p>
            <a:pPr algn="just"/>
            <a:r>
              <a:rPr lang="pt-PT" dirty="0"/>
              <a:t>O avanço da tecnologia permitiu a exploração “invasiva” de atividades como: Processamento de Imagem;</a:t>
            </a:r>
          </a:p>
          <a:p>
            <a:pPr lvl="1" algn="just"/>
            <a:r>
              <a:rPr lang="pt-PT" dirty="0"/>
              <a:t>Existiu a remota da investigação das redes </a:t>
            </a:r>
            <a:r>
              <a:rPr lang="pt-PT" dirty="0" err="1"/>
              <a:t>convolucionais</a:t>
            </a:r>
            <a:r>
              <a:rPr lang="pt-PT" dirty="0"/>
              <a:t>;</a:t>
            </a:r>
          </a:p>
          <a:p>
            <a:pPr lvl="1" algn="just"/>
            <a:r>
              <a:rPr lang="pt-PT" dirty="0"/>
              <a:t>Criadas arquiteturas mais complexas e profundas;</a:t>
            </a:r>
          </a:p>
        </p:txBody>
      </p:sp>
    </p:spTree>
    <p:extLst>
      <p:ext uri="{BB962C8B-B14F-4D97-AF65-F5344CB8AC3E}">
        <p14:creationId xmlns:p14="http://schemas.microsoft.com/office/powerpoint/2010/main" val="279449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49C3B-6AC9-431E-BDF5-65105FEF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Continuação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FBF017-8C13-432A-90AC-143ED96C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780"/>
            <a:ext cx="10515600" cy="2346880"/>
          </a:xfrm>
        </p:spPr>
        <p:txBody>
          <a:bodyPr/>
          <a:lstStyle/>
          <a:p>
            <a:pPr algn="just"/>
            <a:r>
              <a:rPr lang="pt-PT" dirty="0"/>
              <a:t>Contudo, a construção de um modelo </a:t>
            </a:r>
            <a:r>
              <a:rPr lang="pt-PT" i="1" dirty="0"/>
              <a:t>CNN</a:t>
            </a:r>
            <a:r>
              <a:rPr lang="pt-PT" dirty="0"/>
              <a:t>, revela-se um problema complexo e demorado:</a:t>
            </a:r>
          </a:p>
          <a:p>
            <a:pPr lvl="1" algn="just"/>
            <a:r>
              <a:rPr lang="pt-PT" dirty="0"/>
              <a:t>Surgiu a necessidade de otimizar este processo, de modo a garantir modelos mais robustos, e reduzindo a carga de trabalho.</a:t>
            </a:r>
          </a:p>
          <a:p>
            <a:pPr lvl="2" algn="just"/>
            <a:r>
              <a:rPr lang="pt-PT" dirty="0"/>
              <a:t>Recentemente, os algoritmos evolucionários têm despertado enorme interesse na área, mais concretamente o </a:t>
            </a:r>
            <a:r>
              <a:rPr lang="pt-PT" i="1" dirty="0" err="1"/>
              <a:t>Particle</a:t>
            </a:r>
            <a:r>
              <a:rPr lang="pt-PT" i="1" dirty="0"/>
              <a:t>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Optimization</a:t>
            </a:r>
            <a:r>
              <a:rPr lang="pt-PT" i="1" dirty="0"/>
              <a:t>;</a:t>
            </a:r>
            <a:endParaRPr lang="pt-PT" dirty="0"/>
          </a:p>
          <a:p>
            <a:pPr lvl="1" algn="just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00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1B31B-43BF-444C-81AF-E1A3CAC4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Continuação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5B850B-CC43-4B6B-9B93-41D10BF7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75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2600" i="1" dirty="0"/>
              <a:t>Bin Wang et.al: </a:t>
            </a:r>
            <a:r>
              <a:rPr lang="pt-PT" sz="2600" dirty="0"/>
              <a:t>Recorreu à otimização da estrutura, de modelos baseados na arquitetura </a:t>
            </a:r>
            <a:r>
              <a:rPr lang="pt-PT" sz="2600" i="1" dirty="0" err="1"/>
              <a:t>DenseNet</a:t>
            </a:r>
            <a:r>
              <a:rPr lang="pt-PT" sz="2600" i="1" dirty="0"/>
              <a:t>;</a:t>
            </a:r>
          </a:p>
          <a:p>
            <a:pPr algn="just"/>
            <a:endParaRPr lang="pt-PT" sz="2600" i="1" dirty="0"/>
          </a:p>
          <a:p>
            <a:pPr algn="just"/>
            <a:r>
              <a:rPr lang="pt-PT" sz="2600" i="1" dirty="0" err="1"/>
              <a:t>Toshihiko</a:t>
            </a:r>
            <a:r>
              <a:rPr lang="pt-PT" sz="2600" i="1" dirty="0"/>
              <a:t> </a:t>
            </a:r>
            <a:r>
              <a:rPr lang="pt-PT" sz="2600" i="1" dirty="0" err="1"/>
              <a:t>Yamasaki</a:t>
            </a:r>
            <a:r>
              <a:rPr lang="pt-PT" sz="2600" i="1" dirty="0"/>
              <a:t> et.al: </a:t>
            </a:r>
            <a:r>
              <a:rPr lang="pt-PT" sz="2600" dirty="0"/>
              <a:t>Otimizou os </a:t>
            </a:r>
            <a:r>
              <a:rPr lang="pt-PT" sz="2600" dirty="0" err="1"/>
              <a:t>hiperparâmetros</a:t>
            </a:r>
            <a:r>
              <a:rPr lang="pt-PT" sz="2600" dirty="0"/>
              <a:t> de modelos </a:t>
            </a:r>
            <a:r>
              <a:rPr lang="pt-PT" sz="2600" i="1" dirty="0" err="1"/>
              <a:t>AlexNet</a:t>
            </a:r>
            <a:r>
              <a:rPr lang="pt-PT" sz="2600" i="1" dirty="0"/>
              <a:t>, </a:t>
            </a:r>
            <a:r>
              <a:rPr lang="pt-PT" sz="2600" dirty="0"/>
              <a:t>com estruturas pré-definidas;</a:t>
            </a:r>
          </a:p>
          <a:p>
            <a:pPr algn="just"/>
            <a:endParaRPr lang="pt-PT" sz="2600" dirty="0"/>
          </a:p>
          <a:p>
            <a:pPr algn="just"/>
            <a:r>
              <a:rPr lang="pt-PT" sz="2600" i="1" dirty="0"/>
              <a:t>Bin Wang et.al: </a:t>
            </a:r>
            <a:r>
              <a:rPr lang="pt-PT" sz="2600" dirty="0"/>
              <a:t>Implementou um método híbrido baseado nos algoritmos evolucionários </a:t>
            </a:r>
            <a:r>
              <a:rPr lang="pt-PT" sz="2600" i="1" dirty="0"/>
              <a:t>PSO </a:t>
            </a:r>
            <a:r>
              <a:rPr lang="pt-PT" sz="2600" dirty="0"/>
              <a:t>e </a:t>
            </a:r>
            <a:r>
              <a:rPr lang="pt-PT" sz="2600" i="1" dirty="0"/>
              <a:t>GA, </a:t>
            </a:r>
            <a:r>
              <a:rPr lang="pt-PT" sz="2600" dirty="0"/>
              <a:t>na otimização de redes </a:t>
            </a:r>
            <a:r>
              <a:rPr lang="pt-PT" sz="2600" i="1" dirty="0" err="1"/>
              <a:t>DenseNet</a:t>
            </a:r>
            <a:r>
              <a:rPr lang="pt-PT" sz="2600" i="1" dirty="0"/>
              <a:t>;</a:t>
            </a:r>
          </a:p>
          <a:p>
            <a:pPr algn="just"/>
            <a:endParaRPr lang="pt-PT" i="1" dirty="0"/>
          </a:p>
          <a:p>
            <a:pPr algn="just"/>
            <a:r>
              <a:rPr lang="pt-PT" sz="2600" i="1" dirty="0" err="1"/>
              <a:t>Fe</a:t>
            </a:r>
            <a:r>
              <a:rPr lang="pt-PT" sz="2600" i="1" dirty="0"/>
              <a:t> </a:t>
            </a:r>
            <a:r>
              <a:rPr lang="pt-PT" sz="2600" i="1" dirty="0" err="1"/>
              <a:t>Ye</a:t>
            </a:r>
            <a:r>
              <a:rPr lang="pt-PT" sz="2600" i="1" dirty="0"/>
              <a:t> et.al: </a:t>
            </a:r>
            <a:r>
              <a:rPr lang="pt-PT" sz="2600" dirty="0"/>
              <a:t>Combinou o uso do </a:t>
            </a:r>
            <a:r>
              <a:rPr lang="pt-PT" sz="2600" i="1" dirty="0"/>
              <a:t>PSO </a:t>
            </a:r>
            <a:r>
              <a:rPr lang="pt-PT" sz="2600" dirty="0"/>
              <a:t>e do método </a:t>
            </a:r>
            <a:r>
              <a:rPr lang="pt-PT" sz="2600" i="1" dirty="0" err="1"/>
              <a:t>Steepest</a:t>
            </a:r>
            <a:r>
              <a:rPr lang="pt-PT" sz="2600" i="1" dirty="0"/>
              <a:t> </a:t>
            </a:r>
            <a:r>
              <a:rPr lang="pt-PT" sz="2600" i="1" dirty="0" err="1"/>
              <a:t>Gradient</a:t>
            </a:r>
            <a:r>
              <a:rPr lang="pt-PT" sz="2600" i="1" dirty="0"/>
              <a:t> </a:t>
            </a:r>
            <a:r>
              <a:rPr lang="pt-PT" sz="2600" i="1" dirty="0" err="1"/>
              <a:t>Descent</a:t>
            </a:r>
            <a:r>
              <a:rPr lang="pt-PT" sz="2600" i="1" dirty="0"/>
              <a:t>, </a:t>
            </a:r>
            <a:r>
              <a:rPr lang="pt-PT" sz="2600" dirty="0"/>
              <a:t>na procura pelos valores mais adequados de um conjunto de </a:t>
            </a:r>
            <a:r>
              <a:rPr lang="pt-PT" sz="2600" dirty="0" err="1"/>
              <a:t>hiperparâmetros</a:t>
            </a:r>
            <a:r>
              <a:rPr lang="pt-PT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44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E93B8-DF5E-4B11-9838-7571457E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Desenvolvido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BE74F4-648A-44E9-A5D4-50A281EA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444"/>
            <a:ext cx="10515600" cy="4351338"/>
          </a:xfrm>
        </p:spPr>
        <p:txBody>
          <a:bodyPr/>
          <a:lstStyle/>
          <a:p>
            <a:pPr algn="just"/>
            <a:r>
              <a:rPr lang="pt-PT" dirty="0"/>
              <a:t>Investigação contínua dos conceitos a explorar no Projeto:</a:t>
            </a:r>
          </a:p>
          <a:p>
            <a:pPr lvl="1" algn="just"/>
            <a:r>
              <a:rPr lang="pt-PT" dirty="0"/>
              <a:t>Estado de Arte</a:t>
            </a:r>
            <a:r>
              <a:rPr lang="pt-PT" i="1" dirty="0"/>
              <a:t>;</a:t>
            </a:r>
          </a:p>
          <a:p>
            <a:pPr lvl="1" algn="just"/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i="1" dirty="0"/>
              <a:t>: </a:t>
            </a:r>
            <a:r>
              <a:rPr lang="pt-PT" dirty="0"/>
              <a:t>o que é? Que problemas surgem na análise de problemas?</a:t>
            </a:r>
          </a:p>
          <a:p>
            <a:pPr lvl="1" algn="just"/>
            <a:r>
              <a:rPr lang="pt-PT" i="1" dirty="0" err="1"/>
              <a:t>Deep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dirty="0"/>
              <a:t>;</a:t>
            </a:r>
          </a:p>
          <a:p>
            <a:pPr lvl="1" algn="just"/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r>
              <a:rPr lang="pt-PT" dirty="0"/>
              <a:t>;</a:t>
            </a:r>
          </a:p>
          <a:p>
            <a:pPr lvl="1" algn="just"/>
            <a:r>
              <a:rPr lang="pt-PT" dirty="0"/>
              <a:t>Técnicas de </a:t>
            </a:r>
            <a:r>
              <a:rPr lang="pt-PT" i="1" dirty="0" err="1"/>
              <a:t>Imbalanced</a:t>
            </a:r>
            <a:r>
              <a:rPr lang="pt-PT" i="1" dirty="0"/>
              <a:t> Data;</a:t>
            </a:r>
          </a:p>
          <a:p>
            <a:pPr lvl="1" algn="just"/>
            <a:r>
              <a:rPr lang="pt-PT" i="1" dirty="0"/>
              <a:t>Data </a:t>
            </a:r>
            <a:r>
              <a:rPr lang="pt-PT" i="1" dirty="0" err="1"/>
              <a:t>Augmentation</a:t>
            </a:r>
            <a:r>
              <a:rPr lang="pt-PT" i="1" dirty="0"/>
              <a:t>;</a:t>
            </a:r>
          </a:p>
          <a:p>
            <a:pPr lvl="1" algn="just"/>
            <a:r>
              <a:rPr lang="pt-PT" i="1" dirty="0"/>
              <a:t>Ensemble;</a:t>
            </a:r>
          </a:p>
          <a:p>
            <a:pPr lvl="1" algn="just"/>
            <a:r>
              <a:rPr lang="pt-PT" i="1" dirty="0" err="1"/>
              <a:t>Standardização</a:t>
            </a:r>
            <a:r>
              <a:rPr lang="pt-PT" i="1" dirty="0"/>
              <a:t>;</a:t>
            </a:r>
          </a:p>
          <a:p>
            <a:pPr lvl="1" algn="just"/>
            <a:r>
              <a:rPr lang="pt-PT" dirty="0" err="1"/>
              <a:t>Etc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050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BAF6-027C-4BB7-8480-43FB64CB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Continuação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982E2-0CEE-4220-8CEE-BE5E2A34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8903"/>
            <a:ext cx="10515600" cy="2036161"/>
          </a:xfrm>
        </p:spPr>
        <p:txBody>
          <a:bodyPr/>
          <a:lstStyle/>
          <a:p>
            <a:pPr algn="just"/>
            <a:r>
              <a:rPr lang="pt-PT" dirty="0"/>
              <a:t>Exemplos Práticos:</a:t>
            </a:r>
          </a:p>
          <a:p>
            <a:pPr lvl="1" algn="just"/>
            <a:r>
              <a:rPr lang="pt-PT" dirty="0"/>
              <a:t>Otimização dos pesos de uma rede </a:t>
            </a:r>
            <a:r>
              <a:rPr lang="pt-PT" i="1" dirty="0"/>
              <a:t>MLP, </a:t>
            </a:r>
            <a:r>
              <a:rPr lang="pt-PT" dirty="0"/>
              <a:t>recorrendo ao </a:t>
            </a:r>
            <a:r>
              <a:rPr lang="pt-PT" i="1" dirty="0"/>
              <a:t>PSO;</a:t>
            </a:r>
          </a:p>
          <a:p>
            <a:pPr lvl="1" algn="just"/>
            <a:r>
              <a:rPr lang="pt-PT" dirty="0"/>
              <a:t>Aplicação de técnicas de </a:t>
            </a:r>
            <a:r>
              <a:rPr lang="pt-PT" i="1" dirty="0" err="1"/>
              <a:t>Feature</a:t>
            </a:r>
            <a:r>
              <a:rPr lang="pt-PT" i="1" dirty="0"/>
              <a:t> </a:t>
            </a:r>
            <a:r>
              <a:rPr lang="pt-PT" i="1" dirty="0" err="1"/>
              <a:t>Selection</a:t>
            </a:r>
            <a:r>
              <a:rPr lang="pt-PT" dirty="0"/>
              <a:t>, na resolução do problema </a:t>
            </a:r>
            <a:r>
              <a:rPr lang="en-US" i="1" dirty="0"/>
              <a:t>Breast Cancer and docetaxel treatment: K-Means </a:t>
            </a:r>
            <a:r>
              <a:rPr lang="en-US" dirty="0"/>
              <a:t>e </a:t>
            </a:r>
            <a:r>
              <a:rPr lang="en-US" i="1" dirty="0"/>
              <a:t>Binary PSO;</a:t>
            </a:r>
          </a:p>
          <a:p>
            <a:pPr lvl="1" algn="just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“simples” </a:t>
            </a:r>
            <a:r>
              <a:rPr lang="en-US" i="1" dirty="0"/>
              <a:t>web app</a:t>
            </a:r>
            <a:r>
              <a:rPr lang="en-US" dirty="0"/>
              <a:t>, </a:t>
            </a:r>
            <a:r>
              <a:rPr lang="en-US" dirty="0" err="1"/>
              <a:t>recorrendo</a:t>
            </a:r>
            <a:r>
              <a:rPr lang="en-US" dirty="0"/>
              <a:t> à </a:t>
            </a:r>
            <a:r>
              <a:rPr lang="en-US" i="1" dirty="0"/>
              <a:t>framework Django</a:t>
            </a:r>
            <a:r>
              <a:rPr lang="en-US" dirty="0"/>
              <a:t>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450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1779</Words>
  <Application>Microsoft Office PowerPoint</Application>
  <PresentationFormat>Ecrã Panorâmico</PresentationFormat>
  <Paragraphs>165</Paragraphs>
  <Slides>31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Tema do Office</vt:lpstr>
      <vt:lpstr>Plataforma de Análise de Dados Biomédicos</vt:lpstr>
      <vt:lpstr>Descrição do Projeto</vt:lpstr>
      <vt:lpstr>Continuação</vt:lpstr>
      <vt:lpstr>Continuação</vt:lpstr>
      <vt:lpstr>Trabalho Relacionado</vt:lpstr>
      <vt:lpstr>Continuação</vt:lpstr>
      <vt:lpstr>Continuação</vt:lpstr>
      <vt:lpstr>Trabalho Desenvolvido</vt:lpstr>
      <vt:lpstr>Continuação</vt:lpstr>
      <vt:lpstr>Continuação</vt:lpstr>
      <vt:lpstr>AlexNet</vt:lpstr>
      <vt:lpstr>VGGNet</vt:lpstr>
      <vt:lpstr>ResNet</vt:lpstr>
      <vt:lpstr>DenseNet</vt:lpstr>
      <vt:lpstr>Funcionalidades Plataforma Desenvolvidas:</vt:lpstr>
      <vt:lpstr>Base de Dados</vt:lpstr>
      <vt:lpstr>Fluxo Classificação Datasets</vt:lpstr>
      <vt:lpstr>Fluxo Otimização de um Modelo, com o PSO</vt:lpstr>
      <vt:lpstr>Exemplo Plataforma -&gt; Entrada</vt:lpstr>
      <vt:lpstr>Exemplo Plataforma -&gt; Sobre</vt:lpstr>
      <vt:lpstr>Exemplos Plataforma -&gt; Registo</vt:lpstr>
      <vt:lpstr>Exemplos Plataforma -&gt; Login</vt:lpstr>
      <vt:lpstr>Exemplos Plataforma -&gt; Ver/Alterar Perfil</vt:lpstr>
      <vt:lpstr>Exemplos Plataforma -&gt; Listagem de Datasets</vt:lpstr>
      <vt:lpstr>Exemplos Plataforma -&gt; Clique Adicionar Dataset</vt:lpstr>
      <vt:lpstr>Exemplos Plataforma -&gt; Clique Apagar</vt:lpstr>
      <vt:lpstr>Exemplos Plataforma -&gt; Listagem de Modelos</vt:lpstr>
      <vt:lpstr>Exemplos Plataforma -&gt; Predict Amostra (Layout por concluir, ideia base)</vt:lpstr>
      <vt:lpstr>Trabalho a Realizar</vt:lpstr>
      <vt:lpstr>Questões</vt:lpstr>
      <vt:lpstr>Questões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Análise de Dados Biomédicos</dc:title>
  <dc:creator>Gustavo Almeida</dc:creator>
  <cp:lastModifiedBy>Gustavo Almeida</cp:lastModifiedBy>
  <cp:revision>73</cp:revision>
  <dcterms:created xsi:type="dcterms:W3CDTF">2020-05-23T17:42:16Z</dcterms:created>
  <dcterms:modified xsi:type="dcterms:W3CDTF">2020-06-01T23:30:38Z</dcterms:modified>
</cp:coreProperties>
</file>