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7" r:id="rId2"/>
    <p:sldId id="294" r:id="rId3"/>
    <p:sldId id="301" r:id="rId4"/>
    <p:sldId id="296" r:id="rId5"/>
    <p:sldId id="300" r:id="rId6"/>
    <p:sldId id="316" r:id="rId7"/>
    <p:sldId id="281" r:id="rId8"/>
    <p:sldId id="265" r:id="rId9"/>
    <p:sldId id="273" r:id="rId10"/>
    <p:sldId id="277" r:id="rId11"/>
    <p:sldId id="278" r:id="rId12"/>
    <p:sldId id="279" r:id="rId13"/>
    <p:sldId id="280" r:id="rId14"/>
    <p:sldId id="269" r:id="rId15"/>
    <p:sldId id="314" r:id="rId16"/>
    <p:sldId id="272" r:id="rId17"/>
    <p:sldId id="291" r:id="rId18"/>
    <p:sldId id="292" r:id="rId19"/>
    <p:sldId id="293" r:id="rId20"/>
    <p:sldId id="303" r:id="rId21"/>
    <p:sldId id="307" r:id="rId22"/>
    <p:sldId id="295" r:id="rId23"/>
    <p:sldId id="304" r:id="rId24"/>
    <p:sldId id="270" r:id="rId25"/>
    <p:sldId id="284" r:id="rId26"/>
    <p:sldId id="312" r:id="rId27"/>
    <p:sldId id="311" r:id="rId28"/>
    <p:sldId id="289" r:id="rId29"/>
    <p:sldId id="290" r:id="rId30"/>
    <p:sldId id="288" r:id="rId31"/>
    <p:sldId id="274" r:id="rId32"/>
    <p:sldId id="309" r:id="rId33"/>
    <p:sldId id="315" r:id="rId34"/>
    <p:sldId id="317" r:id="rId35"/>
    <p:sldId id="31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662" autoAdjust="0"/>
  </p:normalViewPr>
  <p:slideViewPr>
    <p:cSldViewPr snapToGrid="0">
      <p:cViewPr varScale="1">
        <p:scale>
          <a:sx n="96" d="100"/>
          <a:sy n="96" d="100"/>
        </p:scale>
        <p:origin x="1014" y="9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29B49-ED5F-4ED1-9D26-F7A995321D9E}" type="datetimeFigureOut">
              <a:rPr lang="en-CH" smtClean="0"/>
              <a:t>16/03/2022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24002-C5C2-4FBD-AEC2-74E7DD3CAE16}" type="slidenum">
              <a:rPr lang="en-CH" smtClean="0"/>
              <a:t>‹#›</a:t>
            </a:fld>
            <a:endParaRPr lang="en-CH"/>
          </a:p>
        </p:txBody>
      </p:sp>
    </p:spTree>
    <p:extLst>
      <p:ext uri="{BB962C8B-B14F-4D97-AF65-F5344CB8AC3E}">
        <p14:creationId xmlns:p14="http://schemas.microsoft.com/office/powerpoint/2010/main" val="1011710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B476D06-AFE7-469E-BAF0-77BE382B1FBA}" type="slidenum">
              <a:rPr lang="en-CH" smtClean="0"/>
              <a:t>1</a:t>
            </a:fld>
            <a:endParaRPr lang="en-CH"/>
          </a:p>
        </p:txBody>
      </p:sp>
    </p:spTree>
    <p:extLst>
      <p:ext uri="{BB962C8B-B14F-4D97-AF65-F5344CB8AC3E}">
        <p14:creationId xmlns:p14="http://schemas.microsoft.com/office/powerpoint/2010/main" val="3632268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10</a:t>
            </a:fld>
            <a:endParaRPr lang="en-CH"/>
          </a:p>
        </p:txBody>
      </p:sp>
    </p:spTree>
    <p:extLst>
      <p:ext uri="{BB962C8B-B14F-4D97-AF65-F5344CB8AC3E}">
        <p14:creationId xmlns:p14="http://schemas.microsoft.com/office/powerpoint/2010/main" val="2599146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11</a:t>
            </a:fld>
            <a:endParaRPr lang="en-CH"/>
          </a:p>
        </p:txBody>
      </p:sp>
    </p:spTree>
    <p:extLst>
      <p:ext uri="{BB962C8B-B14F-4D97-AF65-F5344CB8AC3E}">
        <p14:creationId xmlns:p14="http://schemas.microsoft.com/office/powerpoint/2010/main" val="1545760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12</a:t>
            </a:fld>
            <a:endParaRPr lang="en-CH"/>
          </a:p>
        </p:txBody>
      </p:sp>
    </p:spTree>
    <p:extLst>
      <p:ext uri="{BB962C8B-B14F-4D97-AF65-F5344CB8AC3E}">
        <p14:creationId xmlns:p14="http://schemas.microsoft.com/office/powerpoint/2010/main" val="1431756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13</a:t>
            </a:fld>
            <a:endParaRPr lang="en-CH"/>
          </a:p>
        </p:txBody>
      </p:sp>
    </p:spTree>
    <p:extLst>
      <p:ext uri="{BB962C8B-B14F-4D97-AF65-F5344CB8AC3E}">
        <p14:creationId xmlns:p14="http://schemas.microsoft.com/office/powerpoint/2010/main" val="909174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14</a:t>
            </a:fld>
            <a:endParaRPr lang="en-CH"/>
          </a:p>
        </p:txBody>
      </p:sp>
    </p:spTree>
    <p:extLst>
      <p:ext uri="{BB962C8B-B14F-4D97-AF65-F5344CB8AC3E}">
        <p14:creationId xmlns:p14="http://schemas.microsoft.com/office/powerpoint/2010/main" val="1018258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9224002-C5C2-4FBD-AEC2-74E7DD3CAE16}" type="slidenum">
              <a:rPr lang="en-CH" smtClean="0"/>
              <a:t>15</a:t>
            </a:fld>
            <a:endParaRPr lang="en-CH"/>
          </a:p>
        </p:txBody>
      </p:sp>
    </p:spTree>
    <p:extLst>
      <p:ext uri="{BB962C8B-B14F-4D97-AF65-F5344CB8AC3E}">
        <p14:creationId xmlns:p14="http://schemas.microsoft.com/office/powerpoint/2010/main" val="229485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16</a:t>
            </a:fld>
            <a:endParaRPr lang="en-CH"/>
          </a:p>
        </p:txBody>
      </p:sp>
    </p:spTree>
    <p:extLst>
      <p:ext uri="{BB962C8B-B14F-4D97-AF65-F5344CB8AC3E}">
        <p14:creationId xmlns:p14="http://schemas.microsoft.com/office/powerpoint/2010/main" val="3856426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17</a:t>
            </a:fld>
            <a:endParaRPr lang="en-CH"/>
          </a:p>
        </p:txBody>
      </p:sp>
    </p:spTree>
    <p:extLst>
      <p:ext uri="{BB962C8B-B14F-4D97-AF65-F5344CB8AC3E}">
        <p14:creationId xmlns:p14="http://schemas.microsoft.com/office/powerpoint/2010/main" val="1909469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H" dirty="0"/>
          </a:p>
        </p:txBody>
      </p:sp>
      <p:sp>
        <p:nvSpPr>
          <p:cNvPr id="4" name="Slide Number Placeholder 3"/>
          <p:cNvSpPr>
            <a:spLocks noGrp="1"/>
          </p:cNvSpPr>
          <p:nvPr>
            <p:ph type="sldNum" sz="quarter" idx="5"/>
          </p:nvPr>
        </p:nvSpPr>
        <p:spPr/>
        <p:txBody>
          <a:bodyPr/>
          <a:lstStyle/>
          <a:p>
            <a:fld id="{4B476D06-AFE7-469E-BAF0-77BE382B1FBA}" type="slidenum">
              <a:rPr lang="en-CH" smtClean="0"/>
              <a:t>18</a:t>
            </a:fld>
            <a:endParaRPr lang="en-CH"/>
          </a:p>
        </p:txBody>
      </p:sp>
    </p:spTree>
    <p:extLst>
      <p:ext uri="{BB962C8B-B14F-4D97-AF65-F5344CB8AC3E}">
        <p14:creationId xmlns:p14="http://schemas.microsoft.com/office/powerpoint/2010/main" val="773042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19</a:t>
            </a:fld>
            <a:endParaRPr lang="en-CH"/>
          </a:p>
        </p:txBody>
      </p:sp>
    </p:spTree>
    <p:extLst>
      <p:ext uri="{BB962C8B-B14F-4D97-AF65-F5344CB8AC3E}">
        <p14:creationId xmlns:p14="http://schemas.microsoft.com/office/powerpoint/2010/main" val="40245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9224002-C5C2-4FBD-AEC2-74E7DD3CAE16}" type="slidenum">
              <a:rPr lang="en-CH" smtClean="0"/>
              <a:t>2</a:t>
            </a:fld>
            <a:endParaRPr lang="en-CH"/>
          </a:p>
        </p:txBody>
      </p:sp>
    </p:spTree>
    <p:extLst>
      <p:ext uri="{BB962C8B-B14F-4D97-AF65-F5344CB8AC3E}">
        <p14:creationId xmlns:p14="http://schemas.microsoft.com/office/powerpoint/2010/main" val="3922534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20</a:t>
            </a:fld>
            <a:endParaRPr lang="en-CH"/>
          </a:p>
        </p:txBody>
      </p:sp>
    </p:spTree>
    <p:extLst>
      <p:ext uri="{BB962C8B-B14F-4D97-AF65-F5344CB8AC3E}">
        <p14:creationId xmlns:p14="http://schemas.microsoft.com/office/powerpoint/2010/main" val="662447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H" dirty="0"/>
          </a:p>
        </p:txBody>
      </p:sp>
      <p:sp>
        <p:nvSpPr>
          <p:cNvPr id="4" name="Slide Number Placeholder 3"/>
          <p:cNvSpPr>
            <a:spLocks noGrp="1"/>
          </p:cNvSpPr>
          <p:nvPr>
            <p:ph type="sldNum" sz="quarter" idx="5"/>
          </p:nvPr>
        </p:nvSpPr>
        <p:spPr/>
        <p:txBody>
          <a:bodyPr/>
          <a:lstStyle/>
          <a:p>
            <a:fld id="{D9224002-C5C2-4FBD-AEC2-74E7DD3CAE16}" type="slidenum">
              <a:rPr lang="en-CH" smtClean="0"/>
              <a:t>21</a:t>
            </a:fld>
            <a:endParaRPr lang="en-CH"/>
          </a:p>
        </p:txBody>
      </p:sp>
    </p:spTree>
    <p:extLst>
      <p:ext uri="{BB962C8B-B14F-4D97-AF65-F5344CB8AC3E}">
        <p14:creationId xmlns:p14="http://schemas.microsoft.com/office/powerpoint/2010/main" val="2638721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D9224002-C5C2-4FBD-AEC2-74E7DD3CAE16}" type="slidenum">
              <a:rPr lang="en-CH" smtClean="0"/>
              <a:t>22</a:t>
            </a:fld>
            <a:endParaRPr lang="en-CH"/>
          </a:p>
        </p:txBody>
      </p:sp>
    </p:spTree>
    <p:extLst>
      <p:ext uri="{BB962C8B-B14F-4D97-AF65-F5344CB8AC3E}">
        <p14:creationId xmlns:p14="http://schemas.microsoft.com/office/powerpoint/2010/main" val="1233419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lvl="2"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23</a:t>
            </a:fld>
            <a:endParaRPr lang="en-CH"/>
          </a:p>
        </p:txBody>
      </p:sp>
    </p:spTree>
    <p:extLst>
      <p:ext uri="{BB962C8B-B14F-4D97-AF65-F5344CB8AC3E}">
        <p14:creationId xmlns:p14="http://schemas.microsoft.com/office/powerpoint/2010/main" val="1018258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24</a:t>
            </a:fld>
            <a:endParaRPr lang="en-CH"/>
          </a:p>
        </p:txBody>
      </p:sp>
    </p:spTree>
    <p:extLst>
      <p:ext uri="{BB962C8B-B14F-4D97-AF65-F5344CB8AC3E}">
        <p14:creationId xmlns:p14="http://schemas.microsoft.com/office/powerpoint/2010/main" val="3196760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H" dirty="0"/>
          </a:p>
        </p:txBody>
      </p:sp>
      <p:sp>
        <p:nvSpPr>
          <p:cNvPr id="4" name="Slide Number Placeholder 3"/>
          <p:cNvSpPr>
            <a:spLocks noGrp="1"/>
          </p:cNvSpPr>
          <p:nvPr>
            <p:ph type="sldNum" sz="quarter" idx="5"/>
          </p:nvPr>
        </p:nvSpPr>
        <p:spPr/>
        <p:txBody>
          <a:bodyPr/>
          <a:lstStyle/>
          <a:p>
            <a:fld id="{4B476D06-AFE7-469E-BAF0-77BE382B1FBA}" type="slidenum">
              <a:rPr lang="en-CH" smtClean="0"/>
              <a:t>25</a:t>
            </a:fld>
            <a:endParaRPr lang="en-CH"/>
          </a:p>
        </p:txBody>
      </p:sp>
    </p:spTree>
    <p:extLst>
      <p:ext uri="{BB962C8B-B14F-4D97-AF65-F5344CB8AC3E}">
        <p14:creationId xmlns:p14="http://schemas.microsoft.com/office/powerpoint/2010/main" val="936128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26</a:t>
            </a:fld>
            <a:endParaRPr lang="en-CH"/>
          </a:p>
        </p:txBody>
      </p:sp>
    </p:spTree>
    <p:extLst>
      <p:ext uri="{BB962C8B-B14F-4D97-AF65-F5344CB8AC3E}">
        <p14:creationId xmlns:p14="http://schemas.microsoft.com/office/powerpoint/2010/main" val="4227441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H" dirty="0"/>
          </a:p>
        </p:txBody>
      </p:sp>
      <p:sp>
        <p:nvSpPr>
          <p:cNvPr id="4" name="Slide Number Placeholder 3"/>
          <p:cNvSpPr>
            <a:spLocks noGrp="1"/>
          </p:cNvSpPr>
          <p:nvPr>
            <p:ph type="sldNum" sz="quarter" idx="5"/>
          </p:nvPr>
        </p:nvSpPr>
        <p:spPr/>
        <p:txBody>
          <a:bodyPr/>
          <a:lstStyle/>
          <a:p>
            <a:fld id="{D9224002-C5C2-4FBD-AEC2-74E7DD3CAE16}" type="slidenum">
              <a:rPr lang="en-CH" smtClean="0"/>
              <a:t>27</a:t>
            </a:fld>
            <a:endParaRPr lang="en-CH"/>
          </a:p>
        </p:txBody>
      </p:sp>
    </p:spTree>
    <p:extLst>
      <p:ext uri="{BB962C8B-B14F-4D97-AF65-F5344CB8AC3E}">
        <p14:creationId xmlns:p14="http://schemas.microsoft.com/office/powerpoint/2010/main" val="2120423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28</a:t>
            </a:fld>
            <a:endParaRPr lang="en-CH"/>
          </a:p>
        </p:txBody>
      </p:sp>
    </p:spTree>
    <p:extLst>
      <p:ext uri="{BB962C8B-B14F-4D97-AF65-F5344CB8AC3E}">
        <p14:creationId xmlns:p14="http://schemas.microsoft.com/office/powerpoint/2010/main" val="2560310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29</a:t>
            </a:fld>
            <a:endParaRPr lang="en-CH"/>
          </a:p>
        </p:txBody>
      </p:sp>
    </p:spTree>
    <p:extLst>
      <p:ext uri="{BB962C8B-B14F-4D97-AF65-F5344CB8AC3E}">
        <p14:creationId xmlns:p14="http://schemas.microsoft.com/office/powerpoint/2010/main" val="2637901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9224002-C5C2-4FBD-AEC2-74E7DD3CAE16}" type="slidenum">
              <a:rPr lang="en-CH" smtClean="0"/>
              <a:t>3</a:t>
            </a:fld>
            <a:endParaRPr lang="en-CH"/>
          </a:p>
        </p:txBody>
      </p:sp>
    </p:spTree>
    <p:extLst>
      <p:ext uri="{BB962C8B-B14F-4D97-AF65-F5344CB8AC3E}">
        <p14:creationId xmlns:p14="http://schemas.microsoft.com/office/powerpoint/2010/main" val="848562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30</a:t>
            </a:fld>
            <a:endParaRPr lang="en-CH"/>
          </a:p>
        </p:txBody>
      </p:sp>
    </p:spTree>
    <p:extLst>
      <p:ext uri="{BB962C8B-B14F-4D97-AF65-F5344CB8AC3E}">
        <p14:creationId xmlns:p14="http://schemas.microsoft.com/office/powerpoint/2010/main" val="1045358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31</a:t>
            </a:fld>
            <a:endParaRPr lang="en-CH"/>
          </a:p>
        </p:txBody>
      </p:sp>
    </p:spTree>
    <p:extLst>
      <p:ext uri="{BB962C8B-B14F-4D97-AF65-F5344CB8AC3E}">
        <p14:creationId xmlns:p14="http://schemas.microsoft.com/office/powerpoint/2010/main" val="10446826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H" dirty="0"/>
          </a:p>
        </p:txBody>
      </p:sp>
      <p:sp>
        <p:nvSpPr>
          <p:cNvPr id="4" name="Slide Number Placeholder 3"/>
          <p:cNvSpPr>
            <a:spLocks noGrp="1"/>
          </p:cNvSpPr>
          <p:nvPr>
            <p:ph type="sldNum" sz="quarter" idx="5"/>
          </p:nvPr>
        </p:nvSpPr>
        <p:spPr/>
        <p:txBody>
          <a:bodyPr/>
          <a:lstStyle/>
          <a:p>
            <a:fld id="{D9224002-C5C2-4FBD-AEC2-74E7DD3CAE16}" type="slidenum">
              <a:rPr lang="en-CH" smtClean="0"/>
              <a:t>32</a:t>
            </a:fld>
            <a:endParaRPr lang="en-CH"/>
          </a:p>
        </p:txBody>
      </p:sp>
    </p:spTree>
    <p:extLst>
      <p:ext uri="{BB962C8B-B14F-4D97-AF65-F5344CB8AC3E}">
        <p14:creationId xmlns:p14="http://schemas.microsoft.com/office/powerpoint/2010/main" val="3604824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33</a:t>
            </a:fld>
            <a:endParaRPr lang="en-CH"/>
          </a:p>
        </p:txBody>
      </p:sp>
    </p:spTree>
    <p:extLst>
      <p:ext uri="{BB962C8B-B14F-4D97-AF65-F5344CB8AC3E}">
        <p14:creationId xmlns:p14="http://schemas.microsoft.com/office/powerpoint/2010/main" val="3856426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Measuring the time, it takes when the reverse proxy receives the request which will trigger the start of the caching layer until the actual mapping on the reverse proxy is updated</a:t>
            </a:r>
          </a:p>
        </p:txBody>
      </p:sp>
      <p:sp>
        <p:nvSpPr>
          <p:cNvPr id="4" name="Slide Number Placeholder 3"/>
          <p:cNvSpPr>
            <a:spLocks noGrp="1"/>
          </p:cNvSpPr>
          <p:nvPr>
            <p:ph type="sldNum" sz="quarter" idx="5"/>
          </p:nvPr>
        </p:nvSpPr>
        <p:spPr/>
        <p:txBody>
          <a:bodyPr/>
          <a:lstStyle/>
          <a:p>
            <a:fld id="{4B476D06-AFE7-469E-BAF0-77BE382B1FBA}" type="slidenum">
              <a:rPr lang="en-CH" smtClean="0"/>
              <a:t>34</a:t>
            </a:fld>
            <a:endParaRPr lang="en-CH"/>
          </a:p>
        </p:txBody>
      </p:sp>
    </p:spTree>
    <p:extLst>
      <p:ext uri="{BB962C8B-B14F-4D97-AF65-F5344CB8AC3E}">
        <p14:creationId xmlns:p14="http://schemas.microsoft.com/office/powerpoint/2010/main" val="3452580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H" dirty="0"/>
          </a:p>
        </p:txBody>
      </p:sp>
      <p:sp>
        <p:nvSpPr>
          <p:cNvPr id="4" name="Slide Number Placeholder 3"/>
          <p:cNvSpPr>
            <a:spLocks noGrp="1"/>
          </p:cNvSpPr>
          <p:nvPr>
            <p:ph type="sldNum" sz="quarter" idx="5"/>
          </p:nvPr>
        </p:nvSpPr>
        <p:spPr/>
        <p:txBody>
          <a:bodyPr/>
          <a:lstStyle/>
          <a:p>
            <a:fld id="{D9224002-C5C2-4FBD-AEC2-74E7DD3CAE16}" type="slidenum">
              <a:rPr lang="en-CH" smtClean="0"/>
              <a:t>35</a:t>
            </a:fld>
            <a:endParaRPr lang="en-CH"/>
          </a:p>
        </p:txBody>
      </p:sp>
    </p:spTree>
    <p:extLst>
      <p:ext uri="{BB962C8B-B14F-4D97-AF65-F5344CB8AC3E}">
        <p14:creationId xmlns:p14="http://schemas.microsoft.com/office/powerpoint/2010/main" val="3076954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9224002-C5C2-4FBD-AEC2-74E7DD3CAE16}" type="slidenum">
              <a:rPr lang="en-CH" smtClean="0"/>
              <a:t>4</a:t>
            </a:fld>
            <a:endParaRPr lang="en-CH"/>
          </a:p>
        </p:txBody>
      </p:sp>
    </p:spTree>
    <p:extLst>
      <p:ext uri="{BB962C8B-B14F-4D97-AF65-F5344CB8AC3E}">
        <p14:creationId xmlns:p14="http://schemas.microsoft.com/office/powerpoint/2010/main" val="1809654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9224002-C5C2-4FBD-AEC2-74E7DD3CAE16}" type="slidenum">
              <a:rPr lang="en-CH" smtClean="0"/>
              <a:t>5</a:t>
            </a:fld>
            <a:endParaRPr lang="en-CH"/>
          </a:p>
        </p:txBody>
      </p:sp>
    </p:spTree>
    <p:extLst>
      <p:ext uri="{BB962C8B-B14F-4D97-AF65-F5344CB8AC3E}">
        <p14:creationId xmlns:p14="http://schemas.microsoft.com/office/powerpoint/2010/main" val="3133568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9224002-C5C2-4FBD-AEC2-74E7DD3CAE16}" type="slidenum">
              <a:rPr lang="en-CH" smtClean="0"/>
              <a:t>6</a:t>
            </a:fld>
            <a:endParaRPr lang="en-CH"/>
          </a:p>
        </p:txBody>
      </p:sp>
    </p:spTree>
    <p:extLst>
      <p:ext uri="{BB962C8B-B14F-4D97-AF65-F5344CB8AC3E}">
        <p14:creationId xmlns:p14="http://schemas.microsoft.com/office/powerpoint/2010/main" val="1822425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7</a:t>
            </a:fld>
            <a:endParaRPr lang="en-CH"/>
          </a:p>
        </p:txBody>
      </p:sp>
    </p:spTree>
    <p:extLst>
      <p:ext uri="{BB962C8B-B14F-4D97-AF65-F5344CB8AC3E}">
        <p14:creationId xmlns:p14="http://schemas.microsoft.com/office/powerpoint/2010/main" val="3609251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8</a:t>
            </a:fld>
            <a:endParaRPr lang="en-CH"/>
          </a:p>
        </p:txBody>
      </p:sp>
    </p:spTree>
    <p:extLst>
      <p:ext uri="{BB962C8B-B14F-4D97-AF65-F5344CB8AC3E}">
        <p14:creationId xmlns:p14="http://schemas.microsoft.com/office/powerpoint/2010/main" val="1240870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4B476D06-AFE7-469E-BAF0-77BE382B1FBA}" type="slidenum">
              <a:rPr lang="en-CH" smtClean="0"/>
              <a:t>9</a:t>
            </a:fld>
            <a:endParaRPr lang="en-CH"/>
          </a:p>
        </p:txBody>
      </p:sp>
    </p:spTree>
    <p:extLst>
      <p:ext uri="{BB962C8B-B14F-4D97-AF65-F5344CB8AC3E}">
        <p14:creationId xmlns:p14="http://schemas.microsoft.com/office/powerpoint/2010/main" val="345258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0AB025-BF43-471E-84F5-F41F8BFAF121}" type="datetimeFigureOut">
              <a:rPr lang="en-CH" smtClean="0"/>
              <a:t>16/03/2022</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C6E6AC63-B320-4F5C-9BA4-68C6AEA60EC0}" type="slidenum">
              <a:rPr lang="en-CH" smtClean="0"/>
              <a:t>‹#›</a:t>
            </a:fld>
            <a:endParaRPr lang="en-CH"/>
          </a:p>
        </p:txBody>
      </p:sp>
    </p:spTree>
    <p:extLst>
      <p:ext uri="{BB962C8B-B14F-4D97-AF65-F5344CB8AC3E}">
        <p14:creationId xmlns:p14="http://schemas.microsoft.com/office/powerpoint/2010/main" val="337719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AB025-BF43-471E-84F5-F41F8BFAF121}" type="datetimeFigureOut">
              <a:rPr lang="en-CH" smtClean="0"/>
              <a:t>16/03/2022</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C6E6AC63-B320-4F5C-9BA4-68C6AEA60EC0}" type="slidenum">
              <a:rPr lang="en-CH" smtClean="0"/>
              <a:t>‹#›</a:t>
            </a:fld>
            <a:endParaRPr lang="en-CH"/>
          </a:p>
        </p:txBody>
      </p:sp>
    </p:spTree>
    <p:extLst>
      <p:ext uri="{BB962C8B-B14F-4D97-AF65-F5344CB8AC3E}">
        <p14:creationId xmlns:p14="http://schemas.microsoft.com/office/powerpoint/2010/main" val="255993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AB025-BF43-471E-84F5-F41F8BFAF121}" type="datetimeFigureOut">
              <a:rPr lang="en-CH" smtClean="0"/>
              <a:t>16/03/2022</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C6E6AC63-B320-4F5C-9BA4-68C6AEA60EC0}" type="slidenum">
              <a:rPr lang="en-CH" smtClean="0"/>
              <a:t>‹#›</a:t>
            </a:fld>
            <a:endParaRPr lang="en-CH"/>
          </a:p>
        </p:txBody>
      </p:sp>
    </p:spTree>
    <p:extLst>
      <p:ext uri="{BB962C8B-B14F-4D97-AF65-F5344CB8AC3E}">
        <p14:creationId xmlns:p14="http://schemas.microsoft.com/office/powerpoint/2010/main" val="47410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AB025-BF43-471E-84F5-F41F8BFAF121}" type="datetimeFigureOut">
              <a:rPr lang="en-CH" smtClean="0"/>
              <a:t>16/03/2022</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C6E6AC63-B320-4F5C-9BA4-68C6AEA60EC0}" type="slidenum">
              <a:rPr lang="en-CH" smtClean="0"/>
              <a:t>‹#›</a:t>
            </a:fld>
            <a:endParaRPr lang="en-CH"/>
          </a:p>
        </p:txBody>
      </p:sp>
    </p:spTree>
    <p:extLst>
      <p:ext uri="{BB962C8B-B14F-4D97-AF65-F5344CB8AC3E}">
        <p14:creationId xmlns:p14="http://schemas.microsoft.com/office/powerpoint/2010/main" val="1874711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0AB025-BF43-471E-84F5-F41F8BFAF121}" type="datetimeFigureOut">
              <a:rPr lang="en-CH" smtClean="0"/>
              <a:t>16/03/2022</a:t>
            </a:fld>
            <a:endParaRPr lang="en-CH"/>
          </a:p>
        </p:txBody>
      </p:sp>
      <p:sp>
        <p:nvSpPr>
          <p:cNvPr id="5" name="Footer Placeholder 4"/>
          <p:cNvSpPr>
            <a:spLocks noGrp="1"/>
          </p:cNvSpPr>
          <p:nvPr>
            <p:ph type="ftr" sz="quarter" idx="11"/>
          </p:nvPr>
        </p:nvSpPr>
        <p:spPr/>
        <p:txBody>
          <a:bodyPr/>
          <a:lstStyle/>
          <a:p>
            <a:endParaRPr lang="en-CH"/>
          </a:p>
        </p:txBody>
      </p:sp>
      <p:sp>
        <p:nvSpPr>
          <p:cNvPr id="6" name="Slide Number Placeholder 5"/>
          <p:cNvSpPr>
            <a:spLocks noGrp="1"/>
          </p:cNvSpPr>
          <p:nvPr>
            <p:ph type="sldNum" sz="quarter" idx="12"/>
          </p:nvPr>
        </p:nvSpPr>
        <p:spPr/>
        <p:txBody>
          <a:bodyPr/>
          <a:lstStyle/>
          <a:p>
            <a:fld id="{C6E6AC63-B320-4F5C-9BA4-68C6AEA60EC0}" type="slidenum">
              <a:rPr lang="en-CH" smtClean="0"/>
              <a:t>‹#›</a:t>
            </a:fld>
            <a:endParaRPr lang="en-CH"/>
          </a:p>
        </p:txBody>
      </p:sp>
    </p:spTree>
    <p:extLst>
      <p:ext uri="{BB962C8B-B14F-4D97-AF65-F5344CB8AC3E}">
        <p14:creationId xmlns:p14="http://schemas.microsoft.com/office/powerpoint/2010/main" val="165439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0AB025-BF43-471E-84F5-F41F8BFAF121}" type="datetimeFigureOut">
              <a:rPr lang="en-CH" smtClean="0"/>
              <a:t>16/03/2022</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C6E6AC63-B320-4F5C-9BA4-68C6AEA60EC0}" type="slidenum">
              <a:rPr lang="en-CH" smtClean="0"/>
              <a:t>‹#›</a:t>
            </a:fld>
            <a:endParaRPr lang="en-CH"/>
          </a:p>
        </p:txBody>
      </p:sp>
    </p:spTree>
    <p:extLst>
      <p:ext uri="{BB962C8B-B14F-4D97-AF65-F5344CB8AC3E}">
        <p14:creationId xmlns:p14="http://schemas.microsoft.com/office/powerpoint/2010/main" val="24287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0AB025-BF43-471E-84F5-F41F8BFAF121}" type="datetimeFigureOut">
              <a:rPr lang="en-CH" smtClean="0"/>
              <a:t>16/03/2022</a:t>
            </a:fld>
            <a:endParaRPr lang="en-CH"/>
          </a:p>
        </p:txBody>
      </p:sp>
      <p:sp>
        <p:nvSpPr>
          <p:cNvPr id="8" name="Footer Placeholder 7"/>
          <p:cNvSpPr>
            <a:spLocks noGrp="1"/>
          </p:cNvSpPr>
          <p:nvPr>
            <p:ph type="ftr" sz="quarter" idx="11"/>
          </p:nvPr>
        </p:nvSpPr>
        <p:spPr/>
        <p:txBody>
          <a:bodyPr/>
          <a:lstStyle/>
          <a:p>
            <a:endParaRPr lang="en-CH"/>
          </a:p>
        </p:txBody>
      </p:sp>
      <p:sp>
        <p:nvSpPr>
          <p:cNvPr id="9" name="Slide Number Placeholder 8"/>
          <p:cNvSpPr>
            <a:spLocks noGrp="1"/>
          </p:cNvSpPr>
          <p:nvPr>
            <p:ph type="sldNum" sz="quarter" idx="12"/>
          </p:nvPr>
        </p:nvSpPr>
        <p:spPr/>
        <p:txBody>
          <a:bodyPr/>
          <a:lstStyle/>
          <a:p>
            <a:fld id="{C6E6AC63-B320-4F5C-9BA4-68C6AEA60EC0}" type="slidenum">
              <a:rPr lang="en-CH" smtClean="0"/>
              <a:t>‹#›</a:t>
            </a:fld>
            <a:endParaRPr lang="en-CH"/>
          </a:p>
        </p:txBody>
      </p:sp>
    </p:spTree>
    <p:extLst>
      <p:ext uri="{BB962C8B-B14F-4D97-AF65-F5344CB8AC3E}">
        <p14:creationId xmlns:p14="http://schemas.microsoft.com/office/powerpoint/2010/main" val="3442348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0AB025-BF43-471E-84F5-F41F8BFAF121}" type="datetimeFigureOut">
              <a:rPr lang="en-CH" smtClean="0"/>
              <a:t>16/03/2022</a:t>
            </a:fld>
            <a:endParaRPr lang="en-CH"/>
          </a:p>
        </p:txBody>
      </p:sp>
      <p:sp>
        <p:nvSpPr>
          <p:cNvPr id="4" name="Footer Placeholder 3"/>
          <p:cNvSpPr>
            <a:spLocks noGrp="1"/>
          </p:cNvSpPr>
          <p:nvPr>
            <p:ph type="ftr" sz="quarter" idx="11"/>
          </p:nvPr>
        </p:nvSpPr>
        <p:spPr/>
        <p:txBody>
          <a:bodyPr/>
          <a:lstStyle/>
          <a:p>
            <a:endParaRPr lang="en-CH"/>
          </a:p>
        </p:txBody>
      </p:sp>
      <p:sp>
        <p:nvSpPr>
          <p:cNvPr id="5" name="Slide Number Placeholder 4"/>
          <p:cNvSpPr>
            <a:spLocks noGrp="1"/>
          </p:cNvSpPr>
          <p:nvPr>
            <p:ph type="sldNum" sz="quarter" idx="12"/>
          </p:nvPr>
        </p:nvSpPr>
        <p:spPr/>
        <p:txBody>
          <a:bodyPr/>
          <a:lstStyle/>
          <a:p>
            <a:fld id="{C6E6AC63-B320-4F5C-9BA4-68C6AEA60EC0}" type="slidenum">
              <a:rPr lang="en-CH" smtClean="0"/>
              <a:t>‹#›</a:t>
            </a:fld>
            <a:endParaRPr lang="en-CH"/>
          </a:p>
        </p:txBody>
      </p:sp>
    </p:spTree>
    <p:extLst>
      <p:ext uri="{BB962C8B-B14F-4D97-AF65-F5344CB8AC3E}">
        <p14:creationId xmlns:p14="http://schemas.microsoft.com/office/powerpoint/2010/main" val="192489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AB025-BF43-471E-84F5-F41F8BFAF121}" type="datetimeFigureOut">
              <a:rPr lang="en-CH" smtClean="0"/>
              <a:t>16/03/2022</a:t>
            </a:fld>
            <a:endParaRPr lang="en-CH"/>
          </a:p>
        </p:txBody>
      </p:sp>
      <p:sp>
        <p:nvSpPr>
          <p:cNvPr id="3" name="Footer Placeholder 2"/>
          <p:cNvSpPr>
            <a:spLocks noGrp="1"/>
          </p:cNvSpPr>
          <p:nvPr>
            <p:ph type="ftr" sz="quarter" idx="11"/>
          </p:nvPr>
        </p:nvSpPr>
        <p:spPr/>
        <p:txBody>
          <a:bodyPr/>
          <a:lstStyle/>
          <a:p>
            <a:endParaRPr lang="en-CH"/>
          </a:p>
        </p:txBody>
      </p:sp>
      <p:sp>
        <p:nvSpPr>
          <p:cNvPr id="4" name="Slide Number Placeholder 3"/>
          <p:cNvSpPr>
            <a:spLocks noGrp="1"/>
          </p:cNvSpPr>
          <p:nvPr>
            <p:ph type="sldNum" sz="quarter" idx="12"/>
          </p:nvPr>
        </p:nvSpPr>
        <p:spPr/>
        <p:txBody>
          <a:bodyPr/>
          <a:lstStyle/>
          <a:p>
            <a:fld id="{C6E6AC63-B320-4F5C-9BA4-68C6AEA60EC0}" type="slidenum">
              <a:rPr lang="en-CH" smtClean="0"/>
              <a:t>‹#›</a:t>
            </a:fld>
            <a:endParaRPr lang="en-CH"/>
          </a:p>
        </p:txBody>
      </p:sp>
    </p:spTree>
    <p:extLst>
      <p:ext uri="{BB962C8B-B14F-4D97-AF65-F5344CB8AC3E}">
        <p14:creationId xmlns:p14="http://schemas.microsoft.com/office/powerpoint/2010/main" val="295269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0AB025-BF43-471E-84F5-F41F8BFAF121}" type="datetimeFigureOut">
              <a:rPr lang="en-CH" smtClean="0"/>
              <a:t>16/03/2022</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C6E6AC63-B320-4F5C-9BA4-68C6AEA60EC0}" type="slidenum">
              <a:rPr lang="en-CH" smtClean="0"/>
              <a:t>‹#›</a:t>
            </a:fld>
            <a:endParaRPr lang="en-CH"/>
          </a:p>
        </p:txBody>
      </p:sp>
    </p:spTree>
    <p:extLst>
      <p:ext uri="{BB962C8B-B14F-4D97-AF65-F5344CB8AC3E}">
        <p14:creationId xmlns:p14="http://schemas.microsoft.com/office/powerpoint/2010/main" val="407864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0AB025-BF43-471E-84F5-F41F8BFAF121}" type="datetimeFigureOut">
              <a:rPr lang="en-CH" smtClean="0"/>
              <a:t>16/03/2022</a:t>
            </a:fld>
            <a:endParaRPr lang="en-CH"/>
          </a:p>
        </p:txBody>
      </p:sp>
      <p:sp>
        <p:nvSpPr>
          <p:cNvPr id="6" name="Footer Placeholder 5"/>
          <p:cNvSpPr>
            <a:spLocks noGrp="1"/>
          </p:cNvSpPr>
          <p:nvPr>
            <p:ph type="ftr" sz="quarter" idx="11"/>
          </p:nvPr>
        </p:nvSpPr>
        <p:spPr/>
        <p:txBody>
          <a:bodyPr/>
          <a:lstStyle/>
          <a:p>
            <a:endParaRPr lang="en-CH"/>
          </a:p>
        </p:txBody>
      </p:sp>
      <p:sp>
        <p:nvSpPr>
          <p:cNvPr id="7" name="Slide Number Placeholder 6"/>
          <p:cNvSpPr>
            <a:spLocks noGrp="1"/>
          </p:cNvSpPr>
          <p:nvPr>
            <p:ph type="sldNum" sz="quarter" idx="12"/>
          </p:nvPr>
        </p:nvSpPr>
        <p:spPr/>
        <p:txBody>
          <a:bodyPr/>
          <a:lstStyle/>
          <a:p>
            <a:fld id="{C6E6AC63-B320-4F5C-9BA4-68C6AEA60EC0}" type="slidenum">
              <a:rPr lang="en-CH" smtClean="0"/>
              <a:t>‹#›</a:t>
            </a:fld>
            <a:endParaRPr lang="en-CH"/>
          </a:p>
        </p:txBody>
      </p:sp>
    </p:spTree>
    <p:extLst>
      <p:ext uri="{BB962C8B-B14F-4D97-AF65-F5344CB8AC3E}">
        <p14:creationId xmlns:p14="http://schemas.microsoft.com/office/powerpoint/2010/main" val="357175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AB025-BF43-471E-84F5-F41F8BFAF121}" type="datetimeFigureOut">
              <a:rPr lang="en-CH" smtClean="0"/>
              <a:t>16/03/2022</a:t>
            </a:fld>
            <a:endParaRPr lang="en-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6AC63-B320-4F5C-9BA4-68C6AEA60EC0}" type="slidenum">
              <a:rPr lang="en-CH" smtClean="0"/>
              <a:t>‹#›</a:t>
            </a:fld>
            <a:endParaRPr lang="en-CH"/>
          </a:p>
        </p:txBody>
      </p:sp>
    </p:spTree>
    <p:extLst>
      <p:ext uri="{BB962C8B-B14F-4D97-AF65-F5344CB8AC3E}">
        <p14:creationId xmlns:p14="http://schemas.microsoft.com/office/powerpoint/2010/main" val="34096424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786A9-15E5-47EC-ACA9-20CD7FBC2A6A}"/>
              </a:ext>
            </a:extLst>
          </p:cNvPr>
          <p:cNvSpPr>
            <a:spLocks noGrp="1"/>
          </p:cNvSpPr>
          <p:nvPr>
            <p:ph type="ctrTitle"/>
          </p:nvPr>
        </p:nvSpPr>
        <p:spPr>
          <a:xfrm>
            <a:off x="1222309" y="1773237"/>
            <a:ext cx="9747380" cy="1655763"/>
          </a:xfrm>
        </p:spPr>
        <p:txBody>
          <a:bodyPr>
            <a:normAutofit fontScale="90000"/>
          </a:bodyPr>
          <a:lstStyle/>
          <a:p>
            <a:r>
              <a:rPr lang="en-US" b="1" dirty="0">
                <a:solidFill>
                  <a:schemeClr val="accent1"/>
                </a:solidFill>
              </a:rPr>
              <a:t>Building a Reactive Caching System with Serverless Computing</a:t>
            </a:r>
            <a:endParaRPr lang="en-CH" b="1" dirty="0">
              <a:solidFill>
                <a:schemeClr val="accent1"/>
              </a:solidFill>
            </a:endParaRPr>
          </a:p>
        </p:txBody>
      </p:sp>
      <p:sp>
        <p:nvSpPr>
          <p:cNvPr id="3" name="Subtitle 2">
            <a:extLst>
              <a:ext uri="{FF2B5EF4-FFF2-40B4-BE49-F238E27FC236}">
                <a16:creationId xmlns:a16="http://schemas.microsoft.com/office/drawing/2014/main" id="{39F3CA57-2309-4DF5-B18C-E216F72373CC}"/>
              </a:ext>
            </a:extLst>
          </p:cNvPr>
          <p:cNvSpPr>
            <a:spLocks noGrp="1"/>
          </p:cNvSpPr>
          <p:nvPr>
            <p:ph type="subTitle" idx="1"/>
          </p:nvPr>
        </p:nvSpPr>
        <p:spPr>
          <a:xfrm>
            <a:off x="1523999" y="4210133"/>
            <a:ext cx="9144000" cy="1655762"/>
          </a:xfrm>
        </p:spPr>
        <p:txBody>
          <a:bodyPr/>
          <a:lstStyle/>
          <a:p>
            <a:r>
              <a:rPr lang="en-US" sz="3200" dirty="0"/>
              <a:t>Tobias Buner</a:t>
            </a:r>
          </a:p>
          <a:p>
            <a:r>
              <a:rPr lang="en-US" dirty="0"/>
              <a:t>March 16, 2022</a:t>
            </a:r>
          </a:p>
        </p:txBody>
      </p:sp>
    </p:spTree>
    <p:extLst>
      <p:ext uri="{BB962C8B-B14F-4D97-AF65-F5344CB8AC3E}">
        <p14:creationId xmlns:p14="http://schemas.microsoft.com/office/powerpoint/2010/main" val="478796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B8AA97A-DDC7-494B-9EA1-EEA52D114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114" y="524600"/>
            <a:ext cx="9039286" cy="6206400"/>
          </a:xfrm>
          <a:prstGeom prst="rect">
            <a:avLst/>
          </a:prstGeom>
        </p:spPr>
      </p:pic>
      <p:sp>
        <p:nvSpPr>
          <p:cNvPr id="2" name="Title 1">
            <a:extLst>
              <a:ext uri="{FF2B5EF4-FFF2-40B4-BE49-F238E27FC236}">
                <a16:creationId xmlns:a16="http://schemas.microsoft.com/office/drawing/2014/main" id="{EF092434-50B6-4810-A674-600F83710982}"/>
              </a:ext>
            </a:extLst>
          </p:cNvPr>
          <p:cNvSpPr>
            <a:spLocks noGrp="1"/>
          </p:cNvSpPr>
          <p:nvPr>
            <p:ph type="title"/>
          </p:nvPr>
        </p:nvSpPr>
        <p:spPr/>
        <p:txBody>
          <a:bodyPr/>
          <a:lstStyle/>
          <a:p>
            <a:r>
              <a:rPr lang="en-US" b="1" dirty="0">
                <a:solidFill>
                  <a:schemeClr val="accent1"/>
                </a:solidFill>
              </a:rPr>
              <a:t>Workflow</a:t>
            </a:r>
            <a:endParaRPr lang="en-CH" b="1" dirty="0">
              <a:solidFill>
                <a:schemeClr val="accent1"/>
              </a:solidFill>
            </a:endParaRPr>
          </a:p>
        </p:txBody>
      </p:sp>
    </p:spTree>
    <p:extLst>
      <p:ext uri="{BB962C8B-B14F-4D97-AF65-F5344CB8AC3E}">
        <p14:creationId xmlns:p14="http://schemas.microsoft.com/office/powerpoint/2010/main" val="273577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06E366F5-9A8A-4696-86DB-43691A123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492" y="524600"/>
            <a:ext cx="9287908" cy="6206400"/>
          </a:xfrm>
          <a:prstGeom prst="rect">
            <a:avLst/>
          </a:prstGeom>
        </p:spPr>
      </p:pic>
      <p:sp>
        <p:nvSpPr>
          <p:cNvPr id="2" name="Title 1">
            <a:extLst>
              <a:ext uri="{FF2B5EF4-FFF2-40B4-BE49-F238E27FC236}">
                <a16:creationId xmlns:a16="http://schemas.microsoft.com/office/drawing/2014/main" id="{EF092434-50B6-4810-A674-600F83710982}"/>
              </a:ext>
            </a:extLst>
          </p:cNvPr>
          <p:cNvSpPr>
            <a:spLocks noGrp="1"/>
          </p:cNvSpPr>
          <p:nvPr>
            <p:ph type="title"/>
          </p:nvPr>
        </p:nvSpPr>
        <p:spPr/>
        <p:txBody>
          <a:bodyPr/>
          <a:lstStyle/>
          <a:p>
            <a:r>
              <a:rPr lang="en-US" b="1" dirty="0">
                <a:solidFill>
                  <a:schemeClr val="accent1"/>
                </a:solidFill>
              </a:rPr>
              <a:t>Workflow</a:t>
            </a:r>
            <a:endParaRPr lang="en-CH" b="1" dirty="0">
              <a:solidFill>
                <a:schemeClr val="accent1"/>
              </a:solidFill>
            </a:endParaRPr>
          </a:p>
        </p:txBody>
      </p:sp>
    </p:spTree>
    <p:extLst>
      <p:ext uri="{BB962C8B-B14F-4D97-AF65-F5344CB8AC3E}">
        <p14:creationId xmlns:p14="http://schemas.microsoft.com/office/powerpoint/2010/main" val="209911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703A019-9EFC-4835-825D-39BB6AC5F087}"/>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918340" y="520699"/>
            <a:ext cx="9212400" cy="6321600"/>
          </a:xfrm>
          <a:prstGeom prst="rect">
            <a:avLst/>
          </a:prstGeom>
        </p:spPr>
      </p:pic>
      <p:sp>
        <p:nvSpPr>
          <p:cNvPr id="2" name="Title 1">
            <a:extLst>
              <a:ext uri="{FF2B5EF4-FFF2-40B4-BE49-F238E27FC236}">
                <a16:creationId xmlns:a16="http://schemas.microsoft.com/office/drawing/2014/main" id="{EF092434-50B6-4810-A674-600F83710982}"/>
              </a:ext>
            </a:extLst>
          </p:cNvPr>
          <p:cNvSpPr>
            <a:spLocks noGrp="1"/>
          </p:cNvSpPr>
          <p:nvPr>
            <p:ph type="title"/>
          </p:nvPr>
        </p:nvSpPr>
        <p:spPr/>
        <p:txBody>
          <a:bodyPr/>
          <a:lstStyle/>
          <a:p>
            <a:r>
              <a:rPr lang="en-US" b="1" dirty="0">
                <a:solidFill>
                  <a:schemeClr val="accent1"/>
                </a:solidFill>
              </a:rPr>
              <a:t>Workflow</a:t>
            </a:r>
            <a:endParaRPr lang="en-CH" b="1" dirty="0">
              <a:solidFill>
                <a:schemeClr val="accent1"/>
              </a:solidFill>
            </a:endParaRPr>
          </a:p>
        </p:txBody>
      </p:sp>
    </p:spTree>
    <p:extLst>
      <p:ext uri="{BB962C8B-B14F-4D97-AF65-F5344CB8AC3E}">
        <p14:creationId xmlns:p14="http://schemas.microsoft.com/office/powerpoint/2010/main" val="68120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A2DE1208-2BEC-48D5-994D-217E5213D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0" y="524600"/>
            <a:ext cx="9042400" cy="6206400"/>
          </a:xfrm>
          <a:prstGeom prst="rect">
            <a:avLst/>
          </a:prstGeom>
        </p:spPr>
      </p:pic>
      <p:sp>
        <p:nvSpPr>
          <p:cNvPr id="2" name="Title 1">
            <a:extLst>
              <a:ext uri="{FF2B5EF4-FFF2-40B4-BE49-F238E27FC236}">
                <a16:creationId xmlns:a16="http://schemas.microsoft.com/office/drawing/2014/main" id="{EF092434-50B6-4810-A674-600F83710982}"/>
              </a:ext>
            </a:extLst>
          </p:cNvPr>
          <p:cNvSpPr>
            <a:spLocks noGrp="1"/>
          </p:cNvSpPr>
          <p:nvPr>
            <p:ph type="title"/>
          </p:nvPr>
        </p:nvSpPr>
        <p:spPr/>
        <p:txBody>
          <a:bodyPr/>
          <a:lstStyle/>
          <a:p>
            <a:r>
              <a:rPr lang="en-US" b="1" dirty="0">
                <a:solidFill>
                  <a:schemeClr val="accent1"/>
                </a:solidFill>
              </a:rPr>
              <a:t>Workflow</a:t>
            </a:r>
            <a:endParaRPr lang="en-CH" b="1" dirty="0">
              <a:solidFill>
                <a:schemeClr val="accent1"/>
              </a:solidFill>
            </a:endParaRPr>
          </a:p>
        </p:txBody>
      </p:sp>
    </p:spTree>
    <p:extLst>
      <p:ext uri="{BB962C8B-B14F-4D97-AF65-F5344CB8AC3E}">
        <p14:creationId xmlns:p14="http://schemas.microsoft.com/office/powerpoint/2010/main" val="167260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2C2E-3704-46EE-9A80-1571B5FA6684}"/>
              </a:ext>
            </a:extLst>
          </p:cNvPr>
          <p:cNvSpPr>
            <a:spLocks noGrp="1"/>
          </p:cNvSpPr>
          <p:nvPr>
            <p:ph type="title"/>
          </p:nvPr>
        </p:nvSpPr>
        <p:spPr/>
        <p:txBody>
          <a:bodyPr/>
          <a:lstStyle/>
          <a:p>
            <a:r>
              <a:rPr lang="en-US" b="1" dirty="0">
                <a:solidFill>
                  <a:schemeClr val="accent1"/>
                </a:solidFill>
              </a:rPr>
              <a:t>Reactive Design: Endpoint Scheduler</a:t>
            </a:r>
            <a:endParaRPr lang="en-CH" b="1" dirty="0">
              <a:solidFill>
                <a:schemeClr val="accent1"/>
              </a:solidFill>
            </a:endParaRPr>
          </a:p>
        </p:txBody>
      </p:sp>
      <p:sp>
        <p:nvSpPr>
          <p:cNvPr id="6" name="Oval 5">
            <a:extLst>
              <a:ext uri="{FF2B5EF4-FFF2-40B4-BE49-F238E27FC236}">
                <a16:creationId xmlns:a16="http://schemas.microsoft.com/office/drawing/2014/main" id="{201FEFC9-3BC3-4DB3-9DAF-2581275A1B46}"/>
              </a:ext>
            </a:extLst>
          </p:cNvPr>
          <p:cNvSpPr/>
          <p:nvPr/>
        </p:nvSpPr>
        <p:spPr>
          <a:xfrm>
            <a:off x="2111376" y="3596368"/>
            <a:ext cx="2093594" cy="113157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RedisRunning</a:t>
            </a:r>
            <a:endParaRPr lang="en-CH" b="1" dirty="0">
              <a:solidFill>
                <a:schemeClr val="tx1"/>
              </a:solidFill>
            </a:endParaRPr>
          </a:p>
        </p:txBody>
      </p:sp>
      <p:sp>
        <p:nvSpPr>
          <p:cNvPr id="9" name="Oval 8">
            <a:extLst>
              <a:ext uri="{FF2B5EF4-FFF2-40B4-BE49-F238E27FC236}">
                <a16:creationId xmlns:a16="http://schemas.microsoft.com/office/drawing/2014/main" id="{DB807D48-0FD8-4619-87AB-95860A43704E}"/>
              </a:ext>
            </a:extLst>
          </p:cNvPr>
          <p:cNvSpPr/>
          <p:nvPr/>
        </p:nvSpPr>
        <p:spPr>
          <a:xfrm>
            <a:off x="5118735" y="1982243"/>
            <a:ext cx="1954530" cy="113157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S3</a:t>
            </a:r>
            <a:endParaRPr lang="en-CH" b="1" dirty="0">
              <a:solidFill>
                <a:schemeClr val="tx1"/>
              </a:solidFill>
            </a:endParaRPr>
          </a:p>
        </p:txBody>
      </p:sp>
      <p:sp>
        <p:nvSpPr>
          <p:cNvPr id="10" name="Oval 9">
            <a:extLst>
              <a:ext uri="{FF2B5EF4-FFF2-40B4-BE49-F238E27FC236}">
                <a16:creationId xmlns:a16="http://schemas.microsoft.com/office/drawing/2014/main" id="{B81A77AB-0E4B-4087-AD0E-81204D548D24}"/>
              </a:ext>
            </a:extLst>
          </p:cNvPr>
          <p:cNvSpPr/>
          <p:nvPr/>
        </p:nvSpPr>
        <p:spPr>
          <a:xfrm>
            <a:off x="7987031" y="3596368"/>
            <a:ext cx="2373630" cy="113157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Lambda</a:t>
            </a:r>
            <a:endParaRPr lang="en-CH" b="1" dirty="0">
              <a:solidFill>
                <a:schemeClr val="tx1"/>
              </a:solidFill>
            </a:endParaRPr>
          </a:p>
        </p:txBody>
      </p:sp>
      <p:sp>
        <p:nvSpPr>
          <p:cNvPr id="11" name="Oval 10">
            <a:extLst>
              <a:ext uri="{FF2B5EF4-FFF2-40B4-BE49-F238E27FC236}">
                <a16:creationId xmlns:a16="http://schemas.microsoft.com/office/drawing/2014/main" id="{3830EE9B-4801-436E-8A55-FDD859366BEA}"/>
              </a:ext>
            </a:extLst>
          </p:cNvPr>
          <p:cNvSpPr/>
          <p:nvPr/>
        </p:nvSpPr>
        <p:spPr>
          <a:xfrm>
            <a:off x="5049203" y="5210494"/>
            <a:ext cx="2093594" cy="113157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RedisBootup</a:t>
            </a:r>
            <a:endParaRPr lang="en-CH" b="1" dirty="0">
              <a:solidFill>
                <a:schemeClr val="tx1"/>
              </a:solidFill>
            </a:endParaRPr>
          </a:p>
        </p:txBody>
      </p:sp>
      <p:cxnSp>
        <p:nvCxnSpPr>
          <p:cNvPr id="13" name="Connector: Curved 12">
            <a:extLst>
              <a:ext uri="{FF2B5EF4-FFF2-40B4-BE49-F238E27FC236}">
                <a16:creationId xmlns:a16="http://schemas.microsoft.com/office/drawing/2014/main" id="{8DE5F0B5-D8E3-43C8-B593-412B9BAC1EEB}"/>
              </a:ext>
            </a:extLst>
          </p:cNvPr>
          <p:cNvCxnSpPr>
            <a:stCxn id="10" idx="4"/>
            <a:endCxn id="11" idx="6"/>
          </p:cNvCxnSpPr>
          <p:nvPr/>
        </p:nvCxnSpPr>
        <p:spPr>
          <a:xfrm rot="5400000">
            <a:off x="7634152" y="4236584"/>
            <a:ext cx="1048341" cy="2031049"/>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or: Curved 14">
            <a:extLst>
              <a:ext uri="{FF2B5EF4-FFF2-40B4-BE49-F238E27FC236}">
                <a16:creationId xmlns:a16="http://schemas.microsoft.com/office/drawing/2014/main" id="{0337F4E5-21FC-42B4-98F3-0954D99C6200}"/>
              </a:ext>
            </a:extLst>
          </p:cNvPr>
          <p:cNvCxnSpPr>
            <a:cxnSpLocks/>
            <a:stCxn id="11" idx="2"/>
            <a:endCxn id="6" idx="4"/>
          </p:cNvCxnSpPr>
          <p:nvPr/>
        </p:nvCxnSpPr>
        <p:spPr>
          <a:xfrm rot="10800000">
            <a:off x="3158173" y="4727939"/>
            <a:ext cx="1891030" cy="1048341"/>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Curved 16">
            <a:extLst>
              <a:ext uri="{FF2B5EF4-FFF2-40B4-BE49-F238E27FC236}">
                <a16:creationId xmlns:a16="http://schemas.microsoft.com/office/drawing/2014/main" id="{60844698-4889-4608-B1D0-C5999F5BA945}"/>
              </a:ext>
            </a:extLst>
          </p:cNvPr>
          <p:cNvCxnSpPr>
            <a:cxnSpLocks/>
            <a:stCxn id="6" idx="0"/>
            <a:endCxn id="9" idx="2"/>
          </p:cNvCxnSpPr>
          <p:nvPr/>
        </p:nvCxnSpPr>
        <p:spPr>
          <a:xfrm rot="5400000" flipH="1" flipV="1">
            <a:off x="3614284" y="2091917"/>
            <a:ext cx="1048340" cy="1960562"/>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3ED75D29-0CA4-4F4C-BBA4-E99D7762B040}"/>
              </a:ext>
            </a:extLst>
          </p:cNvPr>
          <p:cNvCxnSpPr>
            <a:stCxn id="9" idx="6"/>
            <a:endCxn id="10" idx="0"/>
          </p:cNvCxnSpPr>
          <p:nvPr/>
        </p:nvCxnSpPr>
        <p:spPr>
          <a:xfrm>
            <a:off x="7073265" y="2548028"/>
            <a:ext cx="2100581" cy="104834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nector: Curved 22">
            <a:extLst>
              <a:ext uri="{FF2B5EF4-FFF2-40B4-BE49-F238E27FC236}">
                <a16:creationId xmlns:a16="http://schemas.microsoft.com/office/drawing/2014/main" id="{B122872D-0D89-4387-8453-ED847B8E6C3B}"/>
              </a:ext>
            </a:extLst>
          </p:cNvPr>
          <p:cNvCxnSpPr>
            <a:cxnSpLocks/>
            <a:stCxn id="10" idx="1"/>
            <a:endCxn id="9" idx="5"/>
          </p:cNvCxnSpPr>
          <p:nvPr/>
        </p:nvCxnSpPr>
        <p:spPr>
          <a:xfrm rot="16200000" flipV="1">
            <a:off x="7153844" y="2581286"/>
            <a:ext cx="813985" cy="1547610"/>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91045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5626D-5BF4-4FF5-A4BC-9C44B06BAC53}"/>
              </a:ext>
            </a:extLst>
          </p:cNvPr>
          <p:cNvSpPr>
            <a:spLocks noGrp="1"/>
          </p:cNvSpPr>
          <p:nvPr>
            <p:ph idx="1"/>
          </p:nvPr>
        </p:nvSpPr>
        <p:spPr>
          <a:xfrm>
            <a:off x="3867150" y="2119061"/>
            <a:ext cx="3098800" cy="1078274"/>
          </a:xfrm>
        </p:spPr>
        <p:txBody>
          <a:bodyPr>
            <a:normAutofit/>
          </a:bodyPr>
          <a:lstStyle/>
          <a:p>
            <a:pPr marL="0" indent="0">
              <a:buClr>
                <a:schemeClr val="accent1"/>
              </a:buClr>
              <a:buNone/>
            </a:pPr>
            <a:r>
              <a:rPr lang="en-US" dirty="0"/>
              <a:t>System</a:t>
            </a:r>
          </a:p>
        </p:txBody>
      </p:sp>
      <p:sp>
        <p:nvSpPr>
          <p:cNvPr id="5" name="Arrow: Chevron 4">
            <a:extLst>
              <a:ext uri="{FF2B5EF4-FFF2-40B4-BE49-F238E27FC236}">
                <a16:creationId xmlns:a16="http://schemas.microsoft.com/office/drawing/2014/main" id="{4A3504CB-65E1-443E-84D3-9E1F0267E446}"/>
              </a:ext>
            </a:extLst>
          </p:cNvPr>
          <p:cNvSpPr/>
          <p:nvPr/>
        </p:nvSpPr>
        <p:spPr>
          <a:xfrm flipH="1">
            <a:off x="6991351" y="1220426"/>
            <a:ext cx="876299" cy="2387600"/>
          </a:xfrm>
          <a:prstGeom prst="chevron">
            <a:avLst>
              <a:gd name="adj" fmla="val 7960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6" name="TextBox 5">
            <a:extLst>
              <a:ext uri="{FF2B5EF4-FFF2-40B4-BE49-F238E27FC236}">
                <a16:creationId xmlns:a16="http://schemas.microsoft.com/office/drawing/2014/main" id="{6E325677-41BC-41D8-A6B5-076B4C9C61B4}"/>
              </a:ext>
            </a:extLst>
          </p:cNvPr>
          <p:cNvSpPr txBox="1"/>
          <p:nvPr/>
        </p:nvSpPr>
        <p:spPr>
          <a:xfrm>
            <a:off x="7842249" y="1648666"/>
            <a:ext cx="3238500" cy="1569660"/>
          </a:xfrm>
          <a:prstGeom prst="rect">
            <a:avLst/>
          </a:prstGeom>
          <a:noFill/>
        </p:spPr>
        <p:txBody>
          <a:bodyPr wrap="square" rtlCol="0">
            <a:spAutoFit/>
          </a:bodyPr>
          <a:lstStyle/>
          <a:p>
            <a:r>
              <a:rPr lang="en-US" sz="2400" dirty="0">
                <a:solidFill>
                  <a:schemeClr val="bg2">
                    <a:lumMod val="75000"/>
                  </a:schemeClr>
                </a:solidFill>
              </a:rPr>
              <a:t>Overview</a:t>
            </a:r>
          </a:p>
          <a:p>
            <a:r>
              <a:rPr lang="en-US" sz="2400" dirty="0">
                <a:solidFill>
                  <a:schemeClr val="bg2">
                    <a:lumMod val="75000"/>
                  </a:schemeClr>
                </a:solidFill>
              </a:rPr>
              <a:t>Storage layers</a:t>
            </a:r>
          </a:p>
          <a:p>
            <a:r>
              <a:rPr lang="en-US" sz="2400" dirty="0">
                <a:solidFill>
                  <a:schemeClr val="bg2">
                    <a:lumMod val="75000"/>
                  </a:schemeClr>
                </a:solidFill>
              </a:rPr>
              <a:t>Workflow</a:t>
            </a:r>
          </a:p>
          <a:p>
            <a:r>
              <a:rPr lang="en-US" sz="2400" dirty="0">
                <a:solidFill>
                  <a:schemeClr val="bg2">
                    <a:lumMod val="75000"/>
                  </a:schemeClr>
                </a:solidFill>
              </a:rPr>
              <a:t>Reactive design</a:t>
            </a:r>
            <a:endParaRPr lang="en-CH" sz="2400" dirty="0">
              <a:solidFill>
                <a:schemeClr val="bg2">
                  <a:lumMod val="75000"/>
                </a:schemeClr>
              </a:solidFill>
            </a:endParaRPr>
          </a:p>
        </p:txBody>
      </p:sp>
      <p:sp>
        <p:nvSpPr>
          <p:cNvPr id="7" name="Arrow: Chevron 6">
            <a:extLst>
              <a:ext uri="{FF2B5EF4-FFF2-40B4-BE49-F238E27FC236}">
                <a16:creationId xmlns:a16="http://schemas.microsoft.com/office/drawing/2014/main" id="{E9B24423-AEE8-46E9-80A8-FE5FDA76CC66}"/>
              </a:ext>
            </a:extLst>
          </p:cNvPr>
          <p:cNvSpPr/>
          <p:nvPr/>
        </p:nvSpPr>
        <p:spPr>
          <a:xfrm flipH="1">
            <a:off x="6915148" y="4010748"/>
            <a:ext cx="927101" cy="1626826"/>
          </a:xfrm>
          <a:prstGeom prst="chevron">
            <a:avLst>
              <a:gd name="adj" fmla="val 7960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8" name="TextBox 7">
            <a:extLst>
              <a:ext uri="{FF2B5EF4-FFF2-40B4-BE49-F238E27FC236}">
                <a16:creationId xmlns:a16="http://schemas.microsoft.com/office/drawing/2014/main" id="{79DAD5F4-6C16-4265-9300-83A19F4B9843}"/>
              </a:ext>
            </a:extLst>
          </p:cNvPr>
          <p:cNvSpPr txBox="1"/>
          <p:nvPr/>
        </p:nvSpPr>
        <p:spPr>
          <a:xfrm>
            <a:off x="7867650" y="4408662"/>
            <a:ext cx="3238500" cy="830997"/>
          </a:xfrm>
          <a:prstGeom prst="rect">
            <a:avLst/>
          </a:prstGeom>
          <a:noFill/>
        </p:spPr>
        <p:txBody>
          <a:bodyPr wrap="square" rtlCol="0">
            <a:spAutoFit/>
          </a:bodyPr>
          <a:lstStyle/>
          <a:p>
            <a:r>
              <a:rPr lang="en-US" sz="2400" dirty="0">
                <a:solidFill>
                  <a:schemeClr val="bg2">
                    <a:lumMod val="75000"/>
                  </a:schemeClr>
                </a:solidFill>
              </a:rPr>
              <a:t>Latency</a:t>
            </a:r>
          </a:p>
          <a:p>
            <a:r>
              <a:rPr lang="en-US" sz="2400" dirty="0">
                <a:solidFill>
                  <a:schemeClr val="bg2">
                    <a:lumMod val="75000"/>
                  </a:schemeClr>
                </a:solidFill>
              </a:rPr>
              <a:t>Simulations</a:t>
            </a:r>
          </a:p>
        </p:txBody>
      </p:sp>
      <p:sp>
        <p:nvSpPr>
          <p:cNvPr id="11" name="Content Placeholder 2">
            <a:extLst>
              <a:ext uri="{FF2B5EF4-FFF2-40B4-BE49-F238E27FC236}">
                <a16:creationId xmlns:a16="http://schemas.microsoft.com/office/drawing/2014/main" id="{9A101826-246F-48C8-B3BB-09C6384ADEFF}"/>
              </a:ext>
            </a:extLst>
          </p:cNvPr>
          <p:cNvSpPr txBox="1">
            <a:spLocks/>
          </p:cNvSpPr>
          <p:nvPr/>
        </p:nvSpPr>
        <p:spPr>
          <a:xfrm>
            <a:off x="3867150" y="4559300"/>
            <a:ext cx="3098800" cy="2655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buClr>
              <a:buFont typeface="Arial" panose="020B0604020202020204" pitchFamily="34" charset="0"/>
              <a:buNone/>
            </a:pPr>
            <a:r>
              <a:rPr lang="en-US" dirty="0"/>
              <a:t>Results/Evaluation</a:t>
            </a:r>
          </a:p>
        </p:txBody>
      </p:sp>
    </p:spTree>
    <p:extLst>
      <p:ext uri="{BB962C8B-B14F-4D97-AF65-F5344CB8AC3E}">
        <p14:creationId xmlns:p14="http://schemas.microsoft.com/office/powerpoint/2010/main" val="3014021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60ED-7D20-462F-82DB-C50EC1D5FE74}"/>
              </a:ext>
            </a:extLst>
          </p:cNvPr>
          <p:cNvSpPr>
            <a:spLocks noGrp="1"/>
          </p:cNvSpPr>
          <p:nvPr>
            <p:ph type="title"/>
          </p:nvPr>
        </p:nvSpPr>
        <p:spPr/>
        <p:txBody>
          <a:bodyPr/>
          <a:lstStyle/>
          <a:p>
            <a:r>
              <a:rPr lang="en-US" b="1" dirty="0">
                <a:solidFill>
                  <a:schemeClr val="accent1"/>
                </a:solidFill>
              </a:rPr>
              <a:t>End-to-end Latency </a:t>
            </a:r>
            <a:endParaRPr lang="en-CH" b="1" dirty="0">
              <a:solidFill>
                <a:schemeClr val="accent1"/>
              </a:solidFill>
            </a:endParaRPr>
          </a:p>
        </p:txBody>
      </p:sp>
      <p:pic>
        <p:nvPicPr>
          <p:cNvPr id="7" name="Picture 6" descr="Chart, box and whisker chart&#10;&#10;Description automatically generated">
            <a:extLst>
              <a:ext uri="{FF2B5EF4-FFF2-40B4-BE49-F238E27FC236}">
                <a16:creationId xmlns:a16="http://schemas.microsoft.com/office/drawing/2014/main" id="{6DA8519E-685A-4009-833A-6D2D10F35B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3873" y="1993900"/>
            <a:ext cx="8404253" cy="3597900"/>
          </a:xfrm>
          <a:prstGeom prst="rect">
            <a:avLst/>
          </a:prstGeom>
        </p:spPr>
      </p:pic>
    </p:spTree>
    <p:extLst>
      <p:ext uri="{BB962C8B-B14F-4D97-AF65-F5344CB8AC3E}">
        <p14:creationId xmlns:p14="http://schemas.microsoft.com/office/powerpoint/2010/main" val="3010553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406C-1E65-4DF1-97A7-236BE0FABF94}"/>
              </a:ext>
            </a:extLst>
          </p:cNvPr>
          <p:cNvSpPr>
            <a:spLocks noGrp="1"/>
          </p:cNvSpPr>
          <p:nvPr>
            <p:ph type="title"/>
          </p:nvPr>
        </p:nvSpPr>
        <p:spPr/>
        <p:txBody>
          <a:bodyPr/>
          <a:lstStyle/>
          <a:p>
            <a:r>
              <a:rPr lang="en-US" b="1" dirty="0">
                <a:solidFill>
                  <a:schemeClr val="accent1"/>
                </a:solidFill>
              </a:rPr>
              <a:t>Simulation: Short Burst Workload</a:t>
            </a:r>
            <a:endParaRPr lang="en-CH" b="1" dirty="0">
              <a:solidFill>
                <a:schemeClr val="accent1"/>
              </a:solidFill>
            </a:endParaRPr>
          </a:p>
        </p:txBody>
      </p:sp>
      <p:grpSp>
        <p:nvGrpSpPr>
          <p:cNvPr id="4" name="Group 3">
            <a:extLst>
              <a:ext uri="{FF2B5EF4-FFF2-40B4-BE49-F238E27FC236}">
                <a16:creationId xmlns:a16="http://schemas.microsoft.com/office/drawing/2014/main" id="{4F4F544F-1891-4A07-B3DD-82CF188590CA}"/>
              </a:ext>
            </a:extLst>
          </p:cNvPr>
          <p:cNvGrpSpPr/>
          <p:nvPr/>
        </p:nvGrpSpPr>
        <p:grpSpPr>
          <a:xfrm>
            <a:off x="2517951" y="1690688"/>
            <a:ext cx="7156098" cy="4621450"/>
            <a:chOff x="2517951" y="1458000"/>
            <a:chExt cx="7156098" cy="4621450"/>
          </a:xfrm>
        </p:grpSpPr>
        <p:pic>
          <p:nvPicPr>
            <p:cNvPr id="5" name="Picture 4" descr="Chart&#10;&#10;Description automatically generated">
              <a:extLst>
                <a:ext uri="{FF2B5EF4-FFF2-40B4-BE49-F238E27FC236}">
                  <a16:creationId xmlns:a16="http://schemas.microsoft.com/office/drawing/2014/main" id="{EBD91D26-1317-463A-BF9E-78782DE0A27E}"/>
                </a:ext>
              </a:extLst>
            </p:cNvPr>
            <p:cNvPicPr>
              <a:picLocks noChangeAspect="1"/>
            </p:cNvPicPr>
            <p:nvPr/>
          </p:nvPicPr>
          <p:blipFill rotWithShape="1">
            <a:blip r:embed="rId3">
              <a:extLst>
                <a:ext uri="{28A0092B-C50C-407E-A947-70E740481C1C}">
                  <a14:useLocalDpi xmlns:a14="http://schemas.microsoft.com/office/drawing/2010/main" val="0"/>
                </a:ext>
              </a:extLst>
            </a:blip>
            <a:srcRect b="22754"/>
            <a:stretch/>
          </p:blipFill>
          <p:spPr>
            <a:xfrm>
              <a:off x="2517951" y="1458000"/>
              <a:ext cx="7156098" cy="4171275"/>
            </a:xfrm>
            <a:prstGeom prst="rect">
              <a:avLst/>
            </a:prstGeom>
          </p:spPr>
        </p:pic>
        <p:pic>
          <p:nvPicPr>
            <p:cNvPr id="6" name="Picture 5" descr="Chart&#10;&#10;Description automatically generated">
              <a:extLst>
                <a:ext uri="{FF2B5EF4-FFF2-40B4-BE49-F238E27FC236}">
                  <a16:creationId xmlns:a16="http://schemas.microsoft.com/office/drawing/2014/main" id="{E3715E4C-D2A9-40BB-816A-9EBEE6E39C51}"/>
                </a:ext>
              </a:extLst>
            </p:cNvPr>
            <p:cNvPicPr>
              <a:picLocks noChangeAspect="1"/>
            </p:cNvPicPr>
            <p:nvPr/>
          </p:nvPicPr>
          <p:blipFill rotWithShape="1">
            <a:blip r:embed="rId3">
              <a:extLst>
                <a:ext uri="{28A0092B-C50C-407E-A947-70E740481C1C}">
                  <a14:useLocalDpi xmlns:a14="http://schemas.microsoft.com/office/drawing/2010/main" val="0"/>
                </a:ext>
              </a:extLst>
            </a:blip>
            <a:srcRect t="91180"/>
            <a:stretch/>
          </p:blipFill>
          <p:spPr>
            <a:xfrm>
              <a:off x="2517951" y="5603200"/>
              <a:ext cx="7156098" cy="476250"/>
            </a:xfrm>
            <a:prstGeom prst="rect">
              <a:avLst/>
            </a:prstGeom>
          </p:spPr>
        </p:pic>
      </p:grpSp>
      <p:sp>
        <p:nvSpPr>
          <p:cNvPr id="3" name="Speech Bubble: Oval 2">
            <a:extLst>
              <a:ext uri="{FF2B5EF4-FFF2-40B4-BE49-F238E27FC236}">
                <a16:creationId xmlns:a16="http://schemas.microsoft.com/office/drawing/2014/main" id="{AA070F1D-CDEF-40D8-A11E-CD852BFC3459}"/>
              </a:ext>
            </a:extLst>
          </p:cNvPr>
          <p:cNvSpPr/>
          <p:nvPr/>
        </p:nvSpPr>
        <p:spPr>
          <a:xfrm>
            <a:off x="9423400" y="969050"/>
            <a:ext cx="2527300" cy="977900"/>
          </a:xfrm>
          <a:prstGeom prst="wedgeEllipseCallout">
            <a:avLst>
              <a:gd name="adj1" fmla="val -47088"/>
              <a:gd name="adj2" fmla="val 54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1.9x </a:t>
            </a:r>
          </a:p>
          <a:p>
            <a:pPr algn="ctr"/>
            <a:r>
              <a:rPr lang="en-US" dirty="0"/>
              <a:t>more expensive</a:t>
            </a:r>
            <a:endParaRPr lang="en-CH" dirty="0"/>
          </a:p>
        </p:txBody>
      </p:sp>
    </p:spTree>
    <p:extLst>
      <p:ext uri="{BB962C8B-B14F-4D97-AF65-F5344CB8AC3E}">
        <p14:creationId xmlns:p14="http://schemas.microsoft.com/office/powerpoint/2010/main" val="918255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406C-1E65-4DF1-97A7-236BE0FABF94}"/>
              </a:ext>
            </a:extLst>
          </p:cNvPr>
          <p:cNvSpPr>
            <a:spLocks noGrp="1"/>
          </p:cNvSpPr>
          <p:nvPr>
            <p:ph type="title"/>
          </p:nvPr>
        </p:nvSpPr>
        <p:spPr/>
        <p:txBody>
          <a:bodyPr/>
          <a:lstStyle/>
          <a:p>
            <a:r>
              <a:rPr lang="en-US" b="1" dirty="0">
                <a:solidFill>
                  <a:schemeClr val="accent1"/>
                </a:solidFill>
              </a:rPr>
              <a:t>Simulation: Long Burst Workload</a:t>
            </a:r>
            <a:endParaRPr lang="en-CH" b="1" dirty="0">
              <a:solidFill>
                <a:schemeClr val="accent1"/>
              </a:solidFill>
            </a:endParaRPr>
          </a:p>
        </p:txBody>
      </p:sp>
      <p:grpSp>
        <p:nvGrpSpPr>
          <p:cNvPr id="9" name="Group 8">
            <a:extLst>
              <a:ext uri="{FF2B5EF4-FFF2-40B4-BE49-F238E27FC236}">
                <a16:creationId xmlns:a16="http://schemas.microsoft.com/office/drawing/2014/main" id="{BD6FF029-66E3-4321-9537-5976E03B97EF}"/>
              </a:ext>
            </a:extLst>
          </p:cNvPr>
          <p:cNvGrpSpPr/>
          <p:nvPr/>
        </p:nvGrpSpPr>
        <p:grpSpPr>
          <a:xfrm>
            <a:off x="2517951" y="1690688"/>
            <a:ext cx="7156098" cy="4618315"/>
            <a:chOff x="2517951" y="1458000"/>
            <a:chExt cx="7156098" cy="4618315"/>
          </a:xfrm>
        </p:grpSpPr>
        <p:pic>
          <p:nvPicPr>
            <p:cNvPr id="8" name="Picture 7" descr="Chart&#10;&#10;Description automatically generated">
              <a:extLst>
                <a:ext uri="{FF2B5EF4-FFF2-40B4-BE49-F238E27FC236}">
                  <a16:creationId xmlns:a16="http://schemas.microsoft.com/office/drawing/2014/main" id="{5D7DE9BF-8AF1-40A7-B12E-759344D1B296}"/>
                </a:ext>
              </a:extLst>
            </p:cNvPr>
            <p:cNvPicPr>
              <a:picLocks noChangeAspect="1"/>
            </p:cNvPicPr>
            <p:nvPr/>
          </p:nvPicPr>
          <p:blipFill rotWithShape="1">
            <a:blip r:embed="rId3">
              <a:extLst>
                <a:ext uri="{28A0092B-C50C-407E-A947-70E740481C1C}">
                  <a14:useLocalDpi xmlns:a14="http://schemas.microsoft.com/office/drawing/2010/main" val="0"/>
                </a:ext>
              </a:extLst>
            </a:blip>
            <a:srcRect t="90651"/>
            <a:stretch/>
          </p:blipFill>
          <p:spPr>
            <a:xfrm>
              <a:off x="2517951" y="5571491"/>
              <a:ext cx="7156098" cy="504824"/>
            </a:xfrm>
            <a:prstGeom prst="rect">
              <a:avLst/>
            </a:prstGeom>
          </p:spPr>
        </p:pic>
        <p:pic>
          <p:nvPicPr>
            <p:cNvPr id="4" name="Picture 3" descr="Chart&#10;&#10;Description automatically generated">
              <a:extLst>
                <a:ext uri="{FF2B5EF4-FFF2-40B4-BE49-F238E27FC236}">
                  <a16:creationId xmlns:a16="http://schemas.microsoft.com/office/drawing/2014/main" id="{1A63CAB2-2AD6-42AD-A6EC-0523E2FA04E8}"/>
                </a:ext>
              </a:extLst>
            </p:cNvPr>
            <p:cNvPicPr>
              <a:picLocks noChangeAspect="1"/>
            </p:cNvPicPr>
            <p:nvPr/>
          </p:nvPicPr>
          <p:blipFill rotWithShape="1">
            <a:blip r:embed="rId3">
              <a:extLst>
                <a:ext uri="{28A0092B-C50C-407E-A947-70E740481C1C}">
                  <a14:useLocalDpi xmlns:a14="http://schemas.microsoft.com/office/drawing/2010/main" val="0"/>
                </a:ext>
              </a:extLst>
            </a:blip>
            <a:srcRect b="23107"/>
            <a:stretch/>
          </p:blipFill>
          <p:spPr>
            <a:xfrm>
              <a:off x="2517951" y="1458000"/>
              <a:ext cx="7156098" cy="4152225"/>
            </a:xfrm>
            <a:prstGeom prst="rect">
              <a:avLst/>
            </a:prstGeom>
          </p:spPr>
        </p:pic>
      </p:grpSp>
      <p:sp>
        <p:nvSpPr>
          <p:cNvPr id="7" name="Speech Bubble: Oval 6">
            <a:extLst>
              <a:ext uri="{FF2B5EF4-FFF2-40B4-BE49-F238E27FC236}">
                <a16:creationId xmlns:a16="http://schemas.microsoft.com/office/drawing/2014/main" id="{03C96B46-99AC-4F47-8AF6-65069168E38C}"/>
              </a:ext>
            </a:extLst>
          </p:cNvPr>
          <p:cNvSpPr/>
          <p:nvPr/>
        </p:nvSpPr>
        <p:spPr>
          <a:xfrm>
            <a:off x="9423400" y="969050"/>
            <a:ext cx="2527300" cy="977900"/>
          </a:xfrm>
          <a:prstGeom prst="wedgeEllipseCallout">
            <a:avLst>
              <a:gd name="adj1" fmla="val -47088"/>
              <a:gd name="adj2" fmla="val 54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cheaper</a:t>
            </a:r>
            <a:endParaRPr lang="en-CH" dirty="0"/>
          </a:p>
        </p:txBody>
      </p:sp>
    </p:spTree>
    <p:extLst>
      <p:ext uri="{BB962C8B-B14F-4D97-AF65-F5344CB8AC3E}">
        <p14:creationId xmlns:p14="http://schemas.microsoft.com/office/powerpoint/2010/main" val="71109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406C-1E65-4DF1-97A7-236BE0FABF94}"/>
              </a:ext>
            </a:extLst>
          </p:cNvPr>
          <p:cNvSpPr>
            <a:spLocks noGrp="1"/>
          </p:cNvSpPr>
          <p:nvPr>
            <p:ph type="title"/>
          </p:nvPr>
        </p:nvSpPr>
        <p:spPr/>
        <p:txBody>
          <a:bodyPr/>
          <a:lstStyle/>
          <a:p>
            <a:r>
              <a:rPr lang="en-US" b="1" dirty="0">
                <a:solidFill>
                  <a:schemeClr val="accent1"/>
                </a:solidFill>
              </a:rPr>
              <a:t>Conclusion</a:t>
            </a:r>
            <a:endParaRPr lang="en-CH" b="1" dirty="0">
              <a:solidFill>
                <a:schemeClr val="accent1"/>
              </a:solidFill>
            </a:endParaRPr>
          </a:p>
        </p:txBody>
      </p:sp>
      <p:sp>
        <p:nvSpPr>
          <p:cNvPr id="3" name="Content Placeholder 2">
            <a:extLst>
              <a:ext uri="{FF2B5EF4-FFF2-40B4-BE49-F238E27FC236}">
                <a16:creationId xmlns:a16="http://schemas.microsoft.com/office/drawing/2014/main" id="{F9E243DA-BA43-4882-B3F6-873F593ED536}"/>
              </a:ext>
            </a:extLst>
          </p:cNvPr>
          <p:cNvSpPr txBox="1">
            <a:spLocks/>
          </p:cNvSpPr>
          <p:nvPr/>
        </p:nvSpPr>
        <p:spPr>
          <a:xfrm>
            <a:off x="3873268" y="1830388"/>
            <a:ext cx="6979990" cy="5069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buClr>
              <a:buFont typeface="Arial" panose="020B0604020202020204" pitchFamily="34" charset="0"/>
              <a:buNone/>
            </a:pPr>
            <a:r>
              <a:rPr lang="en-US" dirty="0"/>
              <a:t>Reactive managed caching system</a:t>
            </a:r>
          </a:p>
          <a:p>
            <a:pPr marL="0" indent="0">
              <a:buClr>
                <a:schemeClr val="accent1"/>
              </a:buClr>
              <a:buFont typeface="Arial" panose="020B0604020202020204" pitchFamily="34" charset="0"/>
              <a:buNone/>
            </a:pPr>
            <a:r>
              <a:rPr lang="en-US" dirty="0">
                <a:solidFill>
                  <a:schemeClr val="bg2">
                    <a:lumMod val="75000"/>
                  </a:schemeClr>
                </a:solidFill>
              </a:rPr>
              <a:t>Cost-effective usage of caching resources</a:t>
            </a:r>
          </a:p>
          <a:p>
            <a:pPr marL="0" indent="0">
              <a:buClr>
                <a:schemeClr val="accent1"/>
              </a:buClr>
              <a:buFont typeface="Arial" panose="020B0604020202020204" pitchFamily="34" charset="0"/>
              <a:buNone/>
            </a:pPr>
            <a:endParaRPr lang="en-US" dirty="0"/>
          </a:p>
          <a:p>
            <a:pPr marL="0" indent="0">
              <a:buClr>
                <a:schemeClr val="accent1"/>
              </a:buClr>
              <a:buFont typeface="Arial" panose="020B0604020202020204" pitchFamily="34" charset="0"/>
              <a:buNone/>
            </a:pPr>
            <a:r>
              <a:rPr lang="en-US" dirty="0"/>
              <a:t>Serverless computing</a:t>
            </a:r>
          </a:p>
          <a:p>
            <a:pPr marL="0" indent="0">
              <a:buClr>
                <a:schemeClr val="accent1"/>
              </a:buClr>
              <a:buFont typeface="Arial" panose="020B0604020202020204" pitchFamily="34" charset="0"/>
              <a:buNone/>
            </a:pPr>
            <a:r>
              <a:rPr lang="en-US" dirty="0">
                <a:solidFill>
                  <a:schemeClr val="bg2">
                    <a:lumMod val="75000"/>
                  </a:schemeClr>
                </a:solidFill>
              </a:rPr>
              <a:t>Applicability in a reactive caching system</a:t>
            </a:r>
            <a:endParaRPr lang="en-US" dirty="0"/>
          </a:p>
          <a:p>
            <a:pPr marL="0" indent="0">
              <a:buClr>
                <a:schemeClr val="accent1"/>
              </a:buClr>
              <a:buFont typeface="Arial" panose="020B0604020202020204" pitchFamily="34" charset="0"/>
              <a:buNone/>
            </a:pPr>
            <a:endParaRPr lang="en-US" dirty="0"/>
          </a:p>
          <a:p>
            <a:pPr marL="0" indent="0">
              <a:buClr>
                <a:schemeClr val="accent1"/>
              </a:buClr>
              <a:buFont typeface="Arial" panose="020B0604020202020204" pitchFamily="34" charset="0"/>
              <a:buNone/>
            </a:pPr>
            <a:r>
              <a:rPr lang="en-US" dirty="0"/>
              <a:t>Fully managed system?</a:t>
            </a:r>
          </a:p>
          <a:p>
            <a:pPr marL="0" indent="0">
              <a:buClr>
                <a:schemeClr val="accent1"/>
              </a:buClr>
              <a:buFont typeface="Arial" panose="020B0604020202020204" pitchFamily="34" charset="0"/>
              <a:buNone/>
            </a:pPr>
            <a:r>
              <a:rPr lang="en-US" dirty="0">
                <a:solidFill>
                  <a:schemeClr val="bg2">
                    <a:lumMod val="75000"/>
                  </a:schemeClr>
                </a:solidFill>
              </a:rPr>
              <a:t>Solid foundation</a:t>
            </a:r>
          </a:p>
        </p:txBody>
      </p:sp>
    </p:spTree>
    <p:extLst>
      <p:ext uri="{BB962C8B-B14F-4D97-AF65-F5344CB8AC3E}">
        <p14:creationId xmlns:p14="http://schemas.microsoft.com/office/powerpoint/2010/main" val="301939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5495-96BA-40A8-8C8B-AB1E21D4AD21}"/>
              </a:ext>
            </a:extLst>
          </p:cNvPr>
          <p:cNvSpPr>
            <a:spLocks noGrp="1"/>
          </p:cNvSpPr>
          <p:nvPr>
            <p:ph type="title"/>
          </p:nvPr>
        </p:nvSpPr>
        <p:spPr/>
        <p:txBody>
          <a:bodyPr/>
          <a:lstStyle/>
          <a:p>
            <a:r>
              <a:rPr lang="en-US" b="1" dirty="0">
                <a:solidFill>
                  <a:schemeClr val="accent1"/>
                </a:solidFill>
              </a:rPr>
              <a:t>Latency is crucial</a:t>
            </a:r>
            <a:endParaRPr lang="en-CH" b="1" dirty="0">
              <a:solidFill>
                <a:schemeClr val="accent1"/>
              </a:solidFill>
            </a:endParaRPr>
          </a:p>
        </p:txBody>
      </p:sp>
      <p:sp>
        <p:nvSpPr>
          <p:cNvPr id="3" name="Content Placeholder 2">
            <a:extLst>
              <a:ext uri="{FF2B5EF4-FFF2-40B4-BE49-F238E27FC236}">
                <a16:creationId xmlns:a16="http://schemas.microsoft.com/office/drawing/2014/main" id="{AB05626D-5BF4-4FF5-A4BC-9C44B06BAC53}"/>
              </a:ext>
            </a:extLst>
          </p:cNvPr>
          <p:cNvSpPr>
            <a:spLocks noGrp="1"/>
          </p:cNvSpPr>
          <p:nvPr>
            <p:ph idx="1"/>
          </p:nvPr>
        </p:nvSpPr>
        <p:spPr>
          <a:xfrm>
            <a:off x="3873268" y="1690688"/>
            <a:ext cx="6979990" cy="5069024"/>
          </a:xfrm>
        </p:spPr>
        <p:txBody>
          <a:bodyPr>
            <a:normAutofit/>
          </a:bodyPr>
          <a:lstStyle/>
          <a:p>
            <a:pPr marL="0" indent="0">
              <a:buClr>
                <a:schemeClr val="accent1"/>
              </a:buClr>
              <a:buNone/>
            </a:pPr>
            <a:r>
              <a:rPr lang="en-US" dirty="0"/>
              <a:t>Network latency</a:t>
            </a:r>
          </a:p>
          <a:p>
            <a:pPr marL="0" indent="0">
              <a:buClr>
                <a:schemeClr val="accent1"/>
              </a:buClr>
              <a:buNone/>
            </a:pPr>
            <a:r>
              <a:rPr lang="en-US" dirty="0">
                <a:solidFill>
                  <a:schemeClr val="bg2">
                    <a:lumMod val="75000"/>
                  </a:schemeClr>
                </a:solidFill>
              </a:rPr>
              <a:t>CDN</a:t>
            </a:r>
          </a:p>
          <a:p>
            <a:pPr marL="0" indent="0">
              <a:buClr>
                <a:schemeClr val="accent1"/>
              </a:buClr>
              <a:buNone/>
            </a:pPr>
            <a:endParaRPr lang="en-US" dirty="0"/>
          </a:p>
          <a:p>
            <a:pPr marL="0" indent="0">
              <a:buClr>
                <a:schemeClr val="accent1"/>
              </a:buClr>
              <a:buNone/>
            </a:pPr>
            <a:r>
              <a:rPr lang="en-US" dirty="0"/>
              <a:t>Storage latency</a:t>
            </a:r>
          </a:p>
          <a:p>
            <a:pPr marL="0" indent="0">
              <a:buClr>
                <a:schemeClr val="accent1"/>
              </a:buClr>
              <a:buNone/>
            </a:pPr>
            <a:r>
              <a:rPr lang="en-US" dirty="0">
                <a:solidFill>
                  <a:schemeClr val="bg2">
                    <a:lumMod val="75000"/>
                  </a:schemeClr>
                </a:solidFill>
              </a:rPr>
              <a:t>In-memory object caching</a:t>
            </a:r>
          </a:p>
          <a:p>
            <a:pPr marL="0" indent="0">
              <a:buClr>
                <a:schemeClr val="accent1"/>
              </a:buClr>
              <a:buNone/>
            </a:pPr>
            <a:endParaRPr lang="en-US" dirty="0"/>
          </a:p>
          <a:p>
            <a:pPr marL="0" indent="0">
              <a:buClr>
                <a:schemeClr val="accent1"/>
              </a:buClr>
              <a:buNone/>
            </a:pPr>
            <a:r>
              <a:rPr lang="en-US" dirty="0"/>
              <a:t>How?</a:t>
            </a:r>
          </a:p>
          <a:p>
            <a:pPr marL="0" indent="0">
              <a:buClr>
                <a:schemeClr val="accent1"/>
              </a:buClr>
              <a:buNone/>
            </a:pPr>
            <a:r>
              <a:rPr lang="en-US" dirty="0">
                <a:solidFill>
                  <a:schemeClr val="bg2">
                    <a:lumMod val="75000"/>
                  </a:schemeClr>
                </a:solidFill>
              </a:rPr>
              <a:t>Self-hosted Redis</a:t>
            </a:r>
          </a:p>
          <a:p>
            <a:pPr marL="0" indent="0">
              <a:buClr>
                <a:schemeClr val="accent1"/>
              </a:buClr>
              <a:buNone/>
            </a:pPr>
            <a:r>
              <a:rPr lang="en-US" dirty="0">
                <a:solidFill>
                  <a:schemeClr val="bg2">
                    <a:lumMod val="75000"/>
                  </a:schemeClr>
                </a:solidFill>
              </a:rPr>
              <a:t>Managed cloud service</a:t>
            </a:r>
          </a:p>
          <a:p>
            <a:pPr marL="0" indent="0">
              <a:buClr>
                <a:schemeClr val="accent1"/>
              </a:buClr>
              <a:buNone/>
            </a:pPr>
            <a:endParaRPr lang="en-US" dirty="0"/>
          </a:p>
        </p:txBody>
      </p:sp>
      <p:pic>
        <p:nvPicPr>
          <p:cNvPr id="5" name="Picture 4" descr="Logo&#10;&#10;Description automatically generated with medium confidence">
            <a:extLst>
              <a:ext uri="{FF2B5EF4-FFF2-40B4-BE49-F238E27FC236}">
                <a16:creationId xmlns:a16="http://schemas.microsoft.com/office/drawing/2014/main" id="{4F350075-B856-4896-98B8-7D193B439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9297" y="3267204"/>
            <a:ext cx="1544929" cy="515983"/>
          </a:xfrm>
          <a:prstGeom prst="rect">
            <a:avLst/>
          </a:prstGeom>
        </p:spPr>
      </p:pic>
      <p:pic>
        <p:nvPicPr>
          <p:cNvPr id="7" name="Picture 6" descr="Logo, company name&#10;&#10;Description automatically generated">
            <a:extLst>
              <a:ext uri="{FF2B5EF4-FFF2-40B4-BE49-F238E27FC236}">
                <a16:creationId xmlns:a16="http://schemas.microsoft.com/office/drawing/2014/main" id="{15F616B0-D041-4AB6-A9C4-F8ED8AB15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0696" y="5477976"/>
            <a:ext cx="2022127" cy="1170213"/>
          </a:xfrm>
          <a:prstGeom prst="rect">
            <a:avLst/>
          </a:prstGeom>
        </p:spPr>
      </p:pic>
      <p:pic>
        <p:nvPicPr>
          <p:cNvPr id="11" name="Picture 10" descr="Icon&#10;&#10;Description automatically generated">
            <a:extLst>
              <a:ext uri="{FF2B5EF4-FFF2-40B4-BE49-F238E27FC236}">
                <a16:creationId xmlns:a16="http://schemas.microsoft.com/office/drawing/2014/main" id="{7516671E-3DDF-48D9-8402-FEFADB4954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0935" y="3769254"/>
            <a:ext cx="1441650" cy="961100"/>
          </a:xfrm>
          <a:prstGeom prst="rect">
            <a:avLst/>
          </a:prstGeom>
        </p:spPr>
      </p:pic>
    </p:spTree>
    <p:extLst>
      <p:ext uri="{BB962C8B-B14F-4D97-AF65-F5344CB8AC3E}">
        <p14:creationId xmlns:p14="http://schemas.microsoft.com/office/powerpoint/2010/main" val="3412968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C3D02E4-899D-4D8D-B362-3A1BABB269FD}"/>
              </a:ext>
            </a:extLst>
          </p:cNvPr>
          <p:cNvSpPr>
            <a:spLocks noGrp="1"/>
          </p:cNvSpPr>
          <p:nvPr>
            <p:ph type="title"/>
          </p:nvPr>
        </p:nvSpPr>
        <p:spPr>
          <a:xfrm>
            <a:off x="838200" y="365125"/>
            <a:ext cx="10515600" cy="1325563"/>
          </a:xfrm>
        </p:spPr>
        <p:txBody>
          <a:bodyPr/>
          <a:lstStyle/>
          <a:p>
            <a:r>
              <a:rPr lang="en-US" b="1" dirty="0">
                <a:solidFill>
                  <a:schemeClr val="accent1"/>
                </a:solidFill>
              </a:rPr>
              <a:t>Appendix</a:t>
            </a:r>
            <a:endParaRPr lang="en-CH" b="1" dirty="0">
              <a:solidFill>
                <a:schemeClr val="accent1"/>
              </a:solidFill>
            </a:endParaRPr>
          </a:p>
        </p:txBody>
      </p:sp>
    </p:spTree>
    <p:extLst>
      <p:ext uri="{BB962C8B-B14F-4D97-AF65-F5344CB8AC3E}">
        <p14:creationId xmlns:p14="http://schemas.microsoft.com/office/powerpoint/2010/main" val="2080345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CB42-9FED-4175-B2E0-B9293A6DCEB3}"/>
              </a:ext>
            </a:extLst>
          </p:cNvPr>
          <p:cNvSpPr>
            <a:spLocks noGrp="1"/>
          </p:cNvSpPr>
          <p:nvPr>
            <p:ph type="title"/>
          </p:nvPr>
        </p:nvSpPr>
        <p:spPr/>
        <p:txBody>
          <a:bodyPr/>
          <a:lstStyle/>
          <a:p>
            <a:r>
              <a:rPr lang="en-US" b="1" dirty="0">
                <a:solidFill>
                  <a:schemeClr val="accent1"/>
                </a:solidFill>
              </a:rPr>
              <a:t>Challenges</a:t>
            </a:r>
            <a:endParaRPr lang="en-CH" b="1" dirty="0">
              <a:solidFill>
                <a:schemeClr val="accent1"/>
              </a:solidFill>
            </a:endParaRPr>
          </a:p>
        </p:txBody>
      </p:sp>
      <p:sp>
        <p:nvSpPr>
          <p:cNvPr id="4" name="Content Placeholder 2">
            <a:extLst>
              <a:ext uri="{FF2B5EF4-FFF2-40B4-BE49-F238E27FC236}">
                <a16:creationId xmlns:a16="http://schemas.microsoft.com/office/drawing/2014/main" id="{1BB397FB-F373-4497-B63D-8A040D6D0FA1}"/>
              </a:ext>
            </a:extLst>
          </p:cNvPr>
          <p:cNvSpPr txBox="1">
            <a:spLocks/>
          </p:cNvSpPr>
          <p:nvPr/>
        </p:nvSpPr>
        <p:spPr>
          <a:xfrm>
            <a:off x="3873268" y="1690688"/>
            <a:ext cx="6979990" cy="506902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buClr>
              <a:buFont typeface="Arial" panose="020B0604020202020204" pitchFamily="34" charset="0"/>
              <a:buNone/>
            </a:pPr>
            <a:r>
              <a:rPr lang="en-US" b="1" dirty="0"/>
              <a:t>Build the system</a:t>
            </a:r>
          </a:p>
          <a:p>
            <a:pPr marL="0" indent="0">
              <a:buClr>
                <a:schemeClr val="accent1"/>
              </a:buClr>
              <a:buFont typeface="Arial" panose="020B0604020202020204" pitchFamily="34" charset="0"/>
              <a:buNone/>
            </a:pPr>
            <a:r>
              <a:rPr lang="en-US" b="1" dirty="0">
                <a:solidFill>
                  <a:schemeClr val="bg2">
                    <a:lumMod val="75000"/>
                  </a:schemeClr>
                </a:solidFill>
              </a:rPr>
              <a:t>Manage multiple cloud components</a:t>
            </a:r>
            <a:endParaRPr lang="en-US" b="1" dirty="0"/>
          </a:p>
          <a:p>
            <a:pPr marL="0" indent="0">
              <a:buClr>
                <a:schemeClr val="accent1"/>
              </a:buClr>
              <a:buFont typeface="Arial" panose="020B0604020202020204" pitchFamily="34" charset="0"/>
              <a:buNone/>
            </a:pPr>
            <a:endParaRPr lang="en-US" dirty="0"/>
          </a:p>
          <a:p>
            <a:pPr marL="0" indent="0">
              <a:buClr>
                <a:schemeClr val="accent1"/>
              </a:buClr>
              <a:buFont typeface="Arial" panose="020B0604020202020204" pitchFamily="34" charset="0"/>
              <a:buNone/>
            </a:pPr>
            <a:r>
              <a:rPr lang="en-US" dirty="0"/>
              <a:t>In-flight request handling</a:t>
            </a:r>
          </a:p>
          <a:p>
            <a:pPr marL="0" indent="0">
              <a:buClr>
                <a:schemeClr val="accent1"/>
              </a:buClr>
              <a:buFont typeface="Arial" panose="020B0604020202020204" pitchFamily="34" charset="0"/>
              <a:buNone/>
            </a:pPr>
            <a:r>
              <a:rPr lang="en-US" dirty="0">
                <a:solidFill>
                  <a:schemeClr val="bg2">
                    <a:lumMod val="75000"/>
                  </a:schemeClr>
                </a:solidFill>
              </a:rPr>
              <a:t>Orchestrator shuts down caching layer?</a:t>
            </a:r>
          </a:p>
          <a:p>
            <a:pPr marL="0" indent="0">
              <a:buClr>
                <a:schemeClr val="accent1"/>
              </a:buClr>
              <a:buFont typeface="Arial" panose="020B0604020202020204" pitchFamily="34" charset="0"/>
              <a:buNone/>
            </a:pPr>
            <a:endParaRPr lang="en-US" dirty="0"/>
          </a:p>
          <a:p>
            <a:pPr marL="0" indent="0">
              <a:buClr>
                <a:schemeClr val="accent1"/>
              </a:buClr>
              <a:buFont typeface="Arial" panose="020B0604020202020204" pitchFamily="34" charset="0"/>
              <a:buNone/>
            </a:pPr>
            <a:r>
              <a:rPr lang="en-US" dirty="0"/>
              <a:t>Serverless platform</a:t>
            </a:r>
          </a:p>
          <a:p>
            <a:pPr marL="0" indent="0">
              <a:buClr>
                <a:schemeClr val="accent1"/>
              </a:buClr>
              <a:buFont typeface="Arial" panose="020B0604020202020204" pitchFamily="34" charset="0"/>
              <a:buNone/>
            </a:pPr>
            <a:r>
              <a:rPr lang="en-US" dirty="0">
                <a:solidFill>
                  <a:schemeClr val="bg2">
                    <a:lumMod val="75000"/>
                  </a:schemeClr>
                </a:solidFill>
              </a:rPr>
              <a:t>Connection management</a:t>
            </a:r>
          </a:p>
          <a:p>
            <a:pPr marL="0" indent="0">
              <a:buClr>
                <a:schemeClr val="accent1"/>
              </a:buClr>
              <a:buFont typeface="Arial" panose="020B0604020202020204" pitchFamily="34" charset="0"/>
              <a:buNone/>
            </a:pPr>
            <a:endParaRPr lang="en-US" dirty="0">
              <a:solidFill>
                <a:schemeClr val="bg2">
                  <a:lumMod val="75000"/>
                </a:schemeClr>
              </a:solidFill>
            </a:endParaRPr>
          </a:p>
          <a:p>
            <a:pPr marL="0" indent="0">
              <a:buClr>
                <a:schemeClr val="accent1"/>
              </a:buClr>
              <a:buFont typeface="Arial" panose="020B0604020202020204" pitchFamily="34" charset="0"/>
              <a:buNone/>
            </a:pPr>
            <a:r>
              <a:rPr lang="en-US" dirty="0"/>
              <a:t>Synchronization</a:t>
            </a:r>
          </a:p>
          <a:p>
            <a:pPr marL="0" indent="0">
              <a:buClr>
                <a:schemeClr val="accent1"/>
              </a:buClr>
              <a:buFont typeface="Arial" panose="020B0604020202020204" pitchFamily="34" charset="0"/>
              <a:buNone/>
            </a:pPr>
            <a:r>
              <a:rPr lang="en-US" dirty="0">
                <a:solidFill>
                  <a:schemeClr val="bg2">
                    <a:lumMod val="75000"/>
                  </a:schemeClr>
                </a:solidFill>
              </a:rPr>
              <a:t>Reverse proxy mapping</a:t>
            </a:r>
          </a:p>
          <a:p>
            <a:pPr marL="0" indent="0">
              <a:buClr>
                <a:schemeClr val="accent1"/>
              </a:buClr>
              <a:buFont typeface="Arial" panose="020B0604020202020204" pitchFamily="34" charset="0"/>
              <a:buNone/>
            </a:pPr>
            <a:endParaRPr lang="en-US" dirty="0">
              <a:solidFill>
                <a:schemeClr val="bg2">
                  <a:lumMod val="75000"/>
                </a:schemeClr>
              </a:solidFill>
            </a:endParaRPr>
          </a:p>
          <a:p>
            <a:pPr marL="0" indent="0">
              <a:buClr>
                <a:schemeClr val="accent1"/>
              </a:buClr>
              <a:buFont typeface="Arial" panose="020B0604020202020204" pitchFamily="34" charset="0"/>
              <a:buNone/>
            </a:pPr>
            <a:r>
              <a:rPr lang="en-US" b="1" dirty="0"/>
              <a:t>Usability evaluation</a:t>
            </a:r>
          </a:p>
        </p:txBody>
      </p:sp>
    </p:spTree>
    <p:extLst>
      <p:ext uri="{BB962C8B-B14F-4D97-AF65-F5344CB8AC3E}">
        <p14:creationId xmlns:p14="http://schemas.microsoft.com/office/powerpoint/2010/main" val="1226706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16C762E-0144-497C-85DF-CCC6FA7585E5}"/>
              </a:ext>
            </a:extLst>
          </p:cNvPr>
          <p:cNvPicPr>
            <a:picLocks noChangeAspect="1"/>
          </p:cNvPicPr>
          <p:nvPr/>
        </p:nvPicPr>
        <p:blipFill>
          <a:blip r:embed="rId3"/>
          <a:stretch>
            <a:fillRect/>
          </a:stretch>
        </p:blipFill>
        <p:spPr>
          <a:xfrm>
            <a:off x="2388394" y="1690688"/>
            <a:ext cx="7415212" cy="4454254"/>
          </a:xfrm>
          <a:prstGeom prst="rect">
            <a:avLst/>
          </a:prstGeom>
        </p:spPr>
      </p:pic>
      <p:sp>
        <p:nvSpPr>
          <p:cNvPr id="14" name="Title 1">
            <a:extLst>
              <a:ext uri="{FF2B5EF4-FFF2-40B4-BE49-F238E27FC236}">
                <a16:creationId xmlns:a16="http://schemas.microsoft.com/office/drawing/2014/main" id="{FDAB0F84-D873-4B3F-A4A0-8ADDFD165F98}"/>
              </a:ext>
            </a:extLst>
          </p:cNvPr>
          <p:cNvSpPr>
            <a:spLocks noGrp="1"/>
          </p:cNvSpPr>
          <p:nvPr>
            <p:ph type="title"/>
          </p:nvPr>
        </p:nvSpPr>
        <p:spPr>
          <a:xfrm>
            <a:off x="838200" y="365125"/>
            <a:ext cx="10515600" cy="1325563"/>
          </a:xfrm>
        </p:spPr>
        <p:txBody>
          <a:bodyPr>
            <a:normAutofit fontScale="90000"/>
          </a:bodyPr>
          <a:lstStyle/>
          <a:p>
            <a:r>
              <a:rPr lang="en-US" b="1" dirty="0">
                <a:solidFill>
                  <a:schemeClr val="accent1"/>
                </a:solidFill>
              </a:rPr>
              <a:t>InfiniCache: Exploiting Ephemeral Serverless Functions to build a Cost-Effective Memory Cache</a:t>
            </a:r>
            <a:endParaRPr lang="en-CH" b="1" dirty="0">
              <a:solidFill>
                <a:schemeClr val="accent1"/>
              </a:solidFill>
            </a:endParaRPr>
          </a:p>
        </p:txBody>
      </p:sp>
    </p:spTree>
    <p:extLst>
      <p:ext uri="{BB962C8B-B14F-4D97-AF65-F5344CB8AC3E}">
        <p14:creationId xmlns:p14="http://schemas.microsoft.com/office/powerpoint/2010/main" val="3494781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2C2E-3704-46EE-9A80-1571B5FA6684}"/>
              </a:ext>
            </a:extLst>
          </p:cNvPr>
          <p:cNvSpPr>
            <a:spLocks noGrp="1"/>
          </p:cNvSpPr>
          <p:nvPr>
            <p:ph type="title"/>
          </p:nvPr>
        </p:nvSpPr>
        <p:spPr/>
        <p:txBody>
          <a:bodyPr/>
          <a:lstStyle/>
          <a:p>
            <a:r>
              <a:rPr lang="en-US" b="1" dirty="0">
                <a:solidFill>
                  <a:schemeClr val="accent1"/>
                </a:solidFill>
              </a:rPr>
              <a:t>Reactive Design (Endpoint Scheduler)</a:t>
            </a:r>
            <a:endParaRPr lang="en-CH" b="1" dirty="0">
              <a:solidFill>
                <a:schemeClr val="accent1"/>
              </a:solidFill>
            </a:endParaRPr>
          </a:p>
        </p:txBody>
      </p:sp>
      <p:sp>
        <p:nvSpPr>
          <p:cNvPr id="6" name="Oval 5">
            <a:extLst>
              <a:ext uri="{FF2B5EF4-FFF2-40B4-BE49-F238E27FC236}">
                <a16:creationId xmlns:a16="http://schemas.microsoft.com/office/drawing/2014/main" id="{201FEFC9-3BC3-4DB3-9DAF-2581275A1B46}"/>
              </a:ext>
            </a:extLst>
          </p:cNvPr>
          <p:cNvSpPr/>
          <p:nvPr/>
        </p:nvSpPr>
        <p:spPr>
          <a:xfrm>
            <a:off x="3025143" y="5361305"/>
            <a:ext cx="2093594" cy="113157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RedisRunning</a:t>
            </a:r>
            <a:endParaRPr lang="en-CH" b="1" dirty="0">
              <a:solidFill>
                <a:schemeClr val="tx1"/>
              </a:solidFill>
            </a:endParaRPr>
          </a:p>
        </p:txBody>
      </p:sp>
      <p:sp>
        <p:nvSpPr>
          <p:cNvPr id="7" name="Oval 6">
            <a:extLst>
              <a:ext uri="{FF2B5EF4-FFF2-40B4-BE49-F238E27FC236}">
                <a16:creationId xmlns:a16="http://schemas.microsoft.com/office/drawing/2014/main" id="{A4E876FB-1F47-4227-B02F-FBDC7182A523}"/>
              </a:ext>
            </a:extLst>
          </p:cNvPr>
          <p:cNvSpPr/>
          <p:nvPr/>
        </p:nvSpPr>
        <p:spPr>
          <a:xfrm>
            <a:off x="4748213" y="3605123"/>
            <a:ext cx="2695575" cy="113157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RestrictedLambda</a:t>
            </a:r>
            <a:endParaRPr lang="en-CH" b="1" dirty="0">
              <a:solidFill>
                <a:schemeClr val="tx1"/>
              </a:solidFill>
            </a:endParaRPr>
          </a:p>
        </p:txBody>
      </p:sp>
      <p:sp>
        <p:nvSpPr>
          <p:cNvPr id="8" name="Oval 7">
            <a:extLst>
              <a:ext uri="{FF2B5EF4-FFF2-40B4-BE49-F238E27FC236}">
                <a16:creationId xmlns:a16="http://schemas.microsoft.com/office/drawing/2014/main" id="{AC164761-F715-41B7-84FE-CB5C037454DC}"/>
              </a:ext>
            </a:extLst>
          </p:cNvPr>
          <p:cNvSpPr/>
          <p:nvPr/>
        </p:nvSpPr>
        <p:spPr>
          <a:xfrm>
            <a:off x="935356" y="3625494"/>
            <a:ext cx="2373630" cy="113157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RedisShutdown</a:t>
            </a:r>
            <a:endParaRPr lang="en-CH" b="1" dirty="0">
              <a:solidFill>
                <a:schemeClr val="tx1"/>
              </a:solidFill>
            </a:endParaRPr>
          </a:p>
        </p:txBody>
      </p:sp>
      <p:sp>
        <p:nvSpPr>
          <p:cNvPr id="9" name="Oval 8">
            <a:extLst>
              <a:ext uri="{FF2B5EF4-FFF2-40B4-BE49-F238E27FC236}">
                <a16:creationId xmlns:a16="http://schemas.microsoft.com/office/drawing/2014/main" id="{DB807D48-0FD8-4619-87AB-95860A43704E}"/>
              </a:ext>
            </a:extLst>
          </p:cNvPr>
          <p:cNvSpPr/>
          <p:nvPr/>
        </p:nvSpPr>
        <p:spPr>
          <a:xfrm>
            <a:off x="5118735" y="1851224"/>
            <a:ext cx="1954530" cy="113157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S3</a:t>
            </a:r>
            <a:endParaRPr lang="en-CH" b="1" dirty="0">
              <a:solidFill>
                <a:schemeClr val="tx1"/>
              </a:solidFill>
            </a:endParaRPr>
          </a:p>
        </p:txBody>
      </p:sp>
      <p:sp>
        <p:nvSpPr>
          <p:cNvPr id="10" name="Oval 9">
            <a:extLst>
              <a:ext uri="{FF2B5EF4-FFF2-40B4-BE49-F238E27FC236}">
                <a16:creationId xmlns:a16="http://schemas.microsoft.com/office/drawing/2014/main" id="{B81A77AB-0E4B-4087-AD0E-81204D548D24}"/>
              </a:ext>
            </a:extLst>
          </p:cNvPr>
          <p:cNvSpPr/>
          <p:nvPr/>
        </p:nvSpPr>
        <p:spPr>
          <a:xfrm>
            <a:off x="8883015" y="3601056"/>
            <a:ext cx="2373630" cy="113157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Lambda</a:t>
            </a:r>
            <a:endParaRPr lang="en-CH" b="1" dirty="0">
              <a:solidFill>
                <a:schemeClr val="tx1"/>
              </a:solidFill>
            </a:endParaRPr>
          </a:p>
        </p:txBody>
      </p:sp>
      <p:sp>
        <p:nvSpPr>
          <p:cNvPr id="11" name="Oval 10">
            <a:extLst>
              <a:ext uri="{FF2B5EF4-FFF2-40B4-BE49-F238E27FC236}">
                <a16:creationId xmlns:a16="http://schemas.microsoft.com/office/drawing/2014/main" id="{3830EE9B-4801-436E-8A55-FDD859366BEA}"/>
              </a:ext>
            </a:extLst>
          </p:cNvPr>
          <p:cNvSpPr/>
          <p:nvPr/>
        </p:nvSpPr>
        <p:spPr>
          <a:xfrm>
            <a:off x="7073265" y="5361305"/>
            <a:ext cx="2093594" cy="1131570"/>
          </a:xfrm>
          <a:prstGeom prst="ellipse">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RedisBootup</a:t>
            </a:r>
            <a:endParaRPr lang="en-CH" b="1" dirty="0">
              <a:solidFill>
                <a:schemeClr val="tx1"/>
              </a:solidFill>
            </a:endParaRPr>
          </a:p>
        </p:txBody>
      </p:sp>
      <p:cxnSp>
        <p:nvCxnSpPr>
          <p:cNvPr id="13" name="Connector: Curved 12">
            <a:extLst>
              <a:ext uri="{FF2B5EF4-FFF2-40B4-BE49-F238E27FC236}">
                <a16:creationId xmlns:a16="http://schemas.microsoft.com/office/drawing/2014/main" id="{8DE5F0B5-D8E3-43C8-B593-412B9BAC1EEB}"/>
              </a:ext>
            </a:extLst>
          </p:cNvPr>
          <p:cNvCxnSpPr>
            <a:stCxn id="10" idx="4"/>
            <a:endCxn id="11" idx="6"/>
          </p:cNvCxnSpPr>
          <p:nvPr/>
        </p:nvCxnSpPr>
        <p:spPr>
          <a:xfrm rot="5400000">
            <a:off x="9021113" y="4878373"/>
            <a:ext cx="1194464" cy="902971"/>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or: Curved 14">
            <a:extLst>
              <a:ext uri="{FF2B5EF4-FFF2-40B4-BE49-F238E27FC236}">
                <a16:creationId xmlns:a16="http://schemas.microsoft.com/office/drawing/2014/main" id="{0337F4E5-21FC-42B4-98F3-0954D99C6200}"/>
              </a:ext>
            </a:extLst>
          </p:cNvPr>
          <p:cNvCxnSpPr>
            <a:stCxn id="11" idx="2"/>
            <a:endCxn id="6" idx="6"/>
          </p:cNvCxnSpPr>
          <p:nvPr/>
        </p:nvCxnSpPr>
        <p:spPr>
          <a:xfrm rot="10800000">
            <a:off x="5118737" y="5927090"/>
            <a:ext cx="1954528" cy="12700"/>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Curved 16">
            <a:extLst>
              <a:ext uri="{FF2B5EF4-FFF2-40B4-BE49-F238E27FC236}">
                <a16:creationId xmlns:a16="http://schemas.microsoft.com/office/drawing/2014/main" id="{60844698-4889-4608-B1D0-C5999F5BA945}"/>
              </a:ext>
            </a:extLst>
          </p:cNvPr>
          <p:cNvCxnSpPr>
            <a:stCxn id="6" idx="2"/>
            <a:endCxn id="8" idx="4"/>
          </p:cNvCxnSpPr>
          <p:nvPr/>
        </p:nvCxnSpPr>
        <p:spPr>
          <a:xfrm rot="10800000">
            <a:off x="2122171" y="4757064"/>
            <a:ext cx="902972" cy="117002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9770A22F-08C9-4AA0-AA36-6089EEDA58E3}"/>
              </a:ext>
            </a:extLst>
          </p:cNvPr>
          <p:cNvCxnSpPr>
            <a:stCxn id="8" idx="0"/>
            <a:endCxn id="9" idx="2"/>
          </p:cNvCxnSpPr>
          <p:nvPr/>
        </p:nvCxnSpPr>
        <p:spPr>
          <a:xfrm rot="5400000" flipH="1" flipV="1">
            <a:off x="3016211" y="1522970"/>
            <a:ext cx="1208485" cy="299656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3ED75D29-0CA4-4F4C-BBA4-E99D7762B040}"/>
              </a:ext>
            </a:extLst>
          </p:cNvPr>
          <p:cNvCxnSpPr>
            <a:stCxn id="9" idx="6"/>
            <a:endCxn id="10" idx="0"/>
          </p:cNvCxnSpPr>
          <p:nvPr/>
        </p:nvCxnSpPr>
        <p:spPr>
          <a:xfrm>
            <a:off x="7073265" y="2417009"/>
            <a:ext cx="2996565" cy="118404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nector: Curved 22">
            <a:extLst>
              <a:ext uri="{FF2B5EF4-FFF2-40B4-BE49-F238E27FC236}">
                <a16:creationId xmlns:a16="http://schemas.microsoft.com/office/drawing/2014/main" id="{B122872D-0D89-4387-8453-ED847B8E6C3B}"/>
              </a:ext>
            </a:extLst>
          </p:cNvPr>
          <p:cNvCxnSpPr>
            <a:cxnSpLocks/>
            <a:stCxn id="10" idx="1"/>
            <a:endCxn id="9" idx="5"/>
          </p:cNvCxnSpPr>
          <p:nvPr/>
        </p:nvCxnSpPr>
        <p:spPr>
          <a:xfrm rot="16200000" flipV="1">
            <a:off x="7533982" y="2070128"/>
            <a:ext cx="949692" cy="2443594"/>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or: Curved 25">
            <a:extLst>
              <a:ext uri="{FF2B5EF4-FFF2-40B4-BE49-F238E27FC236}">
                <a16:creationId xmlns:a16="http://schemas.microsoft.com/office/drawing/2014/main" id="{BD6B5A2F-E273-45B3-A8E4-06E3B5962A74}"/>
              </a:ext>
            </a:extLst>
          </p:cNvPr>
          <p:cNvCxnSpPr>
            <a:cxnSpLocks/>
            <a:stCxn id="7" idx="6"/>
            <a:endCxn id="10" idx="2"/>
          </p:cNvCxnSpPr>
          <p:nvPr/>
        </p:nvCxnSpPr>
        <p:spPr>
          <a:xfrm flipV="1">
            <a:off x="7443788" y="4166841"/>
            <a:ext cx="1439227" cy="4067"/>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8" name="Connector: Curved 27">
            <a:extLst>
              <a:ext uri="{FF2B5EF4-FFF2-40B4-BE49-F238E27FC236}">
                <a16:creationId xmlns:a16="http://schemas.microsoft.com/office/drawing/2014/main" id="{744BA620-611B-4E7A-8A8A-C5163F301A9F}"/>
              </a:ext>
            </a:extLst>
          </p:cNvPr>
          <p:cNvCxnSpPr>
            <a:cxnSpLocks/>
            <a:stCxn id="8" idx="7"/>
            <a:endCxn id="7" idx="1"/>
          </p:cNvCxnSpPr>
          <p:nvPr/>
        </p:nvCxnSpPr>
        <p:spPr>
          <a:xfrm rot="5400000" flipH="1" flipV="1">
            <a:off x="4041988" y="2690227"/>
            <a:ext cx="20371" cy="2181595"/>
          </a:xfrm>
          <a:prstGeom prst="curvedConnector3">
            <a:avLst>
              <a:gd name="adj1" fmla="val 2035668"/>
            </a:avLst>
          </a:prstGeom>
          <a:ln>
            <a:tailEnd type="triangle"/>
          </a:ln>
        </p:spPr>
        <p:style>
          <a:lnRef idx="2">
            <a:schemeClr val="dk1"/>
          </a:lnRef>
          <a:fillRef idx="0">
            <a:schemeClr val="dk1"/>
          </a:fillRef>
          <a:effectRef idx="1">
            <a:schemeClr val="dk1"/>
          </a:effectRef>
          <a:fontRef idx="minor">
            <a:schemeClr val="tx1"/>
          </a:fontRef>
        </p:style>
      </p:cxnSp>
      <p:cxnSp>
        <p:nvCxnSpPr>
          <p:cNvPr id="30" name="Connector: Curved 29">
            <a:extLst>
              <a:ext uri="{FF2B5EF4-FFF2-40B4-BE49-F238E27FC236}">
                <a16:creationId xmlns:a16="http://schemas.microsoft.com/office/drawing/2014/main" id="{63AD30EA-C6C0-43F6-BEF7-18423A5F1393}"/>
              </a:ext>
            </a:extLst>
          </p:cNvPr>
          <p:cNvCxnSpPr>
            <a:cxnSpLocks/>
            <a:stCxn id="7" idx="3"/>
            <a:endCxn id="8" idx="5"/>
          </p:cNvCxnSpPr>
          <p:nvPr/>
        </p:nvCxnSpPr>
        <p:spPr>
          <a:xfrm rot="5400000">
            <a:off x="4041989" y="3490366"/>
            <a:ext cx="20371" cy="2181595"/>
          </a:xfrm>
          <a:prstGeom prst="curvedConnector3">
            <a:avLst>
              <a:gd name="adj1" fmla="val 2035668"/>
            </a:avLst>
          </a:prstGeom>
          <a:ln>
            <a:tailEnd type="triangle"/>
          </a:ln>
        </p:spPr>
        <p:style>
          <a:lnRef idx="2">
            <a:schemeClr val="dk1"/>
          </a:lnRef>
          <a:fillRef idx="0">
            <a:schemeClr val="dk1"/>
          </a:fillRef>
          <a:effectRef idx="1">
            <a:schemeClr val="dk1"/>
          </a:effectRef>
          <a:fontRef idx="minor">
            <a:schemeClr val="tx1"/>
          </a:fontRef>
        </p:style>
      </p:cxnSp>
      <p:sp>
        <p:nvSpPr>
          <p:cNvPr id="47" name="TextBox 46">
            <a:extLst>
              <a:ext uri="{FF2B5EF4-FFF2-40B4-BE49-F238E27FC236}">
                <a16:creationId xmlns:a16="http://schemas.microsoft.com/office/drawing/2014/main" id="{A302E85C-68FE-4E7F-9C36-B3A807FEABBF}"/>
              </a:ext>
            </a:extLst>
          </p:cNvPr>
          <p:cNvSpPr txBox="1"/>
          <p:nvPr/>
        </p:nvSpPr>
        <p:spPr>
          <a:xfrm>
            <a:off x="5118735" y="5588536"/>
            <a:ext cx="1954529" cy="338554"/>
          </a:xfrm>
          <a:prstGeom prst="rect">
            <a:avLst/>
          </a:prstGeom>
          <a:noFill/>
        </p:spPr>
        <p:txBody>
          <a:bodyPr wrap="square" rtlCol="0">
            <a:spAutoFit/>
          </a:bodyPr>
          <a:lstStyle/>
          <a:p>
            <a:pPr algn="ctr"/>
            <a:r>
              <a:rPr lang="en-US" sz="1600" dirty="0"/>
              <a:t>Instance running</a:t>
            </a:r>
            <a:endParaRPr lang="en-CH" sz="1600" dirty="0"/>
          </a:p>
        </p:txBody>
      </p:sp>
      <p:sp>
        <p:nvSpPr>
          <p:cNvPr id="48" name="TextBox 47">
            <a:extLst>
              <a:ext uri="{FF2B5EF4-FFF2-40B4-BE49-F238E27FC236}">
                <a16:creationId xmlns:a16="http://schemas.microsoft.com/office/drawing/2014/main" id="{F9A66C3E-50C5-4B7E-BEBC-84485ABFC6BC}"/>
              </a:ext>
            </a:extLst>
          </p:cNvPr>
          <p:cNvSpPr txBox="1"/>
          <p:nvPr/>
        </p:nvSpPr>
        <p:spPr>
          <a:xfrm>
            <a:off x="7109010" y="2882732"/>
            <a:ext cx="1954529" cy="338554"/>
          </a:xfrm>
          <a:prstGeom prst="rect">
            <a:avLst/>
          </a:prstGeom>
          <a:noFill/>
        </p:spPr>
        <p:txBody>
          <a:bodyPr wrap="square" rtlCol="0">
            <a:spAutoFit/>
          </a:bodyPr>
          <a:lstStyle/>
          <a:p>
            <a:pPr algn="ctr"/>
            <a:r>
              <a:rPr lang="en-US" sz="1600" dirty="0"/>
              <a:t>Lambda returns</a:t>
            </a:r>
            <a:endParaRPr lang="en-CH" sz="1600" dirty="0"/>
          </a:p>
        </p:txBody>
      </p:sp>
      <p:sp>
        <p:nvSpPr>
          <p:cNvPr id="49" name="TextBox 48">
            <a:extLst>
              <a:ext uri="{FF2B5EF4-FFF2-40B4-BE49-F238E27FC236}">
                <a16:creationId xmlns:a16="http://schemas.microsoft.com/office/drawing/2014/main" id="{04B8104B-BC5E-4FA8-B832-B2094AECB473}"/>
              </a:ext>
            </a:extLst>
          </p:cNvPr>
          <p:cNvSpPr txBox="1"/>
          <p:nvPr/>
        </p:nvSpPr>
        <p:spPr>
          <a:xfrm>
            <a:off x="7903846" y="2230528"/>
            <a:ext cx="1954529" cy="338554"/>
          </a:xfrm>
          <a:prstGeom prst="rect">
            <a:avLst/>
          </a:prstGeom>
          <a:noFill/>
        </p:spPr>
        <p:txBody>
          <a:bodyPr wrap="square" rtlCol="0">
            <a:spAutoFit/>
          </a:bodyPr>
          <a:lstStyle/>
          <a:p>
            <a:pPr algn="ctr"/>
            <a:r>
              <a:rPr lang="en-US" sz="1600" dirty="0"/>
              <a:t>LambdaThreshold</a:t>
            </a:r>
            <a:endParaRPr lang="en-CH" sz="1600" dirty="0"/>
          </a:p>
        </p:txBody>
      </p:sp>
      <p:sp>
        <p:nvSpPr>
          <p:cNvPr id="50" name="TextBox 49">
            <a:extLst>
              <a:ext uri="{FF2B5EF4-FFF2-40B4-BE49-F238E27FC236}">
                <a16:creationId xmlns:a16="http://schemas.microsoft.com/office/drawing/2014/main" id="{F300F071-7DFA-4874-A2D2-56E60AF0C878}"/>
              </a:ext>
            </a:extLst>
          </p:cNvPr>
          <p:cNvSpPr txBox="1"/>
          <p:nvPr/>
        </p:nvSpPr>
        <p:spPr>
          <a:xfrm>
            <a:off x="9685974" y="5289501"/>
            <a:ext cx="1954529" cy="338554"/>
          </a:xfrm>
          <a:prstGeom prst="rect">
            <a:avLst/>
          </a:prstGeom>
          <a:noFill/>
        </p:spPr>
        <p:txBody>
          <a:bodyPr wrap="square" rtlCol="0">
            <a:spAutoFit/>
          </a:bodyPr>
          <a:lstStyle/>
          <a:p>
            <a:pPr algn="ctr"/>
            <a:r>
              <a:rPr lang="en-US" sz="1600" dirty="0"/>
              <a:t>RedisThreshold</a:t>
            </a:r>
            <a:endParaRPr lang="en-CH" sz="1600" dirty="0"/>
          </a:p>
        </p:txBody>
      </p:sp>
      <p:sp>
        <p:nvSpPr>
          <p:cNvPr id="51" name="TextBox 50">
            <a:extLst>
              <a:ext uri="{FF2B5EF4-FFF2-40B4-BE49-F238E27FC236}">
                <a16:creationId xmlns:a16="http://schemas.microsoft.com/office/drawing/2014/main" id="{73E71761-28F7-4840-895A-686D9764F83F}"/>
              </a:ext>
            </a:extLst>
          </p:cNvPr>
          <p:cNvSpPr txBox="1"/>
          <p:nvPr/>
        </p:nvSpPr>
        <p:spPr>
          <a:xfrm>
            <a:off x="1666876" y="2317413"/>
            <a:ext cx="1954529" cy="338554"/>
          </a:xfrm>
          <a:prstGeom prst="rect">
            <a:avLst/>
          </a:prstGeom>
          <a:noFill/>
        </p:spPr>
        <p:txBody>
          <a:bodyPr wrap="square" rtlCol="0">
            <a:spAutoFit/>
          </a:bodyPr>
          <a:lstStyle/>
          <a:p>
            <a:pPr algn="ctr"/>
            <a:r>
              <a:rPr lang="en-US" sz="1600" dirty="0"/>
              <a:t>Instance stopped</a:t>
            </a:r>
            <a:endParaRPr lang="en-CH" sz="1600" dirty="0"/>
          </a:p>
        </p:txBody>
      </p:sp>
      <p:sp>
        <p:nvSpPr>
          <p:cNvPr id="52" name="TextBox 51">
            <a:extLst>
              <a:ext uri="{FF2B5EF4-FFF2-40B4-BE49-F238E27FC236}">
                <a16:creationId xmlns:a16="http://schemas.microsoft.com/office/drawing/2014/main" id="{51DAFA00-D8FD-4410-89B9-D790BF13C5E7}"/>
              </a:ext>
            </a:extLst>
          </p:cNvPr>
          <p:cNvSpPr txBox="1"/>
          <p:nvPr/>
        </p:nvSpPr>
        <p:spPr>
          <a:xfrm>
            <a:off x="3074908" y="3090931"/>
            <a:ext cx="1954529" cy="338554"/>
          </a:xfrm>
          <a:prstGeom prst="rect">
            <a:avLst/>
          </a:prstGeom>
          <a:noFill/>
        </p:spPr>
        <p:txBody>
          <a:bodyPr wrap="square" rtlCol="0">
            <a:spAutoFit/>
          </a:bodyPr>
          <a:lstStyle/>
          <a:p>
            <a:pPr algn="ctr"/>
            <a:r>
              <a:rPr lang="en-US" sz="1600" dirty="0"/>
              <a:t>LambdaThreshold</a:t>
            </a:r>
            <a:endParaRPr lang="en-CH" sz="1600" dirty="0"/>
          </a:p>
        </p:txBody>
      </p:sp>
      <p:sp>
        <p:nvSpPr>
          <p:cNvPr id="53" name="TextBox 52">
            <a:extLst>
              <a:ext uri="{FF2B5EF4-FFF2-40B4-BE49-F238E27FC236}">
                <a16:creationId xmlns:a16="http://schemas.microsoft.com/office/drawing/2014/main" id="{E1D68FED-3798-4BA2-917B-E31E6A5382FB}"/>
              </a:ext>
            </a:extLst>
          </p:cNvPr>
          <p:cNvSpPr txBox="1"/>
          <p:nvPr/>
        </p:nvSpPr>
        <p:spPr>
          <a:xfrm>
            <a:off x="3076814" y="4993337"/>
            <a:ext cx="1954529" cy="338554"/>
          </a:xfrm>
          <a:prstGeom prst="rect">
            <a:avLst/>
          </a:prstGeom>
          <a:noFill/>
        </p:spPr>
        <p:txBody>
          <a:bodyPr wrap="square" rtlCol="0">
            <a:spAutoFit/>
          </a:bodyPr>
          <a:lstStyle/>
          <a:p>
            <a:pPr algn="ctr"/>
            <a:r>
              <a:rPr lang="en-US" sz="1600" dirty="0"/>
              <a:t>Lambda returns</a:t>
            </a:r>
            <a:endParaRPr lang="en-CH" sz="1600" dirty="0"/>
          </a:p>
        </p:txBody>
      </p:sp>
      <p:sp>
        <p:nvSpPr>
          <p:cNvPr id="54" name="TextBox 53">
            <a:extLst>
              <a:ext uri="{FF2B5EF4-FFF2-40B4-BE49-F238E27FC236}">
                <a16:creationId xmlns:a16="http://schemas.microsoft.com/office/drawing/2014/main" id="{33D9FD51-362F-47D0-9FAD-328EF472D17C}"/>
              </a:ext>
            </a:extLst>
          </p:cNvPr>
          <p:cNvSpPr txBox="1"/>
          <p:nvPr/>
        </p:nvSpPr>
        <p:spPr>
          <a:xfrm>
            <a:off x="7212330" y="3868391"/>
            <a:ext cx="1954529" cy="338554"/>
          </a:xfrm>
          <a:prstGeom prst="rect">
            <a:avLst/>
          </a:prstGeom>
          <a:noFill/>
        </p:spPr>
        <p:txBody>
          <a:bodyPr wrap="square" rtlCol="0">
            <a:spAutoFit/>
          </a:bodyPr>
          <a:lstStyle/>
          <a:p>
            <a:pPr algn="ctr"/>
            <a:r>
              <a:rPr lang="en-US" sz="1600" dirty="0"/>
              <a:t>Instance stopped</a:t>
            </a:r>
            <a:endParaRPr lang="en-CH" sz="1600" dirty="0"/>
          </a:p>
        </p:txBody>
      </p:sp>
      <p:sp>
        <p:nvSpPr>
          <p:cNvPr id="74" name="TextBox 73">
            <a:extLst>
              <a:ext uri="{FF2B5EF4-FFF2-40B4-BE49-F238E27FC236}">
                <a16:creationId xmlns:a16="http://schemas.microsoft.com/office/drawing/2014/main" id="{C3ADC433-4704-4588-8307-7A3E0C25E3AE}"/>
              </a:ext>
            </a:extLst>
          </p:cNvPr>
          <p:cNvSpPr txBox="1"/>
          <p:nvPr/>
        </p:nvSpPr>
        <p:spPr>
          <a:xfrm>
            <a:off x="477206" y="5289501"/>
            <a:ext cx="1954529" cy="338554"/>
          </a:xfrm>
          <a:prstGeom prst="rect">
            <a:avLst/>
          </a:prstGeom>
          <a:noFill/>
        </p:spPr>
        <p:txBody>
          <a:bodyPr wrap="square" rtlCol="0">
            <a:spAutoFit/>
          </a:bodyPr>
          <a:lstStyle/>
          <a:p>
            <a:pPr algn="ctr"/>
            <a:r>
              <a:rPr lang="en-US" sz="1600" dirty="0"/>
              <a:t>RedisUtilization</a:t>
            </a:r>
            <a:endParaRPr lang="en-CH" sz="1600" dirty="0"/>
          </a:p>
        </p:txBody>
      </p:sp>
    </p:spTree>
    <p:extLst>
      <p:ext uri="{BB962C8B-B14F-4D97-AF65-F5344CB8AC3E}">
        <p14:creationId xmlns:p14="http://schemas.microsoft.com/office/powerpoint/2010/main" val="4030303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9F7C-3342-40D9-BDE0-57115D72F01D}"/>
              </a:ext>
            </a:extLst>
          </p:cNvPr>
          <p:cNvSpPr>
            <a:spLocks noGrp="1"/>
          </p:cNvSpPr>
          <p:nvPr>
            <p:ph type="title"/>
          </p:nvPr>
        </p:nvSpPr>
        <p:spPr/>
        <p:txBody>
          <a:bodyPr/>
          <a:lstStyle/>
          <a:p>
            <a:r>
              <a:rPr lang="en-US" b="1" dirty="0">
                <a:solidFill>
                  <a:schemeClr val="accent1"/>
                </a:solidFill>
              </a:rPr>
              <a:t>System Parameters</a:t>
            </a:r>
            <a:endParaRPr lang="en-CH" b="1" dirty="0">
              <a:solidFill>
                <a:schemeClr val="accent1"/>
              </a:solidFill>
            </a:endParaRPr>
          </a:p>
        </p:txBody>
      </p:sp>
      <p:sp>
        <p:nvSpPr>
          <p:cNvPr id="4" name="Content Placeholder 2">
            <a:extLst>
              <a:ext uri="{FF2B5EF4-FFF2-40B4-BE49-F238E27FC236}">
                <a16:creationId xmlns:a16="http://schemas.microsoft.com/office/drawing/2014/main" id="{131FE3E4-4AF3-4C62-9AE6-C7D3D41A9417}"/>
              </a:ext>
            </a:extLst>
          </p:cNvPr>
          <p:cNvSpPr txBox="1">
            <a:spLocks/>
          </p:cNvSpPr>
          <p:nvPr/>
        </p:nvSpPr>
        <p:spPr>
          <a:xfrm>
            <a:off x="3873268" y="1830388"/>
            <a:ext cx="6979990" cy="5069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buClr>
              <a:buFont typeface="Arial" panose="020B0604020202020204" pitchFamily="34" charset="0"/>
              <a:buNone/>
            </a:pPr>
            <a:r>
              <a:rPr lang="en-US" dirty="0"/>
              <a:t>Parameters used by the endpoint scheduler</a:t>
            </a:r>
          </a:p>
          <a:p>
            <a:pPr marL="0" indent="0">
              <a:buClr>
                <a:schemeClr val="accent1"/>
              </a:buClr>
              <a:buFont typeface="Arial" panose="020B0604020202020204" pitchFamily="34" charset="0"/>
              <a:buNone/>
            </a:pPr>
            <a:r>
              <a:rPr lang="en-US" dirty="0">
                <a:solidFill>
                  <a:schemeClr val="bg2">
                    <a:lumMod val="75000"/>
                  </a:schemeClr>
                </a:solidFill>
              </a:rPr>
              <a:t>Thresholds and timeout duration</a:t>
            </a:r>
          </a:p>
          <a:p>
            <a:pPr marL="0" indent="0">
              <a:buClr>
                <a:schemeClr val="accent1"/>
              </a:buClr>
              <a:buFont typeface="Arial" panose="020B0604020202020204" pitchFamily="34" charset="0"/>
              <a:buNone/>
            </a:pPr>
            <a:endParaRPr lang="en-US" dirty="0"/>
          </a:p>
          <a:p>
            <a:pPr marL="0" indent="0">
              <a:buClr>
                <a:schemeClr val="accent1"/>
              </a:buClr>
              <a:buFont typeface="Arial" panose="020B0604020202020204" pitchFamily="34" charset="0"/>
              <a:buNone/>
            </a:pPr>
            <a:r>
              <a:rPr lang="en-US" dirty="0"/>
              <a:t>Defines the behavior of our system</a:t>
            </a:r>
          </a:p>
          <a:p>
            <a:pPr marL="0" indent="0">
              <a:buClr>
                <a:schemeClr val="accent1"/>
              </a:buClr>
              <a:buFont typeface="Arial" panose="020B0604020202020204" pitchFamily="34" charset="0"/>
              <a:buNone/>
            </a:pPr>
            <a:r>
              <a:rPr lang="en-US" dirty="0">
                <a:solidFill>
                  <a:schemeClr val="bg2">
                    <a:lumMod val="75000"/>
                  </a:schemeClr>
                </a:solidFill>
              </a:rPr>
              <a:t>Start a caching layer?</a:t>
            </a:r>
          </a:p>
          <a:p>
            <a:pPr marL="0" indent="0">
              <a:buClr>
                <a:schemeClr val="accent1"/>
              </a:buClr>
              <a:buFont typeface="Arial" panose="020B0604020202020204" pitchFamily="34" charset="0"/>
              <a:buNone/>
            </a:pPr>
            <a:r>
              <a:rPr lang="en-US" dirty="0">
                <a:solidFill>
                  <a:schemeClr val="bg2">
                    <a:lumMod val="75000"/>
                  </a:schemeClr>
                </a:solidFill>
              </a:rPr>
              <a:t>How long we keep each layer running?</a:t>
            </a:r>
          </a:p>
          <a:p>
            <a:pPr marL="0" indent="0">
              <a:buClr>
                <a:schemeClr val="accent1"/>
              </a:buClr>
              <a:buFont typeface="Arial" panose="020B0604020202020204" pitchFamily="34" charset="0"/>
              <a:buNone/>
            </a:pPr>
            <a:endParaRPr lang="en-US" dirty="0"/>
          </a:p>
          <a:p>
            <a:pPr marL="0" indent="0">
              <a:buClr>
                <a:schemeClr val="accent1"/>
              </a:buClr>
              <a:buFont typeface="Arial" panose="020B0604020202020204" pitchFamily="34" charset="0"/>
              <a:buNone/>
            </a:pPr>
            <a:r>
              <a:rPr lang="en-US" dirty="0"/>
              <a:t>Strong dependency </a:t>
            </a:r>
          </a:p>
          <a:p>
            <a:pPr marL="0" indent="0">
              <a:buClr>
                <a:schemeClr val="accent1"/>
              </a:buClr>
              <a:buFont typeface="Arial" panose="020B0604020202020204" pitchFamily="34" charset="0"/>
              <a:buNone/>
            </a:pPr>
            <a:r>
              <a:rPr lang="en-US" dirty="0">
                <a:solidFill>
                  <a:schemeClr val="bg2">
                    <a:lumMod val="75000"/>
                  </a:schemeClr>
                </a:solidFill>
              </a:rPr>
              <a:t>Performance, cost, workload</a:t>
            </a:r>
          </a:p>
        </p:txBody>
      </p:sp>
    </p:spTree>
    <p:extLst>
      <p:ext uri="{BB962C8B-B14F-4D97-AF65-F5344CB8AC3E}">
        <p14:creationId xmlns:p14="http://schemas.microsoft.com/office/powerpoint/2010/main" val="893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8BB9-5FA2-4B2A-931F-B45DAC81BF5B}"/>
              </a:ext>
            </a:extLst>
          </p:cNvPr>
          <p:cNvSpPr>
            <a:spLocks noGrp="1"/>
          </p:cNvSpPr>
          <p:nvPr>
            <p:ph type="title"/>
          </p:nvPr>
        </p:nvSpPr>
        <p:spPr/>
        <p:txBody>
          <a:bodyPr/>
          <a:lstStyle/>
          <a:p>
            <a:r>
              <a:rPr lang="en-US" b="1" dirty="0">
                <a:solidFill>
                  <a:schemeClr val="accent1"/>
                </a:solidFill>
              </a:rPr>
              <a:t>System: In-Flight handling</a:t>
            </a:r>
            <a:endParaRPr lang="en-CH" b="1" dirty="0">
              <a:solidFill>
                <a:schemeClr val="accent1"/>
              </a:solidFill>
            </a:endParaRPr>
          </a:p>
        </p:txBody>
      </p:sp>
      <p:sp>
        <p:nvSpPr>
          <p:cNvPr id="28" name="Rectangle 27">
            <a:extLst>
              <a:ext uri="{FF2B5EF4-FFF2-40B4-BE49-F238E27FC236}">
                <a16:creationId xmlns:a16="http://schemas.microsoft.com/office/drawing/2014/main" id="{0C039361-EF6D-4ECA-80A8-251C632859E4}"/>
              </a:ext>
            </a:extLst>
          </p:cNvPr>
          <p:cNvSpPr/>
          <p:nvPr/>
        </p:nvSpPr>
        <p:spPr>
          <a:xfrm>
            <a:off x="3171829" y="3971921"/>
            <a:ext cx="2190750" cy="14954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Reverse Proxy</a:t>
            </a:r>
            <a:endParaRPr lang="en-CH" dirty="0">
              <a:solidFill>
                <a:schemeClr val="tx1"/>
              </a:solidFill>
            </a:endParaRPr>
          </a:p>
        </p:txBody>
      </p:sp>
      <p:sp>
        <p:nvSpPr>
          <p:cNvPr id="29" name="Rectangle 28">
            <a:extLst>
              <a:ext uri="{FF2B5EF4-FFF2-40B4-BE49-F238E27FC236}">
                <a16:creationId xmlns:a16="http://schemas.microsoft.com/office/drawing/2014/main" id="{360F9C8E-A9A5-4F3C-AB39-A8AF37EED713}"/>
              </a:ext>
            </a:extLst>
          </p:cNvPr>
          <p:cNvSpPr/>
          <p:nvPr/>
        </p:nvSpPr>
        <p:spPr>
          <a:xfrm>
            <a:off x="8420099" y="3971920"/>
            <a:ext cx="2190750" cy="14954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Caching Layer</a:t>
            </a:r>
          </a:p>
        </p:txBody>
      </p:sp>
      <p:sp>
        <p:nvSpPr>
          <p:cNvPr id="31" name="Flowchart: Direct Access Storage 30">
            <a:extLst>
              <a:ext uri="{FF2B5EF4-FFF2-40B4-BE49-F238E27FC236}">
                <a16:creationId xmlns:a16="http://schemas.microsoft.com/office/drawing/2014/main" id="{C5BA1C98-AB5D-4774-97C3-2B2F2E201EDC}"/>
              </a:ext>
            </a:extLst>
          </p:cNvPr>
          <p:cNvSpPr/>
          <p:nvPr/>
        </p:nvSpPr>
        <p:spPr>
          <a:xfrm>
            <a:off x="5634039" y="4281483"/>
            <a:ext cx="2514600" cy="876297"/>
          </a:xfrm>
          <a:prstGeom prst="flowChartMagneticDrum">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Connection</a:t>
            </a:r>
            <a:endParaRPr lang="en-CH" dirty="0">
              <a:solidFill>
                <a:schemeClr val="tx1"/>
              </a:solidFill>
            </a:endParaRPr>
          </a:p>
        </p:txBody>
      </p:sp>
      <p:sp>
        <p:nvSpPr>
          <p:cNvPr id="32" name="Rectangle 31">
            <a:extLst>
              <a:ext uri="{FF2B5EF4-FFF2-40B4-BE49-F238E27FC236}">
                <a16:creationId xmlns:a16="http://schemas.microsoft.com/office/drawing/2014/main" id="{8A26E3C1-9C19-4590-9D3F-F90E34B97AC6}"/>
              </a:ext>
            </a:extLst>
          </p:cNvPr>
          <p:cNvSpPr/>
          <p:nvPr/>
        </p:nvSpPr>
        <p:spPr>
          <a:xfrm>
            <a:off x="8420099" y="1390655"/>
            <a:ext cx="2190750" cy="14954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Orchestrator</a:t>
            </a:r>
            <a:endParaRPr lang="en-CH" dirty="0">
              <a:solidFill>
                <a:schemeClr val="tx1"/>
              </a:solidFill>
            </a:endParaRPr>
          </a:p>
        </p:txBody>
      </p:sp>
      <p:sp>
        <p:nvSpPr>
          <p:cNvPr id="35" name="Arrow: Down 34">
            <a:extLst>
              <a:ext uri="{FF2B5EF4-FFF2-40B4-BE49-F238E27FC236}">
                <a16:creationId xmlns:a16="http://schemas.microsoft.com/office/drawing/2014/main" id="{DC3320CA-E2E7-43CB-B0A6-3B23035D4083}"/>
              </a:ext>
            </a:extLst>
          </p:cNvPr>
          <p:cNvSpPr/>
          <p:nvPr/>
        </p:nvSpPr>
        <p:spPr>
          <a:xfrm>
            <a:off x="8174830" y="3069437"/>
            <a:ext cx="2681288" cy="719125"/>
          </a:xfrm>
          <a:prstGeom prst="downArrow">
            <a:avLst>
              <a:gd name="adj1" fmla="val 50000"/>
              <a:gd name="adj2" fmla="val 508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Shutdown</a:t>
            </a:r>
            <a:endParaRPr lang="en-CH" dirty="0">
              <a:solidFill>
                <a:schemeClr val="tx1"/>
              </a:solidFill>
            </a:endParaRPr>
          </a:p>
        </p:txBody>
      </p:sp>
      <p:sp>
        <p:nvSpPr>
          <p:cNvPr id="9" name="Arrow: Striped Right 8">
            <a:extLst>
              <a:ext uri="{FF2B5EF4-FFF2-40B4-BE49-F238E27FC236}">
                <a16:creationId xmlns:a16="http://schemas.microsoft.com/office/drawing/2014/main" id="{FED16ED3-B189-4241-99F1-9FB0D29D67EE}"/>
              </a:ext>
            </a:extLst>
          </p:cNvPr>
          <p:cNvSpPr/>
          <p:nvPr/>
        </p:nvSpPr>
        <p:spPr>
          <a:xfrm>
            <a:off x="1138244" y="4343393"/>
            <a:ext cx="1762125" cy="752475"/>
          </a:xfrm>
          <a:prstGeom prst="striped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Request</a:t>
            </a:r>
            <a:endParaRPr lang="en-CH" dirty="0">
              <a:solidFill>
                <a:schemeClr val="tx1"/>
              </a:solidFill>
            </a:endParaRPr>
          </a:p>
        </p:txBody>
      </p:sp>
    </p:spTree>
    <p:extLst>
      <p:ext uri="{BB962C8B-B14F-4D97-AF65-F5344CB8AC3E}">
        <p14:creationId xmlns:p14="http://schemas.microsoft.com/office/powerpoint/2010/main" val="238757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8BB9-5FA2-4B2A-931F-B45DAC81BF5B}"/>
              </a:ext>
            </a:extLst>
          </p:cNvPr>
          <p:cNvSpPr>
            <a:spLocks noGrp="1"/>
          </p:cNvSpPr>
          <p:nvPr>
            <p:ph type="title"/>
          </p:nvPr>
        </p:nvSpPr>
        <p:spPr/>
        <p:txBody>
          <a:bodyPr/>
          <a:lstStyle/>
          <a:p>
            <a:r>
              <a:rPr lang="en-US" b="1" dirty="0">
                <a:solidFill>
                  <a:schemeClr val="accent1"/>
                </a:solidFill>
              </a:rPr>
              <a:t>System: In-Flight handling</a:t>
            </a:r>
            <a:endParaRPr lang="en-CH" b="1" dirty="0">
              <a:solidFill>
                <a:schemeClr val="accent1"/>
              </a:solidFill>
            </a:endParaRPr>
          </a:p>
        </p:txBody>
      </p:sp>
      <p:sp>
        <p:nvSpPr>
          <p:cNvPr id="28" name="Rectangle 27">
            <a:extLst>
              <a:ext uri="{FF2B5EF4-FFF2-40B4-BE49-F238E27FC236}">
                <a16:creationId xmlns:a16="http://schemas.microsoft.com/office/drawing/2014/main" id="{0C039361-EF6D-4ECA-80A8-251C632859E4}"/>
              </a:ext>
            </a:extLst>
          </p:cNvPr>
          <p:cNvSpPr/>
          <p:nvPr/>
        </p:nvSpPr>
        <p:spPr>
          <a:xfrm>
            <a:off x="3171829" y="3971921"/>
            <a:ext cx="2190750" cy="14954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Reverse Proxy</a:t>
            </a:r>
            <a:endParaRPr lang="en-CH" dirty="0">
              <a:solidFill>
                <a:schemeClr val="tx1"/>
              </a:solidFill>
            </a:endParaRPr>
          </a:p>
        </p:txBody>
      </p:sp>
      <p:sp>
        <p:nvSpPr>
          <p:cNvPr id="29" name="Rectangle 28">
            <a:extLst>
              <a:ext uri="{FF2B5EF4-FFF2-40B4-BE49-F238E27FC236}">
                <a16:creationId xmlns:a16="http://schemas.microsoft.com/office/drawing/2014/main" id="{360F9C8E-A9A5-4F3C-AB39-A8AF37EED713}"/>
              </a:ext>
            </a:extLst>
          </p:cNvPr>
          <p:cNvSpPr/>
          <p:nvPr/>
        </p:nvSpPr>
        <p:spPr>
          <a:xfrm>
            <a:off x="8420099" y="3971920"/>
            <a:ext cx="2190750" cy="14954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Caching Layer</a:t>
            </a:r>
          </a:p>
        </p:txBody>
      </p:sp>
      <p:sp>
        <p:nvSpPr>
          <p:cNvPr id="31" name="Flowchart: Direct Access Storage 30">
            <a:extLst>
              <a:ext uri="{FF2B5EF4-FFF2-40B4-BE49-F238E27FC236}">
                <a16:creationId xmlns:a16="http://schemas.microsoft.com/office/drawing/2014/main" id="{C5BA1C98-AB5D-4774-97C3-2B2F2E201EDC}"/>
              </a:ext>
            </a:extLst>
          </p:cNvPr>
          <p:cNvSpPr/>
          <p:nvPr/>
        </p:nvSpPr>
        <p:spPr>
          <a:xfrm>
            <a:off x="5634039" y="4281483"/>
            <a:ext cx="2514600" cy="876297"/>
          </a:xfrm>
          <a:prstGeom prst="flowChartMagneticDrum">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Connection</a:t>
            </a:r>
            <a:endParaRPr lang="en-CH" dirty="0">
              <a:solidFill>
                <a:schemeClr val="tx1"/>
              </a:solidFill>
            </a:endParaRPr>
          </a:p>
        </p:txBody>
      </p:sp>
      <p:sp>
        <p:nvSpPr>
          <p:cNvPr id="30" name="Arrow: Striped Right 29">
            <a:extLst>
              <a:ext uri="{FF2B5EF4-FFF2-40B4-BE49-F238E27FC236}">
                <a16:creationId xmlns:a16="http://schemas.microsoft.com/office/drawing/2014/main" id="{7E45D444-81DC-499F-9FE3-15DAE4B31173}"/>
              </a:ext>
            </a:extLst>
          </p:cNvPr>
          <p:cNvSpPr/>
          <p:nvPr/>
        </p:nvSpPr>
        <p:spPr>
          <a:xfrm flipH="1">
            <a:off x="6010276" y="4343393"/>
            <a:ext cx="1762125" cy="752475"/>
          </a:xfrm>
          <a:prstGeom prst="striped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Response</a:t>
            </a:r>
            <a:endParaRPr lang="en-CH" dirty="0">
              <a:solidFill>
                <a:schemeClr val="tx1"/>
              </a:solidFill>
            </a:endParaRPr>
          </a:p>
        </p:txBody>
      </p:sp>
      <p:sp>
        <p:nvSpPr>
          <p:cNvPr id="32" name="Rectangle 31">
            <a:extLst>
              <a:ext uri="{FF2B5EF4-FFF2-40B4-BE49-F238E27FC236}">
                <a16:creationId xmlns:a16="http://schemas.microsoft.com/office/drawing/2014/main" id="{8A26E3C1-9C19-4590-9D3F-F90E34B97AC6}"/>
              </a:ext>
            </a:extLst>
          </p:cNvPr>
          <p:cNvSpPr/>
          <p:nvPr/>
        </p:nvSpPr>
        <p:spPr>
          <a:xfrm>
            <a:off x="8420099" y="1390655"/>
            <a:ext cx="2190750" cy="14954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Orchestrator</a:t>
            </a:r>
            <a:endParaRPr lang="en-CH" dirty="0">
              <a:solidFill>
                <a:schemeClr val="tx1"/>
              </a:solidFill>
            </a:endParaRPr>
          </a:p>
        </p:txBody>
      </p:sp>
      <p:sp>
        <p:nvSpPr>
          <p:cNvPr id="4" name="Arrow: Left 3">
            <a:extLst>
              <a:ext uri="{FF2B5EF4-FFF2-40B4-BE49-F238E27FC236}">
                <a16:creationId xmlns:a16="http://schemas.microsoft.com/office/drawing/2014/main" id="{687F3F5B-C34A-4252-B865-D0A234FBC80C}"/>
              </a:ext>
            </a:extLst>
          </p:cNvPr>
          <p:cNvSpPr/>
          <p:nvPr/>
        </p:nvSpPr>
        <p:spPr>
          <a:xfrm rot="20197044">
            <a:off x="5045618" y="2480505"/>
            <a:ext cx="2714625" cy="6230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Inform about shutdown</a:t>
            </a:r>
            <a:endParaRPr lang="en-CH" dirty="0">
              <a:solidFill>
                <a:schemeClr val="tx1"/>
              </a:solidFill>
            </a:endParaRPr>
          </a:p>
        </p:txBody>
      </p:sp>
      <p:sp>
        <p:nvSpPr>
          <p:cNvPr id="10" name="Arrow: Left 9">
            <a:extLst>
              <a:ext uri="{FF2B5EF4-FFF2-40B4-BE49-F238E27FC236}">
                <a16:creationId xmlns:a16="http://schemas.microsoft.com/office/drawing/2014/main" id="{EE0D0699-EF85-4B8D-A575-4F0748D94730}"/>
              </a:ext>
            </a:extLst>
          </p:cNvPr>
          <p:cNvSpPr/>
          <p:nvPr/>
        </p:nvSpPr>
        <p:spPr>
          <a:xfrm rot="20186621" flipH="1">
            <a:off x="5502041" y="2973821"/>
            <a:ext cx="2714625" cy="6230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Acknowledgment</a:t>
            </a:r>
            <a:endParaRPr lang="en-CH" dirty="0">
              <a:solidFill>
                <a:schemeClr val="tx1"/>
              </a:solidFill>
            </a:endParaRPr>
          </a:p>
        </p:txBody>
      </p:sp>
      <p:pic>
        <p:nvPicPr>
          <p:cNvPr id="5" name="Graphic 4" descr="Lock with solid fill">
            <a:extLst>
              <a:ext uri="{FF2B5EF4-FFF2-40B4-BE49-F238E27FC236}">
                <a16:creationId xmlns:a16="http://schemas.microsoft.com/office/drawing/2014/main" id="{12336FF0-B78F-4A84-976E-52F6B87688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5384" y="3562051"/>
            <a:ext cx="728655" cy="728655"/>
          </a:xfrm>
          <a:prstGeom prst="rect">
            <a:avLst/>
          </a:prstGeom>
        </p:spPr>
      </p:pic>
      <p:pic>
        <p:nvPicPr>
          <p:cNvPr id="11" name="Graphic 10" descr="Lock with solid fill">
            <a:extLst>
              <a:ext uri="{FF2B5EF4-FFF2-40B4-BE49-F238E27FC236}">
                <a16:creationId xmlns:a16="http://schemas.microsoft.com/office/drawing/2014/main" id="{69A26D02-C793-48CF-8297-1554AB60D9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9639" y="4891193"/>
            <a:ext cx="728655" cy="728655"/>
          </a:xfrm>
          <a:prstGeom prst="rect">
            <a:avLst/>
          </a:prstGeom>
        </p:spPr>
      </p:pic>
    </p:spTree>
    <p:extLst>
      <p:ext uri="{BB962C8B-B14F-4D97-AF65-F5344CB8AC3E}">
        <p14:creationId xmlns:p14="http://schemas.microsoft.com/office/powerpoint/2010/main" val="4110699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CB42-9FED-4175-B2E0-B9293A6DCEB3}"/>
              </a:ext>
            </a:extLst>
          </p:cNvPr>
          <p:cNvSpPr>
            <a:spLocks noGrp="1"/>
          </p:cNvSpPr>
          <p:nvPr>
            <p:ph type="title"/>
          </p:nvPr>
        </p:nvSpPr>
        <p:spPr/>
        <p:txBody>
          <a:bodyPr/>
          <a:lstStyle/>
          <a:p>
            <a:r>
              <a:rPr lang="en-US" b="1" dirty="0">
                <a:solidFill>
                  <a:schemeClr val="accent1"/>
                </a:solidFill>
              </a:rPr>
              <a:t>System: System Parameters</a:t>
            </a:r>
            <a:endParaRPr lang="en-CH" b="1" dirty="0">
              <a:solidFill>
                <a:schemeClr val="accent1"/>
              </a:solidFill>
            </a:endParaRPr>
          </a:p>
        </p:txBody>
      </p:sp>
      <p:pic>
        <p:nvPicPr>
          <p:cNvPr id="4" name="Picture 3">
            <a:extLst>
              <a:ext uri="{FF2B5EF4-FFF2-40B4-BE49-F238E27FC236}">
                <a16:creationId xmlns:a16="http://schemas.microsoft.com/office/drawing/2014/main" id="{3F262BDE-CF21-4E30-9281-5F1F7F7DF670}"/>
              </a:ext>
            </a:extLst>
          </p:cNvPr>
          <p:cNvPicPr>
            <a:picLocks noChangeAspect="1"/>
          </p:cNvPicPr>
          <p:nvPr/>
        </p:nvPicPr>
        <p:blipFill>
          <a:blip r:embed="rId3"/>
          <a:stretch>
            <a:fillRect/>
          </a:stretch>
        </p:blipFill>
        <p:spPr>
          <a:xfrm>
            <a:off x="1782804" y="1690688"/>
            <a:ext cx="8626392" cy="4947835"/>
          </a:xfrm>
          <a:prstGeom prst="rect">
            <a:avLst/>
          </a:prstGeom>
        </p:spPr>
      </p:pic>
    </p:spTree>
    <p:extLst>
      <p:ext uri="{BB962C8B-B14F-4D97-AF65-F5344CB8AC3E}">
        <p14:creationId xmlns:p14="http://schemas.microsoft.com/office/powerpoint/2010/main" val="2487854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406C-1E65-4DF1-97A7-236BE0FABF94}"/>
              </a:ext>
            </a:extLst>
          </p:cNvPr>
          <p:cNvSpPr>
            <a:spLocks noGrp="1"/>
          </p:cNvSpPr>
          <p:nvPr>
            <p:ph type="title"/>
          </p:nvPr>
        </p:nvSpPr>
        <p:spPr/>
        <p:txBody>
          <a:bodyPr/>
          <a:lstStyle/>
          <a:p>
            <a:r>
              <a:rPr lang="en-US" b="1" dirty="0">
                <a:solidFill>
                  <a:schemeClr val="accent1"/>
                </a:solidFill>
              </a:rPr>
              <a:t>Simulation: Poisson Process (rate 3)</a:t>
            </a:r>
            <a:endParaRPr lang="en-CH" b="1" dirty="0">
              <a:solidFill>
                <a:schemeClr val="accent1"/>
              </a:solidFill>
            </a:endParaRPr>
          </a:p>
        </p:txBody>
      </p:sp>
      <p:pic>
        <p:nvPicPr>
          <p:cNvPr id="4" name="Picture 3" descr="Chart, timeline&#10;&#10;Description automatically generated with medium confidence">
            <a:extLst>
              <a:ext uri="{FF2B5EF4-FFF2-40B4-BE49-F238E27FC236}">
                <a16:creationId xmlns:a16="http://schemas.microsoft.com/office/drawing/2014/main" id="{580E518B-1FF8-4440-BF82-0831E1E71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951" y="1458000"/>
            <a:ext cx="7156098" cy="5400000"/>
          </a:xfrm>
          <a:prstGeom prst="rect">
            <a:avLst/>
          </a:prstGeom>
        </p:spPr>
      </p:pic>
    </p:spTree>
    <p:extLst>
      <p:ext uri="{BB962C8B-B14F-4D97-AF65-F5344CB8AC3E}">
        <p14:creationId xmlns:p14="http://schemas.microsoft.com/office/powerpoint/2010/main" val="2354758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406C-1E65-4DF1-97A7-236BE0FABF94}"/>
              </a:ext>
            </a:extLst>
          </p:cNvPr>
          <p:cNvSpPr>
            <a:spLocks noGrp="1"/>
          </p:cNvSpPr>
          <p:nvPr>
            <p:ph type="title"/>
          </p:nvPr>
        </p:nvSpPr>
        <p:spPr/>
        <p:txBody>
          <a:bodyPr/>
          <a:lstStyle/>
          <a:p>
            <a:r>
              <a:rPr lang="en-US" b="1" dirty="0">
                <a:solidFill>
                  <a:schemeClr val="accent1"/>
                </a:solidFill>
              </a:rPr>
              <a:t>Simulation: Poisson Process (rate 4)</a:t>
            </a:r>
            <a:endParaRPr lang="en-CH" b="1" dirty="0">
              <a:solidFill>
                <a:schemeClr val="accent1"/>
              </a:solidFill>
            </a:endParaRPr>
          </a:p>
        </p:txBody>
      </p:sp>
      <p:pic>
        <p:nvPicPr>
          <p:cNvPr id="4" name="Picture 3" descr="Chart&#10;&#10;Description automatically generated">
            <a:extLst>
              <a:ext uri="{FF2B5EF4-FFF2-40B4-BE49-F238E27FC236}">
                <a16:creationId xmlns:a16="http://schemas.microsoft.com/office/drawing/2014/main" id="{86BFE6F2-1176-4D10-93A3-2E30B2E45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951" y="1458000"/>
            <a:ext cx="7156098" cy="5400000"/>
          </a:xfrm>
          <a:prstGeom prst="rect">
            <a:avLst/>
          </a:prstGeom>
        </p:spPr>
      </p:pic>
    </p:spTree>
    <p:extLst>
      <p:ext uri="{BB962C8B-B14F-4D97-AF65-F5344CB8AC3E}">
        <p14:creationId xmlns:p14="http://schemas.microsoft.com/office/powerpoint/2010/main" val="226510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ogo, company name&#10;&#10;Description automatically generated">
            <a:extLst>
              <a:ext uri="{FF2B5EF4-FFF2-40B4-BE49-F238E27FC236}">
                <a16:creationId xmlns:a16="http://schemas.microsoft.com/office/drawing/2014/main" id="{15F616B0-D041-4AB6-A9C4-F8ED8AB15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3191" y="2464662"/>
            <a:ext cx="2022127" cy="1170213"/>
          </a:xfrm>
          <a:prstGeom prst="rect">
            <a:avLst/>
          </a:prstGeom>
        </p:spPr>
      </p:pic>
      <p:sp>
        <p:nvSpPr>
          <p:cNvPr id="2" name="Title 1">
            <a:extLst>
              <a:ext uri="{FF2B5EF4-FFF2-40B4-BE49-F238E27FC236}">
                <a16:creationId xmlns:a16="http://schemas.microsoft.com/office/drawing/2014/main" id="{1D685495-96BA-40A8-8C8B-AB1E21D4AD21}"/>
              </a:ext>
            </a:extLst>
          </p:cNvPr>
          <p:cNvSpPr>
            <a:spLocks noGrp="1"/>
          </p:cNvSpPr>
          <p:nvPr>
            <p:ph type="title"/>
          </p:nvPr>
        </p:nvSpPr>
        <p:spPr/>
        <p:txBody>
          <a:bodyPr/>
          <a:lstStyle/>
          <a:p>
            <a:r>
              <a:rPr lang="en-US" b="1" dirty="0">
                <a:solidFill>
                  <a:schemeClr val="accent1"/>
                </a:solidFill>
              </a:rPr>
              <a:t>Latency is crucial for cloud storage,</a:t>
            </a:r>
            <a:br>
              <a:rPr lang="en-US" b="1" dirty="0">
                <a:solidFill>
                  <a:schemeClr val="accent1"/>
                </a:solidFill>
              </a:rPr>
            </a:br>
            <a:r>
              <a:rPr lang="en-US" b="1" dirty="0">
                <a:solidFill>
                  <a:schemeClr val="accent1"/>
                </a:solidFill>
              </a:rPr>
              <a:t>but comes at a price</a:t>
            </a:r>
            <a:endParaRPr lang="en-CH" b="1" dirty="0">
              <a:solidFill>
                <a:schemeClr val="accent1"/>
              </a:solidFill>
            </a:endParaRPr>
          </a:p>
        </p:txBody>
      </p:sp>
      <p:sp>
        <p:nvSpPr>
          <p:cNvPr id="3" name="Content Placeholder 2">
            <a:extLst>
              <a:ext uri="{FF2B5EF4-FFF2-40B4-BE49-F238E27FC236}">
                <a16:creationId xmlns:a16="http://schemas.microsoft.com/office/drawing/2014/main" id="{AB05626D-5BF4-4FF5-A4BC-9C44B06BAC53}"/>
              </a:ext>
            </a:extLst>
          </p:cNvPr>
          <p:cNvSpPr>
            <a:spLocks noGrp="1"/>
          </p:cNvSpPr>
          <p:nvPr>
            <p:ph idx="1"/>
          </p:nvPr>
        </p:nvSpPr>
        <p:spPr>
          <a:xfrm>
            <a:off x="3873265" y="1804534"/>
            <a:ext cx="6979990" cy="5069024"/>
          </a:xfrm>
        </p:spPr>
        <p:txBody>
          <a:bodyPr>
            <a:normAutofit lnSpcReduction="10000"/>
          </a:bodyPr>
          <a:lstStyle/>
          <a:p>
            <a:pPr marL="0" indent="0">
              <a:buClr>
                <a:schemeClr val="accent1"/>
              </a:buClr>
              <a:buNone/>
            </a:pPr>
            <a:r>
              <a:rPr lang="en-US" dirty="0"/>
              <a:t>How?</a:t>
            </a:r>
          </a:p>
          <a:p>
            <a:pPr marL="0" indent="0">
              <a:buClr>
                <a:schemeClr val="accent1"/>
              </a:buClr>
              <a:buNone/>
            </a:pPr>
            <a:r>
              <a:rPr lang="en-US" dirty="0">
                <a:solidFill>
                  <a:schemeClr val="bg2">
                    <a:lumMod val="75000"/>
                  </a:schemeClr>
                </a:solidFill>
              </a:rPr>
              <a:t>Self-hosted Redis</a:t>
            </a:r>
          </a:p>
          <a:p>
            <a:pPr marL="0" indent="0">
              <a:buClr>
                <a:schemeClr val="accent1"/>
              </a:buClr>
              <a:buNone/>
            </a:pPr>
            <a:r>
              <a:rPr lang="en-US" dirty="0">
                <a:solidFill>
                  <a:schemeClr val="bg2">
                    <a:lumMod val="75000"/>
                  </a:schemeClr>
                </a:solidFill>
              </a:rPr>
              <a:t>Managed cloud service</a:t>
            </a:r>
          </a:p>
          <a:p>
            <a:pPr marL="0" indent="0">
              <a:buClr>
                <a:schemeClr val="accent1"/>
              </a:buClr>
              <a:buNone/>
            </a:pPr>
            <a:endParaRPr lang="en-US" dirty="0"/>
          </a:p>
          <a:p>
            <a:pPr marL="0" indent="0">
              <a:buClr>
                <a:schemeClr val="accent1"/>
              </a:buClr>
              <a:buNone/>
            </a:pPr>
            <a:r>
              <a:rPr lang="en-US" dirty="0"/>
              <a:t>At what cost?</a:t>
            </a:r>
          </a:p>
          <a:p>
            <a:pPr marL="0" indent="0">
              <a:buClr>
                <a:schemeClr val="accent1"/>
              </a:buClr>
              <a:buNone/>
            </a:pPr>
            <a:r>
              <a:rPr lang="en-US" dirty="0">
                <a:solidFill>
                  <a:schemeClr val="bg2">
                    <a:lumMod val="75000"/>
                  </a:schemeClr>
                </a:solidFill>
              </a:rPr>
              <a:t>Expensive</a:t>
            </a:r>
          </a:p>
          <a:p>
            <a:pPr marL="0" indent="0">
              <a:buClr>
                <a:schemeClr val="accent1"/>
              </a:buClr>
              <a:buNone/>
            </a:pPr>
            <a:r>
              <a:rPr lang="en-US" dirty="0">
                <a:solidFill>
                  <a:schemeClr val="bg2">
                    <a:lumMod val="75000"/>
                  </a:schemeClr>
                </a:solidFill>
              </a:rPr>
              <a:t>Pay-per use model</a:t>
            </a:r>
          </a:p>
          <a:p>
            <a:pPr marL="0" indent="0">
              <a:buClr>
                <a:schemeClr val="accent1"/>
              </a:buClr>
              <a:buNone/>
            </a:pPr>
            <a:endParaRPr lang="en-US" dirty="0"/>
          </a:p>
          <a:p>
            <a:pPr marL="0" indent="0">
              <a:buClr>
                <a:schemeClr val="accent1"/>
              </a:buClr>
              <a:buNone/>
            </a:pPr>
            <a:r>
              <a:rPr lang="en-US" dirty="0"/>
              <a:t>Limitations?</a:t>
            </a:r>
          </a:p>
          <a:p>
            <a:pPr marL="0" indent="0">
              <a:buClr>
                <a:schemeClr val="accent1"/>
              </a:buClr>
              <a:buNone/>
            </a:pPr>
            <a:r>
              <a:rPr lang="en-US" dirty="0">
                <a:solidFill>
                  <a:schemeClr val="bg2">
                    <a:lumMod val="75000"/>
                  </a:schemeClr>
                </a:solidFill>
              </a:rPr>
              <a:t>Low elasticity for burst workloads</a:t>
            </a:r>
          </a:p>
        </p:txBody>
      </p:sp>
      <p:pic>
        <p:nvPicPr>
          <p:cNvPr id="5" name="Picture 4" descr="Logo&#10;&#10;Description automatically generated with medium confidence">
            <a:extLst>
              <a:ext uri="{FF2B5EF4-FFF2-40B4-BE49-F238E27FC236}">
                <a16:creationId xmlns:a16="http://schemas.microsoft.com/office/drawing/2014/main" id="{4F350075-B856-4896-98B8-7D193B4393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1789" y="2092824"/>
            <a:ext cx="1544929" cy="515983"/>
          </a:xfrm>
          <a:prstGeom prst="rect">
            <a:avLst/>
          </a:prstGeom>
        </p:spPr>
      </p:pic>
    </p:spTree>
    <p:extLst>
      <p:ext uri="{BB962C8B-B14F-4D97-AF65-F5344CB8AC3E}">
        <p14:creationId xmlns:p14="http://schemas.microsoft.com/office/powerpoint/2010/main" val="2255350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406C-1E65-4DF1-97A7-236BE0FABF94}"/>
              </a:ext>
            </a:extLst>
          </p:cNvPr>
          <p:cNvSpPr>
            <a:spLocks noGrp="1"/>
          </p:cNvSpPr>
          <p:nvPr>
            <p:ph type="title"/>
          </p:nvPr>
        </p:nvSpPr>
        <p:spPr/>
        <p:txBody>
          <a:bodyPr/>
          <a:lstStyle/>
          <a:p>
            <a:r>
              <a:rPr lang="en-US" b="1" dirty="0">
                <a:solidFill>
                  <a:schemeClr val="accent1"/>
                </a:solidFill>
              </a:rPr>
              <a:t>Simulation: Low Sensitivity</a:t>
            </a:r>
            <a:endParaRPr lang="en-CH" b="1" dirty="0">
              <a:solidFill>
                <a:schemeClr val="accent1"/>
              </a:solidFill>
            </a:endParaRPr>
          </a:p>
        </p:txBody>
      </p:sp>
      <p:pic>
        <p:nvPicPr>
          <p:cNvPr id="4" name="Picture 3" descr="Chart&#10;&#10;Description automatically generated">
            <a:extLst>
              <a:ext uri="{FF2B5EF4-FFF2-40B4-BE49-F238E27FC236}">
                <a16:creationId xmlns:a16="http://schemas.microsoft.com/office/drawing/2014/main" id="{4B910533-D4F9-410F-815B-A93BE6BBF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951" y="1458000"/>
            <a:ext cx="7156097" cy="5400000"/>
          </a:xfrm>
          <a:prstGeom prst="rect">
            <a:avLst/>
          </a:prstGeom>
        </p:spPr>
      </p:pic>
    </p:spTree>
    <p:extLst>
      <p:ext uri="{BB962C8B-B14F-4D97-AF65-F5344CB8AC3E}">
        <p14:creationId xmlns:p14="http://schemas.microsoft.com/office/powerpoint/2010/main" val="752886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406C-1E65-4DF1-97A7-236BE0FABF94}"/>
              </a:ext>
            </a:extLst>
          </p:cNvPr>
          <p:cNvSpPr>
            <a:spLocks noGrp="1"/>
          </p:cNvSpPr>
          <p:nvPr>
            <p:ph type="title"/>
          </p:nvPr>
        </p:nvSpPr>
        <p:spPr/>
        <p:txBody>
          <a:bodyPr/>
          <a:lstStyle/>
          <a:p>
            <a:r>
              <a:rPr lang="en-US" b="1" dirty="0">
                <a:solidFill>
                  <a:schemeClr val="accent1"/>
                </a:solidFill>
              </a:rPr>
              <a:t>Simulation: High Sensitivity</a:t>
            </a:r>
            <a:endParaRPr lang="en-CH" b="1" dirty="0">
              <a:solidFill>
                <a:schemeClr val="accent1"/>
              </a:solidFill>
            </a:endParaRPr>
          </a:p>
        </p:txBody>
      </p:sp>
      <p:pic>
        <p:nvPicPr>
          <p:cNvPr id="7" name="Picture 6" descr="Chart&#10;&#10;Description automatically generated">
            <a:extLst>
              <a:ext uri="{FF2B5EF4-FFF2-40B4-BE49-F238E27FC236}">
                <a16:creationId xmlns:a16="http://schemas.microsoft.com/office/drawing/2014/main" id="{370AA839-E629-4B7F-85A5-3BBB8105AD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951" y="1458000"/>
            <a:ext cx="7156098" cy="5400000"/>
          </a:xfrm>
          <a:prstGeom prst="rect">
            <a:avLst/>
          </a:prstGeom>
        </p:spPr>
      </p:pic>
    </p:spTree>
    <p:extLst>
      <p:ext uri="{BB962C8B-B14F-4D97-AF65-F5344CB8AC3E}">
        <p14:creationId xmlns:p14="http://schemas.microsoft.com/office/powerpoint/2010/main" val="1717558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CB42-9FED-4175-B2E0-B9293A6DCEB3}"/>
              </a:ext>
            </a:extLst>
          </p:cNvPr>
          <p:cNvSpPr>
            <a:spLocks noGrp="1"/>
          </p:cNvSpPr>
          <p:nvPr>
            <p:ph type="title"/>
          </p:nvPr>
        </p:nvSpPr>
        <p:spPr/>
        <p:txBody>
          <a:bodyPr/>
          <a:lstStyle/>
          <a:p>
            <a:r>
              <a:rPr lang="en-US" b="1" dirty="0">
                <a:solidFill>
                  <a:schemeClr val="accent1"/>
                </a:solidFill>
              </a:rPr>
              <a:t>Burst Workloads: Cost-Efficiency</a:t>
            </a:r>
            <a:endParaRPr lang="en-CH" b="1" dirty="0">
              <a:solidFill>
                <a:schemeClr val="accent1"/>
              </a:solidFill>
            </a:endParaRPr>
          </a:p>
        </p:txBody>
      </p:sp>
      <p:pic>
        <p:nvPicPr>
          <p:cNvPr id="5" name="Picture 4">
            <a:extLst>
              <a:ext uri="{FF2B5EF4-FFF2-40B4-BE49-F238E27FC236}">
                <a16:creationId xmlns:a16="http://schemas.microsoft.com/office/drawing/2014/main" id="{3EB78822-95FF-47D6-8C1A-381B771F5DD8}"/>
              </a:ext>
            </a:extLst>
          </p:cNvPr>
          <p:cNvPicPr>
            <a:picLocks noChangeAspect="1"/>
          </p:cNvPicPr>
          <p:nvPr/>
        </p:nvPicPr>
        <p:blipFill>
          <a:blip r:embed="rId3"/>
          <a:stretch>
            <a:fillRect/>
          </a:stretch>
        </p:blipFill>
        <p:spPr>
          <a:xfrm>
            <a:off x="1905000" y="2606683"/>
            <a:ext cx="8382000" cy="2754966"/>
          </a:xfrm>
          <a:prstGeom prst="rect">
            <a:avLst/>
          </a:prstGeom>
        </p:spPr>
      </p:pic>
    </p:spTree>
    <p:extLst>
      <p:ext uri="{BB962C8B-B14F-4D97-AF65-F5344CB8AC3E}">
        <p14:creationId xmlns:p14="http://schemas.microsoft.com/office/powerpoint/2010/main" val="912549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60ED-7D20-462F-82DB-C50EC1D5FE74}"/>
              </a:ext>
            </a:extLst>
          </p:cNvPr>
          <p:cNvSpPr>
            <a:spLocks noGrp="1"/>
          </p:cNvSpPr>
          <p:nvPr>
            <p:ph type="title"/>
          </p:nvPr>
        </p:nvSpPr>
        <p:spPr/>
        <p:txBody>
          <a:bodyPr/>
          <a:lstStyle/>
          <a:p>
            <a:r>
              <a:rPr lang="en-US" b="1" dirty="0">
                <a:solidFill>
                  <a:schemeClr val="accent1"/>
                </a:solidFill>
              </a:rPr>
              <a:t>Latency</a:t>
            </a:r>
            <a:endParaRPr lang="en-CH" b="1" dirty="0">
              <a:solidFill>
                <a:schemeClr val="accent1"/>
              </a:solidFill>
            </a:endParaRPr>
          </a:p>
        </p:txBody>
      </p:sp>
      <p:pic>
        <p:nvPicPr>
          <p:cNvPr id="5" name="Picture 4" descr="Chart&#10;&#10;Description automatically generated">
            <a:extLst>
              <a:ext uri="{FF2B5EF4-FFF2-40B4-BE49-F238E27FC236}">
                <a16:creationId xmlns:a16="http://schemas.microsoft.com/office/drawing/2014/main" id="{B6F2CBE5-CEB0-4BAC-81AF-427650979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259" y="527388"/>
            <a:ext cx="6306869" cy="2700000"/>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6DA8519E-685A-4009-833A-6D2D10F35B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9259" y="4007812"/>
            <a:ext cx="6306869" cy="2700000"/>
          </a:xfrm>
          <a:prstGeom prst="rect">
            <a:avLst/>
          </a:prstGeom>
        </p:spPr>
      </p:pic>
      <p:sp>
        <p:nvSpPr>
          <p:cNvPr id="3" name="Content Placeholder 2">
            <a:extLst>
              <a:ext uri="{FF2B5EF4-FFF2-40B4-BE49-F238E27FC236}">
                <a16:creationId xmlns:a16="http://schemas.microsoft.com/office/drawing/2014/main" id="{409CFECD-9BDE-4341-A837-A67A2FA3EF3D}"/>
              </a:ext>
            </a:extLst>
          </p:cNvPr>
          <p:cNvSpPr>
            <a:spLocks noGrp="1"/>
          </p:cNvSpPr>
          <p:nvPr>
            <p:ph idx="1"/>
          </p:nvPr>
        </p:nvSpPr>
        <p:spPr>
          <a:xfrm>
            <a:off x="6096000" y="150188"/>
            <a:ext cx="6648450" cy="986125"/>
          </a:xfrm>
        </p:spPr>
        <p:txBody>
          <a:bodyPr>
            <a:normAutofit/>
          </a:bodyPr>
          <a:lstStyle/>
          <a:p>
            <a:pPr marL="0" indent="0">
              <a:buNone/>
            </a:pPr>
            <a:r>
              <a:rPr lang="en-US" dirty="0">
                <a:solidFill>
                  <a:schemeClr val="accent1"/>
                </a:solidFill>
              </a:rPr>
              <a:t>Reverse Proxy Latency</a:t>
            </a:r>
          </a:p>
        </p:txBody>
      </p:sp>
      <p:sp>
        <p:nvSpPr>
          <p:cNvPr id="6" name="Content Placeholder 2">
            <a:extLst>
              <a:ext uri="{FF2B5EF4-FFF2-40B4-BE49-F238E27FC236}">
                <a16:creationId xmlns:a16="http://schemas.microsoft.com/office/drawing/2014/main" id="{A93BF833-0745-4E63-B142-818FB73DB18C}"/>
              </a:ext>
            </a:extLst>
          </p:cNvPr>
          <p:cNvSpPr txBox="1">
            <a:spLocks/>
          </p:cNvSpPr>
          <p:nvPr/>
        </p:nvSpPr>
        <p:spPr>
          <a:xfrm>
            <a:off x="6096000" y="3630613"/>
            <a:ext cx="6648450" cy="191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1"/>
                </a:solidFill>
              </a:rPr>
              <a:t>End-to-end Latency</a:t>
            </a:r>
          </a:p>
        </p:txBody>
      </p:sp>
    </p:spTree>
    <p:extLst>
      <p:ext uri="{BB962C8B-B14F-4D97-AF65-F5344CB8AC3E}">
        <p14:creationId xmlns:p14="http://schemas.microsoft.com/office/powerpoint/2010/main" val="2221297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6285-7A46-40E3-BBD7-F97C35AF3FA5}"/>
              </a:ext>
            </a:extLst>
          </p:cNvPr>
          <p:cNvSpPr>
            <a:spLocks noGrp="1"/>
          </p:cNvSpPr>
          <p:nvPr>
            <p:ph type="title"/>
          </p:nvPr>
        </p:nvSpPr>
        <p:spPr/>
        <p:txBody>
          <a:bodyPr/>
          <a:lstStyle/>
          <a:p>
            <a:r>
              <a:rPr lang="en-US" b="1" dirty="0">
                <a:solidFill>
                  <a:schemeClr val="accent1"/>
                </a:solidFill>
              </a:rPr>
              <a:t>Startup</a:t>
            </a:r>
            <a:endParaRPr lang="en-CH" b="1" dirty="0">
              <a:solidFill>
                <a:schemeClr val="accent1"/>
              </a:solidFill>
            </a:endParaRPr>
          </a:p>
        </p:txBody>
      </p:sp>
      <p:pic>
        <p:nvPicPr>
          <p:cNvPr id="5" name="Picture 4" descr="Chart&#10;&#10;Description automatically generated">
            <a:extLst>
              <a:ext uri="{FF2B5EF4-FFF2-40B4-BE49-F238E27FC236}">
                <a16:creationId xmlns:a16="http://schemas.microsoft.com/office/drawing/2014/main" id="{1A2A531B-220B-4B74-B6F5-D0F59A054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1" y="1357664"/>
            <a:ext cx="7231900" cy="5457200"/>
          </a:xfrm>
          <a:prstGeom prst="rect">
            <a:avLst/>
          </a:prstGeom>
        </p:spPr>
      </p:pic>
    </p:spTree>
    <p:extLst>
      <p:ext uri="{BB962C8B-B14F-4D97-AF65-F5344CB8AC3E}">
        <p14:creationId xmlns:p14="http://schemas.microsoft.com/office/powerpoint/2010/main" val="2681575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CB42-9FED-4175-B2E0-B9293A6DCEB3}"/>
              </a:ext>
            </a:extLst>
          </p:cNvPr>
          <p:cNvSpPr>
            <a:spLocks noGrp="1"/>
          </p:cNvSpPr>
          <p:nvPr>
            <p:ph type="title"/>
          </p:nvPr>
        </p:nvSpPr>
        <p:spPr/>
        <p:txBody>
          <a:bodyPr/>
          <a:lstStyle/>
          <a:p>
            <a:r>
              <a:rPr lang="en-US" b="1" dirty="0">
                <a:solidFill>
                  <a:schemeClr val="accent1"/>
                </a:solidFill>
              </a:rPr>
              <a:t>Future Work</a:t>
            </a:r>
            <a:endParaRPr lang="en-CH" b="1" dirty="0">
              <a:solidFill>
                <a:schemeClr val="accent1"/>
              </a:solidFill>
            </a:endParaRPr>
          </a:p>
        </p:txBody>
      </p:sp>
      <p:sp>
        <p:nvSpPr>
          <p:cNvPr id="4" name="Content Placeholder 2">
            <a:extLst>
              <a:ext uri="{FF2B5EF4-FFF2-40B4-BE49-F238E27FC236}">
                <a16:creationId xmlns:a16="http://schemas.microsoft.com/office/drawing/2014/main" id="{1BB397FB-F373-4497-B63D-8A040D6D0FA1}"/>
              </a:ext>
            </a:extLst>
          </p:cNvPr>
          <p:cNvSpPr txBox="1">
            <a:spLocks/>
          </p:cNvSpPr>
          <p:nvPr/>
        </p:nvSpPr>
        <p:spPr>
          <a:xfrm>
            <a:off x="3873268" y="1690688"/>
            <a:ext cx="6979990" cy="506902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buClr>
              <a:buFont typeface="Arial" panose="020B0604020202020204" pitchFamily="34" charset="0"/>
              <a:buNone/>
            </a:pPr>
            <a:r>
              <a:rPr lang="en-US" dirty="0"/>
              <a:t>Multiple Objects</a:t>
            </a:r>
          </a:p>
          <a:p>
            <a:pPr marL="0" indent="0">
              <a:buClr>
                <a:schemeClr val="accent1"/>
              </a:buClr>
              <a:buNone/>
            </a:pPr>
            <a:r>
              <a:rPr lang="en-US" dirty="0">
                <a:solidFill>
                  <a:schemeClr val="bg2">
                    <a:lumMod val="75000"/>
                  </a:schemeClr>
                </a:solidFill>
              </a:rPr>
              <a:t>AWS Lambda connection management</a:t>
            </a:r>
          </a:p>
          <a:p>
            <a:pPr marL="0" indent="0">
              <a:buClr>
                <a:schemeClr val="accent1"/>
              </a:buClr>
              <a:buNone/>
            </a:pPr>
            <a:endParaRPr lang="en-US" dirty="0"/>
          </a:p>
          <a:p>
            <a:pPr marL="0" indent="0">
              <a:buClr>
                <a:schemeClr val="accent1"/>
              </a:buClr>
              <a:buFont typeface="Arial" panose="020B0604020202020204" pitchFamily="34" charset="0"/>
              <a:buNone/>
            </a:pPr>
            <a:r>
              <a:rPr lang="en-US" dirty="0"/>
              <a:t>Scaling</a:t>
            </a:r>
          </a:p>
          <a:p>
            <a:pPr marL="0" indent="0">
              <a:buClr>
                <a:schemeClr val="accent1"/>
              </a:buClr>
              <a:buFont typeface="Arial" panose="020B0604020202020204" pitchFamily="34" charset="0"/>
              <a:buNone/>
            </a:pPr>
            <a:r>
              <a:rPr lang="en-US" dirty="0">
                <a:solidFill>
                  <a:schemeClr val="bg2">
                    <a:lumMod val="75000"/>
                  </a:schemeClr>
                </a:solidFill>
              </a:rPr>
              <a:t>Base cache system</a:t>
            </a:r>
          </a:p>
          <a:p>
            <a:pPr marL="0" indent="0">
              <a:buClr>
                <a:schemeClr val="accent1"/>
              </a:buClr>
              <a:buFont typeface="Arial" panose="020B0604020202020204" pitchFamily="34" charset="0"/>
              <a:buNone/>
            </a:pPr>
            <a:r>
              <a:rPr lang="en-US" dirty="0">
                <a:solidFill>
                  <a:schemeClr val="bg2">
                    <a:lumMod val="75000"/>
                  </a:schemeClr>
                </a:solidFill>
              </a:rPr>
              <a:t>Reactive design for scaling</a:t>
            </a:r>
          </a:p>
          <a:p>
            <a:pPr marL="0" indent="0">
              <a:buClr>
                <a:schemeClr val="accent1"/>
              </a:buClr>
              <a:buFont typeface="Arial" panose="020B0604020202020204" pitchFamily="34" charset="0"/>
              <a:buNone/>
            </a:pPr>
            <a:endParaRPr lang="en-US" dirty="0">
              <a:solidFill>
                <a:schemeClr val="bg2">
                  <a:lumMod val="75000"/>
                </a:schemeClr>
              </a:solidFill>
            </a:endParaRPr>
          </a:p>
          <a:p>
            <a:pPr marL="0" indent="0">
              <a:buClr>
                <a:schemeClr val="accent1"/>
              </a:buClr>
              <a:buFont typeface="Arial" panose="020B0604020202020204" pitchFamily="34" charset="0"/>
              <a:buNone/>
            </a:pPr>
            <a:r>
              <a:rPr lang="en-US" dirty="0"/>
              <a:t>Consistency</a:t>
            </a:r>
          </a:p>
          <a:p>
            <a:pPr marL="0" indent="0">
              <a:buClr>
                <a:schemeClr val="accent1"/>
              </a:buClr>
              <a:buFont typeface="Arial" panose="020B0604020202020204" pitchFamily="34" charset="0"/>
              <a:buNone/>
            </a:pPr>
            <a:r>
              <a:rPr lang="en-US" dirty="0">
                <a:solidFill>
                  <a:schemeClr val="bg2">
                    <a:lumMod val="75000"/>
                  </a:schemeClr>
                </a:solidFill>
              </a:rPr>
              <a:t>S3 operations</a:t>
            </a:r>
          </a:p>
          <a:p>
            <a:pPr marL="0" indent="0">
              <a:buClr>
                <a:schemeClr val="accent1"/>
              </a:buClr>
              <a:buFont typeface="Arial" panose="020B0604020202020204" pitchFamily="34" charset="0"/>
              <a:buNone/>
            </a:pPr>
            <a:endParaRPr lang="en-US" dirty="0">
              <a:solidFill>
                <a:schemeClr val="bg2">
                  <a:lumMod val="75000"/>
                </a:schemeClr>
              </a:solidFill>
            </a:endParaRPr>
          </a:p>
          <a:p>
            <a:pPr marL="0" indent="0">
              <a:buClr>
                <a:schemeClr val="accent1"/>
              </a:buClr>
              <a:buFont typeface="Arial" panose="020B0604020202020204" pitchFamily="34" charset="0"/>
              <a:buNone/>
            </a:pPr>
            <a:r>
              <a:rPr lang="en-US" dirty="0"/>
              <a:t>InfiniCache integration</a:t>
            </a:r>
          </a:p>
          <a:p>
            <a:pPr marL="0" indent="0">
              <a:buClr>
                <a:schemeClr val="accent1"/>
              </a:buClr>
              <a:buFont typeface="Arial" panose="020B0604020202020204" pitchFamily="34" charset="0"/>
              <a:buNone/>
            </a:pPr>
            <a:r>
              <a:rPr lang="en-US" dirty="0">
                <a:solidFill>
                  <a:schemeClr val="bg2">
                    <a:lumMod val="75000"/>
                  </a:schemeClr>
                </a:solidFill>
              </a:rPr>
              <a:t>Low-rate workloads</a:t>
            </a:r>
          </a:p>
          <a:p>
            <a:pPr marL="0" indent="0">
              <a:buClr>
                <a:schemeClr val="accent1"/>
              </a:buClr>
              <a:buFont typeface="Arial" panose="020B0604020202020204" pitchFamily="34" charset="0"/>
              <a:buNone/>
            </a:pPr>
            <a:endParaRPr lang="en-US" dirty="0">
              <a:solidFill>
                <a:schemeClr val="bg2">
                  <a:lumMod val="75000"/>
                </a:schemeClr>
              </a:solidFill>
            </a:endParaRPr>
          </a:p>
        </p:txBody>
      </p:sp>
    </p:spTree>
    <p:extLst>
      <p:ext uri="{BB962C8B-B14F-4D97-AF65-F5344CB8AC3E}">
        <p14:creationId xmlns:p14="http://schemas.microsoft.com/office/powerpoint/2010/main" val="371284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5495-96BA-40A8-8C8B-AB1E21D4AD21}"/>
              </a:ext>
            </a:extLst>
          </p:cNvPr>
          <p:cNvSpPr>
            <a:spLocks noGrp="1"/>
          </p:cNvSpPr>
          <p:nvPr>
            <p:ph type="title"/>
          </p:nvPr>
        </p:nvSpPr>
        <p:spPr/>
        <p:txBody>
          <a:bodyPr/>
          <a:lstStyle/>
          <a:p>
            <a:r>
              <a:rPr lang="en-US" b="1" dirty="0">
                <a:solidFill>
                  <a:schemeClr val="accent1"/>
                </a:solidFill>
              </a:rPr>
              <a:t>Building a Reactive Caching System with Serverless Computing</a:t>
            </a:r>
            <a:endParaRPr lang="en-CH" b="1" dirty="0">
              <a:solidFill>
                <a:schemeClr val="accent1"/>
              </a:solidFill>
            </a:endParaRPr>
          </a:p>
        </p:txBody>
      </p:sp>
      <p:sp>
        <p:nvSpPr>
          <p:cNvPr id="3" name="Content Placeholder 2">
            <a:extLst>
              <a:ext uri="{FF2B5EF4-FFF2-40B4-BE49-F238E27FC236}">
                <a16:creationId xmlns:a16="http://schemas.microsoft.com/office/drawing/2014/main" id="{AB05626D-5BF4-4FF5-A4BC-9C44B06BAC53}"/>
              </a:ext>
            </a:extLst>
          </p:cNvPr>
          <p:cNvSpPr>
            <a:spLocks noGrp="1"/>
          </p:cNvSpPr>
          <p:nvPr>
            <p:ph idx="1"/>
          </p:nvPr>
        </p:nvSpPr>
        <p:spPr>
          <a:xfrm>
            <a:off x="3873268" y="1830388"/>
            <a:ext cx="6979990" cy="5069024"/>
          </a:xfrm>
        </p:spPr>
        <p:txBody>
          <a:bodyPr>
            <a:normAutofit lnSpcReduction="10000"/>
          </a:bodyPr>
          <a:lstStyle/>
          <a:p>
            <a:pPr marL="0" indent="0">
              <a:buClr>
                <a:schemeClr val="accent1"/>
              </a:buClr>
              <a:buNone/>
            </a:pPr>
            <a:r>
              <a:rPr lang="en-US" dirty="0"/>
              <a:t>Better elasticity</a:t>
            </a:r>
          </a:p>
          <a:p>
            <a:pPr marL="0" indent="0">
              <a:buClr>
                <a:schemeClr val="accent1"/>
              </a:buClr>
              <a:buNone/>
            </a:pPr>
            <a:r>
              <a:rPr lang="en-US" dirty="0">
                <a:solidFill>
                  <a:schemeClr val="bg2">
                    <a:lumMod val="75000"/>
                  </a:schemeClr>
                </a:solidFill>
              </a:rPr>
              <a:t>Self-hosted Redis vs ElastiCache</a:t>
            </a:r>
          </a:p>
          <a:p>
            <a:pPr marL="0" indent="0">
              <a:buClr>
                <a:schemeClr val="accent1"/>
              </a:buClr>
              <a:buNone/>
            </a:pPr>
            <a:endParaRPr lang="en-US" dirty="0"/>
          </a:p>
          <a:p>
            <a:pPr marL="0" indent="0">
              <a:buClr>
                <a:schemeClr val="accent1"/>
              </a:buClr>
              <a:buNone/>
            </a:pPr>
            <a:r>
              <a:rPr lang="en-US" dirty="0"/>
              <a:t>No managed service?</a:t>
            </a:r>
          </a:p>
          <a:p>
            <a:pPr marL="0" indent="0">
              <a:buClr>
                <a:schemeClr val="accent1"/>
              </a:buClr>
              <a:buNone/>
            </a:pPr>
            <a:r>
              <a:rPr lang="en-US" dirty="0">
                <a:solidFill>
                  <a:schemeClr val="bg2">
                    <a:lumMod val="75000"/>
                  </a:schemeClr>
                </a:solidFill>
              </a:rPr>
              <a:t>Simple reactive system</a:t>
            </a:r>
          </a:p>
          <a:p>
            <a:pPr marL="0" indent="0">
              <a:buClr>
                <a:schemeClr val="accent1"/>
              </a:buClr>
              <a:buNone/>
            </a:pPr>
            <a:endParaRPr lang="en-US" dirty="0"/>
          </a:p>
          <a:p>
            <a:pPr marL="0" indent="0">
              <a:buClr>
                <a:schemeClr val="accent1"/>
              </a:buClr>
              <a:buNone/>
            </a:pPr>
            <a:r>
              <a:rPr lang="en-US" dirty="0"/>
              <a:t>Reactive design</a:t>
            </a:r>
          </a:p>
          <a:p>
            <a:pPr marL="0" indent="0">
              <a:buClr>
                <a:schemeClr val="accent1"/>
              </a:buClr>
              <a:buNone/>
            </a:pPr>
            <a:r>
              <a:rPr lang="en-US" dirty="0">
                <a:solidFill>
                  <a:schemeClr val="bg2">
                    <a:lumMod val="75000"/>
                  </a:schemeClr>
                </a:solidFill>
              </a:rPr>
              <a:t>Serverless computing</a:t>
            </a:r>
          </a:p>
          <a:p>
            <a:pPr marL="0" indent="0">
              <a:buClr>
                <a:schemeClr val="accent1"/>
              </a:buClr>
              <a:buNone/>
            </a:pPr>
            <a:endParaRPr lang="en-US" dirty="0">
              <a:solidFill>
                <a:schemeClr val="bg2">
                  <a:lumMod val="75000"/>
                </a:schemeClr>
              </a:solidFill>
            </a:endParaRPr>
          </a:p>
          <a:p>
            <a:pPr marL="0" indent="0">
              <a:buClr>
                <a:schemeClr val="accent1"/>
              </a:buClr>
              <a:buNone/>
            </a:pPr>
            <a:r>
              <a:rPr lang="en-US" dirty="0"/>
              <a:t>Cost-effective managed system</a:t>
            </a:r>
          </a:p>
        </p:txBody>
      </p:sp>
    </p:spTree>
    <p:extLst>
      <p:ext uri="{BB962C8B-B14F-4D97-AF65-F5344CB8AC3E}">
        <p14:creationId xmlns:p14="http://schemas.microsoft.com/office/powerpoint/2010/main" val="160565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5495-96BA-40A8-8C8B-AB1E21D4AD21}"/>
              </a:ext>
            </a:extLst>
          </p:cNvPr>
          <p:cNvSpPr>
            <a:spLocks noGrp="1"/>
          </p:cNvSpPr>
          <p:nvPr>
            <p:ph type="title"/>
          </p:nvPr>
        </p:nvSpPr>
        <p:spPr/>
        <p:txBody>
          <a:bodyPr/>
          <a:lstStyle/>
          <a:p>
            <a:r>
              <a:rPr lang="en-US" b="1" dirty="0">
                <a:solidFill>
                  <a:schemeClr val="accent1"/>
                </a:solidFill>
              </a:rPr>
              <a:t>Setting</a:t>
            </a:r>
            <a:endParaRPr lang="en-CH" b="1" dirty="0">
              <a:solidFill>
                <a:schemeClr val="accent1"/>
              </a:solidFill>
            </a:endParaRPr>
          </a:p>
        </p:txBody>
      </p:sp>
      <p:sp>
        <p:nvSpPr>
          <p:cNvPr id="3" name="Content Placeholder 2">
            <a:extLst>
              <a:ext uri="{FF2B5EF4-FFF2-40B4-BE49-F238E27FC236}">
                <a16:creationId xmlns:a16="http://schemas.microsoft.com/office/drawing/2014/main" id="{AB05626D-5BF4-4FF5-A4BC-9C44B06BAC53}"/>
              </a:ext>
            </a:extLst>
          </p:cNvPr>
          <p:cNvSpPr>
            <a:spLocks noGrp="1"/>
          </p:cNvSpPr>
          <p:nvPr>
            <p:ph idx="1"/>
          </p:nvPr>
        </p:nvSpPr>
        <p:spPr>
          <a:xfrm>
            <a:off x="3873268" y="1830388"/>
            <a:ext cx="6979990" cy="5069024"/>
          </a:xfrm>
        </p:spPr>
        <p:txBody>
          <a:bodyPr>
            <a:normAutofit/>
          </a:bodyPr>
          <a:lstStyle/>
          <a:p>
            <a:pPr marL="0" indent="0">
              <a:buClr>
                <a:schemeClr val="accent1"/>
              </a:buClr>
              <a:buNone/>
            </a:pPr>
            <a:r>
              <a:rPr lang="en-US" dirty="0"/>
              <a:t>Single object</a:t>
            </a:r>
          </a:p>
          <a:p>
            <a:pPr marL="0" indent="0">
              <a:buClr>
                <a:schemeClr val="accent1"/>
              </a:buClr>
              <a:buNone/>
            </a:pPr>
            <a:r>
              <a:rPr lang="en-US" dirty="0">
                <a:solidFill>
                  <a:schemeClr val="bg2">
                    <a:lumMod val="75000"/>
                  </a:schemeClr>
                </a:solidFill>
              </a:rPr>
              <a:t>System works for a single object</a:t>
            </a:r>
          </a:p>
          <a:p>
            <a:pPr marL="0" indent="0">
              <a:buClr>
                <a:schemeClr val="accent1"/>
              </a:buClr>
              <a:buNone/>
            </a:pPr>
            <a:endParaRPr lang="en-US" dirty="0"/>
          </a:p>
          <a:p>
            <a:pPr marL="0" indent="0">
              <a:buClr>
                <a:schemeClr val="accent1"/>
              </a:buClr>
              <a:buNone/>
            </a:pPr>
            <a:r>
              <a:rPr lang="en-US" dirty="0"/>
              <a:t>Scaling</a:t>
            </a:r>
          </a:p>
          <a:p>
            <a:pPr marL="0" indent="0">
              <a:buClr>
                <a:schemeClr val="accent1"/>
              </a:buClr>
              <a:buNone/>
            </a:pPr>
            <a:r>
              <a:rPr lang="en-US" dirty="0">
                <a:solidFill>
                  <a:schemeClr val="bg2">
                    <a:lumMod val="75000"/>
                  </a:schemeClr>
                </a:solidFill>
              </a:rPr>
              <a:t>Only scales from zero to one instance</a:t>
            </a:r>
          </a:p>
          <a:p>
            <a:pPr marL="0" indent="0">
              <a:buClr>
                <a:schemeClr val="accent1"/>
              </a:buClr>
              <a:buNone/>
            </a:pPr>
            <a:endParaRPr lang="en-US" dirty="0"/>
          </a:p>
          <a:p>
            <a:pPr marL="0" indent="0">
              <a:buClr>
                <a:schemeClr val="accent1"/>
              </a:buClr>
              <a:buNone/>
            </a:pPr>
            <a:r>
              <a:rPr lang="en-US" dirty="0"/>
              <a:t>Consistency</a:t>
            </a:r>
          </a:p>
          <a:p>
            <a:pPr marL="0" indent="0">
              <a:buClr>
                <a:schemeClr val="accent1"/>
              </a:buClr>
              <a:buNone/>
            </a:pPr>
            <a:r>
              <a:rPr lang="en-US" dirty="0">
                <a:solidFill>
                  <a:schemeClr val="bg2">
                    <a:lumMod val="75000"/>
                  </a:schemeClr>
                </a:solidFill>
              </a:rPr>
              <a:t>Only get requests</a:t>
            </a:r>
          </a:p>
          <a:p>
            <a:pPr marL="0" indent="0">
              <a:buClr>
                <a:schemeClr val="accent1"/>
              </a:buClr>
              <a:buNone/>
            </a:pPr>
            <a:endParaRPr lang="en-US" dirty="0">
              <a:solidFill>
                <a:schemeClr val="bg2">
                  <a:lumMod val="75000"/>
                </a:schemeClr>
              </a:solidFill>
            </a:endParaRPr>
          </a:p>
        </p:txBody>
      </p:sp>
    </p:spTree>
    <p:extLst>
      <p:ext uri="{BB962C8B-B14F-4D97-AF65-F5344CB8AC3E}">
        <p14:creationId xmlns:p14="http://schemas.microsoft.com/office/powerpoint/2010/main" val="2062803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5626D-5BF4-4FF5-A4BC-9C44B06BAC53}"/>
              </a:ext>
            </a:extLst>
          </p:cNvPr>
          <p:cNvSpPr>
            <a:spLocks noGrp="1"/>
          </p:cNvSpPr>
          <p:nvPr>
            <p:ph idx="1"/>
          </p:nvPr>
        </p:nvSpPr>
        <p:spPr>
          <a:xfrm>
            <a:off x="3867150" y="2119061"/>
            <a:ext cx="3098800" cy="1078274"/>
          </a:xfrm>
        </p:spPr>
        <p:txBody>
          <a:bodyPr>
            <a:normAutofit/>
          </a:bodyPr>
          <a:lstStyle/>
          <a:p>
            <a:pPr marL="0" indent="0">
              <a:buClr>
                <a:schemeClr val="accent1"/>
              </a:buClr>
              <a:buNone/>
            </a:pPr>
            <a:r>
              <a:rPr lang="en-US" dirty="0"/>
              <a:t>System</a:t>
            </a:r>
          </a:p>
        </p:txBody>
      </p:sp>
      <p:sp>
        <p:nvSpPr>
          <p:cNvPr id="5" name="Arrow: Chevron 4">
            <a:extLst>
              <a:ext uri="{FF2B5EF4-FFF2-40B4-BE49-F238E27FC236}">
                <a16:creationId xmlns:a16="http://schemas.microsoft.com/office/drawing/2014/main" id="{4A3504CB-65E1-443E-84D3-9E1F0267E446}"/>
              </a:ext>
            </a:extLst>
          </p:cNvPr>
          <p:cNvSpPr/>
          <p:nvPr/>
        </p:nvSpPr>
        <p:spPr>
          <a:xfrm flipH="1">
            <a:off x="6991351" y="1220426"/>
            <a:ext cx="876299" cy="2387600"/>
          </a:xfrm>
          <a:prstGeom prst="chevron">
            <a:avLst>
              <a:gd name="adj" fmla="val 7960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6" name="TextBox 5">
            <a:extLst>
              <a:ext uri="{FF2B5EF4-FFF2-40B4-BE49-F238E27FC236}">
                <a16:creationId xmlns:a16="http://schemas.microsoft.com/office/drawing/2014/main" id="{6E325677-41BC-41D8-A6B5-076B4C9C61B4}"/>
              </a:ext>
            </a:extLst>
          </p:cNvPr>
          <p:cNvSpPr txBox="1"/>
          <p:nvPr/>
        </p:nvSpPr>
        <p:spPr>
          <a:xfrm>
            <a:off x="7842249" y="1648666"/>
            <a:ext cx="3238500" cy="1569660"/>
          </a:xfrm>
          <a:prstGeom prst="rect">
            <a:avLst/>
          </a:prstGeom>
          <a:noFill/>
        </p:spPr>
        <p:txBody>
          <a:bodyPr wrap="square" rtlCol="0">
            <a:spAutoFit/>
          </a:bodyPr>
          <a:lstStyle/>
          <a:p>
            <a:r>
              <a:rPr lang="en-US" sz="2400" dirty="0">
                <a:solidFill>
                  <a:schemeClr val="bg2">
                    <a:lumMod val="75000"/>
                  </a:schemeClr>
                </a:solidFill>
              </a:rPr>
              <a:t>Overview</a:t>
            </a:r>
          </a:p>
          <a:p>
            <a:r>
              <a:rPr lang="en-US" sz="2400" dirty="0">
                <a:solidFill>
                  <a:schemeClr val="bg2">
                    <a:lumMod val="75000"/>
                  </a:schemeClr>
                </a:solidFill>
              </a:rPr>
              <a:t>Storage layers</a:t>
            </a:r>
          </a:p>
          <a:p>
            <a:r>
              <a:rPr lang="en-US" sz="2400" dirty="0">
                <a:solidFill>
                  <a:schemeClr val="bg2">
                    <a:lumMod val="75000"/>
                  </a:schemeClr>
                </a:solidFill>
              </a:rPr>
              <a:t>Workflow</a:t>
            </a:r>
          </a:p>
          <a:p>
            <a:r>
              <a:rPr lang="en-US" sz="2400" dirty="0">
                <a:solidFill>
                  <a:schemeClr val="bg2">
                    <a:lumMod val="75000"/>
                  </a:schemeClr>
                </a:solidFill>
              </a:rPr>
              <a:t>Reactive design</a:t>
            </a:r>
            <a:endParaRPr lang="en-CH" sz="2400" dirty="0">
              <a:solidFill>
                <a:schemeClr val="bg2">
                  <a:lumMod val="75000"/>
                </a:schemeClr>
              </a:solidFill>
            </a:endParaRPr>
          </a:p>
        </p:txBody>
      </p:sp>
      <p:sp>
        <p:nvSpPr>
          <p:cNvPr id="7" name="Arrow: Chevron 6">
            <a:extLst>
              <a:ext uri="{FF2B5EF4-FFF2-40B4-BE49-F238E27FC236}">
                <a16:creationId xmlns:a16="http://schemas.microsoft.com/office/drawing/2014/main" id="{E9B24423-AEE8-46E9-80A8-FE5FDA76CC66}"/>
              </a:ext>
            </a:extLst>
          </p:cNvPr>
          <p:cNvSpPr/>
          <p:nvPr/>
        </p:nvSpPr>
        <p:spPr>
          <a:xfrm flipH="1">
            <a:off x="6915148" y="4010748"/>
            <a:ext cx="927101" cy="1626826"/>
          </a:xfrm>
          <a:prstGeom prst="chevron">
            <a:avLst>
              <a:gd name="adj" fmla="val 79605"/>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
        <p:nvSpPr>
          <p:cNvPr id="8" name="TextBox 7">
            <a:extLst>
              <a:ext uri="{FF2B5EF4-FFF2-40B4-BE49-F238E27FC236}">
                <a16:creationId xmlns:a16="http://schemas.microsoft.com/office/drawing/2014/main" id="{79DAD5F4-6C16-4265-9300-83A19F4B9843}"/>
              </a:ext>
            </a:extLst>
          </p:cNvPr>
          <p:cNvSpPr txBox="1"/>
          <p:nvPr/>
        </p:nvSpPr>
        <p:spPr>
          <a:xfrm>
            <a:off x="7867650" y="4408662"/>
            <a:ext cx="3238500" cy="830997"/>
          </a:xfrm>
          <a:prstGeom prst="rect">
            <a:avLst/>
          </a:prstGeom>
          <a:noFill/>
        </p:spPr>
        <p:txBody>
          <a:bodyPr wrap="square" rtlCol="0">
            <a:spAutoFit/>
          </a:bodyPr>
          <a:lstStyle/>
          <a:p>
            <a:r>
              <a:rPr lang="en-US" sz="2400" dirty="0">
                <a:solidFill>
                  <a:schemeClr val="bg2">
                    <a:lumMod val="75000"/>
                  </a:schemeClr>
                </a:solidFill>
              </a:rPr>
              <a:t>Latency</a:t>
            </a:r>
          </a:p>
          <a:p>
            <a:r>
              <a:rPr lang="en-US" sz="2400" dirty="0">
                <a:solidFill>
                  <a:schemeClr val="bg2">
                    <a:lumMod val="75000"/>
                  </a:schemeClr>
                </a:solidFill>
              </a:rPr>
              <a:t>Simulations</a:t>
            </a:r>
          </a:p>
        </p:txBody>
      </p:sp>
      <p:sp>
        <p:nvSpPr>
          <p:cNvPr id="11" name="Content Placeholder 2">
            <a:extLst>
              <a:ext uri="{FF2B5EF4-FFF2-40B4-BE49-F238E27FC236}">
                <a16:creationId xmlns:a16="http://schemas.microsoft.com/office/drawing/2014/main" id="{9A101826-246F-48C8-B3BB-09C6384ADEFF}"/>
              </a:ext>
            </a:extLst>
          </p:cNvPr>
          <p:cNvSpPr txBox="1">
            <a:spLocks/>
          </p:cNvSpPr>
          <p:nvPr/>
        </p:nvSpPr>
        <p:spPr>
          <a:xfrm>
            <a:off x="3867150" y="4559300"/>
            <a:ext cx="3098800" cy="26555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chemeClr val="accent1"/>
              </a:buClr>
              <a:buFont typeface="Arial" panose="020B0604020202020204" pitchFamily="34" charset="0"/>
              <a:buNone/>
            </a:pPr>
            <a:r>
              <a:rPr lang="en-US" dirty="0"/>
              <a:t>Results/Evaluation</a:t>
            </a:r>
          </a:p>
        </p:txBody>
      </p:sp>
    </p:spTree>
    <p:extLst>
      <p:ext uri="{BB962C8B-B14F-4D97-AF65-F5344CB8AC3E}">
        <p14:creationId xmlns:p14="http://schemas.microsoft.com/office/powerpoint/2010/main" val="4257214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B8AA97A-DDC7-494B-9EA1-EEA52D114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481" y="524852"/>
            <a:ext cx="9038919" cy="6206148"/>
          </a:xfrm>
          <a:prstGeom prst="rect">
            <a:avLst/>
          </a:prstGeom>
        </p:spPr>
      </p:pic>
      <p:sp>
        <p:nvSpPr>
          <p:cNvPr id="7" name="Title 1">
            <a:extLst>
              <a:ext uri="{FF2B5EF4-FFF2-40B4-BE49-F238E27FC236}">
                <a16:creationId xmlns:a16="http://schemas.microsoft.com/office/drawing/2014/main" id="{DC3D02E4-899D-4D8D-B362-3A1BABB269FD}"/>
              </a:ext>
            </a:extLst>
          </p:cNvPr>
          <p:cNvSpPr>
            <a:spLocks noGrp="1"/>
          </p:cNvSpPr>
          <p:nvPr>
            <p:ph type="title"/>
          </p:nvPr>
        </p:nvSpPr>
        <p:spPr>
          <a:xfrm>
            <a:off x="838200" y="365125"/>
            <a:ext cx="10515600" cy="1325563"/>
          </a:xfrm>
        </p:spPr>
        <p:txBody>
          <a:bodyPr/>
          <a:lstStyle/>
          <a:p>
            <a:r>
              <a:rPr lang="en-US" b="1" dirty="0">
                <a:solidFill>
                  <a:schemeClr val="accent1"/>
                </a:solidFill>
              </a:rPr>
              <a:t>Overview</a:t>
            </a:r>
            <a:endParaRPr lang="en-CH" b="1" dirty="0">
              <a:solidFill>
                <a:schemeClr val="accent1"/>
              </a:solidFill>
            </a:endParaRPr>
          </a:p>
        </p:txBody>
      </p:sp>
    </p:spTree>
    <p:extLst>
      <p:ext uri="{BB962C8B-B14F-4D97-AF65-F5344CB8AC3E}">
        <p14:creationId xmlns:p14="http://schemas.microsoft.com/office/powerpoint/2010/main" val="3099864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Connector 74">
            <a:extLst>
              <a:ext uri="{FF2B5EF4-FFF2-40B4-BE49-F238E27FC236}">
                <a16:creationId xmlns:a16="http://schemas.microsoft.com/office/drawing/2014/main" id="{E643DC5F-6C8F-4FDE-9A2A-66D9A35A286B}"/>
              </a:ext>
            </a:extLst>
          </p:cNvPr>
          <p:cNvCxnSpPr>
            <a:cxnSpLocks/>
          </p:cNvCxnSpPr>
          <p:nvPr/>
        </p:nvCxnSpPr>
        <p:spPr>
          <a:xfrm>
            <a:off x="4991041" y="1964653"/>
            <a:ext cx="0" cy="3400334"/>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E79EFA9-E1CF-4CF1-A8B0-33ADC4CF5F2D}"/>
              </a:ext>
            </a:extLst>
          </p:cNvPr>
          <p:cNvCxnSpPr>
            <a:cxnSpLocks/>
          </p:cNvCxnSpPr>
          <p:nvPr/>
        </p:nvCxnSpPr>
        <p:spPr>
          <a:xfrm flipH="1">
            <a:off x="4991041" y="5364987"/>
            <a:ext cx="4640941" cy="0"/>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ABC3BC7-8636-4C74-B181-FB1CE130A119}"/>
              </a:ext>
            </a:extLst>
          </p:cNvPr>
          <p:cNvSpPr>
            <a:spLocks noGrp="1"/>
          </p:cNvSpPr>
          <p:nvPr>
            <p:ph type="title"/>
          </p:nvPr>
        </p:nvSpPr>
        <p:spPr/>
        <p:txBody>
          <a:bodyPr/>
          <a:lstStyle/>
          <a:p>
            <a:r>
              <a:rPr lang="en-US" b="1" dirty="0">
                <a:solidFill>
                  <a:schemeClr val="accent1"/>
                </a:solidFill>
              </a:rPr>
              <a:t>Storage Layers</a:t>
            </a:r>
            <a:endParaRPr lang="en-CH" b="1" dirty="0">
              <a:solidFill>
                <a:schemeClr val="accent1"/>
              </a:solidFill>
            </a:endParaRPr>
          </a:p>
        </p:txBody>
      </p:sp>
      <p:cxnSp>
        <p:nvCxnSpPr>
          <p:cNvPr id="5" name="Straight Arrow Connector 4">
            <a:extLst>
              <a:ext uri="{FF2B5EF4-FFF2-40B4-BE49-F238E27FC236}">
                <a16:creationId xmlns:a16="http://schemas.microsoft.com/office/drawing/2014/main" id="{C00F52BB-56D8-468C-A7DC-B798D4858155}"/>
              </a:ext>
            </a:extLst>
          </p:cNvPr>
          <p:cNvCxnSpPr>
            <a:cxnSpLocks/>
          </p:cNvCxnSpPr>
          <p:nvPr/>
        </p:nvCxnSpPr>
        <p:spPr>
          <a:xfrm>
            <a:off x="3848098" y="6165735"/>
            <a:ext cx="61341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4370F6D-774A-4CDF-AC67-3256CAA70789}"/>
              </a:ext>
            </a:extLst>
          </p:cNvPr>
          <p:cNvCxnSpPr>
            <a:cxnSpLocks/>
          </p:cNvCxnSpPr>
          <p:nvPr/>
        </p:nvCxnSpPr>
        <p:spPr>
          <a:xfrm flipV="1">
            <a:off x="4102098" y="1581035"/>
            <a:ext cx="0" cy="48153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6A3E039-12B9-44EF-A38B-87B9E008E853}"/>
              </a:ext>
            </a:extLst>
          </p:cNvPr>
          <p:cNvSpPr txBox="1"/>
          <p:nvPr/>
        </p:nvSpPr>
        <p:spPr>
          <a:xfrm>
            <a:off x="4602646" y="6166031"/>
            <a:ext cx="1447800" cy="400110"/>
          </a:xfrm>
          <a:prstGeom prst="rect">
            <a:avLst/>
          </a:prstGeom>
          <a:noFill/>
        </p:spPr>
        <p:txBody>
          <a:bodyPr wrap="square" rtlCol="0">
            <a:spAutoFit/>
          </a:bodyPr>
          <a:lstStyle/>
          <a:p>
            <a:r>
              <a:rPr lang="en-US" sz="2000" dirty="0"/>
              <a:t>Cheap</a:t>
            </a:r>
            <a:endParaRPr lang="en-CH" dirty="0"/>
          </a:p>
        </p:txBody>
      </p:sp>
      <p:sp>
        <p:nvSpPr>
          <p:cNvPr id="14" name="TextBox 13">
            <a:extLst>
              <a:ext uri="{FF2B5EF4-FFF2-40B4-BE49-F238E27FC236}">
                <a16:creationId xmlns:a16="http://schemas.microsoft.com/office/drawing/2014/main" id="{093F2CCD-4B62-4650-9358-061F6A565EA1}"/>
              </a:ext>
            </a:extLst>
          </p:cNvPr>
          <p:cNvSpPr txBox="1"/>
          <p:nvPr/>
        </p:nvSpPr>
        <p:spPr>
          <a:xfrm>
            <a:off x="5860085" y="6396335"/>
            <a:ext cx="1447800" cy="461665"/>
          </a:xfrm>
          <a:prstGeom prst="rect">
            <a:avLst/>
          </a:prstGeom>
          <a:noFill/>
        </p:spPr>
        <p:txBody>
          <a:bodyPr wrap="square" rtlCol="0">
            <a:spAutoFit/>
          </a:bodyPr>
          <a:lstStyle/>
          <a:p>
            <a:pPr algn="ctr"/>
            <a:r>
              <a:rPr lang="en-US" sz="2400" b="1" dirty="0"/>
              <a:t>Price</a:t>
            </a:r>
            <a:endParaRPr lang="en-CH" b="1" dirty="0"/>
          </a:p>
        </p:txBody>
      </p:sp>
      <p:sp>
        <p:nvSpPr>
          <p:cNvPr id="15" name="TextBox 14">
            <a:extLst>
              <a:ext uri="{FF2B5EF4-FFF2-40B4-BE49-F238E27FC236}">
                <a16:creationId xmlns:a16="http://schemas.microsoft.com/office/drawing/2014/main" id="{2B6DE2FE-F9C9-42E9-8BF4-7A33D28232BF}"/>
              </a:ext>
            </a:extLst>
          </p:cNvPr>
          <p:cNvSpPr txBox="1"/>
          <p:nvPr/>
        </p:nvSpPr>
        <p:spPr>
          <a:xfrm>
            <a:off x="8463724" y="6196280"/>
            <a:ext cx="1447800" cy="400110"/>
          </a:xfrm>
          <a:prstGeom prst="rect">
            <a:avLst/>
          </a:prstGeom>
          <a:noFill/>
        </p:spPr>
        <p:txBody>
          <a:bodyPr wrap="square" rtlCol="0">
            <a:spAutoFit/>
          </a:bodyPr>
          <a:lstStyle/>
          <a:p>
            <a:r>
              <a:rPr lang="en-US" sz="2000" dirty="0"/>
              <a:t>Expensive</a:t>
            </a:r>
            <a:endParaRPr lang="en-CH" dirty="0"/>
          </a:p>
        </p:txBody>
      </p:sp>
      <p:sp>
        <p:nvSpPr>
          <p:cNvPr id="16" name="TextBox 15">
            <a:extLst>
              <a:ext uri="{FF2B5EF4-FFF2-40B4-BE49-F238E27FC236}">
                <a16:creationId xmlns:a16="http://schemas.microsoft.com/office/drawing/2014/main" id="{BE9E46BE-F63B-48C5-B033-47B351CE32F1}"/>
              </a:ext>
            </a:extLst>
          </p:cNvPr>
          <p:cNvSpPr txBox="1"/>
          <p:nvPr/>
        </p:nvSpPr>
        <p:spPr>
          <a:xfrm>
            <a:off x="3378198" y="1964653"/>
            <a:ext cx="1447800" cy="400110"/>
          </a:xfrm>
          <a:prstGeom prst="rect">
            <a:avLst/>
          </a:prstGeom>
          <a:noFill/>
        </p:spPr>
        <p:txBody>
          <a:bodyPr wrap="square" rtlCol="0">
            <a:spAutoFit/>
          </a:bodyPr>
          <a:lstStyle/>
          <a:p>
            <a:r>
              <a:rPr lang="en-US" sz="2000" dirty="0"/>
              <a:t>Slow</a:t>
            </a:r>
            <a:endParaRPr lang="en-CH" dirty="0"/>
          </a:p>
        </p:txBody>
      </p:sp>
      <p:sp>
        <p:nvSpPr>
          <p:cNvPr id="17" name="TextBox 16">
            <a:extLst>
              <a:ext uri="{FF2B5EF4-FFF2-40B4-BE49-F238E27FC236}">
                <a16:creationId xmlns:a16="http://schemas.microsoft.com/office/drawing/2014/main" id="{1FDA2741-A2DA-41EE-9ECE-5D609B1E095E}"/>
              </a:ext>
            </a:extLst>
          </p:cNvPr>
          <p:cNvSpPr txBox="1"/>
          <p:nvPr/>
        </p:nvSpPr>
        <p:spPr>
          <a:xfrm>
            <a:off x="3378198" y="5164932"/>
            <a:ext cx="1447800" cy="400110"/>
          </a:xfrm>
          <a:prstGeom prst="rect">
            <a:avLst/>
          </a:prstGeom>
          <a:noFill/>
        </p:spPr>
        <p:txBody>
          <a:bodyPr wrap="square" rtlCol="0">
            <a:spAutoFit/>
          </a:bodyPr>
          <a:lstStyle/>
          <a:p>
            <a:r>
              <a:rPr lang="en-US" sz="2000" dirty="0"/>
              <a:t>Fast</a:t>
            </a:r>
            <a:endParaRPr lang="en-CH" dirty="0"/>
          </a:p>
        </p:txBody>
      </p:sp>
      <p:sp>
        <p:nvSpPr>
          <p:cNvPr id="18" name="TextBox 17">
            <a:extLst>
              <a:ext uri="{FF2B5EF4-FFF2-40B4-BE49-F238E27FC236}">
                <a16:creationId xmlns:a16="http://schemas.microsoft.com/office/drawing/2014/main" id="{053663F5-4346-4E29-8F02-CE5BA324D32B}"/>
              </a:ext>
            </a:extLst>
          </p:cNvPr>
          <p:cNvSpPr txBox="1"/>
          <p:nvPr/>
        </p:nvSpPr>
        <p:spPr>
          <a:xfrm>
            <a:off x="1911350" y="3269493"/>
            <a:ext cx="1828798" cy="830997"/>
          </a:xfrm>
          <a:prstGeom prst="rect">
            <a:avLst/>
          </a:prstGeom>
          <a:noFill/>
        </p:spPr>
        <p:txBody>
          <a:bodyPr wrap="square" rtlCol="0">
            <a:spAutoFit/>
          </a:bodyPr>
          <a:lstStyle/>
          <a:p>
            <a:pPr algn="ctr"/>
            <a:r>
              <a:rPr lang="en-US" sz="2400" b="1" dirty="0"/>
              <a:t>Performance (latency)</a:t>
            </a:r>
            <a:endParaRPr lang="en-CH" sz="2400" b="1" dirty="0"/>
          </a:p>
        </p:txBody>
      </p:sp>
      <p:cxnSp>
        <p:nvCxnSpPr>
          <p:cNvPr id="42" name="Straight Connector 41">
            <a:extLst>
              <a:ext uri="{FF2B5EF4-FFF2-40B4-BE49-F238E27FC236}">
                <a16:creationId xmlns:a16="http://schemas.microsoft.com/office/drawing/2014/main" id="{513CEB2E-2C8C-4A3F-B6AC-84727A5D533F}"/>
              </a:ext>
            </a:extLst>
          </p:cNvPr>
          <p:cNvCxnSpPr/>
          <p:nvPr/>
        </p:nvCxnSpPr>
        <p:spPr>
          <a:xfrm>
            <a:off x="9296398" y="5973044"/>
            <a:ext cx="0" cy="1978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2303BF-C177-48EF-B7A7-D4AE815DEC85}"/>
              </a:ext>
            </a:extLst>
          </p:cNvPr>
          <p:cNvCxnSpPr/>
          <p:nvPr/>
        </p:nvCxnSpPr>
        <p:spPr>
          <a:xfrm>
            <a:off x="7930184" y="5963020"/>
            <a:ext cx="0" cy="1978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5CCFD8A-A1F5-4231-A739-9F5FBB5C2704}"/>
              </a:ext>
            </a:extLst>
          </p:cNvPr>
          <p:cNvCxnSpPr>
            <a:cxnSpLocks/>
          </p:cNvCxnSpPr>
          <p:nvPr/>
        </p:nvCxnSpPr>
        <p:spPr>
          <a:xfrm flipH="1">
            <a:off x="4114799" y="2159664"/>
            <a:ext cx="177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Picture 46" descr="Icon&#10;&#10;Description automatically generated">
            <a:extLst>
              <a:ext uri="{FF2B5EF4-FFF2-40B4-BE49-F238E27FC236}">
                <a16:creationId xmlns:a16="http://schemas.microsoft.com/office/drawing/2014/main" id="{15C15B72-9F40-4252-AA30-39A1A01AD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818" y="1683389"/>
            <a:ext cx="952549" cy="952549"/>
          </a:xfrm>
          <a:prstGeom prst="rect">
            <a:avLst/>
          </a:prstGeom>
        </p:spPr>
      </p:pic>
      <p:pic>
        <p:nvPicPr>
          <p:cNvPr id="49" name="Picture 48" descr="Icon&#10;&#10;Description automatically generated">
            <a:extLst>
              <a:ext uri="{FF2B5EF4-FFF2-40B4-BE49-F238E27FC236}">
                <a16:creationId xmlns:a16="http://schemas.microsoft.com/office/drawing/2014/main" id="{B34369DB-078D-4021-A78E-9D3279248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7885" y="4651025"/>
            <a:ext cx="1217751" cy="914017"/>
          </a:xfrm>
          <a:prstGeom prst="rect">
            <a:avLst/>
          </a:prstGeom>
        </p:spPr>
      </p:pic>
      <p:pic>
        <p:nvPicPr>
          <p:cNvPr id="51" name="Picture 50" descr="Icon&#10;&#10;Description automatically generated">
            <a:extLst>
              <a:ext uri="{FF2B5EF4-FFF2-40B4-BE49-F238E27FC236}">
                <a16:creationId xmlns:a16="http://schemas.microsoft.com/office/drawing/2014/main" id="{1DDE4AD0-F20A-4209-A3A8-53C34A4C6C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3747" y="4631758"/>
            <a:ext cx="952550" cy="952550"/>
          </a:xfrm>
          <a:prstGeom prst="rect">
            <a:avLst/>
          </a:prstGeom>
        </p:spPr>
      </p:pic>
      <p:sp>
        <p:nvSpPr>
          <p:cNvPr id="52" name="TextBox 51">
            <a:extLst>
              <a:ext uri="{FF2B5EF4-FFF2-40B4-BE49-F238E27FC236}">
                <a16:creationId xmlns:a16="http://schemas.microsoft.com/office/drawing/2014/main" id="{BA381A40-6EBE-4990-86C1-22E9DAEF2145}"/>
              </a:ext>
            </a:extLst>
          </p:cNvPr>
          <p:cNvSpPr txBox="1"/>
          <p:nvPr/>
        </p:nvSpPr>
        <p:spPr>
          <a:xfrm>
            <a:off x="4198509" y="2635938"/>
            <a:ext cx="1585376" cy="400110"/>
          </a:xfrm>
          <a:prstGeom prst="rect">
            <a:avLst/>
          </a:prstGeom>
          <a:solidFill>
            <a:schemeClr val="bg1"/>
          </a:solidFill>
        </p:spPr>
        <p:txBody>
          <a:bodyPr wrap="square" rtlCol="0">
            <a:spAutoFit/>
          </a:bodyPr>
          <a:lstStyle/>
          <a:p>
            <a:pPr algn="ctr"/>
            <a:r>
              <a:rPr lang="en-US" sz="2000" dirty="0"/>
              <a:t>AWS S3</a:t>
            </a:r>
            <a:endParaRPr lang="en-CH" sz="2000" dirty="0"/>
          </a:p>
        </p:txBody>
      </p:sp>
      <p:sp>
        <p:nvSpPr>
          <p:cNvPr id="54" name="TextBox 53">
            <a:extLst>
              <a:ext uri="{FF2B5EF4-FFF2-40B4-BE49-F238E27FC236}">
                <a16:creationId xmlns:a16="http://schemas.microsoft.com/office/drawing/2014/main" id="{16C2A7A8-F8BF-4F35-A654-0EBF7EC4D497}"/>
              </a:ext>
            </a:extLst>
          </p:cNvPr>
          <p:cNvSpPr txBox="1"/>
          <p:nvPr/>
        </p:nvSpPr>
        <p:spPr>
          <a:xfrm>
            <a:off x="8463724" y="5584308"/>
            <a:ext cx="1585376" cy="400110"/>
          </a:xfrm>
          <a:prstGeom prst="rect">
            <a:avLst/>
          </a:prstGeom>
          <a:noFill/>
        </p:spPr>
        <p:txBody>
          <a:bodyPr wrap="square" rtlCol="0">
            <a:spAutoFit/>
          </a:bodyPr>
          <a:lstStyle/>
          <a:p>
            <a:pPr algn="ctr"/>
            <a:r>
              <a:rPr lang="en-US" sz="2000" dirty="0"/>
              <a:t>AWS Lamda</a:t>
            </a:r>
            <a:endParaRPr lang="en-CH" sz="2000" dirty="0"/>
          </a:p>
        </p:txBody>
      </p:sp>
      <p:sp>
        <p:nvSpPr>
          <p:cNvPr id="55" name="TextBox 54">
            <a:extLst>
              <a:ext uri="{FF2B5EF4-FFF2-40B4-BE49-F238E27FC236}">
                <a16:creationId xmlns:a16="http://schemas.microsoft.com/office/drawing/2014/main" id="{0E6DC82C-307F-445A-8D35-668F64F76301}"/>
              </a:ext>
            </a:extLst>
          </p:cNvPr>
          <p:cNvSpPr txBox="1"/>
          <p:nvPr/>
        </p:nvSpPr>
        <p:spPr>
          <a:xfrm>
            <a:off x="7124072" y="5584308"/>
            <a:ext cx="1585376" cy="400110"/>
          </a:xfrm>
          <a:prstGeom prst="rect">
            <a:avLst/>
          </a:prstGeom>
          <a:noFill/>
        </p:spPr>
        <p:txBody>
          <a:bodyPr wrap="square" rtlCol="0">
            <a:spAutoFit/>
          </a:bodyPr>
          <a:lstStyle/>
          <a:p>
            <a:pPr algn="ctr"/>
            <a:r>
              <a:rPr lang="en-US" sz="2000" dirty="0"/>
              <a:t>Redis</a:t>
            </a:r>
            <a:endParaRPr lang="en-CH" sz="2000" dirty="0"/>
          </a:p>
        </p:txBody>
      </p:sp>
      <p:cxnSp>
        <p:nvCxnSpPr>
          <p:cNvPr id="72" name="Straight Connector 71">
            <a:extLst>
              <a:ext uri="{FF2B5EF4-FFF2-40B4-BE49-F238E27FC236}">
                <a16:creationId xmlns:a16="http://schemas.microsoft.com/office/drawing/2014/main" id="{0BC80898-D6C1-4347-805F-8A61C4B9CBE6}"/>
              </a:ext>
            </a:extLst>
          </p:cNvPr>
          <p:cNvCxnSpPr/>
          <p:nvPr/>
        </p:nvCxnSpPr>
        <p:spPr>
          <a:xfrm>
            <a:off x="4978341" y="5950320"/>
            <a:ext cx="0" cy="1978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81C8E66-539E-48C3-9BE9-B98C5376CF7D}"/>
              </a:ext>
            </a:extLst>
          </p:cNvPr>
          <p:cNvCxnSpPr>
            <a:cxnSpLocks/>
          </p:cNvCxnSpPr>
          <p:nvPr/>
        </p:nvCxnSpPr>
        <p:spPr>
          <a:xfrm flipH="1">
            <a:off x="4114799" y="5345550"/>
            <a:ext cx="177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64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6285-7A46-40E3-BBD7-F97C35AF3FA5}"/>
              </a:ext>
            </a:extLst>
          </p:cNvPr>
          <p:cNvSpPr>
            <a:spLocks noGrp="1"/>
          </p:cNvSpPr>
          <p:nvPr>
            <p:ph type="title"/>
          </p:nvPr>
        </p:nvSpPr>
        <p:spPr/>
        <p:txBody>
          <a:bodyPr/>
          <a:lstStyle/>
          <a:p>
            <a:r>
              <a:rPr lang="en-US" b="1" dirty="0">
                <a:solidFill>
                  <a:schemeClr val="accent1"/>
                </a:solidFill>
              </a:rPr>
              <a:t>Storage Layers: Startup Time</a:t>
            </a:r>
            <a:endParaRPr lang="en-CH" b="1" dirty="0">
              <a:solidFill>
                <a:schemeClr val="accent1"/>
              </a:solidFill>
            </a:endParaRPr>
          </a:p>
        </p:txBody>
      </p:sp>
      <p:cxnSp>
        <p:nvCxnSpPr>
          <p:cNvPr id="8" name="Straight Arrow Connector 7">
            <a:extLst>
              <a:ext uri="{FF2B5EF4-FFF2-40B4-BE49-F238E27FC236}">
                <a16:creationId xmlns:a16="http://schemas.microsoft.com/office/drawing/2014/main" id="{6ADE48D9-6977-44CB-9471-36E343473BC8}"/>
              </a:ext>
            </a:extLst>
          </p:cNvPr>
          <p:cNvCxnSpPr>
            <a:cxnSpLocks/>
          </p:cNvCxnSpPr>
          <p:nvPr/>
        </p:nvCxnSpPr>
        <p:spPr>
          <a:xfrm>
            <a:off x="3848098" y="4629035"/>
            <a:ext cx="61341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0AFBF3-2077-4B23-A485-EDD192EAD364}"/>
              </a:ext>
            </a:extLst>
          </p:cNvPr>
          <p:cNvSpPr txBox="1"/>
          <p:nvPr/>
        </p:nvSpPr>
        <p:spPr>
          <a:xfrm>
            <a:off x="3818972" y="4766694"/>
            <a:ext cx="1447800" cy="400110"/>
          </a:xfrm>
          <a:prstGeom prst="rect">
            <a:avLst/>
          </a:prstGeom>
          <a:noFill/>
        </p:spPr>
        <p:txBody>
          <a:bodyPr wrap="square" rtlCol="0">
            <a:spAutoFit/>
          </a:bodyPr>
          <a:lstStyle/>
          <a:p>
            <a:r>
              <a:rPr lang="en-US" sz="2000" dirty="0"/>
              <a:t>Fast</a:t>
            </a:r>
            <a:endParaRPr lang="en-CH" dirty="0"/>
          </a:p>
        </p:txBody>
      </p:sp>
      <p:sp>
        <p:nvSpPr>
          <p:cNvPr id="11" name="TextBox 10">
            <a:extLst>
              <a:ext uri="{FF2B5EF4-FFF2-40B4-BE49-F238E27FC236}">
                <a16:creationId xmlns:a16="http://schemas.microsoft.com/office/drawing/2014/main" id="{4DB41346-9CEE-4B0A-9B93-E7AE87B0AF50}"/>
              </a:ext>
            </a:extLst>
          </p:cNvPr>
          <p:cNvSpPr txBox="1"/>
          <p:nvPr/>
        </p:nvSpPr>
        <p:spPr>
          <a:xfrm>
            <a:off x="5643377" y="5267332"/>
            <a:ext cx="2543541" cy="461665"/>
          </a:xfrm>
          <a:prstGeom prst="rect">
            <a:avLst/>
          </a:prstGeom>
          <a:noFill/>
        </p:spPr>
        <p:txBody>
          <a:bodyPr wrap="square" rtlCol="0">
            <a:spAutoFit/>
          </a:bodyPr>
          <a:lstStyle/>
          <a:p>
            <a:pPr algn="ctr"/>
            <a:r>
              <a:rPr lang="en-US" sz="2400" b="1" dirty="0"/>
              <a:t>Startup Time</a:t>
            </a:r>
            <a:endParaRPr lang="en-CH" b="1" dirty="0"/>
          </a:p>
        </p:txBody>
      </p:sp>
      <p:sp>
        <p:nvSpPr>
          <p:cNvPr id="12" name="TextBox 11">
            <a:extLst>
              <a:ext uri="{FF2B5EF4-FFF2-40B4-BE49-F238E27FC236}">
                <a16:creationId xmlns:a16="http://schemas.microsoft.com/office/drawing/2014/main" id="{32D5A167-F9A2-4F44-9452-D953F33C6007}"/>
              </a:ext>
            </a:extLst>
          </p:cNvPr>
          <p:cNvSpPr txBox="1"/>
          <p:nvPr/>
        </p:nvSpPr>
        <p:spPr>
          <a:xfrm>
            <a:off x="9479724" y="4766694"/>
            <a:ext cx="1447800" cy="400110"/>
          </a:xfrm>
          <a:prstGeom prst="rect">
            <a:avLst/>
          </a:prstGeom>
          <a:noFill/>
        </p:spPr>
        <p:txBody>
          <a:bodyPr wrap="square" rtlCol="0">
            <a:spAutoFit/>
          </a:bodyPr>
          <a:lstStyle/>
          <a:p>
            <a:r>
              <a:rPr lang="en-US" sz="2000" dirty="0"/>
              <a:t>Slow</a:t>
            </a:r>
            <a:endParaRPr lang="en-CH" dirty="0"/>
          </a:p>
        </p:txBody>
      </p:sp>
      <p:sp>
        <p:nvSpPr>
          <p:cNvPr id="13" name="TextBox 12">
            <a:extLst>
              <a:ext uri="{FF2B5EF4-FFF2-40B4-BE49-F238E27FC236}">
                <a16:creationId xmlns:a16="http://schemas.microsoft.com/office/drawing/2014/main" id="{113BC24D-A986-43DE-BE24-96473587F42B}"/>
              </a:ext>
            </a:extLst>
          </p:cNvPr>
          <p:cNvSpPr txBox="1"/>
          <p:nvPr/>
        </p:nvSpPr>
        <p:spPr>
          <a:xfrm>
            <a:off x="6212098" y="4622154"/>
            <a:ext cx="1447800" cy="400110"/>
          </a:xfrm>
          <a:prstGeom prst="rect">
            <a:avLst/>
          </a:prstGeom>
          <a:noFill/>
        </p:spPr>
        <p:txBody>
          <a:bodyPr wrap="square" rtlCol="0">
            <a:spAutoFit/>
          </a:bodyPr>
          <a:lstStyle/>
          <a:p>
            <a:r>
              <a:rPr lang="en-US" sz="2000" dirty="0"/>
              <a:t>&lt; 1s</a:t>
            </a:r>
            <a:endParaRPr lang="en-CH" dirty="0"/>
          </a:p>
        </p:txBody>
      </p:sp>
      <p:cxnSp>
        <p:nvCxnSpPr>
          <p:cNvPr id="16" name="Straight Connector 15">
            <a:extLst>
              <a:ext uri="{FF2B5EF4-FFF2-40B4-BE49-F238E27FC236}">
                <a16:creationId xmlns:a16="http://schemas.microsoft.com/office/drawing/2014/main" id="{10FB13CF-ACF8-4072-BD9C-3B3137016734}"/>
              </a:ext>
            </a:extLst>
          </p:cNvPr>
          <p:cNvCxnSpPr/>
          <p:nvPr/>
        </p:nvCxnSpPr>
        <p:spPr>
          <a:xfrm>
            <a:off x="8902698" y="4436344"/>
            <a:ext cx="0" cy="1978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C0C391-BDD4-4CEC-982F-E723737059C4}"/>
              </a:ext>
            </a:extLst>
          </p:cNvPr>
          <p:cNvCxnSpPr/>
          <p:nvPr/>
        </p:nvCxnSpPr>
        <p:spPr>
          <a:xfrm>
            <a:off x="6558584" y="4413620"/>
            <a:ext cx="0" cy="1978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descr="Icon&#10;&#10;Description automatically generated">
            <a:extLst>
              <a:ext uri="{FF2B5EF4-FFF2-40B4-BE49-F238E27FC236}">
                <a16:creationId xmlns:a16="http://schemas.microsoft.com/office/drawing/2014/main" id="{DDF7A4EE-3F69-4ED7-BC40-1FC45A5E8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674" y="2997724"/>
            <a:ext cx="952549" cy="952549"/>
          </a:xfrm>
          <a:prstGeom prst="rect">
            <a:avLst/>
          </a:prstGeom>
        </p:spPr>
      </p:pic>
      <p:sp>
        <p:nvSpPr>
          <p:cNvPr id="22" name="TextBox 21">
            <a:extLst>
              <a:ext uri="{FF2B5EF4-FFF2-40B4-BE49-F238E27FC236}">
                <a16:creationId xmlns:a16="http://schemas.microsoft.com/office/drawing/2014/main" id="{A490E614-3BE6-48E8-8F5C-1A03F24FD0E9}"/>
              </a:ext>
            </a:extLst>
          </p:cNvPr>
          <p:cNvSpPr txBox="1"/>
          <p:nvPr/>
        </p:nvSpPr>
        <p:spPr>
          <a:xfrm>
            <a:off x="4212365" y="3950273"/>
            <a:ext cx="1585376" cy="400110"/>
          </a:xfrm>
          <a:prstGeom prst="rect">
            <a:avLst/>
          </a:prstGeom>
          <a:solidFill>
            <a:schemeClr val="bg1"/>
          </a:solidFill>
        </p:spPr>
        <p:txBody>
          <a:bodyPr wrap="square" rtlCol="0">
            <a:spAutoFit/>
          </a:bodyPr>
          <a:lstStyle/>
          <a:p>
            <a:pPr algn="ctr"/>
            <a:r>
              <a:rPr lang="en-US" sz="2000" dirty="0"/>
              <a:t>AWS S3</a:t>
            </a:r>
            <a:endParaRPr lang="en-CH" sz="2000" dirty="0"/>
          </a:p>
        </p:txBody>
      </p:sp>
      <p:sp>
        <p:nvSpPr>
          <p:cNvPr id="23" name="TextBox 22">
            <a:extLst>
              <a:ext uri="{FF2B5EF4-FFF2-40B4-BE49-F238E27FC236}">
                <a16:creationId xmlns:a16="http://schemas.microsoft.com/office/drawing/2014/main" id="{54BAC927-ED4F-4C7E-92DF-5CE38DB2C41E}"/>
              </a:ext>
            </a:extLst>
          </p:cNvPr>
          <p:cNvSpPr txBox="1"/>
          <p:nvPr/>
        </p:nvSpPr>
        <p:spPr>
          <a:xfrm>
            <a:off x="5734239" y="3955285"/>
            <a:ext cx="1585376" cy="400110"/>
          </a:xfrm>
          <a:prstGeom prst="rect">
            <a:avLst/>
          </a:prstGeom>
          <a:noFill/>
        </p:spPr>
        <p:txBody>
          <a:bodyPr wrap="square" rtlCol="0">
            <a:spAutoFit/>
          </a:bodyPr>
          <a:lstStyle/>
          <a:p>
            <a:pPr algn="ctr"/>
            <a:r>
              <a:rPr lang="en-US" sz="2000" dirty="0"/>
              <a:t>AWS Lamda</a:t>
            </a:r>
            <a:endParaRPr lang="en-CH" sz="2000" dirty="0"/>
          </a:p>
        </p:txBody>
      </p:sp>
      <p:sp>
        <p:nvSpPr>
          <p:cNvPr id="24" name="TextBox 23">
            <a:extLst>
              <a:ext uri="{FF2B5EF4-FFF2-40B4-BE49-F238E27FC236}">
                <a16:creationId xmlns:a16="http://schemas.microsoft.com/office/drawing/2014/main" id="{584101E3-5B3B-4C74-9726-5ABAF527A349}"/>
              </a:ext>
            </a:extLst>
          </p:cNvPr>
          <p:cNvSpPr txBox="1"/>
          <p:nvPr/>
        </p:nvSpPr>
        <p:spPr>
          <a:xfrm>
            <a:off x="8110009" y="3957138"/>
            <a:ext cx="1585376" cy="400110"/>
          </a:xfrm>
          <a:prstGeom prst="rect">
            <a:avLst/>
          </a:prstGeom>
          <a:noFill/>
        </p:spPr>
        <p:txBody>
          <a:bodyPr wrap="square" rtlCol="0">
            <a:spAutoFit/>
          </a:bodyPr>
          <a:lstStyle/>
          <a:p>
            <a:pPr algn="ctr"/>
            <a:r>
              <a:rPr lang="en-US" sz="2000" dirty="0"/>
              <a:t>Redis</a:t>
            </a:r>
            <a:endParaRPr lang="en-CH" dirty="0"/>
          </a:p>
        </p:txBody>
      </p:sp>
      <p:cxnSp>
        <p:nvCxnSpPr>
          <p:cNvPr id="25" name="Straight Connector 24">
            <a:extLst>
              <a:ext uri="{FF2B5EF4-FFF2-40B4-BE49-F238E27FC236}">
                <a16:creationId xmlns:a16="http://schemas.microsoft.com/office/drawing/2014/main" id="{59DFFBD0-EC45-4014-B91C-D41556026800}"/>
              </a:ext>
            </a:extLst>
          </p:cNvPr>
          <p:cNvCxnSpPr/>
          <p:nvPr/>
        </p:nvCxnSpPr>
        <p:spPr>
          <a:xfrm>
            <a:off x="4978341" y="4413620"/>
            <a:ext cx="0" cy="1978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descr="Icon&#10;&#10;Description automatically generated">
            <a:extLst>
              <a:ext uri="{FF2B5EF4-FFF2-40B4-BE49-F238E27FC236}">
                <a16:creationId xmlns:a16="http://schemas.microsoft.com/office/drawing/2014/main" id="{83581578-0BE8-4C60-B66A-1473FF133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3822" y="3023855"/>
            <a:ext cx="1217751" cy="914017"/>
          </a:xfrm>
          <a:prstGeom prst="rect">
            <a:avLst/>
          </a:prstGeom>
        </p:spPr>
      </p:pic>
      <p:pic>
        <p:nvPicPr>
          <p:cNvPr id="21" name="Picture 20" descr="Icon&#10;&#10;Description automatically generated">
            <a:extLst>
              <a:ext uri="{FF2B5EF4-FFF2-40B4-BE49-F238E27FC236}">
                <a16:creationId xmlns:a16="http://schemas.microsoft.com/office/drawing/2014/main" id="{D0F5D100-98F6-49D3-8AA2-7E4700CF46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262" y="3002735"/>
            <a:ext cx="952550" cy="952550"/>
          </a:xfrm>
          <a:prstGeom prst="rect">
            <a:avLst/>
          </a:prstGeom>
        </p:spPr>
      </p:pic>
      <p:sp>
        <p:nvSpPr>
          <p:cNvPr id="35" name="TextBox 34">
            <a:extLst>
              <a:ext uri="{FF2B5EF4-FFF2-40B4-BE49-F238E27FC236}">
                <a16:creationId xmlns:a16="http://schemas.microsoft.com/office/drawing/2014/main" id="{69FE4D9C-51E4-4EF1-894E-2A265A8592C3}"/>
              </a:ext>
            </a:extLst>
          </p:cNvPr>
          <p:cNvSpPr txBox="1"/>
          <p:nvPr/>
        </p:nvSpPr>
        <p:spPr>
          <a:xfrm>
            <a:off x="8534398" y="4622154"/>
            <a:ext cx="1447800" cy="400110"/>
          </a:xfrm>
          <a:prstGeom prst="rect">
            <a:avLst/>
          </a:prstGeom>
          <a:noFill/>
        </p:spPr>
        <p:txBody>
          <a:bodyPr wrap="square" rtlCol="0">
            <a:spAutoFit/>
          </a:bodyPr>
          <a:lstStyle/>
          <a:p>
            <a:r>
              <a:rPr lang="en-US" sz="2000" dirty="0"/>
              <a:t>20-50s</a:t>
            </a:r>
            <a:endParaRPr lang="en-CH" dirty="0"/>
          </a:p>
        </p:txBody>
      </p:sp>
      <p:sp>
        <p:nvSpPr>
          <p:cNvPr id="3" name="Speech Bubble: Oval 2">
            <a:extLst>
              <a:ext uri="{FF2B5EF4-FFF2-40B4-BE49-F238E27FC236}">
                <a16:creationId xmlns:a16="http://schemas.microsoft.com/office/drawing/2014/main" id="{DBA13E03-112B-4D9E-A9A4-1A1D9DFD67FE}"/>
              </a:ext>
            </a:extLst>
          </p:cNvPr>
          <p:cNvSpPr/>
          <p:nvPr/>
        </p:nvSpPr>
        <p:spPr>
          <a:xfrm>
            <a:off x="2845858" y="2355533"/>
            <a:ext cx="1447800" cy="800887"/>
          </a:xfrm>
          <a:prstGeom prst="wedgeEllipseCallout">
            <a:avLst>
              <a:gd name="adj1" fmla="val 53289"/>
              <a:gd name="adj2" fmla="val 514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Always running</a:t>
            </a:r>
            <a:endParaRPr lang="en-CH" dirty="0"/>
          </a:p>
        </p:txBody>
      </p:sp>
    </p:spTree>
    <p:extLst>
      <p:ext uri="{BB962C8B-B14F-4D97-AF65-F5344CB8AC3E}">
        <p14:creationId xmlns:p14="http://schemas.microsoft.com/office/powerpoint/2010/main" val="1610559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4564</TotalTime>
  <Words>489</Words>
  <Application>Microsoft Office PowerPoint</Application>
  <PresentationFormat>Widescreen</PresentationFormat>
  <Paragraphs>221</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Building a Reactive Caching System with Serverless Computing</vt:lpstr>
      <vt:lpstr>Latency is crucial</vt:lpstr>
      <vt:lpstr>Latency is crucial for cloud storage, but comes at a price</vt:lpstr>
      <vt:lpstr>Building a Reactive Caching System with Serverless Computing</vt:lpstr>
      <vt:lpstr>Setting</vt:lpstr>
      <vt:lpstr>PowerPoint Presentation</vt:lpstr>
      <vt:lpstr>Overview</vt:lpstr>
      <vt:lpstr>Storage Layers</vt:lpstr>
      <vt:lpstr>Storage Layers: Startup Time</vt:lpstr>
      <vt:lpstr>Workflow</vt:lpstr>
      <vt:lpstr>Workflow</vt:lpstr>
      <vt:lpstr>Workflow</vt:lpstr>
      <vt:lpstr>Workflow</vt:lpstr>
      <vt:lpstr>Reactive Design: Endpoint Scheduler</vt:lpstr>
      <vt:lpstr>PowerPoint Presentation</vt:lpstr>
      <vt:lpstr>End-to-end Latency </vt:lpstr>
      <vt:lpstr>Simulation: Short Burst Workload</vt:lpstr>
      <vt:lpstr>Simulation: Long Burst Workload</vt:lpstr>
      <vt:lpstr>Conclusion</vt:lpstr>
      <vt:lpstr>Appendix</vt:lpstr>
      <vt:lpstr>Challenges</vt:lpstr>
      <vt:lpstr>InfiniCache: Exploiting Ephemeral Serverless Functions to build a Cost-Effective Memory Cache</vt:lpstr>
      <vt:lpstr>Reactive Design (Endpoint Scheduler)</vt:lpstr>
      <vt:lpstr>System Parameters</vt:lpstr>
      <vt:lpstr>System: In-Flight handling</vt:lpstr>
      <vt:lpstr>System: In-Flight handling</vt:lpstr>
      <vt:lpstr>System: System Parameters</vt:lpstr>
      <vt:lpstr>Simulation: Poisson Process (rate 3)</vt:lpstr>
      <vt:lpstr>Simulation: Poisson Process (rate 4)</vt:lpstr>
      <vt:lpstr>Simulation: Low Sensitivity</vt:lpstr>
      <vt:lpstr>Simulation: High Sensitivity</vt:lpstr>
      <vt:lpstr>Burst Workloads: Cost-Efficiency</vt:lpstr>
      <vt:lpstr>Latency</vt:lpstr>
      <vt:lpstr>Startup</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Reactive Caching System with Serverless Computing</dc:title>
  <dc:creator>Buner  Tobias</dc:creator>
  <cp:lastModifiedBy>Buner  Tobias</cp:lastModifiedBy>
  <cp:revision>32</cp:revision>
  <dcterms:created xsi:type="dcterms:W3CDTF">2022-03-11T11:01:10Z</dcterms:created>
  <dcterms:modified xsi:type="dcterms:W3CDTF">2022-03-16T10:24:36Z</dcterms:modified>
</cp:coreProperties>
</file>