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7" r:id="rId5"/>
    <p:sldId id="260" r:id="rId6"/>
    <p:sldId id="263" r:id="rId7"/>
    <p:sldId id="261" r:id="rId8"/>
    <p:sldId id="262" r:id="rId9"/>
    <p:sldId id="268" r:id="rId10"/>
    <p:sldId id="264" r:id="rId11"/>
    <p:sldId id="265" r:id="rId12"/>
    <p:sldId id="269" r:id="rId13"/>
    <p:sldId id="273" r:id="rId14"/>
    <p:sldId id="270" r:id="rId15"/>
    <p:sldId id="272" r:id="rId16"/>
    <p:sldId id="266" r:id="rId17"/>
    <p:sldId id="275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AB78-AC03-8249-AE74-19CFB8373A03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5204-F88A-AC47-A49A-21BFBFC9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9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AB78-AC03-8249-AE74-19CFB8373A03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5204-F88A-AC47-A49A-21BFBFC9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0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AB78-AC03-8249-AE74-19CFB8373A03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5204-F88A-AC47-A49A-21BFBFC9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4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AB78-AC03-8249-AE74-19CFB8373A03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5204-F88A-AC47-A49A-21BFBFC9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1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AB78-AC03-8249-AE74-19CFB8373A03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5204-F88A-AC47-A49A-21BFBFC9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1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AB78-AC03-8249-AE74-19CFB8373A03}" type="datetimeFigureOut">
              <a:rPr lang="en-US" smtClean="0"/>
              <a:t>5/14/14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5204-F88A-AC47-A49A-21BFBFC9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AB78-AC03-8249-AE74-19CFB8373A03}" type="datetimeFigureOut">
              <a:rPr lang="en-US" smtClean="0"/>
              <a:t>5/14/14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5204-F88A-AC47-A49A-21BFBFC9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3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AB78-AC03-8249-AE74-19CFB8373A03}" type="datetimeFigureOut">
              <a:rPr lang="en-US" smtClean="0"/>
              <a:t>5/14/14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5204-F88A-AC47-A49A-21BFBFC9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AB78-AC03-8249-AE74-19CFB8373A03}" type="datetimeFigureOut">
              <a:rPr lang="en-US" smtClean="0"/>
              <a:t>5/14/14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5204-F88A-AC47-A49A-21BFBFC9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3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AB78-AC03-8249-AE74-19CFB8373A03}" type="datetimeFigureOut">
              <a:rPr lang="en-US" smtClean="0"/>
              <a:t>5/14/14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5204-F88A-AC47-A49A-21BFBFC9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9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AB78-AC03-8249-AE74-19CFB8373A03}" type="datetimeFigureOut">
              <a:rPr lang="en-US" smtClean="0"/>
              <a:t>5/14/14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5204-F88A-AC47-A49A-21BFBFC9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1100"/>
            <a:ext cx="8229600" cy="4945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BAB78-AC03-8249-AE74-19CFB8373A03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35204-F88A-AC47-A49A-21BFBFC9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ungernut/2014PAG_ComputerDay/blob/master/Python/pyroot_generic.py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oot.cern.ch/root/html/TTree.html%23TTree:Draw@2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ungernut/2014PAG_ComputerDay/blob/master/Python/bungfun.py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ungernut/2014PAG_ComputerDay/blob/master/Python/pyroot_generic.py" TargetMode="External"/><Relationship Id="rId3" Type="http://schemas.openxmlformats.org/officeDocument/2006/relationships/hyperlink" Target="http://root.cern.ch/root/html/TH1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7299" y="4579"/>
            <a:ext cx="10965474" cy="685342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57091"/>
            <a:ext cx="6400800" cy="1400908"/>
          </a:xfrm>
        </p:spPr>
        <p:txBody>
          <a:bodyPr/>
          <a:lstStyle/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SNOLab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Computer Day 2014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Brian Mong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356" y="2163297"/>
            <a:ext cx="4658284" cy="13171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460" y="216852"/>
            <a:ext cx="281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**Python 2.6 or 2.7</a:t>
            </a: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7722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PyROOT</a:t>
            </a:r>
            <a:r>
              <a:rPr lang="en-US" sz="2400" dirty="0" smtClean="0"/>
              <a:t> wraps ROOT to give you a better interactive shell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PyROOT</a:t>
            </a:r>
            <a:r>
              <a:rPr lang="en-US" sz="2400" dirty="0" smtClean="0"/>
              <a:t> calls ROOT functions compiled in C, so there isn’t any performance loss (for normal use)</a:t>
            </a:r>
          </a:p>
          <a:p>
            <a:r>
              <a:rPr lang="en-US" sz="2400" dirty="0" smtClean="0"/>
              <a:t>Access </a:t>
            </a:r>
            <a:r>
              <a:rPr lang="en-US" sz="2400" dirty="0" err="1" smtClean="0"/>
              <a:t>PyROOT</a:t>
            </a:r>
            <a:r>
              <a:rPr lang="en-US" sz="2400" dirty="0" smtClean="0"/>
              <a:t> by: </a:t>
            </a:r>
            <a:r>
              <a:rPr lang="en-US" sz="2400" dirty="0" smtClean="0">
                <a:latin typeface="Courier"/>
                <a:cs typeface="Courier"/>
              </a:rPr>
              <a:t>import ROOT</a:t>
            </a:r>
          </a:p>
          <a:p>
            <a:pPr lvl="1"/>
            <a:r>
              <a:rPr lang="en-US" sz="2000" dirty="0" smtClean="0">
                <a:latin typeface="Courier"/>
                <a:cs typeface="Courier"/>
              </a:rPr>
              <a:t>Generally replace (-&gt;,::) with .</a:t>
            </a:r>
          </a:p>
          <a:p>
            <a:pPr lvl="1"/>
            <a:r>
              <a:rPr lang="en-US" sz="2400" dirty="0" smtClean="0">
                <a:cs typeface="Courier"/>
              </a:rPr>
              <a:t>ROOT commands available in ROOT namespace</a:t>
            </a:r>
          </a:p>
          <a:p>
            <a:pPr lvl="2"/>
            <a:r>
              <a:rPr lang="en-US" sz="1800" dirty="0" smtClean="0">
                <a:latin typeface="Courier"/>
                <a:cs typeface="Courier"/>
              </a:rPr>
              <a:t>c1 = </a:t>
            </a:r>
            <a:r>
              <a:rPr lang="en-US" sz="1800" dirty="0" err="1" smtClean="0">
                <a:latin typeface="Courier"/>
                <a:cs typeface="Courier"/>
              </a:rPr>
              <a:t>ROOT.Tcanvas</a:t>
            </a:r>
            <a:r>
              <a:rPr lang="en-US" sz="1800" dirty="0" smtClean="0">
                <a:latin typeface="Courier"/>
                <a:cs typeface="Courier"/>
              </a:rPr>
              <a:t>(…)</a:t>
            </a:r>
            <a:endParaRPr lang="en-US" sz="1800" dirty="0" smtClean="0">
              <a:latin typeface="Courier"/>
              <a:cs typeface="Courier"/>
            </a:endParaRPr>
          </a:p>
          <a:p>
            <a:pPr lvl="2"/>
            <a:r>
              <a:rPr lang="en-US" sz="1800" dirty="0" smtClean="0">
                <a:latin typeface="Courier"/>
                <a:cs typeface="Courier"/>
              </a:rPr>
              <a:t>h1 = ROOT.TH1D(</a:t>
            </a:r>
            <a:r>
              <a:rPr lang="en-US" sz="1800" dirty="0" smtClean="0">
                <a:latin typeface="Courier"/>
                <a:cs typeface="Courier"/>
              </a:rPr>
              <a:t>"hist","hist",100,0,1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</a:p>
          <a:p>
            <a:pPr lvl="2"/>
            <a:r>
              <a:rPr lang="en-US" sz="1800" dirty="0" smtClean="0">
                <a:latin typeface="Courier"/>
                <a:cs typeface="Courier"/>
              </a:rPr>
              <a:t>h1.Draw()</a:t>
            </a:r>
          </a:p>
          <a:p>
            <a:pPr lvl="2"/>
            <a:r>
              <a:rPr lang="en-US" sz="1800" dirty="0" smtClean="0">
                <a:latin typeface="Courier"/>
                <a:cs typeface="Courier"/>
              </a:rPr>
              <a:t>tree = </a:t>
            </a:r>
            <a:r>
              <a:rPr lang="en-US" sz="1800" dirty="0" err="1" smtClean="0">
                <a:latin typeface="Courier"/>
                <a:cs typeface="Courier"/>
              </a:rPr>
              <a:t>ROOT.TChain</a:t>
            </a:r>
            <a:r>
              <a:rPr lang="en-US" sz="1800" dirty="0" smtClean="0">
                <a:latin typeface="Courier"/>
                <a:cs typeface="Courier"/>
              </a:rPr>
              <a:t>(…)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3343" y="5692415"/>
            <a:ext cx="7354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Courier"/>
              </a:rPr>
              <a:t>Verses CINT ROOT syntax:</a:t>
            </a:r>
          </a:p>
          <a:p>
            <a:r>
              <a:rPr lang="en-US" sz="2000" dirty="0" smtClean="0">
                <a:latin typeface="Courier"/>
                <a:cs typeface="Courier"/>
              </a:rPr>
              <a:t>TH1D *h1 </a:t>
            </a:r>
            <a:r>
              <a:rPr lang="en-US" sz="2000" dirty="0">
                <a:latin typeface="Courier"/>
                <a:cs typeface="Courier"/>
              </a:rPr>
              <a:t>= new TH1D("hist","hist",100,0,1)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38237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PyROOT</a:t>
            </a:r>
            <a:r>
              <a:rPr lang="en-US" dirty="0" smtClean="0"/>
              <a:t> </a:t>
            </a:r>
            <a:r>
              <a:rPr lang="en-US" dirty="0" err="1" smtClean="0"/>
              <a:t>ReExample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018589"/>
            <a:ext cx="3659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Also see: </a:t>
            </a:r>
            <a:r>
              <a:rPr lang="en-US" sz="2400" dirty="0" err="1" smtClean="0">
                <a:hlinkClick r:id="rId2"/>
              </a:rPr>
              <a:t>pyroot_generic.py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24931" y="1183842"/>
            <a:ext cx="8588334" cy="4401204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2F2F2"/>
                </a:solidFill>
                <a:latin typeface="Courier"/>
                <a:cs typeface="Courier"/>
              </a:rPr>
              <a:t>import ROOT</a:t>
            </a:r>
          </a:p>
          <a:p>
            <a:r>
              <a:rPr lang="en-US" sz="1400" dirty="0" err="1" smtClean="0">
                <a:solidFill>
                  <a:srgbClr val="F2F2F2"/>
                </a:solidFill>
                <a:latin typeface="Courier"/>
                <a:cs typeface="Courier"/>
              </a:rPr>
              <a:t>ROOT.gROOT.SetStyle</a:t>
            </a:r>
            <a:r>
              <a:rPr lang="en-US" sz="1400" dirty="0" smtClean="0">
                <a:solidFill>
                  <a:srgbClr val="F2F2F2"/>
                </a:solidFill>
                <a:latin typeface="Courier"/>
                <a:cs typeface="Courier"/>
              </a:rPr>
              <a:t>("Plain")</a:t>
            </a:r>
          </a:p>
          <a:p>
            <a:r>
              <a:rPr lang="en-US" sz="1400" dirty="0" err="1" smtClean="0">
                <a:solidFill>
                  <a:srgbClr val="F2F2F2"/>
                </a:solidFill>
                <a:latin typeface="Courier"/>
                <a:cs typeface="Courier"/>
              </a:rPr>
              <a:t>ROOT.gStyle.SetPalette</a:t>
            </a:r>
            <a:r>
              <a:rPr lang="en-US" sz="1400" dirty="0" smtClean="0">
                <a:solidFill>
                  <a:srgbClr val="F2F2F2"/>
                </a:solidFill>
                <a:latin typeface="Courier"/>
                <a:cs typeface="Courier"/>
              </a:rPr>
              <a:t>(1)</a:t>
            </a:r>
          </a:p>
          <a:p>
            <a:endParaRPr lang="en-US" sz="1400" dirty="0" smtClean="0">
              <a:solidFill>
                <a:srgbClr val="F2F2F2"/>
              </a:solidFill>
              <a:latin typeface="Courier"/>
              <a:cs typeface="Courier"/>
            </a:endParaRPr>
          </a:p>
          <a:p>
            <a:r>
              <a:rPr lang="en-US" sz="1400" dirty="0" err="1" smtClean="0">
                <a:solidFill>
                  <a:srgbClr val="F2F2F2"/>
                </a:solidFill>
                <a:latin typeface="Courier"/>
                <a:cs typeface="Courier"/>
              </a:rPr>
              <a:t>mychain</a:t>
            </a:r>
            <a:r>
              <a:rPr lang="en-US" sz="1400" dirty="0" smtClean="0">
                <a:solidFill>
                  <a:srgbClr val="F2F2F2"/>
                </a:solidFill>
                <a:latin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rgbClr val="F2F2F2"/>
                </a:solidFill>
                <a:latin typeface="Courier"/>
                <a:cs typeface="Courier"/>
              </a:rPr>
              <a:t>ROOT.TChain</a:t>
            </a:r>
            <a:r>
              <a:rPr lang="en-US" sz="1400" dirty="0" smtClean="0">
                <a:solidFill>
                  <a:srgbClr val="F2F2F2"/>
                </a:solidFill>
                <a:latin typeface="Courier"/>
                <a:cs typeface="Courier"/>
              </a:rPr>
              <a:t>("</a:t>
            </a:r>
            <a:r>
              <a:rPr lang="en-US" sz="1400" dirty="0" err="1" smtClean="0">
                <a:solidFill>
                  <a:srgbClr val="F2F2F2"/>
                </a:solidFill>
                <a:latin typeface="Courier"/>
                <a:cs typeface="Courier"/>
              </a:rPr>
              <a:t>ntuple</a:t>
            </a:r>
            <a:r>
              <a:rPr lang="en-US" sz="1400" dirty="0" smtClean="0">
                <a:solidFill>
                  <a:srgbClr val="F2F2F2"/>
                </a:solidFill>
                <a:latin typeface="Courier"/>
                <a:cs typeface="Courier"/>
              </a:rPr>
              <a:t>")</a:t>
            </a:r>
          </a:p>
          <a:p>
            <a:r>
              <a:rPr lang="en-US" sz="1400" dirty="0" err="1" smtClean="0">
                <a:solidFill>
                  <a:srgbClr val="F2F2F2"/>
                </a:solidFill>
                <a:latin typeface="Courier"/>
                <a:cs typeface="Courier"/>
              </a:rPr>
              <a:t>myhist</a:t>
            </a:r>
            <a:r>
              <a:rPr lang="en-US" sz="1400" dirty="0" smtClean="0">
                <a:solidFill>
                  <a:srgbClr val="F2F2F2"/>
                </a:solidFill>
                <a:latin typeface="Courier"/>
                <a:cs typeface="Courier"/>
              </a:rPr>
              <a:t> = ROOT.TH1D("</a:t>
            </a:r>
            <a:r>
              <a:rPr lang="en-US" sz="1400" dirty="0" err="1" smtClean="0">
                <a:solidFill>
                  <a:srgbClr val="F2F2F2"/>
                </a:solidFill>
                <a:latin typeface="Courier"/>
                <a:cs typeface="Courier"/>
              </a:rPr>
              <a:t>hist</a:t>
            </a:r>
            <a:r>
              <a:rPr lang="en-US" sz="1400" dirty="0" smtClean="0">
                <a:solidFill>
                  <a:srgbClr val="F2F2F2"/>
                </a:solidFill>
                <a:latin typeface="Courier"/>
                <a:cs typeface="Courier"/>
              </a:rPr>
              <a:t>","</a:t>
            </a:r>
            <a:r>
              <a:rPr lang="en-US" sz="1400" dirty="0" err="1" smtClean="0">
                <a:solidFill>
                  <a:srgbClr val="F2F2F2"/>
                </a:solidFill>
                <a:latin typeface="Courier"/>
                <a:cs typeface="Courier"/>
              </a:rPr>
              <a:t>hist</a:t>
            </a:r>
            <a:r>
              <a:rPr lang="en-US" sz="1400" dirty="0" smtClean="0">
                <a:solidFill>
                  <a:srgbClr val="F2F2F2"/>
                </a:solidFill>
                <a:latin typeface="Courier"/>
                <a:cs typeface="Courier"/>
              </a:rPr>
              <a:t> Name",100,0,1)</a:t>
            </a:r>
          </a:p>
          <a:p>
            <a:r>
              <a:rPr lang="en-US" sz="1400" dirty="0" err="1" smtClean="0">
                <a:solidFill>
                  <a:srgbClr val="F2F2F2"/>
                </a:solidFill>
                <a:latin typeface="Courier"/>
                <a:cs typeface="Courier"/>
              </a:rPr>
              <a:t>myfit</a:t>
            </a:r>
            <a:r>
              <a:rPr lang="en-US" sz="1400" dirty="0" smtClean="0">
                <a:solidFill>
                  <a:srgbClr val="F2F2F2"/>
                </a:solidFill>
                <a:latin typeface="Courier"/>
                <a:cs typeface="Courier"/>
              </a:rPr>
              <a:t> = ROOT.TF1("</a:t>
            </a:r>
            <a:r>
              <a:rPr lang="en-US" sz="1400" dirty="0" err="1" smtClean="0">
                <a:solidFill>
                  <a:srgbClr val="F2F2F2"/>
                </a:solidFill>
                <a:latin typeface="Courier"/>
                <a:cs typeface="Courier"/>
              </a:rPr>
              <a:t>fitf</a:t>
            </a:r>
            <a:r>
              <a:rPr lang="en-US" sz="1400" dirty="0" smtClean="0">
                <a:solidFill>
                  <a:srgbClr val="F2F2F2"/>
                </a:solidFill>
                <a:latin typeface="Courier"/>
                <a:cs typeface="Courier"/>
              </a:rPr>
              <a:t>","</a:t>
            </a:r>
            <a:r>
              <a:rPr lang="en-US" sz="1400" dirty="0" err="1" smtClean="0">
                <a:solidFill>
                  <a:srgbClr val="F2F2F2"/>
                </a:solidFill>
                <a:latin typeface="Courier"/>
                <a:cs typeface="Courier"/>
              </a:rPr>
              <a:t>gaus</a:t>
            </a:r>
            <a:r>
              <a:rPr lang="en-US" sz="1400" dirty="0" smtClean="0">
                <a:solidFill>
                  <a:srgbClr val="F2F2F2"/>
                </a:solidFill>
                <a:latin typeface="Courier"/>
                <a:cs typeface="Courier"/>
              </a:rPr>
              <a:t>")</a:t>
            </a:r>
          </a:p>
          <a:p>
            <a:r>
              <a:rPr lang="en-US" sz="1400" dirty="0" smtClean="0">
                <a:solidFill>
                  <a:srgbClr val="F2F2F2"/>
                </a:solidFill>
                <a:latin typeface="Courier"/>
                <a:cs typeface="Courier"/>
              </a:rPr>
              <a:t>c1 = </a:t>
            </a:r>
            <a:r>
              <a:rPr lang="en-US" sz="1400" dirty="0" err="1" smtClean="0">
                <a:solidFill>
                  <a:srgbClr val="F2F2F2"/>
                </a:solidFill>
                <a:latin typeface="Courier"/>
                <a:cs typeface="Courier"/>
              </a:rPr>
              <a:t>ROOT.TCanvas</a:t>
            </a:r>
            <a:r>
              <a:rPr lang="en-US" sz="1400" dirty="0" smtClean="0">
                <a:solidFill>
                  <a:srgbClr val="F2F2F2"/>
                </a:solidFill>
                <a:latin typeface="Courier"/>
                <a:cs typeface="Courier"/>
              </a:rPr>
              <a:t>()</a:t>
            </a:r>
          </a:p>
          <a:p>
            <a:endParaRPr lang="en-US" sz="1400" dirty="0" smtClean="0">
              <a:solidFill>
                <a:srgbClr val="F2F2F2"/>
              </a:solidFill>
              <a:latin typeface="Courier"/>
              <a:cs typeface="Courier"/>
            </a:endParaRPr>
          </a:p>
          <a:p>
            <a:r>
              <a:rPr lang="en-US" sz="1400" dirty="0" err="1" smtClean="0">
                <a:solidFill>
                  <a:srgbClr val="F2F2F2"/>
                </a:solidFill>
                <a:latin typeface="Courier"/>
                <a:cs typeface="Courier"/>
              </a:rPr>
              <a:t>dataCuts</a:t>
            </a:r>
            <a:r>
              <a:rPr lang="en-US" sz="1400" dirty="0" smtClean="0">
                <a:solidFill>
                  <a:srgbClr val="F2F2F2"/>
                </a:solidFill>
                <a:latin typeface="Courier"/>
                <a:cs typeface="Courier"/>
              </a:rPr>
              <a:t> = "</a:t>
            </a:r>
            <a:r>
              <a:rPr lang="en-US" sz="1400" dirty="0" err="1" smtClean="0">
                <a:solidFill>
                  <a:srgbClr val="F2F2F2"/>
                </a:solidFill>
                <a:latin typeface="Courier"/>
                <a:cs typeface="Courier"/>
              </a:rPr>
              <a:t>Zfit</a:t>
            </a:r>
            <a:r>
              <a:rPr lang="en-US" sz="1400" dirty="0" smtClean="0">
                <a:solidFill>
                  <a:srgbClr val="F2F2F2"/>
                </a:solidFill>
                <a:latin typeface="Courier"/>
                <a:cs typeface="Courier"/>
              </a:rPr>
              <a:t> &gt; 0 &amp;&amp; </a:t>
            </a:r>
            <a:r>
              <a:rPr lang="en-US" sz="1400" dirty="0" err="1" smtClean="0">
                <a:solidFill>
                  <a:srgbClr val="F2F2F2"/>
                </a:solidFill>
                <a:latin typeface="Courier"/>
                <a:cs typeface="Courier"/>
              </a:rPr>
              <a:t>Zfit</a:t>
            </a:r>
            <a:r>
              <a:rPr lang="en-US" sz="1400" dirty="0" smtClean="0">
                <a:solidFill>
                  <a:srgbClr val="F2F2F2"/>
                </a:solidFill>
                <a:latin typeface="Courier"/>
                <a:cs typeface="Courier"/>
              </a:rPr>
              <a:t> &lt; 7 &amp;&amp; MinBin0 &gt; 650 &amp;&amp; MinBin0 &lt; 700 "</a:t>
            </a:r>
          </a:p>
          <a:p>
            <a:r>
              <a:rPr lang="en-US" sz="1400" dirty="0" err="1" smtClean="0">
                <a:solidFill>
                  <a:srgbClr val="F2F2F2"/>
                </a:solidFill>
                <a:latin typeface="Courier"/>
                <a:cs typeface="Courier"/>
              </a:rPr>
              <a:t>dataCuts</a:t>
            </a:r>
            <a:r>
              <a:rPr lang="en-US" sz="1400" dirty="0" smtClean="0">
                <a:solidFill>
                  <a:srgbClr val="F2F2F2"/>
                </a:solidFill>
                <a:latin typeface="Courier"/>
                <a:cs typeface="Courier"/>
              </a:rPr>
              <a:t>+= "&amp;&amp; MinBin1 &gt; 650 &amp;&amp; MinBin1 &lt; 700 &amp;&amp; abs(MinBin0 - MinBin1) &lt; 10 "</a:t>
            </a:r>
          </a:p>
          <a:p>
            <a:r>
              <a:rPr lang="en-US" sz="1400" dirty="0" err="1" smtClean="0">
                <a:solidFill>
                  <a:srgbClr val="F2F2F2"/>
                </a:solidFill>
                <a:latin typeface="Courier"/>
                <a:cs typeface="Courier"/>
              </a:rPr>
              <a:t>dataCuts</a:t>
            </a:r>
            <a:r>
              <a:rPr lang="en-US" sz="1400" dirty="0" smtClean="0">
                <a:solidFill>
                  <a:srgbClr val="F2F2F2"/>
                </a:solidFill>
                <a:latin typeface="Courier"/>
                <a:cs typeface="Courier"/>
              </a:rPr>
              <a:t>+= "&amp;&amp; </a:t>
            </a:r>
            <a:r>
              <a:rPr lang="en-US" sz="1400" dirty="0" err="1" smtClean="0">
                <a:solidFill>
                  <a:srgbClr val="F2F2F2"/>
                </a:solidFill>
                <a:latin typeface="Courier"/>
                <a:cs typeface="Courier"/>
              </a:rPr>
              <a:t>EventCutID</a:t>
            </a:r>
            <a:r>
              <a:rPr lang="en-US" sz="1400" dirty="0" smtClean="0">
                <a:solidFill>
                  <a:srgbClr val="F2F2F2"/>
                </a:solidFill>
                <a:latin typeface="Courier"/>
                <a:cs typeface="Courier"/>
              </a:rPr>
              <a:t> == 1 &amp;&amp; </a:t>
            </a:r>
            <a:r>
              <a:rPr lang="en-US" sz="1400" dirty="0" err="1" smtClean="0">
                <a:solidFill>
                  <a:srgbClr val="F2F2F2"/>
                </a:solidFill>
                <a:latin typeface="Courier"/>
                <a:cs typeface="Courier"/>
              </a:rPr>
              <a:t>Fprompt</a:t>
            </a:r>
            <a:r>
              <a:rPr lang="en-US" sz="1400" dirty="0" smtClean="0">
                <a:solidFill>
                  <a:srgbClr val="F2F2F2"/>
                </a:solidFill>
                <a:latin typeface="Courier"/>
                <a:cs typeface="Courier"/>
              </a:rPr>
              <a:t> &gt; 0 &amp;&amp; HLatePE0 &gt; 0 &amp;&amp; HLatePE1 &gt; 0"</a:t>
            </a:r>
          </a:p>
          <a:p>
            <a:endParaRPr lang="en-US" sz="1400" dirty="0" smtClean="0">
              <a:solidFill>
                <a:srgbClr val="F2F2F2"/>
              </a:solidFill>
              <a:latin typeface="Courier"/>
              <a:cs typeface="Courier"/>
            </a:endParaRPr>
          </a:p>
          <a:p>
            <a:r>
              <a:rPr lang="en-US" sz="1400" dirty="0" err="1" smtClean="0">
                <a:solidFill>
                  <a:srgbClr val="F2F2F2"/>
                </a:solidFill>
                <a:latin typeface="Courier"/>
                <a:cs typeface="Courier"/>
              </a:rPr>
              <a:t>mychain.Add</a:t>
            </a:r>
            <a:r>
              <a:rPr lang="en-US" sz="1400" dirty="0" smtClean="0">
                <a:solidFill>
                  <a:srgbClr val="F2F2F2"/>
                </a:solidFill>
                <a:latin typeface="Courier"/>
                <a:cs typeface="Courier"/>
              </a:rPr>
              <a:t>("data/deap_ntp_013079_*.root")</a:t>
            </a:r>
          </a:p>
          <a:p>
            <a:r>
              <a:rPr lang="en-US" sz="1400" dirty="0" smtClean="0">
                <a:solidFill>
                  <a:srgbClr val="F2F2F2"/>
                </a:solidFill>
                <a:latin typeface="Courier"/>
                <a:cs typeface="Courier"/>
              </a:rPr>
              <a:t>print "Loaded %d entries"%</a:t>
            </a:r>
            <a:r>
              <a:rPr lang="en-US" sz="1400" dirty="0" err="1" smtClean="0">
                <a:solidFill>
                  <a:srgbClr val="F2F2F2"/>
                </a:solidFill>
                <a:latin typeface="Courier"/>
                <a:cs typeface="Courier"/>
              </a:rPr>
              <a:t>mychain.GetEntries</a:t>
            </a:r>
            <a:r>
              <a:rPr lang="en-US" sz="1400" dirty="0" smtClean="0">
                <a:solidFill>
                  <a:srgbClr val="F2F2F2"/>
                </a:solidFill>
                <a:latin typeface="Courier"/>
                <a:cs typeface="Courier"/>
              </a:rPr>
              <a:t>()</a:t>
            </a:r>
          </a:p>
          <a:p>
            <a:r>
              <a:rPr lang="en-US" sz="1400" dirty="0" err="1" smtClean="0">
                <a:solidFill>
                  <a:srgbClr val="F2F2F2"/>
                </a:solidFill>
                <a:latin typeface="Courier"/>
                <a:cs typeface="Courier"/>
              </a:rPr>
              <a:t>moar_cut</a:t>
            </a:r>
            <a:r>
              <a:rPr lang="en-US" sz="1400" dirty="0" smtClean="0">
                <a:solidFill>
                  <a:srgbClr val="F2F2F2"/>
                </a:solidFill>
                <a:latin typeface="Courier"/>
                <a:cs typeface="Courier"/>
              </a:rPr>
              <a:t> = " &amp;&amp; </a:t>
            </a:r>
            <a:r>
              <a:rPr lang="en-US" sz="1400" dirty="0" err="1" smtClean="0">
                <a:solidFill>
                  <a:srgbClr val="F2F2F2"/>
                </a:solidFill>
                <a:latin typeface="Courier"/>
                <a:cs typeface="Courier"/>
              </a:rPr>
              <a:t>TotalPE</a:t>
            </a:r>
            <a:r>
              <a:rPr lang="en-US" sz="1400" dirty="0" smtClean="0">
                <a:solidFill>
                  <a:srgbClr val="F2F2F2"/>
                </a:solidFill>
                <a:latin typeface="Courier"/>
                <a:cs typeface="Courier"/>
              </a:rPr>
              <a:t> &gt; 120 &amp;&amp; </a:t>
            </a:r>
            <a:r>
              <a:rPr lang="en-US" sz="1400" dirty="0" err="1" smtClean="0">
                <a:solidFill>
                  <a:srgbClr val="F2F2F2"/>
                </a:solidFill>
                <a:latin typeface="Courier"/>
                <a:cs typeface="Courier"/>
              </a:rPr>
              <a:t>TotalPE</a:t>
            </a:r>
            <a:r>
              <a:rPr lang="en-US" sz="1400" dirty="0" smtClean="0">
                <a:solidFill>
                  <a:srgbClr val="F2F2F2"/>
                </a:solidFill>
                <a:latin typeface="Courier"/>
                <a:cs typeface="Courier"/>
              </a:rPr>
              <a:t> &lt; 240"</a:t>
            </a:r>
          </a:p>
          <a:p>
            <a:r>
              <a:rPr lang="en-US" sz="1400" dirty="0" err="1" smtClean="0">
                <a:solidFill>
                  <a:srgbClr val="F2F2F2"/>
                </a:solidFill>
                <a:latin typeface="Courier"/>
                <a:cs typeface="Courier"/>
              </a:rPr>
              <a:t>mychain.Draw</a:t>
            </a:r>
            <a:r>
              <a:rPr lang="en-US" sz="1400" dirty="0" smtClean="0">
                <a:solidFill>
                  <a:srgbClr val="F2F2F2"/>
                </a:solidFill>
                <a:latin typeface="Courier"/>
                <a:cs typeface="Courier"/>
              </a:rPr>
              <a:t>("</a:t>
            </a:r>
            <a:r>
              <a:rPr lang="en-US" sz="1400" dirty="0" err="1" smtClean="0">
                <a:solidFill>
                  <a:srgbClr val="F2F2F2"/>
                </a:solidFill>
                <a:latin typeface="Courier"/>
                <a:cs typeface="Courier"/>
              </a:rPr>
              <a:t>Fprompt</a:t>
            </a:r>
            <a:r>
              <a:rPr lang="en-US" sz="1400" dirty="0" smtClean="0">
                <a:solidFill>
                  <a:srgbClr val="F2F2F2"/>
                </a:solidFill>
                <a:latin typeface="Courier"/>
                <a:cs typeface="Courier"/>
              </a:rPr>
              <a:t>&gt;&gt;</a:t>
            </a:r>
            <a:r>
              <a:rPr lang="en-US" sz="1400" dirty="0" err="1" smtClean="0">
                <a:solidFill>
                  <a:srgbClr val="F2F2F2"/>
                </a:solidFill>
                <a:latin typeface="Courier"/>
                <a:cs typeface="Courier"/>
              </a:rPr>
              <a:t>hist</a:t>
            </a:r>
            <a:r>
              <a:rPr lang="en-US" sz="1400" dirty="0" smtClean="0">
                <a:solidFill>
                  <a:srgbClr val="F2F2F2"/>
                </a:solidFill>
                <a:latin typeface="Courier"/>
                <a:cs typeface="Courier"/>
              </a:rPr>
              <a:t>", </a:t>
            </a:r>
            <a:r>
              <a:rPr lang="en-US" sz="1400" dirty="0" err="1" smtClean="0">
                <a:solidFill>
                  <a:srgbClr val="F2F2F2"/>
                </a:solidFill>
                <a:latin typeface="Courier"/>
                <a:cs typeface="Courier"/>
              </a:rPr>
              <a:t>dataCuts</a:t>
            </a:r>
            <a:r>
              <a:rPr lang="en-US" sz="1400" dirty="0" smtClean="0">
                <a:solidFill>
                  <a:srgbClr val="F2F2F2"/>
                </a:solidFill>
                <a:latin typeface="Courier"/>
                <a:cs typeface="Courier"/>
              </a:rPr>
              <a:t> + " &amp;&amp; </a:t>
            </a:r>
            <a:r>
              <a:rPr lang="en-US" sz="1400" dirty="0" err="1" smtClean="0">
                <a:solidFill>
                  <a:srgbClr val="F2F2F2"/>
                </a:solidFill>
                <a:latin typeface="Courier"/>
                <a:cs typeface="Courier"/>
              </a:rPr>
              <a:t>TotalPE</a:t>
            </a:r>
            <a:r>
              <a:rPr lang="en-US" sz="1400" dirty="0" smtClean="0">
                <a:solidFill>
                  <a:srgbClr val="F2F2F2"/>
                </a:solidFill>
                <a:latin typeface="Courier"/>
                <a:cs typeface="Courier"/>
              </a:rPr>
              <a:t> &gt; 120 &amp;&amp; </a:t>
            </a:r>
            <a:r>
              <a:rPr lang="en-US" sz="1400" dirty="0" err="1" smtClean="0">
                <a:solidFill>
                  <a:srgbClr val="F2F2F2"/>
                </a:solidFill>
                <a:latin typeface="Courier"/>
                <a:cs typeface="Courier"/>
              </a:rPr>
              <a:t>TotalPE</a:t>
            </a:r>
            <a:r>
              <a:rPr lang="en-US" sz="1400" dirty="0" smtClean="0">
                <a:solidFill>
                  <a:srgbClr val="F2F2F2"/>
                </a:solidFill>
                <a:latin typeface="Courier"/>
                <a:cs typeface="Courier"/>
              </a:rPr>
              <a:t> &lt; 240")</a:t>
            </a:r>
          </a:p>
          <a:p>
            <a:endParaRPr lang="en-US" sz="1400" dirty="0" smtClean="0">
              <a:solidFill>
                <a:srgbClr val="F2F2F2"/>
              </a:solidFill>
              <a:latin typeface="Courier"/>
              <a:cs typeface="Courier"/>
            </a:endParaRPr>
          </a:p>
          <a:p>
            <a:r>
              <a:rPr lang="en-US" sz="1400" dirty="0" err="1" smtClean="0">
                <a:solidFill>
                  <a:srgbClr val="F2F2F2"/>
                </a:solidFill>
                <a:latin typeface="Courier"/>
                <a:cs typeface="Courier"/>
              </a:rPr>
              <a:t>myhist.Fit</a:t>
            </a:r>
            <a:r>
              <a:rPr lang="en-US" sz="1400" dirty="0" smtClean="0">
                <a:solidFill>
                  <a:srgbClr val="F2F2F2"/>
                </a:solidFill>
                <a:latin typeface="Courier"/>
                <a:cs typeface="Courier"/>
              </a:rPr>
              <a:t>("fitf","LL","",0.68,1)</a:t>
            </a:r>
          </a:p>
          <a:p>
            <a:r>
              <a:rPr lang="en-US" sz="1400" dirty="0" smtClean="0">
                <a:solidFill>
                  <a:srgbClr val="F2F2F2"/>
                </a:solidFill>
                <a:latin typeface="Courier"/>
                <a:cs typeface="Courier"/>
              </a:rPr>
              <a:t>c1.SetLogy(1)</a:t>
            </a:r>
            <a:endParaRPr lang="en-US" sz="1400" dirty="0">
              <a:solidFill>
                <a:srgbClr val="F2F2F2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10871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&gt;&gt;&gt;</a:t>
            </a:r>
            <a:r>
              <a:rPr lang="en-US" dirty="0" err="1" smtClean="0"/>
              <a:t>ROOT.TBrowser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58" y="1003299"/>
            <a:ext cx="7772261" cy="575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01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</a:t>
            </a:r>
            <a:r>
              <a:rPr lang="en-US" dirty="0" err="1" smtClean="0"/>
              <a:t>tree.Scan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tree.Scan</a:t>
            </a:r>
            <a:r>
              <a:rPr lang="en-US" dirty="0" smtClean="0"/>
              <a:t>(“var1:var2”,cuts)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1479" y="1842292"/>
            <a:ext cx="7354274" cy="3693319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2F2F2"/>
                </a:solidFill>
                <a:latin typeface="Courier"/>
                <a:cs typeface="Courier"/>
              </a:rPr>
              <a:t>&gt;&gt;&gt; </a:t>
            </a:r>
            <a:r>
              <a:rPr lang="en-US" dirty="0" err="1" smtClean="0">
                <a:solidFill>
                  <a:srgbClr val="F2F2F2"/>
                </a:solidFill>
                <a:latin typeface="Courier"/>
                <a:cs typeface="Courier"/>
              </a:rPr>
              <a:t>t.Scan</a:t>
            </a:r>
            <a:r>
              <a:rPr lang="en-US" dirty="0" smtClean="0">
                <a:solidFill>
                  <a:srgbClr val="F2F2F2"/>
                </a:solidFill>
                <a:latin typeface="Courier"/>
                <a:cs typeface="Courier"/>
              </a:rPr>
              <a:t>("TrigID:MinBin0:Zfit",cuts)</a:t>
            </a:r>
          </a:p>
          <a:p>
            <a:r>
              <a:rPr lang="en-US" dirty="0" smtClean="0">
                <a:solidFill>
                  <a:srgbClr val="F2F2F2"/>
                </a:solidFill>
                <a:latin typeface="Courier"/>
                <a:cs typeface="Courier"/>
              </a:rPr>
              <a:t>************************************************</a:t>
            </a:r>
          </a:p>
          <a:p>
            <a:r>
              <a:rPr lang="en-US" dirty="0" smtClean="0">
                <a:solidFill>
                  <a:srgbClr val="F2F2F2"/>
                </a:solidFill>
                <a:latin typeface="Courier"/>
                <a:cs typeface="Courier"/>
              </a:rPr>
              <a:t>*    Row   *    </a:t>
            </a:r>
            <a:r>
              <a:rPr lang="en-US" dirty="0" err="1" smtClean="0">
                <a:solidFill>
                  <a:srgbClr val="F2F2F2"/>
                </a:solidFill>
                <a:latin typeface="Courier"/>
                <a:cs typeface="Courier"/>
              </a:rPr>
              <a:t>TrigID</a:t>
            </a:r>
            <a:r>
              <a:rPr lang="en-US" dirty="0" smtClean="0">
                <a:solidFill>
                  <a:srgbClr val="F2F2F2"/>
                </a:solidFill>
                <a:latin typeface="Courier"/>
                <a:cs typeface="Courier"/>
              </a:rPr>
              <a:t> *   MinBin0 *      </a:t>
            </a:r>
            <a:r>
              <a:rPr lang="en-US" dirty="0" err="1" smtClean="0">
                <a:solidFill>
                  <a:srgbClr val="F2F2F2"/>
                </a:solidFill>
                <a:latin typeface="Courier"/>
                <a:cs typeface="Courier"/>
              </a:rPr>
              <a:t>Zfit</a:t>
            </a:r>
            <a:r>
              <a:rPr lang="en-US" dirty="0" smtClean="0">
                <a:solidFill>
                  <a:srgbClr val="F2F2F2"/>
                </a:solidFill>
                <a:latin typeface="Courier"/>
                <a:cs typeface="Courier"/>
              </a:rPr>
              <a:t> *</a:t>
            </a:r>
          </a:p>
          <a:p>
            <a:r>
              <a:rPr lang="en-US" dirty="0" smtClean="0">
                <a:solidFill>
                  <a:srgbClr val="F2F2F2"/>
                </a:solidFill>
                <a:latin typeface="Courier"/>
                <a:cs typeface="Courier"/>
              </a:rPr>
              <a:t>************************************************</a:t>
            </a:r>
          </a:p>
          <a:p>
            <a:r>
              <a:rPr lang="en-US" dirty="0" smtClean="0">
                <a:solidFill>
                  <a:srgbClr val="F2F2F2"/>
                </a:solidFill>
                <a:latin typeface="Courier"/>
                <a:cs typeface="Courier"/>
              </a:rPr>
              <a:t>*        3 *         0 *       664 * 5.2510962 *</a:t>
            </a:r>
          </a:p>
          <a:p>
            <a:r>
              <a:rPr lang="en-US" dirty="0" smtClean="0">
                <a:solidFill>
                  <a:srgbClr val="F2F2F2"/>
                </a:solidFill>
                <a:latin typeface="Courier"/>
                <a:cs typeface="Courier"/>
              </a:rPr>
              <a:t>*        7 *         0 *       666 * 4.8705420 *</a:t>
            </a:r>
          </a:p>
          <a:p>
            <a:r>
              <a:rPr lang="en-US" dirty="0" smtClean="0">
                <a:solidFill>
                  <a:srgbClr val="F2F2F2"/>
                </a:solidFill>
                <a:latin typeface="Courier"/>
                <a:cs typeface="Courier"/>
              </a:rPr>
              <a:t>*       27 *         0 *       665 * 4.8093390 *</a:t>
            </a:r>
          </a:p>
          <a:p>
            <a:r>
              <a:rPr lang="en-US" dirty="0" smtClean="0">
                <a:solidFill>
                  <a:srgbClr val="F2F2F2"/>
                </a:solidFill>
                <a:latin typeface="Courier"/>
                <a:cs typeface="Courier"/>
              </a:rPr>
              <a:t>*       42 *         0 *       667 * 6.2409100 *</a:t>
            </a:r>
          </a:p>
          <a:p>
            <a:r>
              <a:rPr lang="en-US" dirty="0" smtClean="0">
                <a:solidFill>
                  <a:srgbClr val="F2F2F2"/>
                </a:solidFill>
                <a:latin typeface="Courier"/>
                <a:cs typeface="Courier"/>
              </a:rPr>
              <a:t>*       93 *         0 *       667 * 5.7747392 *</a:t>
            </a:r>
          </a:p>
          <a:p>
            <a:r>
              <a:rPr lang="en-US" dirty="0" smtClean="0">
                <a:solidFill>
                  <a:srgbClr val="F2F2F2"/>
                </a:solidFill>
                <a:latin typeface="Courier"/>
                <a:cs typeface="Courier"/>
              </a:rPr>
              <a:t>*      141 *         0 *       667 * 4.7239689 *</a:t>
            </a:r>
          </a:p>
          <a:p>
            <a:r>
              <a:rPr lang="en-US" dirty="0" smtClean="0">
                <a:solidFill>
                  <a:srgbClr val="F2F2F2"/>
                </a:solidFill>
                <a:latin typeface="Courier"/>
                <a:cs typeface="Courier"/>
              </a:rPr>
              <a:t>*      143 *         0 *       666 * 4.4660582 *</a:t>
            </a:r>
          </a:p>
          <a:p>
            <a:r>
              <a:rPr lang="en-US" dirty="0" smtClean="0">
                <a:solidFill>
                  <a:srgbClr val="F2F2F2"/>
                </a:solidFill>
                <a:latin typeface="Courier"/>
                <a:cs typeface="Courier"/>
              </a:rPr>
              <a:t>*      156 *         0 *       667 * 2.6396508 *</a:t>
            </a:r>
          </a:p>
          <a:p>
            <a:r>
              <a:rPr lang="en-US" dirty="0" smtClean="0">
                <a:solidFill>
                  <a:srgbClr val="F2F2F2"/>
                </a:solidFill>
                <a:latin typeface="Courier"/>
                <a:cs typeface="Courier"/>
              </a:rPr>
              <a:t>*      182 *         0 *       664 * 5.4336285 *</a:t>
            </a:r>
            <a:endParaRPr lang="en-US" dirty="0">
              <a:solidFill>
                <a:srgbClr val="F2F2F2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92682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tree.Draw</a:t>
            </a:r>
            <a:r>
              <a:rPr lang="en-US" dirty="0" smtClean="0"/>
              <a:t> is your best friend</a:t>
            </a:r>
          </a:p>
          <a:p>
            <a:pPr lvl="1"/>
            <a:r>
              <a:rPr lang="en-US" dirty="0" smtClean="0"/>
              <a:t>Fastest way to do anything, including get data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14333" y="2340052"/>
            <a:ext cx="8588334" cy="37548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[bmong@science1 Python]$ python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Python 2.6.6 (r266:84292, Nov 21 2013, 12:39:37) 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[GCC 4.4.7 20120313 (Red Hat 4.4.7-3)] on linux2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Type "help", "copyright", "credits" or "license" for more information.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&gt;&gt;&gt; import ROOT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&gt;&gt;&gt; t = </a:t>
            </a:r>
            <a:r>
              <a:rPr lang="en-US" sz="14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ROOT.TChain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("</a:t>
            </a:r>
            <a:r>
              <a:rPr lang="en-US" sz="14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ntuple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")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t.Add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("data/*")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14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&gt;&gt;&gt; cuts = "</a:t>
            </a:r>
            <a:r>
              <a:rPr lang="en-US" sz="14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Zfit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 &gt; 0 &amp;&amp; </a:t>
            </a:r>
            <a:r>
              <a:rPr lang="en-US" sz="14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Zfit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 &lt; 7 &amp;&amp; MinBin0 &gt; 650 &amp;&amp; MinBin0 &lt; 700 "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&gt;&gt;&gt; cuts+= "&amp;&amp; MinBin1 &gt; 650 &amp;&amp; MinBin1 &lt; 700 &amp;&amp; abs(MinBin0 - MinBin1) &lt; 10 "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&gt;&gt;&gt; cuts+= "&amp;&amp; </a:t>
            </a:r>
            <a:r>
              <a:rPr lang="en-US" sz="14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EventCutID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 == 1 &amp;&amp; </a:t>
            </a:r>
            <a:r>
              <a:rPr lang="en-US" sz="14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Fprompt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 &gt; 0 &amp;&amp; HLatePE0 &gt; 0 &amp;&amp; HLatePE1 &gt; 0"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&gt;&gt;&gt; cuts+= “&amp;&amp; </a:t>
            </a:r>
            <a:r>
              <a:rPr lang="en-US" sz="14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TotalPE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 &gt; 120 &amp;&amp; </a:t>
            </a:r>
            <a:r>
              <a:rPr lang="en-US" sz="14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TotalPE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 &lt; 240"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t.GetEntries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()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1396683L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t.Draw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("&gt;&gt;+</a:t>
            </a:r>
            <a:r>
              <a:rPr lang="en-US" sz="14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elist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",cuts,"</a:t>
            </a:r>
            <a:r>
              <a:rPr lang="en-US" sz="14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goff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")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56733L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&gt;&gt;&gt; 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82778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Tricks – Part </a:t>
            </a:r>
            <a:r>
              <a:rPr lang="en-US" dirty="0" err="1" smtClean="0"/>
              <a:t>doux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tree.Draw</a:t>
            </a:r>
            <a:r>
              <a:rPr lang="en-US" dirty="0" smtClean="0"/>
              <a:t> is your best friend</a:t>
            </a:r>
          </a:p>
          <a:p>
            <a:pPr lvl="1"/>
            <a:r>
              <a:rPr lang="en-US" dirty="0" smtClean="0"/>
              <a:t>Fastest way to do operations on your trees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TTree:Draw@2</a:t>
            </a:r>
            <a:endParaRPr lang="en-US" dirty="0" smtClean="0"/>
          </a:p>
          <a:p>
            <a:pPr lvl="1"/>
            <a:r>
              <a:rPr lang="en-US" dirty="0" smtClean="0"/>
              <a:t>You can also get size of </a:t>
            </a:r>
            <a:r>
              <a:rPr lang="en-US" dirty="0" err="1" smtClean="0"/>
              <a:t>ntuple</a:t>
            </a:r>
            <a:r>
              <a:rPr lang="en-US" dirty="0" smtClean="0"/>
              <a:t>, Max$() Sum$(), and more with Draw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88" y="2381979"/>
            <a:ext cx="5109893" cy="1569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&gt;&gt;&gt;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elist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 =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ROOT.gDirectory.Get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("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elist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")</a:t>
            </a: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&gt;&gt;&gt;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elist.GetN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()</a:t>
            </a: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56733</a:t>
            </a: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&gt;&gt;&gt; for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i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 in range(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elist.GetN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()):</a:t>
            </a: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... 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t.GetEntry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(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elist.GetEntry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(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i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))</a:t>
            </a: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...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0914" y="2538937"/>
            <a:ext cx="273588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Use event lists to reduce data before looping over entries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45475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Wait… There's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matplotlib</a:t>
            </a:r>
            <a:r>
              <a:rPr lang="en-US" dirty="0" smtClean="0"/>
              <a:t> - </a:t>
            </a:r>
            <a:r>
              <a:rPr lang="en-US" dirty="0" err="1" smtClean="0"/>
              <a:t>matlab</a:t>
            </a:r>
            <a:r>
              <a:rPr lang="en-US" dirty="0" smtClean="0"/>
              <a:t> like plotting syntax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n</a:t>
            </a:r>
            <a:r>
              <a:rPr lang="en-US" dirty="0" err="1" smtClean="0">
                <a:latin typeface="Courier"/>
                <a:cs typeface="Courier"/>
              </a:rPr>
              <a:t>umpy</a:t>
            </a:r>
            <a:r>
              <a:rPr lang="en-US" dirty="0" smtClean="0"/>
              <a:t> - matrices, vectors &amp; </a:t>
            </a:r>
            <a:r>
              <a:rPr lang="en-US" dirty="0" err="1" smtClean="0"/>
              <a:t>linalg</a:t>
            </a:r>
            <a:r>
              <a:rPr lang="en-US" dirty="0" smtClean="0"/>
              <a:t> oh my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</a:t>
            </a:r>
            <a:r>
              <a:rPr lang="en-US" dirty="0" err="1" smtClean="0">
                <a:latin typeface="Courier"/>
                <a:cs typeface="Courier"/>
              </a:rPr>
              <a:t>cipy</a:t>
            </a:r>
            <a:r>
              <a:rPr lang="en-US" dirty="0" smtClean="0"/>
              <a:t> - bunch of random scientific functions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iminuit</a:t>
            </a:r>
            <a:r>
              <a:rPr lang="en-US" dirty="0" smtClean="0"/>
              <a:t>  - </a:t>
            </a:r>
            <a:r>
              <a:rPr lang="en-US" dirty="0" err="1" smtClean="0"/>
              <a:t>minuit</a:t>
            </a:r>
            <a:r>
              <a:rPr lang="en-US" dirty="0" smtClean="0"/>
              <a:t> wrapper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Tons of others….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62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Parting wisdom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Save useful python functions to a file and import them when needed: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import sys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sys.path.append</a:t>
            </a:r>
            <a:r>
              <a:rPr lang="en-US" sz="2400" dirty="0" smtClean="0">
                <a:latin typeface="Courier"/>
                <a:cs typeface="Courier"/>
              </a:rPr>
              <a:t>(“/path/to/</a:t>
            </a:r>
            <a:r>
              <a:rPr lang="en-US" sz="2400" dirty="0" err="1" smtClean="0">
                <a:latin typeface="Courier"/>
                <a:cs typeface="Courier"/>
              </a:rPr>
              <a:t>myfunctions.py</a:t>
            </a:r>
            <a:r>
              <a:rPr lang="en-US" sz="2400" dirty="0" smtClean="0">
                <a:latin typeface="Courier"/>
                <a:cs typeface="Courier"/>
              </a:rPr>
              <a:t>”)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import </a:t>
            </a:r>
            <a:r>
              <a:rPr lang="en-US" sz="2400" dirty="0" err="1" smtClean="0">
                <a:latin typeface="Courier"/>
                <a:cs typeface="Courier"/>
              </a:rPr>
              <a:t>myfunctions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cs typeface="Courier"/>
              </a:rPr>
              <a:t>example:</a:t>
            </a:r>
            <a:r>
              <a:rPr lang="en-US" sz="2400" dirty="0" smtClean="0">
                <a:cs typeface="Courier"/>
                <a:hlinkClick r:id="rId2"/>
              </a:rPr>
              <a:t> </a:t>
            </a:r>
            <a:r>
              <a:rPr lang="en-US" sz="2400" dirty="0" err="1" smtClean="0">
                <a:cs typeface="Courier"/>
                <a:hlinkClick r:id="rId2"/>
              </a:rPr>
              <a:t>bungfun.py</a:t>
            </a:r>
            <a:endParaRPr lang="en-US" sz="2400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72322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100"/>
            <a:ext cx="8229600" cy="529699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Try converting a ROOT script to </a:t>
            </a:r>
            <a:r>
              <a:rPr lang="en-US" dirty="0" err="1" smtClean="0"/>
              <a:t>PyROOT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Read </a:t>
            </a:r>
            <a:r>
              <a:rPr lang="en-US" dirty="0" smtClean="0">
                <a:hlinkClick r:id="rId2"/>
              </a:rPr>
              <a:t>random walk</a:t>
            </a:r>
            <a:r>
              <a:rPr lang="en-US" dirty="0" smtClean="0"/>
              <a:t> example provided</a:t>
            </a:r>
          </a:p>
          <a:p>
            <a:endParaRPr lang="en-US" dirty="0" smtClean="0"/>
          </a:p>
          <a:p>
            <a:r>
              <a:rPr lang="en-US" dirty="0" smtClean="0"/>
              <a:t>Convert a ROOT.TH1 to only python objects</a:t>
            </a:r>
          </a:p>
          <a:p>
            <a:pPr lvl="1"/>
            <a:r>
              <a:rPr lang="en-US" dirty="0" smtClean="0"/>
              <a:t>hint1: Read </a:t>
            </a:r>
            <a:r>
              <a:rPr lang="en-US" dirty="0" smtClean="0">
                <a:hlinkClick r:id="rId3"/>
              </a:rPr>
              <a:t>TH1.GetBin*()</a:t>
            </a:r>
            <a:r>
              <a:rPr lang="en-US" dirty="0" smtClean="0"/>
              <a:t>, TH1.GetNBinsX()</a:t>
            </a:r>
          </a:p>
          <a:p>
            <a:pPr lvl="1"/>
            <a:r>
              <a:rPr lang="en-US" dirty="0" smtClean="0"/>
              <a:t>hint2: </a:t>
            </a:r>
            <a:r>
              <a:rPr lang="en-US" sz="2400" dirty="0" smtClean="0">
                <a:latin typeface="Courier"/>
                <a:cs typeface="Courier"/>
              </a:rPr>
              <a:t>import </a:t>
            </a:r>
            <a:r>
              <a:rPr lang="en-US" sz="2400" dirty="0" err="1" smtClean="0">
                <a:latin typeface="Courier"/>
                <a:cs typeface="Courier"/>
              </a:rPr>
              <a:t>matplotlib.pyplot</a:t>
            </a:r>
            <a:r>
              <a:rPr lang="en-US" sz="2400" dirty="0" smtClean="0">
                <a:latin typeface="Courier"/>
                <a:cs typeface="Courier"/>
              </a:rPr>
              <a:t> as </a:t>
            </a:r>
            <a:r>
              <a:rPr lang="en-US" sz="2400" dirty="0" err="1" smtClean="0">
                <a:latin typeface="Courier"/>
                <a:cs typeface="Courier"/>
              </a:rPr>
              <a:t>plt</a:t>
            </a:r>
            <a:r>
              <a:rPr lang="en-US" sz="2400" dirty="0" smtClean="0">
                <a:latin typeface="Courier"/>
                <a:cs typeface="Courier"/>
              </a:rPr>
              <a:t/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		  </a:t>
            </a:r>
            <a:r>
              <a:rPr lang="en-US" sz="2400" dirty="0" err="1" smtClean="0">
                <a:latin typeface="Courier"/>
                <a:cs typeface="Courier"/>
              </a:rPr>
              <a:t>plt.plot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x,y</a:t>
            </a:r>
            <a:r>
              <a:rPr lang="en-US" sz="2400" dirty="0" smtClean="0">
                <a:latin typeface="Courier"/>
                <a:cs typeface="Courier"/>
              </a:rPr>
              <a:t>)	</a:t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		  </a:t>
            </a:r>
            <a:r>
              <a:rPr lang="en-US" sz="2400" dirty="0" err="1" smtClean="0">
                <a:latin typeface="Courier"/>
                <a:cs typeface="Courier"/>
              </a:rPr>
              <a:t>plt.show</a:t>
            </a:r>
            <a:r>
              <a:rPr lang="en-US" sz="2400" dirty="0" smtClean="0">
                <a:latin typeface="Courier"/>
                <a:cs typeface="Courier"/>
              </a:rPr>
              <a:t>()</a:t>
            </a:r>
          </a:p>
          <a:p>
            <a:pPr lvl="1"/>
            <a:r>
              <a:rPr lang="en-US" sz="2600" dirty="0" smtClean="0">
                <a:cs typeface="Courier"/>
              </a:rPr>
              <a:t>Note: science1 and most other remote servers require you to run </a:t>
            </a:r>
            <a:r>
              <a:rPr lang="en-US" sz="2600" dirty="0" err="1" smtClean="0">
                <a:cs typeface="Courier"/>
              </a:rPr>
              <a:t>matplotlib</a:t>
            </a:r>
            <a:r>
              <a:rPr lang="en-US" sz="2600" dirty="0" smtClean="0">
                <a:cs typeface="Courier"/>
              </a:rPr>
              <a:t> with</a:t>
            </a:r>
            <a:r>
              <a:rPr lang="en-US" sz="2600" dirty="0" smtClean="0">
                <a:latin typeface="Courier"/>
                <a:cs typeface="Courier"/>
              </a:rPr>
              <a:t> </a:t>
            </a:r>
            <a:r>
              <a:rPr lang="en-US" sz="2600" dirty="0" err="1" smtClean="0">
                <a:latin typeface="Courier"/>
                <a:cs typeface="Courier"/>
              </a:rPr>
              <a:t>matplotlib.use</a:t>
            </a:r>
            <a:r>
              <a:rPr lang="en-US" sz="2600" dirty="0" smtClean="0">
                <a:latin typeface="Courier"/>
                <a:cs typeface="Courier"/>
              </a:rPr>
              <a:t>(“</a:t>
            </a:r>
            <a:r>
              <a:rPr lang="en-US" sz="2600" dirty="0" err="1" smtClean="0">
                <a:latin typeface="Courier"/>
                <a:cs typeface="Courier"/>
              </a:rPr>
              <a:t>Agg</a:t>
            </a:r>
            <a:r>
              <a:rPr lang="en-US" sz="2600" dirty="0" smtClean="0">
                <a:latin typeface="Courier"/>
                <a:cs typeface="Courier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06282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sz="3600" dirty="0" smtClean="0"/>
              <a:t>Python is a programming language, </a:t>
            </a:r>
            <a:r>
              <a:rPr lang="en-US" sz="3600" i="1" dirty="0" err="1" smtClean="0">
                <a:effectLst>
                  <a:glow rad="101600">
                    <a:srgbClr val="FAFC01">
                      <a:alpha val="53000"/>
                    </a:srgbClr>
                  </a:glow>
                </a:effectLst>
              </a:rPr>
              <a:t>Pythonic</a:t>
            </a:r>
            <a:r>
              <a:rPr lang="en-US" sz="3600" dirty="0" smtClean="0">
                <a:effectLst>
                  <a:glow rad="101600">
                    <a:srgbClr val="FAFC01">
                      <a:alpha val="53000"/>
                    </a:srgbClr>
                  </a:glow>
                </a:effectLst>
              </a:rPr>
              <a:t> </a:t>
            </a:r>
            <a:r>
              <a:rPr lang="en-US" sz="3600" dirty="0" smtClean="0"/>
              <a:t>is a philosophy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9416"/>
            <a:ext cx="8229600" cy="4507180"/>
          </a:xfrm>
        </p:spPr>
        <p:txBody>
          <a:bodyPr>
            <a:noAutofit/>
          </a:bodyPr>
          <a:lstStyle/>
          <a:p>
            <a:r>
              <a:rPr lang="en-US" sz="2400" dirty="0" smtClean="0"/>
              <a:t>Python is a scripting/general purpose language with some general principals</a:t>
            </a:r>
          </a:p>
          <a:p>
            <a:pPr lvl="1"/>
            <a:r>
              <a:rPr lang="en-US" sz="2000" dirty="0" smtClean="0"/>
              <a:t>Easy to read/write</a:t>
            </a:r>
          </a:p>
          <a:p>
            <a:pPr lvl="1"/>
            <a:r>
              <a:rPr lang="en-US" sz="2000" dirty="0" smtClean="0"/>
              <a:t>Fun to program      (spam, spam, spam, spam, eggs, spam spam …)</a:t>
            </a:r>
          </a:p>
          <a:p>
            <a:r>
              <a:rPr lang="en-US" sz="2400" dirty="0" smtClean="0"/>
              <a:t>Interactive shell, just type python, </a:t>
            </a:r>
            <a:r>
              <a:rPr lang="en-US" sz="2400" dirty="0" err="1" smtClean="0"/>
              <a:t>ipython</a:t>
            </a:r>
            <a:r>
              <a:rPr lang="en-US" sz="2400" dirty="0" smtClean="0"/>
              <a:t>, etc. </a:t>
            </a:r>
          </a:p>
          <a:p>
            <a:r>
              <a:rPr lang="en-US" sz="2400" dirty="0" smtClean="0"/>
              <a:t>Scripts are run as: </a:t>
            </a:r>
            <a:r>
              <a:rPr lang="en-US" sz="2400" dirty="0" smtClean="0">
                <a:latin typeface="Courier"/>
                <a:cs typeface="Courier"/>
              </a:rPr>
              <a:t>python </a:t>
            </a:r>
            <a:r>
              <a:rPr lang="en-US" sz="2400" dirty="0" err="1" smtClean="0">
                <a:latin typeface="Courier"/>
                <a:cs typeface="Courier"/>
              </a:rPr>
              <a:t>script.py</a:t>
            </a:r>
            <a:endParaRPr lang="en-US" sz="2400" dirty="0" smtClean="0">
              <a:latin typeface="Courier"/>
              <a:cs typeface="Courier"/>
            </a:endParaRPr>
          </a:p>
          <a:p>
            <a:pPr lvl="1"/>
            <a:r>
              <a:rPr lang="en-US" sz="2000" dirty="0">
                <a:latin typeface="Courier"/>
                <a:cs typeface="Courier"/>
              </a:rPr>
              <a:t>p</a:t>
            </a:r>
            <a:r>
              <a:rPr lang="en-US" sz="2000" dirty="0" smtClean="0">
                <a:latin typeface="Courier"/>
                <a:cs typeface="Courier"/>
              </a:rPr>
              <a:t>ython –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scripy.py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i="1" dirty="0" smtClean="0"/>
              <a:t>gives you prompt after script runs</a:t>
            </a:r>
          </a:p>
          <a:p>
            <a:pPr lvl="1"/>
            <a:r>
              <a:rPr lang="en-US" sz="2000" dirty="0">
                <a:latin typeface="Courier"/>
                <a:cs typeface="Courier"/>
              </a:rPr>
              <a:t>p</a:t>
            </a:r>
            <a:r>
              <a:rPr lang="en-US" sz="2000" dirty="0" smtClean="0">
                <a:latin typeface="Courier"/>
                <a:cs typeface="Courier"/>
              </a:rPr>
              <a:t>ython </a:t>
            </a:r>
            <a:r>
              <a:rPr lang="en-US" sz="2000" dirty="0" err="1" smtClean="0">
                <a:latin typeface="Courier"/>
                <a:cs typeface="Courier"/>
              </a:rPr>
              <a:t>script.py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args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i="1" dirty="0"/>
              <a:t>p</a:t>
            </a:r>
            <a:r>
              <a:rPr lang="en-US" sz="2000" i="1" dirty="0" smtClean="0"/>
              <a:t>ass arguments to your script </a:t>
            </a:r>
          </a:p>
          <a:p>
            <a:r>
              <a:rPr lang="en-US" sz="2400" dirty="0" smtClean="0"/>
              <a:t>Try this:</a:t>
            </a:r>
          </a:p>
          <a:p>
            <a:pPr lvl="1"/>
            <a:r>
              <a:rPr lang="en-US" sz="2000" dirty="0" smtClean="0"/>
              <a:t>Run python</a:t>
            </a:r>
          </a:p>
          <a:p>
            <a:pPr lvl="1"/>
            <a:r>
              <a:rPr lang="en-US" sz="2000" dirty="0" smtClean="0">
                <a:latin typeface="Courier"/>
                <a:cs typeface="Courier"/>
              </a:rPr>
              <a:t>import this</a:t>
            </a:r>
            <a:endParaRPr lang="en-US" sz="2000" dirty="0">
              <a:latin typeface="Courier"/>
              <a:cs typeface="Courier"/>
            </a:endParaRP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831" y="4964092"/>
            <a:ext cx="2597281" cy="14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74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Basics -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49" y="1181100"/>
            <a:ext cx="8229600" cy="49450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Integer</a:t>
            </a:r>
          </a:p>
          <a:p>
            <a:r>
              <a:rPr lang="en-US" sz="2800" dirty="0" smtClean="0"/>
              <a:t>Float</a:t>
            </a:r>
          </a:p>
          <a:p>
            <a:r>
              <a:rPr lang="en-US" sz="2800" dirty="0" smtClean="0"/>
              <a:t>Tuple</a:t>
            </a:r>
          </a:p>
          <a:p>
            <a:r>
              <a:rPr lang="en-US" sz="2800" dirty="0" smtClean="0"/>
              <a:t>List</a:t>
            </a:r>
          </a:p>
          <a:p>
            <a:r>
              <a:rPr lang="en-US" sz="2800" dirty="0" smtClean="0"/>
              <a:t>Dictionary</a:t>
            </a:r>
          </a:p>
          <a:p>
            <a:endParaRPr lang="en-US" sz="2800" dirty="0" smtClean="0"/>
          </a:p>
          <a:p>
            <a:r>
              <a:rPr lang="en-US" sz="2800" i="1" dirty="0" smtClean="0"/>
              <a:t>Custom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32989" y="706968"/>
            <a:ext cx="4465593" cy="57554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&gt;&gt;&gt; 3/4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#Integer division</a:t>
            </a: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0</a:t>
            </a: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&gt;&gt;&gt; 3./4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#float division</a:t>
            </a: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0.75</a:t>
            </a: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&gt;&gt;&gt; a = (1,2,3)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#Tuple</a:t>
            </a: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&gt;&gt;&gt; a[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1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]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2</a:t>
            </a:r>
            <a:endParaRPr lang="en-US" sz="1600" dirty="0" smtClean="0">
              <a:solidFill>
                <a:schemeClr val="bg1">
                  <a:lumMod val="95000"/>
                </a:schemeClr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&gt;&gt;&gt; b = [1,2,3]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#List</a:t>
            </a: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&gt;&gt;&gt; b[1]</a:t>
            </a: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2</a:t>
            </a:r>
          </a:p>
          <a:p>
            <a:r>
              <a:rPr lang="tr-T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&gt;&gt;&gt; c = {'a':1,'b':2,'c':3} </a:t>
            </a:r>
            <a:r>
              <a:rPr lang="tr-TR" sz="1600" dirty="0" smtClean="0">
                <a:solidFill>
                  <a:srgbClr val="008000"/>
                </a:solidFill>
                <a:latin typeface="Courier"/>
                <a:cs typeface="Courier"/>
              </a:rPr>
              <a:t>#</a:t>
            </a:r>
            <a:r>
              <a:rPr lang="tr-TR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Dict</a:t>
            </a:r>
            <a:endParaRPr lang="tr-TR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tr-T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&gt;&gt;&gt; c['b']</a:t>
            </a:r>
          </a:p>
          <a:p>
            <a:r>
              <a:rPr lang="tr-T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2</a:t>
            </a:r>
          </a:p>
          <a:p>
            <a:r>
              <a:rPr lang="tr-T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&gt;&gt;&gt; </a:t>
            </a:r>
            <a:r>
              <a:rPr lang="tr-T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type</a:t>
            </a:r>
            <a:r>
              <a:rPr lang="tr-T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(3)</a:t>
            </a:r>
          </a:p>
          <a:p>
            <a:r>
              <a:rPr lang="tr-T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&lt;</a:t>
            </a:r>
            <a:r>
              <a:rPr lang="tr-T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type</a:t>
            </a:r>
            <a:r>
              <a:rPr lang="tr-T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 '</a:t>
            </a:r>
            <a:r>
              <a:rPr lang="tr-T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int</a:t>
            </a:r>
            <a:r>
              <a:rPr lang="tr-T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'&gt;</a:t>
            </a:r>
          </a:p>
          <a:p>
            <a:r>
              <a:rPr lang="tr-T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&gt;&gt;&gt; </a:t>
            </a:r>
            <a:r>
              <a:rPr lang="tr-T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type</a:t>
            </a:r>
            <a:r>
              <a:rPr lang="tr-T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(3.)</a:t>
            </a:r>
          </a:p>
          <a:p>
            <a:r>
              <a:rPr lang="tr-T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&lt;</a:t>
            </a:r>
            <a:r>
              <a:rPr lang="tr-T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type</a:t>
            </a:r>
            <a:r>
              <a:rPr lang="tr-T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 '</a:t>
            </a:r>
            <a:r>
              <a:rPr lang="tr-T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float</a:t>
            </a:r>
            <a:r>
              <a:rPr lang="tr-T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'&gt;</a:t>
            </a:r>
          </a:p>
          <a:p>
            <a:r>
              <a:rPr lang="tr-T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&gt;&gt;&gt; </a:t>
            </a:r>
            <a:r>
              <a:rPr lang="tr-T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type</a:t>
            </a:r>
            <a:r>
              <a:rPr lang="tr-T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((1,2,3))</a:t>
            </a:r>
          </a:p>
          <a:p>
            <a:r>
              <a:rPr lang="tr-T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&lt;</a:t>
            </a:r>
            <a:r>
              <a:rPr lang="tr-T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type</a:t>
            </a:r>
            <a:r>
              <a:rPr lang="tr-T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 '</a:t>
            </a:r>
            <a:r>
              <a:rPr lang="tr-T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tuple</a:t>
            </a:r>
            <a:r>
              <a:rPr lang="tr-T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'&gt;</a:t>
            </a:r>
          </a:p>
          <a:p>
            <a:r>
              <a:rPr lang="tr-T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&gt;&gt;&gt; </a:t>
            </a:r>
            <a:r>
              <a:rPr lang="tr-T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type</a:t>
            </a:r>
            <a:r>
              <a:rPr lang="tr-T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([1,2])</a:t>
            </a:r>
          </a:p>
          <a:p>
            <a:r>
              <a:rPr lang="tr-T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&lt;</a:t>
            </a:r>
            <a:r>
              <a:rPr lang="tr-T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type</a:t>
            </a:r>
            <a:r>
              <a:rPr lang="tr-T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 '</a:t>
            </a:r>
            <a:r>
              <a:rPr lang="tr-T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list</a:t>
            </a:r>
            <a:r>
              <a:rPr lang="tr-T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'&gt;</a:t>
            </a:r>
          </a:p>
          <a:p>
            <a:r>
              <a:rPr lang="tr-T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&gt;&gt;&gt; </a:t>
            </a:r>
            <a:r>
              <a:rPr lang="tr-T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type</a:t>
            </a:r>
            <a:r>
              <a:rPr lang="tr-T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({})</a:t>
            </a:r>
          </a:p>
          <a:p>
            <a:r>
              <a:rPr lang="tr-T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&lt;</a:t>
            </a:r>
            <a:r>
              <a:rPr lang="tr-T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type</a:t>
            </a:r>
            <a:r>
              <a:rPr lang="tr-T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 '</a:t>
            </a:r>
            <a:r>
              <a:rPr lang="tr-T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dict</a:t>
            </a:r>
            <a:r>
              <a:rPr lang="tr-T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'&gt;</a:t>
            </a:r>
            <a:endParaRPr lang="en-US" sz="1600" dirty="0" smtClean="0">
              <a:solidFill>
                <a:schemeClr val="bg1">
                  <a:lumMod val="95000"/>
                </a:schemeClr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3704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Basics2 - </a:t>
            </a:r>
            <a:r>
              <a:rPr lang="en-US" dirty="0" smtClean="0"/>
              <a:t>Python Cheat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>
                <a:latin typeface="Courier"/>
                <a:cs typeface="Courier"/>
              </a:rPr>
              <a:t>True/False/None</a:t>
            </a:r>
            <a:endParaRPr lang="en-US" sz="2800" dirty="0" smtClean="0"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Courier"/>
                <a:cs typeface="Courier"/>
              </a:rPr>
              <a:t>range</a:t>
            </a:r>
            <a:r>
              <a:rPr lang="en-US" sz="2800" dirty="0" smtClean="0">
                <a:latin typeface="Courier"/>
                <a:cs typeface="Courier"/>
              </a:rPr>
              <a:t>(5) = [0,1,2,3,4]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Courier"/>
                <a:cs typeface="Courier"/>
              </a:rPr>
              <a:t>enumerate</a:t>
            </a:r>
            <a:r>
              <a:rPr lang="en-US" sz="2800" dirty="0" smtClean="0">
                <a:latin typeface="Courier"/>
                <a:cs typeface="Courier"/>
              </a:rPr>
              <a:t>([‘</a:t>
            </a:r>
            <a:r>
              <a:rPr lang="en-US" sz="2800" dirty="0" err="1" smtClean="0">
                <a:latin typeface="Courier"/>
                <a:cs typeface="Courier"/>
              </a:rPr>
              <a:t>a’,’b</a:t>
            </a:r>
            <a:r>
              <a:rPr lang="en-US" sz="2800" dirty="0" smtClean="0">
                <a:latin typeface="Courier"/>
                <a:cs typeface="Courier"/>
              </a:rPr>
              <a:t>’]) = (0,’a’),(1,’b’)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Courier"/>
                <a:cs typeface="Courier"/>
              </a:rPr>
              <a:t>for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 err="1" smtClean="0">
                <a:latin typeface="Courier"/>
                <a:cs typeface="Courier"/>
              </a:rPr>
              <a:t>i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ourier"/>
                <a:cs typeface="Courier"/>
              </a:rPr>
              <a:t>in</a:t>
            </a:r>
            <a:r>
              <a:rPr lang="en-US" sz="2800" dirty="0" smtClean="0">
                <a:latin typeface="Courier"/>
                <a:cs typeface="Courier"/>
              </a:rPr>
              <a:t> [1,2,3,4]: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continue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/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break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Courier"/>
                <a:cs typeface="Courier"/>
              </a:rPr>
              <a:t>if</a:t>
            </a:r>
            <a:r>
              <a:rPr lang="en-US" sz="2800" dirty="0" smtClean="0">
                <a:latin typeface="Courier"/>
                <a:cs typeface="Courier"/>
              </a:rPr>
              <a:t> ‘a’ </a:t>
            </a:r>
            <a:r>
              <a:rPr lang="en-US" sz="2800" dirty="0" smtClean="0">
                <a:solidFill>
                  <a:srgbClr val="FF0000"/>
                </a:solidFill>
                <a:latin typeface="Courier"/>
                <a:cs typeface="Courier"/>
              </a:rPr>
              <a:t>in</a:t>
            </a:r>
            <a:r>
              <a:rPr lang="en-US" sz="2800" dirty="0" smtClean="0">
                <a:latin typeface="Courier"/>
                <a:cs typeface="Courier"/>
              </a:rPr>
              <a:t> [‘</a:t>
            </a:r>
            <a:r>
              <a:rPr lang="en-US" sz="2800" dirty="0" err="1" smtClean="0">
                <a:latin typeface="Courier"/>
                <a:cs typeface="Courier"/>
              </a:rPr>
              <a:t>a’,’b’,’c</a:t>
            </a:r>
            <a:r>
              <a:rPr lang="en-US" sz="2800" dirty="0" smtClean="0">
                <a:latin typeface="Courier"/>
                <a:cs typeface="Courier"/>
              </a:rPr>
              <a:t>’] </a:t>
            </a:r>
            <a:r>
              <a:rPr lang="en-US" sz="2800" dirty="0" smtClean="0">
                <a:solidFill>
                  <a:srgbClr val="FF0000"/>
                </a:solidFill>
                <a:latin typeface="Courier"/>
                <a:cs typeface="Courier"/>
              </a:rPr>
              <a:t>or</a:t>
            </a:r>
            <a:r>
              <a:rPr lang="en-US" sz="2800" dirty="0" smtClean="0">
                <a:latin typeface="Courier"/>
                <a:cs typeface="Courier"/>
              </a:rPr>
              <a:t> ‘a’ == “A”:</a:t>
            </a:r>
          </a:p>
          <a:p>
            <a:r>
              <a:rPr lang="en-US" sz="2800" dirty="0" err="1" smtClean="0">
                <a:solidFill>
                  <a:srgbClr val="FF0000"/>
                </a:solidFill>
                <a:latin typeface="Courier"/>
                <a:cs typeface="Courier"/>
              </a:rPr>
              <a:t>elif</a:t>
            </a:r>
            <a:r>
              <a:rPr lang="en-US" sz="28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1.0 != 1 </a:t>
            </a:r>
            <a:r>
              <a:rPr lang="en-US" sz="2800" dirty="0" smtClean="0">
                <a:solidFill>
                  <a:srgbClr val="FF0000"/>
                </a:solidFill>
                <a:latin typeface="Courier"/>
                <a:cs typeface="Courier"/>
              </a:rPr>
              <a:t>and</a:t>
            </a:r>
            <a:r>
              <a:rPr lang="en-US" sz="2800" dirty="0" smtClean="0">
                <a:latin typeface="Courier"/>
                <a:cs typeface="Courier"/>
              </a:rPr>
              <a:t> type(1) == </a:t>
            </a:r>
            <a:r>
              <a:rPr lang="en-US" sz="2800" dirty="0" err="1" smtClean="0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sz="2800" dirty="0" smtClean="0">
                <a:latin typeface="Courier"/>
                <a:cs typeface="Courier"/>
              </a:rPr>
              <a:t>: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Courier"/>
                <a:cs typeface="Courier"/>
              </a:rPr>
              <a:t>else</a:t>
            </a:r>
            <a:r>
              <a:rPr lang="en-US" sz="2800" dirty="0" smtClean="0">
                <a:latin typeface="Courier"/>
                <a:cs typeface="Courier"/>
              </a:rPr>
              <a:t>:</a:t>
            </a:r>
          </a:p>
          <a:p>
            <a:r>
              <a:rPr lang="en-US" sz="2800" dirty="0" smtClean="0">
                <a:latin typeface="Courier"/>
                <a:cs typeface="Courier"/>
              </a:rPr>
              <a:t>“””</a:t>
            </a:r>
            <a:r>
              <a:rPr lang="en-US" sz="2800" dirty="0" err="1" smtClean="0">
                <a:latin typeface="Courier"/>
                <a:cs typeface="Courier"/>
              </a:rPr>
              <a:t>Multiline’z</a:t>
            </a:r>
            <a:r>
              <a:rPr lang="en-US" sz="2800" dirty="0" smtClean="0">
                <a:latin typeface="Courier"/>
                <a:cs typeface="Courier"/>
              </a:rPr>
              <a:t> “</a:t>
            </a:r>
            <a:r>
              <a:rPr lang="en-US" sz="2800" dirty="0" err="1" smtClean="0">
                <a:latin typeface="Courier"/>
                <a:cs typeface="Courier"/>
              </a:rPr>
              <a:t>String’z</a:t>
            </a:r>
            <a:r>
              <a:rPr lang="en-US" sz="2800" dirty="0" smtClean="0">
                <a:latin typeface="Courier"/>
                <a:cs typeface="Courier"/>
              </a:rPr>
              <a:t>\””””</a:t>
            </a:r>
          </a:p>
          <a:p>
            <a:r>
              <a:rPr lang="en-US" sz="2800" dirty="0" smtClean="0"/>
              <a:t>C-like string replacement</a:t>
            </a:r>
          </a:p>
          <a:p>
            <a:pPr lvl="1"/>
            <a:r>
              <a:rPr lang="it-IT" sz="1800" dirty="0" err="1" smtClean="0">
                <a:latin typeface="Courier"/>
                <a:cs typeface="Courier"/>
              </a:rPr>
              <a:t>print</a:t>
            </a:r>
            <a:r>
              <a:rPr lang="it-IT" sz="1800" dirty="0" smtClean="0">
                <a:latin typeface="Courier"/>
                <a:cs typeface="Courier"/>
              </a:rPr>
              <a:t> "Hello %</a:t>
            </a:r>
            <a:r>
              <a:rPr lang="it-IT" sz="1800" dirty="0" err="1" smtClean="0">
                <a:latin typeface="Courier"/>
                <a:cs typeface="Courier"/>
              </a:rPr>
              <a:t>s</a:t>
            </a:r>
            <a:r>
              <a:rPr lang="it-IT" sz="1800" dirty="0" smtClean="0">
                <a:latin typeface="Courier"/>
                <a:cs typeface="Courier"/>
              </a:rPr>
              <a:t> %d, %0.2f"%('World',123,99.9901)</a:t>
            </a:r>
            <a:br>
              <a:rPr lang="it-IT" sz="1800" dirty="0" smtClean="0">
                <a:latin typeface="Courier"/>
                <a:cs typeface="Courier"/>
              </a:rPr>
            </a:br>
            <a:r>
              <a:rPr lang="it-IT" sz="1800" dirty="0" smtClean="0">
                <a:latin typeface="Courier"/>
                <a:cs typeface="Courier"/>
              </a:rPr>
              <a:t>Hello World 123, 99.99</a:t>
            </a:r>
            <a:endParaRPr lang="en-US" sz="18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59497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Basics3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88626"/>
            <a:ext cx="8229600" cy="5037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Lookup methods available on an object with </a:t>
            </a:r>
            <a:r>
              <a:rPr lang="en-US" sz="2800" dirty="0" err="1" smtClean="0"/>
              <a:t>dir</a:t>
            </a:r>
            <a:r>
              <a:rPr lang="en-US" sz="2800" dirty="0" smtClean="0"/>
              <a:t>()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79165" y="1729372"/>
            <a:ext cx="7493822" cy="42780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&gt;&gt;&gt; c</a:t>
            </a:r>
          </a:p>
          <a:p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{'a': 1, 'c': 3, 'b': 2}</a:t>
            </a:r>
          </a:p>
          <a:p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&gt;&gt;&gt; 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dir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(c)</a:t>
            </a:r>
          </a:p>
          <a:p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['__class__',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cmp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contains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delattr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delitem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'__doc__',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eq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'__format__',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ge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getattribute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getitem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'__gt__', '__hash__',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init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iter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'__le__',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len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lt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'__ne__', '__new__',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reduce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reduce_ex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repr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setattr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setitem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sizeof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str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subclasshook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clear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', 'copy', '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fromkeys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', '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get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', '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has_key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', 'items', '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iteritems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', '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iterkeys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', '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itervalues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', '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keys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', 'pop', '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popitem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', '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setdefault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', 'update', 'values', '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viewitems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', '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viewkeys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', '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viewvalues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']</a:t>
            </a:r>
          </a:p>
          <a:p>
            <a:r>
              <a:rPr lang="tr-T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&gt;&gt;&gt; </a:t>
            </a:r>
            <a:r>
              <a:rPr lang="tr-T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c.keys</a:t>
            </a:r>
            <a:r>
              <a:rPr lang="tr-T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()</a:t>
            </a:r>
          </a:p>
          <a:p>
            <a:r>
              <a:rPr lang="tr-T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['a', 'c', 'b']</a:t>
            </a:r>
          </a:p>
          <a:p>
            <a:r>
              <a:rPr lang="tr-T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&gt;&gt;&gt; </a:t>
            </a:r>
            <a:r>
              <a:rPr lang="tr-T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c.has_key</a:t>
            </a:r>
            <a:r>
              <a:rPr lang="tr-T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(3)</a:t>
            </a:r>
          </a:p>
          <a:p>
            <a:r>
              <a:rPr lang="tr-T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False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9360" y="6126163"/>
            <a:ext cx="7052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Note: Methods with </a:t>
            </a:r>
            <a:r>
              <a:rPr lang="en-US" sz="2000" dirty="0" smtClean="0">
                <a:latin typeface="Courier"/>
                <a:cs typeface="Courier"/>
              </a:rPr>
              <a:t>__xxx__ </a:t>
            </a:r>
            <a:r>
              <a:rPr lang="en-US" sz="2000" dirty="0" smtClean="0"/>
              <a:t>are not meant to be used by you!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2671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3232"/>
            <a:ext cx="8229600" cy="523293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Look at </a:t>
            </a:r>
            <a:r>
              <a:rPr lang="en-US" sz="2800" dirty="0" err="1" smtClean="0">
                <a:latin typeface="Courier"/>
                <a:cs typeface="Courier"/>
              </a:rPr>
              <a:t>dir</a:t>
            </a:r>
            <a:r>
              <a:rPr lang="en-US" sz="2800" dirty="0" smtClean="0">
                <a:latin typeface="Courier"/>
                <a:cs typeface="Courier"/>
              </a:rPr>
              <a:t>(())</a:t>
            </a:r>
            <a:r>
              <a:rPr lang="en-US" sz="2800" dirty="0" smtClean="0"/>
              <a:t> and </a:t>
            </a:r>
            <a:r>
              <a:rPr lang="en-US" sz="2800" dirty="0" err="1" smtClean="0">
                <a:latin typeface="Courier"/>
                <a:cs typeface="Courier"/>
              </a:rPr>
              <a:t>dir</a:t>
            </a:r>
            <a:r>
              <a:rPr lang="en-US" sz="2800" dirty="0" smtClean="0">
                <a:latin typeface="Courier"/>
                <a:cs typeface="Courier"/>
              </a:rPr>
              <a:t>([])</a:t>
            </a:r>
            <a:r>
              <a:rPr lang="en-US" sz="2800" dirty="0" smtClean="0"/>
              <a:t> and determine the difference between a tuple and a list.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41241"/>
            <a:ext cx="8362347" cy="47705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&gt;&gt;&gt; 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dir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(())</a:t>
            </a:r>
          </a:p>
          <a:p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['__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add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'__class__',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contains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delattr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'__doc__',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eq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'__format__',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ge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getattribute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getitem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getnewargs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getslice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'__gt__', '__hash__',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init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iter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'__le__',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len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lt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mul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'__ne__', '__new__',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reduce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reduce_ex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repr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rmul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setattr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sizeof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str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subclasshook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'count', 'index’]</a:t>
            </a:r>
          </a:p>
          <a:p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&gt;&gt;&gt; 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dir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([])</a:t>
            </a:r>
          </a:p>
          <a:p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['__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add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'__class__',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contains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delattr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delitem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delslice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'__doc__',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eq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'__format__',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ge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getattribute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getitem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getslice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'__gt__', '__hash__',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iadd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imul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init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iter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'__le__',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len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lt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mul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'__ne__', '__new__',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reduce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reduce_ex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repr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reversed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rmul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setattr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setitem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setslice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sizeof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str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'__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subclasshook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__', 'append', 'count', '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extend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', 'index', 'insert', 'pop', '</a:t>
            </a:r>
            <a:r>
              <a:rPr lang="fr-FR" sz="1600" dirty="0" err="1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remove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', 'reverse', 'sort']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34895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Python uses indention to distinguish blocks of a script</a:t>
            </a:r>
          </a:p>
          <a:p>
            <a:pPr marL="0" indent="0" algn="ctr">
              <a:buNone/>
            </a:pPr>
            <a:r>
              <a:rPr lang="en-US" sz="2400" i="1" dirty="0" smtClean="0"/>
              <a:t>The standard is 4 spaces per level, no tabs!</a:t>
            </a:r>
            <a:endParaRPr lang="en-US" sz="24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2395249"/>
            <a:ext cx="4454952" cy="3816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square_eggs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(x):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return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x**2</a:t>
            </a: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urier"/>
              <a:cs typeface="Courier"/>
            </a:endParaRPr>
          </a:p>
          <a:p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square_spam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lambda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x: x**2</a:t>
            </a: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y = [1,2,3,4,5]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spam  =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[]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eggs = []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for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in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y: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 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spam.append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square_spam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))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 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eggs.append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square_eggs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))</a:t>
            </a:r>
          </a:p>
          <a:p>
            <a:r>
              <a:rPr lang="hu-H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   </a:t>
            </a:r>
            <a:r>
              <a:rPr lang="hu-HU" sz="1600" dirty="0">
                <a:solidFill>
                  <a:srgbClr val="FF0000"/>
                </a:solidFill>
                <a:latin typeface="Courier"/>
                <a:cs typeface="Courier"/>
              </a:rPr>
              <a:t>print</a:t>
            </a:r>
            <a:r>
              <a:rPr lang="hu-H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i,i**2</a:t>
            </a:r>
          </a:p>
          <a:p>
            <a:endParaRPr lang="hu-HU" sz="1600" dirty="0">
              <a:solidFill>
                <a:schemeClr val="tx1">
                  <a:lumMod val="85000"/>
                  <a:lumOff val="15000"/>
                </a:schemeClr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print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"spam == eggs?"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cs typeface="Courier"/>
              </a:rPr>
              <a:t>, spam==eggs</a:t>
            </a: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83402" y="2395249"/>
            <a:ext cx="3774647" cy="2123658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2F2F2"/>
                </a:solidFill>
                <a:latin typeface="Courier"/>
                <a:cs typeface="Courier"/>
              </a:rPr>
              <a:t>$ python </a:t>
            </a:r>
            <a:r>
              <a:rPr lang="en-US" sz="1600" dirty="0" err="1" smtClean="0">
                <a:solidFill>
                  <a:srgbClr val="F2F2F2"/>
                </a:solidFill>
                <a:latin typeface="Courier"/>
                <a:cs typeface="Courier"/>
              </a:rPr>
              <a:t>indentions.py</a:t>
            </a:r>
            <a:r>
              <a:rPr lang="en-US" sz="1600" dirty="0" smtClean="0">
                <a:solidFill>
                  <a:srgbClr val="F2F2F2"/>
                </a:solidFill>
                <a:latin typeface="Courier"/>
                <a:cs typeface="Courier"/>
              </a:rPr>
              <a:t> </a:t>
            </a:r>
          </a:p>
          <a:p>
            <a:r>
              <a:rPr lang="en-US" sz="1600" dirty="0" smtClean="0">
                <a:solidFill>
                  <a:srgbClr val="F2F2F2"/>
                </a:solidFill>
                <a:latin typeface="Courier"/>
                <a:cs typeface="Courier"/>
              </a:rPr>
              <a:t>1 1</a:t>
            </a:r>
          </a:p>
          <a:p>
            <a:r>
              <a:rPr lang="en-US" sz="1600" dirty="0" smtClean="0">
                <a:solidFill>
                  <a:srgbClr val="F2F2F2"/>
                </a:solidFill>
                <a:latin typeface="Courier"/>
                <a:cs typeface="Courier"/>
              </a:rPr>
              <a:t>2 4</a:t>
            </a:r>
          </a:p>
          <a:p>
            <a:r>
              <a:rPr lang="en-US" sz="1600" dirty="0" smtClean="0">
                <a:solidFill>
                  <a:srgbClr val="F2F2F2"/>
                </a:solidFill>
                <a:latin typeface="Courier"/>
                <a:cs typeface="Courier"/>
              </a:rPr>
              <a:t>3 9</a:t>
            </a:r>
          </a:p>
          <a:p>
            <a:r>
              <a:rPr lang="en-US" sz="1600" dirty="0" smtClean="0">
                <a:solidFill>
                  <a:srgbClr val="F2F2F2"/>
                </a:solidFill>
                <a:latin typeface="Courier"/>
                <a:cs typeface="Courier"/>
              </a:rPr>
              <a:t>4 16</a:t>
            </a:r>
          </a:p>
          <a:p>
            <a:r>
              <a:rPr lang="en-US" sz="1600" dirty="0" smtClean="0">
                <a:solidFill>
                  <a:srgbClr val="F2F2F2"/>
                </a:solidFill>
                <a:latin typeface="Courier"/>
                <a:cs typeface="Courier"/>
              </a:rPr>
              <a:t>5 25</a:t>
            </a:r>
          </a:p>
          <a:p>
            <a:r>
              <a:rPr lang="en-US" sz="1600" dirty="0" smtClean="0">
                <a:solidFill>
                  <a:srgbClr val="F2F2F2"/>
                </a:solidFill>
                <a:latin typeface="Courier"/>
                <a:cs typeface="Courier"/>
              </a:rPr>
              <a:t>spam == eggs? True</a:t>
            </a:r>
          </a:p>
          <a:p>
            <a:r>
              <a:rPr lang="en-US" sz="1600" dirty="0">
                <a:solidFill>
                  <a:srgbClr val="F2F2F2"/>
                </a:solidFill>
                <a:latin typeface="Courier"/>
                <a:cs typeface="Courier"/>
              </a:rPr>
              <a:t>$</a:t>
            </a:r>
            <a:endParaRPr lang="en-US" sz="1600" dirty="0" smtClean="0">
              <a:solidFill>
                <a:srgbClr val="F2F2F2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67203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Import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629" y="619935"/>
            <a:ext cx="4999371" cy="56749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92761" y="3326852"/>
            <a:ext cx="2228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2F2F2"/>
                </a:solidFill>
              </a:rPr>
              <a:t>http://</a:t>
            </a:r>
            <a:r>
              <a:rPr lang="en-US" dirty="0" err="1" smtClean="0">
                <a:solidFill>
                  <a:srgbClr val="F2F2F2"/>
                </a:solidFill>
              </a:rPr>
              <a:t>xkcd.com</a:t>
            </a:r>
            <a:r>
              <a:rPr lang="en-US" dirty="0" smtClean="0">
                <a:solidFill>
                  <a:srgbClr val="F2F2F2"/>
                </a:solidFill>
              </a:rPr>
              <a:t>/353/</a:t>
            </a:r>
            <a:endParaRPr lang="en-US" dirty="0">
              <a:solidFill>
                <a:srgbClr val="F2F2F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965" y="1064694"/>
            <a:ext cx="382366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Usually someone has already written functions that do what you want.</a:t>
            </a:r>
          </a:p>
          <a:p>
            <a:endParaRPr lang="en-US" sz="2400" dirty="0" smtClean="0"/>
          </a:p>
          <a:p>
            <a:r>
              <a:rPr lang="en-US" sz="2400" dirty="0" smtClean="0"/>
              <a:t>The hardest part is deciding how you want to import…</a:t>
            </a:r>
          </a:p>
          <a:p>
            <a:r>
              <a:rPr lang="en-US" sz="2400" i="1" dirty="0" smtClean="0">
                <a:cs typeface="Courier"/>
              </a:rPr>
              <a:t>      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ourier"/>
              </a:rPr>
              <a:t>namespace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cs typeface="Courier"/>
            </a:endParaRPr>
          </a:p>
          <a:p>
            <a:endParaRPr lang="en-US" sz="1600" dirty="0" smtClean="0">
              <a:latin typeface="Courier"/>
              <a:cs typeface="Courier"/>
            </a:endParaRPr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852064"/>
            <a:ext cx="3600383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import module  #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pythonic</a:t>
            </a:r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module.fun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()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from module import fun</a:t>
            </a:r>
          </a:p>
          <a:p>
            <a:r>
              <a:rPr lang="en-US" dirty="0" smtClean="0">
                <a:latin typeface="Courier"/>
                <a:cs typeface="Courier"/>
              </a:rPr>
              <a:t>fun()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import </a:t>
            </a:r>
            <a:r>
              <a:rPr lang="en-US" dirty="0" err="1" smtClean="0">
                <a:solidFill>
                  <a:srgbClr val="008000"/>
                </a:solidFill>
                <a:latin typeface="Courier"/>
                <a:cs typeface="Courier"/>
              </a:rPr>
              <a:t>module.fun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 as x</a:t>
            </a:r>
          </a:p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x()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01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100"/>
            <a:ext cx="8229600" cy="51971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Classes are how one defines new object types that contain</a:t>
            </a:r>
          </a:p>
          <a:p>
            <a:r>
              <a:rPr lang="en-US" sz="2600" dirty="0" smtClean="0"/>
              <a:t>data structure</a:t>
            </a:r>
          </a:p>
          <a:p>
            <a:r>
              <a:rPr lang="en-US" sz="2600" dirty="0" smtClean="0"/>
              <a:t>methods that act on that structure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2800" i="1" dirty="0" smtClean="0"/>
          </a:p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endParaRPr lang="en-US" sz="2800" i="1" dirty="0" smtClean="0"/>
          </a:p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endParaRPr lang="en-US" sz="2800" i="1" dirty="0" smtClean="0"/>
          </a:p>
          <a:p>
            <a:pPr marL="0" indent="0">
              <a:buNone/>
            </a:pPr>
            <a:endParaRPr lang="en-US" sz="2800" i="1" dirty="0" smtClean="0"/>
          </a:p>
          <a:p>
            <a:pPr marL="0" indent="0">
              <a:buNone/>
            </a:pPr>
            <a:r>
              <a:rPr lang="en-US" sz="2800" i="1" dirty="0" err="1"/>
              <a:t>P</a:t>
            </a:r>
            <a:r>
              <a:rPr lang="en-US" sz="2800" i="1" dirty="0" err="1" smtClean="0"/>
              <a:t>ythonists</a:t>
            </a:r>
            <a:r>
              <a:rPr lang="en-US" sz="2800" i="1" dirty="0" smtClean="0"/>
              <a:t> would recommend making sure a list or dictionary isn’t suitable first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6516" y="2889050"/>
            <a:ext cx="4617370" cy="17543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class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MyClass</a:t>
            </a:r>
            <a:r>
              <a:rPr lang="en-US" dirty="0" smtClean="0">
                <a:latin typeface="Courier"/>
                <a:cs typeface="Courier"/>
              </a:rPr>
              <a:t>:</a:t>
            </a:r>
          </a:p>
          <a:p>
            <a:r>
              <a:rPr lang="en-US" dirty="0" smtClean="0">
                <a:latin typeface="Courier"/>
                <a:cs typeface="Courier"/>
              </a:rPr>
              <a:t>    """A simple example class"""</a:t>
            </a:r>
          </a:p>
          <a:p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 = 12345</a:t>
            </a:r>
          </a:p>
          <a:p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def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f(self):</a:t>
            </a:r>
          </a:p>
          <a:p>
            <a:r>
              <a:rPr lang="en-US" dirty="0" smtClean="0">
                <a:latin typeface="Courier"/>
                <a:cs typeface="Courier"/>
              </a:rPr>
              <a:t>       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return</a:t>
            </a:r>
            <a:r>
              <a:rPr lang="en-US" dirty="0" smtClean="0">
                <a:latin typeface="Courier"/>
                <a:cs typeface="Courier"/>
              </a:rPr>
              <a:t> 'hello world’</a:t>
            </a:r>
          </a:p>
          <a:p>
            <a:r>
              <a:rPr lang="en-US" dirty="0" smtClean="0">
                <a:latin typeface="Courier"/>
                <a:cs typeface="Courier"/>
              </a:rPr>
              <a:t>x = </a:t>
            </a:r>
            <a:r>
              <a:rPr lang="en-US" dirty="0" err="1" smtClean="0">
                <a:latin typeface="Courier"/>
                <a:cs typeface="Courier"/>
              </a:rPr>
              <a:t>MyClass</a:t>
            </a:r>
            <a:r>
              <a:rPr lang="en-US" dirty="0" smtClean="0">
                <a:latin typeface="Courier"/>
                <a:cs typeface="Courier"/>
              </a:rPr>
              <a:t>()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4400" y="2889050"/>
            <a:ext cx="23485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this example: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i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/>
              <a:t>is an </a:t>
            </a:r>
            <a:r>
              <a:rPr lang="en-US" sz="2400" i="1" dirty="0" smtClean="0"/>
              <a:t>attribute</a:t>
            </a:r>
          </a:p>
          <a:p>
            <a:r>
              <a:rPr lang="en-US" sz="2400" dirty="0" smtClean="0">
                <a:latin typeface="Courier"/>
                <a:cs typeface="Courier"/>
              </a:rPr>
              <a:t>f </a:t>
            </a:r>
            <a:r>
              <a:rPr lang="en-US" sz="2400" dirty="0" smtClean="0"/>
              <a:t>is a </a:t>
            </a:r>
            <a:r>
              <a:rPr lang="en-US" sz="2400" i="1" dirty="0" smtClean="0"/>
              <a:t>method</a:t>
            </a:r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x </a:t>
            </a:r>
            <a:r>
              <a:rPr lang="en-US" sz="2400" dirty="0" smtClean="0"/>
              <a:t>is an </a:t>
            </a:r>
            <a:r>
              <a:rPr lang="en-US" sz="2400" i="1" dirty="0" smtClean="0"/>
              <a:t>instance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8446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2259</Words>
  <Application>Microsoft Macintosh PowerPoint</Application>
  <PresentationFormat>On-screen Show (4:3)</PresentationFormat>
  <Paragraphs>247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Python is a programming language, Pythonic is a philosophy</vt:lpstr>
      <vt:lpstr>Basics - Types</vt:lpstr>
      <vt:lpstr>Basics2 - Python Cheat Sheet</vt:lpstr>
      <vt:lpstr>Basics3</vt:lpstr>
      <vt:lpstr>Question1</vt:lpstr>
      <vt:lpstr>Python Structure</vt:lpstr>
      <vt:lpstr>Import</vt:lpstr>
      <vt:lpstr>Classes</vt:lpstr>
      <vt:lpstr>PyROOT</vt:lpstr>
      <vt:lpstr>PyROOT ReExample</vt:lpstr>
      <vt:lpstr>&gt;&gt;&gt;ROOT.TBrowser()</vt:lpstr>
      <vt:lpstr>ROOT tree.Scan</vt:lpstr>
      <vt:lpstr>ROOT Tricks</vt:lpstr>
      <vt:lpstr>ROOT Tricks – Part doux</vt:lpstr>
      <vt:lpstr>But Wait… There's More</vt:lpstr>
      <vt:lpstr>_x0010_Parting wisdom</vt:lpstr>
      <vt:lpstr>Exercises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Mong</dc:creator>
  <cp:keywords/>
  <dc:description/>
  <cp:lastModifiedBy>Brian Mong</cp:lastModifiedBy>
  <cp:revision>59</cp:revision>
  <dcterms:created xsi:type="dcterms:W3CDTF">2014-05-14T22:39:40Z</dcterms:created>
  <dcterms:modified xsi:type="dcterms:W3CDTF">2014-05-16T02:09:34Z</dcterms:modified>
  <cp:category/>
</cp:coreProperties>
</file>