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080C-680E-C346-95A7-761B6180934C}" type="datetimeFigureOut">
              <a:rPr lang="en-US" smtClean="0"/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D703-5A03-5E4B-87D8-25886C519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3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080C-680E-C346-95A7-761B6180934C}" type="datetimeFigureOut">
              <a:rPr lang="en-US" smtClean="0"/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D703-5A03-5E4B-87D8-25886C519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080C-680E-C346-95A7-761B6180934C}" type="datetimeFigureOut">
              <a:rPr lang="en-US" smtClean="0"/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D703-5A03-5E4B-87D8-25886C519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0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080C-680E-C346-95A7-761B6180934C}" type="datetimeFigureOut">
              <a:rPr lang="en-US" smtClean="0"/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D703-5A03-5E4B-87D8-25886C519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5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080C-680E-C346-95A7-761B6180934C}" type="datetimeFigureOut">
              <a:rPr lang="en-US" smtClean="0"/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D703-5A03-5E4B-87D8-25886C519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5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080C-680E-C346-95A7-761B6180934C}" type="datetimeFigureOut">
              <a:rPr lang="en-US" smtClean="0"/>
              <a:t>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D703-5A03-5E4B-87D8-25886C519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2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080C-680E-C346-95A7-761B6180934C}" type="datetimeFigureOut">
              <a:rPr lang="en-US" smtClean="0"/>
              <a:t>5/10/15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D703-5A03-5E4B-87D8-25886C519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080C-680E-C346-95A7-761B6180934C}" type="datetimeFigureOut">
              <a:rPr lang="en-US" smtClean="0"/>
              <a:t>5/10/15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D703-5A03-5E4B-87D8-25886C519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4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080C-680E-C346-95A7-761B6180934C}" type="datetimeFigureOut">
              <a:rPr lang="en-US" smtClean="0"/>
              <a:t>5/10/15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D703-5A03-5E4B-87D8-25886C519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6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080C-680E-C346-95A7-761B6180934C}" type="datetimeFigureOut">
              <a:rPr lang="en-US" smtClean="0"/>
              <a:t>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D703-5A03-5E4B-87D8-25886C519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7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080C-680E-C346-95A7-761B6180934C}" type="datetimeFigureOut">
              <a:rPr lang="en-US" smtClean="0"/>
              <a:t>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D703-5A03-5E4B-87D8-25886C519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4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080C-680E-C346-95A7-761B6180934C}" type="datetimeFigureOut">
              <a:rPr lang="en-US" smtClean="0"/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FD703-5A03-5E4B-87D8-25886C519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://dx.doi.org/10.1038/nature1343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eant4.web.cern.ch/geant4/UserDocumentation/UsersGuides/ForApplicationDeveloper/html/ch05s02.html" TargetMode="External"/><Relationship Id="rId4" Type="http://schemas.openxmlformats.org/officeDocument/2006/relationships/hyperlink" Target="http://geant4.web.cern.ch/geant4/UserDocumentation/UsersGuides/ForApplicationDeveloper/html/ch05s03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ant4.web.cern.ch/geant4/UserDocumentation/UsersGuides/ForApplicationDeveloper/html/ch04.html%23sect.Ge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ant4.web.cern.ch/geant4/UserDocumentation/UsersGuides/ForApplicationDeveloper/html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Geant4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Mong - Laurentian University</a:t>
            </a:r>
          </a:p>
          <a:p>
            <a:r>
              <a:rPr lang="en-US" dirty="0" smtClean="0"/>
              <a:t>2015 PAG Computer 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190"/>
            <a:ext cx="8229600" cy="1143000"/>
          </a:xfrm>
        </p:spPr>
        <p:txBody>
          <a:bodyPr/>
          <a:lstStyle/>
          <a:p>
            <a:r>
              <a:rPr lang="en-US" dirty="0" smtClean="0"/>
              <a:t>Why do we use Geant4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532"/>
            <a:ext cx="8229600" cy="4885632"/>
          </a:xfrm>
        </p:spPr>
        <p:txBody>
          <a:bodyPr>
            <a:normAutofit/>
          </a:bodyPr>
          <a:lstStyle/>
          <a:p>
            <a:r>
              <a:rPr lang="en-US" dirty="0" smtClean="0"/>
              <a:t>Often experimental data does not perfectly categorize into signal and noise (background)</a:t>
            </a:r>
            <a:endParaRPr lang="en-US" dirty="0"/>
          </a:p>
          <a:p>
            <a:pPr lvl="1"/>
            <a:r>
              <a:rPr lang="en-US" dirty="0" smtClean="0"/>
              <a:t>Monte Carlo is used to predict the signal shapes of backgrounds and signals</a:t>
            </a:r>
          </a:p>
          <a:p>
            <a:pPr lvl="1"/>
            <a:r>
              <a:rPr lang="en-US" dirty="0" smtClean="0"/>
              <a:t>These form a set of PDFs (probability density functions) that are fit to the data</a:t>
            </a:r>
            <a:endParaRPr lang="en-US" dirty="0"/>
          </a:p>
          <a:p>
            <a:pPr lvl="1"/>
            <a:r>
              <a:rPr lang="en-US" dirty="0" smtClean="0"/>
              <a:t>Example next slide</a:t>
            </a:r>
          </a:p>
          <a:p>
            <a:r>
              <a:rPr lang="en-US" dirty="0" smtClean="0"/>
              <a:t>Sometimes you want to predict the performance of a detector before it is built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5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75" y="539010"/>
            <a:ext cx="7338827" cy="6318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0739" y="103380"/>
            <a:ext cx="7179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hlinkClick r:id="rId3"/>
              </a:rPr>
              <a:t>EXO-200 </a:t>
            </a:r>
            <a:r>
              <a:rPr lang="en-US" sz="2800" dirty="0" err="1">
                <a:hlinkClick r:id="rId3"/>
              </a:rPr>
              <a:t>n</a:t>
            </a:r>
            <a:r>
              <a:rPr lang="en-US" sz="2800" dirty="0" err="1" smtClean="0">
                <a:hlinkClick r:id="rId3"/>
              </a:rPr>
              <a:t>eutrinoless</a:t>
            </a:r>
            <a:r>
              <a:rPr lang="en-US" sz="2800" dirty="0" smtClean="0">
                <a:hlinkClick r:id="rId3"/>
              </a:rPr>
              <a:t> double beta decay search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681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</a:t>
            </a:r>
            <a:r>
              <a:rPr lang="en-US" dirty="0" smtClean="0"/>
              <a:t>hat </a:t>
            </a:r>
            <a:r>
              <a:rPr lang="en-US" dirty="0" smtClean="0"/>
              <a:t>is </a:t>
            </a:r>
            <a:r>
              <a:rPr lang="en-US" dirty="0" smtClean="0"/>
              <a:t>Geant4?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532"/>
            <a:ext cx="8229600" cy="488563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Basically a set of C++ libraries that help</a:t>
            </a:r>
          </a:p>
          <a:p>
            <a:pPr lvl="1"/>
            <a:r>
              <a:rPr lang="en-US" dirty="0" smtClean="0"/>
              <a:t>Setup experiment/detector </a:t>
            </a:r>
            <a:r>
              <a:rPr lang="en-US" dirty="0" smtClean="0">
                <a:hlinkClick r:id="rId2"/>
              </a:rPr>
              <a:t>geometry</a:t>
            </a:r>
            <a:endParaRPr lang="en-US" dirty="0" smtClean="0"/>
          </a:p>
          <a:p>
            <a:pPr lvl="2"/>
            <a:r>
              <a:rPr lang="en-US" dirty="0" smtClean="0"/>
              <a:t>solids / materials / fields</a:t>
            </a:r>
          </a:p>
          <a:p>
            <a:pPr lvl="1"/>
            <a:r>
              <a:rPr lang="en-US" dirty="0" smtClean="0"/>
              <a:t>Define </a:t>
            </a:r>
            <a:r>
              <a:rPr lang="en-US" dirty="0" smtClean="0">
                <a:hlinkClick r:id="rId3"/>
              </a:rPr>
              <a:t>physics</a:t>
            </a:r>
            <a:r>
              <a:rPr lang="en-US" dirty="0" smtClean="0"/>
              <a:t> processes</a:t>
            </a:r>
            <a:endParaRPr lang="en-US" dirty="0" smtClean="0"/>
          </a:p>
          <a:p>
            <a:pPr lvl="2"/>
            <a:r>
              <a:rPr lang="en-US" dirty="0" smtClean="0"/>
              <a:t>Must select </a:t>
            </a:r>
            <a:r>
              <a:rPr lang="en-US" dirty="0" smtClean="0"/>
              <a:t>physics that is </a:t>
            </a:r>
            <a:r>
              <a:rPr lang="en-US" dirty="0" smtClean="0"/>
              <a:t>important </a:t>
            </a:r>
            <a:r>
              <a:rPr lang="en-US" dirty="0" smtClean="0"/>
              <a:t>in</a:t>
            </a:r>
            <a:r>
              <a:rPr lang="en-US" dirty="0" smtClean="0"/>
              <a:t> </a:t>
            </a:r>
            <a:r>
              <a:rPr lang="en-US" dirty="0" smtClean="0"/>
              <a:t>experiment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 smtClean="0">
                <a:hlinkClick r:id="rId4"/>
              </a:rPr>
              <a:t>particles</a:t>
            </a:r>
            <a:endParaRPr lang="en-US" dirty="0" smtClean="0"/>
          </a:p>
          <a:p>
            <a:pPr lvl="2"/>
            <a:r>
              <a:rPr lang="en-US" dirty="0" smtClean="0"/>
              <a:t>Radioactive decays, particle beams,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Propagate/track </a:t>
            </a:r>
            <a:r>
              <a:rPr lang="en-US" dirty="0" smtClean="0"/>
              <a:t>particles in experiment</a:t>
            </a:r>
          </a:p>
          <a:p>
            <a:pPr lvl="2"/>
            <a:r>
              <a:rPr lang="en-US" dirty="0" smtClean="0"/>
              <a:t>uses physics </a:t>
            </a:r>
            <a:r>
              <a:rPr lang="en-US" dirty="0" smtClean="0"/>
              <a:t>process that were defined</a:t>
            </a:r>
          </a:p>
          <a:p>
            <a:pPr lvl="1"/>
            <a:r>
              <a:rPr lang="en-US" dirty="0" smtClean="0"/>
              <a:t>Output hits / energy deposits /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Visualize particle tracks and geometry</a:t>
            </a:r>
          </a:p>
        </p:txBody>
      </p:sp>
    </p:spTree>
    <p:extLst>
      <p:ext uri="{BB962C8B-B14F-4D97-AF65-F5344CB8AC3E}">
        <p14:creationId xmlns:p14="http://schemas.microsoft.com/office/powerpoint/2010/main" val="342178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Since Geant4 is basically only a set of libraries each usage case is different</a:t>
            </a:r>
          </a:p>
          <a:p>
            <a:r>
              <a:rPr lang="en-US" dirty="0" smtClean="0"/>
              <a:t>In EXO-200: Geant4 is only one module in our simulations/reconstruction code.</a:t>
            </a:r>
          </a:p>
          <a:p>
            <a:pPr lvl="1"/>
            <a:r>
              <a:rPr lang="en-US" dirty="0" smtClean="0"/>
              <a:t>MC hits are fed into a signal generator</a:t>
            </a:r>
          </a:p>
          <a:p>
            <a:pPr lvl="1"/>
            <a:r>
              <a:rPr lang="en-US" dirty="0" smtClean="0"/>
              <a:t>These signals are reconstructed the same way our data is reconstructed</a:t>
            </a:r>
          </a:p>
          <a:p>
            <a:pPr lvl="1"/>
            <a:r>
              <a:rPr lang="en-US" dirty="0" smtClean="0"/>
              <a:t>The whole framework is written in C++</a:t>
            </a:r>
          </a:p>
          <a:p>
            <a:r>
              <a:rPr lang="en-US" dirty="0" smtClean="0"/>
              <a:t>There is no standard implementation but Geant4 does come with many </a:t>
            </a:r>
            <a:r>
              <a:rPr lang="en-US" dirty="0" smtClean="0">
                <a:hlinkClick r:id="rId2"/>
              </a:rPr>
              <a:t>examples</a:t>
            </a: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08614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230</Words>
  <Application>Microsoft Macintosh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Geant4 Basics</vt:lpstr>
      <vt:lpstr>Why do we use Geant4</vt:lpstr>
      <vt:lpstr>PowerPoint Presentation</vt:lpstr>
      <vt:lpstr>So what is Geant4?</vt:lpstr>
      <vt:lpstr>And Now What?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Geant4 Basics</dc:title>
  <dc:subject/>
  <dc:creator>Brian Mong</dc:creator>
  <cp:keywords/>
  <dc:description/>
  <cp:lastModifiedBy>Brian Mong</cp:lastModifiedBy>
  <cp:revision>2</cp:revision>
  <dcterms:created xsi:type="dcterms:W3CDTF">2015-05-10T16:59:39Z</dcterms:created>
  <dcterms:modified xsi:type="dcterms:W3CDTF">2015-05-10T23:02:03Z</dcterms:modified>
  <cp:category/>
</cp:coreProperties>
</file>