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2" r:id="rId9"/>
    <p:sldId id="281" r:id="rId10"/>
    <p:sldId id="283" r:id="rId11"/>
    <p:sldId id="287" r:id="rId12"/>
    <p:sldId id="288" r:id="rId13"/>
    <p:sldId id="284" r:id="rId14"/>
    <p:sldId id="285" r:id="rId15"/>
    <p:sldId id="289" r:id="rId16"/>
    <p:sldId id="290" r:id="rId17"/>
    <p:sldId id="28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RMSE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0.74099999999999999</c:v>
                </c:pt>
                <c:pt idx="1">
                  <c:v>0.66859999999999997</c:v>
                </c:pt>
                <c:pt idx="2">
                  <c:v>0.66930000000000001</c:v>
                </c:pt>
                <c:pt idx="3">
                  <c:v>0.66839999999999999</c:v>
                </c:pt>
                <c:pt idx="4">
                  <c:v>0.6663</c:v>
                </c:pt>
                <c:pt idx="5">
                  <c:v>0.6643</c:v>
                </c:pt>
                <c:pt idx="6">
                  <c:v>0.6633</c:v>
                </c:pt>
                <c:pt idx="7">
                  <c:v>0.66269999999999996</c:v>
                </c:pt>
                <c:pt idx="8">
                  <c:v>0.66220000000000001</c:v>
                </c:pt>
                <c:pt idx="9">
                  <c:v>0.66169999999999995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25024"/>
        <c:axId val="86188800"/>
      </c:lineChart>
      <c:catAx>
        <c:axId val="3302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188800"/>
        <c:crosses val="autoZero"/>
        <c:auto val="1"/>
        <c:lblAlgn val="ctr"/>
        <c:lblOffset val="100"/>
        <c:noMultiLvlLbl val="0"/>
      </c:catAx>
      <c:valAx>
        <c:axId val="8618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2502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0945C-889B-431B-81A4-49FFDD809C2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52166-5739-4224-B35E-68BCFD805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7096E9-D458-40E0-84F3-27A775496284}" type="datetime1">
              <a:rPr lang="en-US" smtClean="0"/>
              <a:t>1/9/2018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0C9-B717-4066-935D-584C45ECF8DC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6F85-2724-4C0E-A128-C0F93E59711B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049A95-9E78-4747-92A1-A781D773452D}" type="datetime1">
              <a:rPr lang="en-US" smtClean="0"/>
              <a:t>1/9/2018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DFEB1A-FC87-4B6B-9087-BED7333B78B2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5A8-80D4-40A0-8107-6CACDF7E361F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5F5-45C0-4863-8D08-2B7F2BFB0E73}" type="datetime1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859149-97C3-42DB-846F-5369C0CCEBC5}" type="datetime1">
              <a:rPr lang="en-US" smtClean="0"/>
              <a:t>1/9/2018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24BD-B8A7-4965-9B22-FDE358C91619}" type="datetime1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64A857-7977-4E7B-84D7-18704E360299}" type="datetime1">
              <a:rPr lang="en-US" smtClean="0"/>
              <a:t>1/9/2018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7F4201-0544-4762-ADA3-44A7924090A6}" type="datetime1">
              <a:rPr lang="en-US" smtClean="0"/>
              <a:t>1/9/2018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EC6DFF-5B35-44CB-BE33-3D589EEFF46C}" type="datetime1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E82D90-F183-432E-A32E-B6B259E5C3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mcauley.ucsd.edu/data/amazon/link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172200" cy="1894362"/>
          </a:xfrm>
        </p:spPr>
        <p:txBody>
          <a:bodyPr>
            <a:normAutofit/>
          </a:bodyPr>
          <a:lstStyle/>
          <a:p>
            <a:r>
              <a:rPr lang="en-US" sz="4800" err="1" smtClean="0"/>
              <a:t>Báo</a:t>
            </a:r>
            <a:r>
              <a:rPr lang="en-US" sz="4800" smtClean="0"/>
              <a:t> </a:t>
            </a:r>
            <a:r>
              <a:rPr lang="en-US" sz="4800" err="1" smtClean="0"/>
              <a:t>Cáo</a:t>
            </a:r>
            <a:r>
              <a:rPr lang="en-US" sz="4800" smtClean="0"/>
              <a:t>: </a:t>
            </a:r>
            <a:br>
              <a:rPr lang="en-US" sz="4800" smtClean="0"/>
            </a:br>
            <a:r>
              <a:rPr lang="en-US" sz="4800"/>
              <a:t>	</a:t>
            </a:r>
            <a:r>
              <a:rPr lang="en-US" sz="4800" smtClean="0"/>
              <a:t>BIG DATA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124200"/>
            <a:ext cx="5791200" cy="1524000"/>
          </a:xfrm>
        </p:spPr>
        <p:txBody>
          <a:bodyPr>
            <a:noAutofit/>
          </a:bodyPr>
          <a:lstStyle/>
          <a:p>
            <a:pPr algn="just"/>
            <a:r>
              <a:rPr lang="en-US" sz="3000" err="1" smtClean="0"/>
              <a:t>Đề</a:t>
            </a:r>
            <a:r>
              <a:rPr lang="en-US" sz="3000" smtClean="0"/>
              <a:t> </a:t>
            </a:r>
            <a:r>
              <a:rPr lang="en-US" sz="3000" err="1" smtClean="0"/>
              <a:t>Tài</a:t>
            </a:r>
            <a:r>
              <a:rPr lang="en-US" sz="3000" smtClean="0"/>
              <a:t>:</a:t>
            </a:r>
          </a:p>
          <a:p>
            <a:r>
              <a:rPr lang="en-US" sz="3000" smtClean="0"/>
              <a:t>Amazon Product Recommendation System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Thành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		GVHD: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Vĩnh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Factorization </a:t>
            </a:r>
            <a:r>
              <a:rPr lang="en-US"/>
              <a:t>Alternative Least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vi-VN"/>
              <a:t>Chọn ngẫu nhiên giá trị U, V và điều chỉnh  các giá trị của U, V để cho RMSE nhỏ </a:t>
            </a:r>
            <a:r>
              <a:rPr lang="vi-VN" smtClean="0"/>
              <a:t>hơn</a:t>
            </a:r>
            <a:endParaRPr lang="en-US" smtClean="0"/>
          </a:p>
          <a:p>
            <a:pPr lvl="1" algn="just"/>
            <a:r>
              <a:rPr lang="vi-VN" smtClean="0"/>
              <a:t>Step1</a:t>
            </a:r>
            <a:r>
              <a:rPr lang="vi-VN"/>
              <a:t>: Sửa V và Cập nhật tất cả các mục của U.</a:t>
            </a:r>
          </a:p>
          <a:p>
            <a:pPr lvl="1" algn="just"/>
            <a:r>
              <a:rPr lang="vi-VN" smtClean="0"/>
              <a:t>Step2</a:t>
            </a:r>
            <a:r>
              <a:rPr lang="vi-VN"/>
              <a:t>: Sửa U và Cập nhật tất cả các mục của V.</a:t>
            </a:r>
          </a:p>
          <a:p>
            <a:pPr lvl="1" algn="just"/>
            <a:r>
              <a:rPr lang="vi-VN" smtClean="0"/>
              <a:t>Step3</a:t>
            </a:r>
            <a:r>
              <a:rPr lang="vi-VN"/>
              <a:t>: Lặp lại bước đầu tiên và bước thứ hai cho đến khi đạt đến độ bão hòa ít nhất của giá trị RMSE</a:t>
            </a:r>
            <a:r>
              <a:rPr lang="vi-VN" smtClean="0"/>
              <a:t>.</a:t>
            </a:r>
            <a:endParaRPr lang="en-US" smtClean="0"/>
          </a:p>
          <a:p>
            <a:pPr lvl="1"/>
            <a:endParaRPr lang="vi-VN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https://scontent.fhan2-2.fna.fbcdn.net/v/t34.0-12/26174938_2079100425663132_1960076759_n.png?oh=25e8f5b399020dd8672f013ac3024234&amp;oe=5A558BC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5638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9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vi-VN"/>
              <a:t>Bộ dữ liệu được lấy từ dữ liệu sản phẩm của Amazon trong 18 năm qua của các loại sản phẩm khác </a:t>
            </a:r>
            <a:r>
              <a:rPr lang="vi-VN" smtClean="0"/>
              <a:t>nhau</a:t>
            </a:r>
            <a:r>
              <a:rPr lang="en-US" smtClean="0"/>
              <a:t>.</a:t>
            </a:r>
          </a:p>
          <a:p>
            <a:pPr algn="just"/>
            <a:r>
              <a:rPr lang="vi-VN"/>
              <a:t>Trong tập dữ </a:t>
            </a:r>
            <a:r>
              <a:rPr lang="vi-VN" smtClean="0"/>
              <a:t>liệu,</a:t>
            </a:r>
            <a:r>
              <a:rPr lang="en-US" smtClean="0"/>
              <a:t> </a:t>
            </a:r>
            <a:r>
              <a:rPr lang="vi-VN" smtClean="0"/>
              <a:t>chọn </a:t>
            </a:r>
            <a:r>
              <a:rPr lang="vi-VN"/>
              <a:t>dữ liệu </a:t>
            </a:r>
            <a:r>
              <a:rPr lang="en-US" b="1" smtClean="0"/>
              <a:t>rating </a:t>
            </a:r>
            <a:r>
              <a:rPr lang="vi-VN" smtClean="0"/>
              <a:t>của </a:t>
            </a:r>
            <a:r>
              <a:rPr lang="vi-VN"/>
              <a:t>sản phẩm Nhạc cụ (</a:t>
            </a:r>
            <a:r>
              <a:rPr lang="vi-VN" smtClean="0"/>
              <a:t>Musical </a:t>
            </a:r>
            <a:r>
              <a:rPr lang="vi-VN"/>
              <a:t>Instruments) được bán trên </a:t>
            </a:r>
            <a:r>
              <a:rPr lang="vi-VN" smtClean="0"/>
              <a:t>Amazon</a:t>
            </a:r>
            <a:r>
              <a:rPr lang="en-US" smtClean="0"/>
              <a:t>.</a:t>
            </a:r>
          </a:p>
          <a:p>
            <a:pPr algn="just"/>
            <a:r>
              <a:rPr lang="en-US"/>
              <a:t>500,176 ratings</a:t>
            </a:r>
          </a:p>
          <a:p>
            <a:pPr algn="just"/>
            <a:r>
              <a:rPr lang="en-US" smtClean="0">
                <a:hlinkClick r:id="rId2"/>
              </a:rPr>
              <a:t>http://jmcauley.ucsd.edu/data/amazon/links.html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mtClean="0"/>
              <a:t>Trên Hadoop đã cài sẵn môi trường spark 1.2.1 và python 2.7</a:t>
            </a:r>
          </a:p>
          <a:p>
            <a:r>
              <a:rPr lang="en-US"/>
              <a:t>$ spark-submit AmazonALS.py &lt;InputDirectory&gt; </a:t>
            </a:r>
            <a:r>
              <a:rPr lang="en-US" sz="2000"/>
              <a:t>&lt;OutputFileName&gt; &lt;Iterations&gt; &lt;Partitions</a:t>
            </a:r>
            <a:r>
              <a:rPr lang="en-US" sz="2000" smtClean="0"/>
              <a:t>&gt;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>
            <a:normAutofit/>
          </a:bodyPr>
          <a:lstStyle/>
          <a:p>
            <a:r>
              <a:rPr lang="en-US" sz="1800" smtClean="0"/>
              <a:t>$ </a:t>
            </a:r>
            <a:r>
              <a:rPr lang="en-US" sz="1800"/>
              <a:t>spark-submit AmazonALS.py /user/AZ_P/input outputAmazonReco.dat 10 4</a:t>
            </a:r>
          </a:p>
          <a:p>
            <a:endParaRPr lang="en-US" sz="1800"/>
          </a:p>
          <a:p>
            <a:pPr algn="just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C:\Users\thanhtv\Desktop\VirtualBox_cloudera-quickstart-vm-5.5.0-0-virtualbox_08_01_2018_17_38_5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477000" cy="4760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9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6768154"/>
              </p:ext>
            </p:extLst>
          </p:nvPr>
        </p:nvGraphicFramePr>
        <p:xfrm>
          <a:off x="1295400" y="1219200"/>
          <a:ext cx="3200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0"/>
                <a:gridCol w="2320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Loop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RMSE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0.7410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0.6686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0.6693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0.6684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0.6663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0.6643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0.6633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0.6627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0.6622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0.6617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58" y="2667000"/>
            <a:ext cx="3983736" cy="140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1282" y="6858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Đánh giá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282" y="5941747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mtClean="0"/>
              <a:t>Thời gian chạy: 5 phút 42 giây.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4498983"/>
              </p:ext>
            </p:extLst>
          </p:nvPr>
        </p:nvGraphicFramePr>
        <p:xfrm>
          <a:off x="685800" y="9144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10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6" y="457200"/>
            <a:ext cx="7010400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5961376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&lt;userID&gt;, &lt;recommendedProduct&gt;, &lt;predictedRating&gt;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https://machinelearningcoban.com/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18</a:t>
            </a:fld>
            <a:endParaRPr lang="en-US"/>
          </a:p>
        </p:txBody>
      </p:sp>
      <p:pic>
        <p:nvPicPr>
          <p:cNvPr id="1028" name="Picture 4" descr="Hình ảnh có li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71" y="1676400"/>
            <a:ext cx="500742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Nội Dung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smtClean="0"/>
              <a:t>Giới thiệu bài toán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/>
              <a:t>Phương pháp học máy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/>
              <a:t>Cài đặt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/>
              <a:t>Kết quả</a:t>
            </a: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Amazon Product Recommendation System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 descr="Image result for amazon recommendation system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410325" cy="378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6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Amazon Product Recommendation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vi-VN"/>
              <a:t>Có 2 thực thể chính trong một hệ Recommendation system là user và </a:t>
            </a:r>
            <a:r>
              <a:rPr lang="vi-VN" smtClean="0"/>
              <a:t>item.</a:t>
            </a:r>
            <a:endParaRPr lang="en-US" smtClean="0"/>
          </a:p>
          <a:p>
            <a:pPr algn="just"/>
            <a:r>
              <a:rPr lang="vi-VN" smtClean="0"/>
              <a:t>User </a:t>
            </a:r>
            <a:r>
              <a:rPr lang="vi-VN"/>
              <a:t>là người </a:t>
            </a:r>
            <a:r>
              <a:rPr lang="vi-VN" smtClean="0"/>
              <a:t>d</a:t>
            </a:r>
            <a:r>
              <a:rPr lang="en-US"/>
              <a:t>ù</a:t>
            </a:r>
            <a:r>
              <a:rPr lang="vi-VN" smtClean="0"/>
              <a:t>ng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I</a:t>
            </a:r>
            <a:r>
              <a:rPr lang="vi-VN" smtClean="0"/>
              <a:t>tem </a:t>
            </a:r>
            <a:r>
              <a:rPr lang="vi-VN"/>
              <a:t>là sản </a:t>
            </a:r>
            <a:r>
              <a:rPr lang="vi-VN" smtClean="0"/>
              <a:t>phẩm</a:t>
            </a:r>
            <a:r>
              <a:rPr lang="en-US" smtClean="0"/>
              <a:t>:</a:t>
            </a:r>
            <a:r>
              <a:rPr lang="vi-VN" smtClean="0"/>
              <a:t> </a:t>
            </a:r>
            <a:r>
              <a:rPr lang="vi-VN"/>
              <a:t>ví dụ như các bộ phim, bài hát, cuốn sách (amazon product RS), videos clip (youtube RS) hoặc cũng có thể là chính các user khác trong bài toán gợi ý kết bạn của </a:t>
            </a:r>
            <a:r>
              <a:rPr lang="vi-VN" smtClean="0"/>
              <a:t>Facebook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Amazon Product Recommendation System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6692900" cy="3187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học máy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>
                <a:latin typeface="Times New Roman" pitchFamily="18" charset="0"/>
                <a:cs typeface="Times New Roman" pitchFamily="18" charset="0"/>
              </a:rPr>
              <a:t>Collaborative Filtering (CF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) – Lọc cộng tác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smtClean="0"/>
              <a:t>P</a:t>
            </a:r>
            <a:r>
              <a:rPr lang="vi-VN" sz="2800" smtClean="0"/>
              <a:t>hương </a:t>
            </a:r>
            <a:r>
              <a:rPr lang="vi-VN" sz="2800"/>
              <a:t>pháp này </a:t>
            </a:r>
            <a:r>
              <a:rPr lang="en-US" sz="2800" smtClean="0"/>
              <a:t>gợi ý</a:t>
            </a:r>
            <a:r>
              <a:rPr lang="vi-VN" sz="2800" smtClean="0"/>
              <a:t> </a:t>
            </a:r>
            <a:r>
              <a:rPr lang="vi-VN" sz="2800"/>
              <a:t>các sản phẩm dựa trên sự tương quan giữa người dùng và/hoặc sản phẩm (</a:t>
            </a:r>
            <a:r>
              <a:rPr lang="vi-VN" sz="2800" i="1"/>
              <a:t>user-user, user-item, item-item</a:t>
            </a:r>
            <a:r>
              <a:rPr lang="vi-VN" sz="2800" smtClean="0"/>
              <a:t>)</a:t>
            </a:r>
            <a:endParaRPr lang="en-US" sz="2800" smtClean="0"/>
          </a:p>
          <a:p>
            <a:pPr lvl="1" algn="just"/>
            <a:r>
              <a:rPr lang="vi-VN" sz="2800"/>
              <a:t>Một sản phẩm được giới thiệu tới người dùng dựa trên những người dùng khác có hành vi tương tự.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Filtering (CF)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467600" cy="41999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7162800" cy="23559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/>
              <a:t>Utility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E82D90-F183-432E-A32E-B6B259E5C358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https://machinelearningcoban.com/assets/25_mf/mf1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467600" cy="2743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4800600"/>
                <a:ext cx="7315200" cy="1663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itchFamily="49" charset="0"/>
                  <a:buChar char="o"/>
                </a:pPr>
                <a:r>
                  <a:rPr lang="vi-VN" sz="2000">
                    <a:latin typeface="+mj-lt"/>
                  </a:rPr>
                  <a:t>Matrix Factorization. Utility matrix Y được phân tích thành tích của hai ma trận low-rank X và \</a:t>
                </a:r>
                <a:r>
                  <a:rPr lang="vi-VN" sz="2000" smtClean="0">
                    <a:latin typeface="+mj-lt"/>
                  </a:rPr>
                  <a:t>W</a:t>
                </a:r>
                <a:endParaRPr lang="en-US" sz="2000" smtClean="0">
                  <a:latin typeface="+mj-lt"/>
                </a:endParaRPr>
              </a:p>
              <a:p>
                <a:endParaRPr lang="en-US" sz="2000">
                  <a:latin typeface="+mj-lt"/>
                </a:endParaRPr>
              </a:p>
              <a:p>
                <a:pPr marL="342900" indent="-342900" algn="just">
                  <a:buFont typeface="Courier New" pitchFamily="49" charset="0"/>
                  <a:buChar char="o"/>
                </a:pPr>
                <a:r>
                  <a:rPr lang="en-US" sz="2000">
                    <a:latin typeface="+mj-lt"/>
                  </a:rPr>
                  <a:t>Đánh giá của user n lên item có thể được xấp xỉ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sz="200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00600"/>
                <a:ext cx="7315200" cy="1663276"/>
              </a:xfrm>
              <a:prstGeom prst="rect">
                <a:avLst/>
              </a:prstGeom>
              <a:blipFill rotWithShape="1">
                <a:blip r:embed="rId3"/>
                <a:stretch>
                  <a:fillRect l="-750" t="-1838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1523</TotalTime>
  <Words>464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Báo Cáo:   BIG DATA</vt:lpstr>
      <vt:lpstr>Nội Dung</vt:lpstr>
      <vt:lpstr>Amazon Product Recommendation System</vt:lpstr>
      <vt:lpstr>Amazon Product Recommendation System</vt:lpstr>
      <vt:lpstr>Amazon Product Recommendation System</vt:lpstr>
      <vt:lpstr>Phương pháp học máy</vt:lpstr>
      <vt:lpstr>Collaborative Filtering (CF) </vt:lpstr>
      <vt:lpstr>Utility matrix</vt:lpstr>
      <vt:lpstr>Utility matrix</vt:lpstr>
      <vt:lpstr>Matrix Factorization Alternative Least Square</vt:lpstr>
      <vt:lpstr>Data Sets</vt:lpstr>
      <vt:lpstr>Cài đặt</vt:lpstr>
      <vt:lpstr>Kết quả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CÁO: LẬP TRÌNH HỆ THỐNG</dc:title>
  <dc:creator>thanhtv</dc:creator>
  <cp:lastModifiedBy>thanhtv</cp:lastModifiedBy>
  <cp:revision>382</cp:revision>
  <dcterms:created xsi:type="dcterms:W3CDTF">2017-11-14T06:42:42Z</dcterms:created>
  <dcterms:modified xsi:type="dcterms:W3CDTF">2018-01-08T20:37:39Z</dcterms:modified>
</cp:coreProperties>
</file>