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71" r:id="rId4"/>
    <p:sldId id="272" r:id="rId5"/>
    <p:sldId id="273" r:id="rId6"/>
    <p:sldId id="265" r:id="rId7"/>
    <p:sldId id="274" r:id="rId8"/>
    <p:sldId id="277" r:id="rId9"/>
    <p:sldId id="275" r:id="rId10"/>
    <p:sldId id="276"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1D55D-30F0-D74E-A68B-CF5B7DFCCF1D}" v="17" dt="2024-02-18T21:22:48.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90E44-F74C-6A4F-BB48-367AE63F4A96}"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65AA7-22E3-714A-888C-2E26790FF139}" type="slidenum">
              <a:rPr lang="en-US" smtClean="0"/>
              <a:t>‹#›</a:t>
            </a:fld>
            <a:endParaRPr lang="en-US"/>
          </a:p>
        </p:txBody>
      </p:sp>
    </p:spTree>
    <p:extLst>
      <p:ext uri="{BB962C8B-B14F-4D97-AF65-F5344CB8AC3E}">
        <p14:creationId xmlns:p14="http://schemas.microsoft.com/office/powerpoint/2010/main" val="15230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6</a:t>
            </a:fld>
            <a:endParaRPr lang="en-US"/>
          </a:p>
        </p:txBody>
      </p:sp>
    </p:spTree>
    <p:extLst>
      <p:ext uri="{BB962C8B-B14F-4D97-AF65-F5344CB8AC3E}">
        <p14:creationId xmlns:p14="http://schemas.microsoft.com/office/powerpoint/2010/main" val="11487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8</a:t>
            </a:fld>
            <a:endParaRPr lang="en-US"/>
          </a:p>
        </p:txBody>
      </p:sp>
    </p:spTree>
    <p:extLst>
      <p:ext uri="{BB962C8B-B14F-4D97-AF65-F5344CB8AC3E}">
        <p14:creationId xmlns:p14="http://schemas.microsoft.com/office/powerpoint/2010/main" val="187227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9</a:t>
            </a:fld>
            <a:endParaRPr lang="en-US"/>
          </a:p>
        </p:txBody>
      </p:sp>
    </p:spTree>
    <p:extLst>
      <p:ext uri="{BB962C8B-B14F-4D97-AF65-F5344CB8AC3E}">
        <p14:creationId xmlns:p14="http://schemas.microsoft.com/office/powerpoint/2010/main" val="200916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10</a:t>
            </a:fld>
            <a:endParaRPr lang="en-US"/>
          </a:p>
        </p:txBody>
      </p:sp>
    </p:spTree>
    <p:extLst>
      <p:ext uri="{BB962C8B-B14F-4D97-AF65-F5344CB8AC3E}">
        <p14:creationId xmlns:p14="http://schemas.microsoft.com/office/powerpoint/2010/main" val="226781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6B2A-817B-A5F0-DC27-A383A1249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BDBAF-F734-DD2A-189A-31CAF5A37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10513-FDBD-C40C-9E14-2D101F0F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3B8D2B-264B-2F8A-292E-023878C07516}"/>
              </a:ext>
            </a:extLst>
          </p:cNvPr>
          <p:cNvSpPr>
            <a:spLocks noGrp="1"/>
          </p:cNvSpPr>
          <p:nvPr>
            <p:ph type="sldNum" sz="quarter" idx="5"/>
          </p:nvPr>
        </p:nvSpPr>
        <p:spPr/>
        <p:txBody>
          <a:bodyPr/>
          <a:lstStyle/>
          <a:p>
            <a:fld id="{8EA65AA7-22E3-714A-888C-2E26790FF139}" type="slidenum">
              <a:rPr lang="en-US" smtClean="0"/>
              <a:t>11</a:t>
            </a:fld>
            <a:endParaRPr lang="en-US"/>
          </a:p>
        </p:txBody>
      </p:sp>
    </p:spTree>
    <p:extLst>
      <p:ext uri="{BB962C8B-B14F-4D97-AF65-F5344CB8AC3E}">
        <p14:creationId xmlns:p14="http://schemas.microsoft.com/office/powerpoint/2010/main" val="179999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0E35-D991-615D-295D-18D5F8A28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6E441-2209-7DA9-AF2C-6CFEA5600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2DAF09-80A6-FAD6-2B68-62FF750BBB00}"/>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5" name="Footer Placeholder 4">
            <a:extLst>
              <a:ext uri="{FF2B5EF4-FFF2-40B4-BE49-F238E27FC236}">
                <a16:creationId xmlns:a16="http://schemas.microsoft.com/office/drawing/2014/main" id="{65774757-1CEA-9C4D-4F6D-3CFA6DE20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0944D-0BA3-A005-9EAB-E4B28B36CD23}"/>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17427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0E98-06E5-0B08-F113-C26F135E7B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C67C-7136-15B0-5560-7D4DD3E7D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367AD-5881-E123-5689-36AFAD2507A3}"/>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5" name="Footer Placeholder 4">
            <a:extLst>
              <a:ext uri="{FF2B5EF4-FFF2-40B4-BE49-F238E27FC236}">
                <a16:creationId xmlns:a16="http://schemas.microsoft.com/office/drawing/2014/main" id="{6F3FD772-0406-BD2A-053E-3B805386B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C864B-A395-8F2C-B970-FE991CA4A10B}"/>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142630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E2A9F1-4FAB-2B86-37E7-9BFCA9CDC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B12E99-5456-128F-20D1-214EA6061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5F9F2-5A24-2E82-B0D8-D1EE68FF1EBC}"/>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5" name="Footer Placeholder 4">
            <a:extLst>
              <a:ext uri="{FF2B5EF4-FFF2-40B4-BE49-F238E27FC236}">
                <a16:creationId xmlns:a16="http://schemas.microsoft.com/office/drawing/2014/main" id="{8D3CE739-F779-F701-9597-8493864D9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2CBE1-B6D3-8DD0-E254-74ED3CF4D3A3}"/>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2771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803F-D26D-C257-53F6-E62EFCE12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96B36-2FDF-D8CA-8F77-15D715E6B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68D34-355A-A100-31F1-4DC000F60BD4}"/>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5" name="Footer Placeholder 4">
            <a:extLst>
              <a:ext uri="{FF2B5EF4-FFF2-40B4-BE49-F238E27FC236}">
                <a16:creationId xmlns:a16="http://schemas.microsoft.com/office/drawing/2014/main" id="{72FB49EA-3B3E-3B2A-14B7-54E9228D5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59616-C79D-A1A9-20B9-A8340FE03D68}"/>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89916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C378-5CE2-FA9B-0C09-382207CD0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16EE6-3307-6295-8492-DF3DEFFAC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CF8EB-3520-4358-CA9D-C9F235E64ECC}"/>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5" name="Footer Placeholder 4">
            <a:extLst>
              <a:ext uri="{FF2B5EF4-FFF2-40B4-BE49-F238E27FC236}">
                <a16:creationId xmlns:a16="http://schemas.microsoft.com/office/drawing/2014/main" id="{1F39F859-A8D1-09B7-6938-F224EE1DE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5AE88-5819-4854-8684-D576A85EB8C9}"/>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0785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F8FD-A0CD-0A2B-D182-DE6B885DA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8B227-FC35-E6EC-8549-4328371DB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CB9AA-5235-9E87-30AA-9639FCB10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9335FA-C05C-4D9E-B5EF-D649DF345E8E}"/>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6" name="Footer Placeholder 5">
            <a:extLst>
              <a:ext uri="{FF2B5EF4-FFF2-40B4-BE49-F238E27FC236}">
                <a16:creationId xmlns:a16="http://schemas.microsoft.com/office/drawing/2014/main" id="{88A10BD5-782A-B582-A25A-7B91FB1E9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FEDEC-1DDB-867E-1563-2CEC3182D525}"/>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425752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B14E-DF6F-DA99-8F19-ABBDFAE0D0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5C76D7-D51B-1D14-B3F7-87DEB6C6B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BBB84E-4DA8-0D7C-127B-7218E4B11F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8BA40C-27E1-1B59-4E6D-80529087A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8FE3E0-0D32-74E3-B04B-B3A058A92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E8214-0854-8782-E9B8-015AB0EFCC0A}"/>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8" name="Footer Placeholder 7">
            <a:extLst>
              <a:ext uri="{FF2B5EF4-FFF2-40B4-BE49-F238E27FC236}">
                <a16:creationId xmlns:a16="http://schemas.microsoft.com/office/drawing/2014/main" id="{5C997E2A-EC40-0350-591A-325249729C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530913-6348-3AE7-AB85-343B7D0E6EC7}"/>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81286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00F1-220A-4C24-8D30-01BE65FC1B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E38F08-3A0C-7454-DD55-A0A41F0AD3E0}"/>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4" name="Footer Placeholder 3">
            <a:extLst>
              <a:ext uri="{FF2B5EF4-FFF2-40B4-BE49-F238E27FC236}">
                <a16:creationId xmlns:a16="http://schemas.microsoft.com/office/drawing/2014/main" id="{9A021F0B-3C72-F293-B9D7-14E7912123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280202-6FDB-3674-AF07-88F7F96929A6}"/>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99180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7480D-5192-315D-A69C-2F28A158C627}"/>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3" name="Footer Placeholder 2">
            <a:extLst>
              <a:ext uri="{FF2B5EF4-FFF2-40B4-BE49-F238E27FC236}">
                <a16:creationId xmlns:a16="http://schemas.microsoft.com/office/drawing/2014/main" id="{9A49121D-A997-A5F6-81DF-09C49A644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4A46C1-B3EA-D257-C8E4-6D7C53D7FC32}"/>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07564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B94F-3FB9-2261-4FEB-8373CE0A4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A0EF8-2367-57DF-6E84-EA0F48297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5B5E40-C817-24EB-D430-F29B41E9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D4ED4-96FE-2C4F-317E-D6BB820B170A}"/>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6" name="Footer Placeholder 5">
            <a:extLst>
              <a:ext uri="{FF2B5EF4-FFF2-40B4-BE49-F238E27FC236}">
                <a16:creationId xmlns:a16="http://schemas.microsoft.com/office/drawing/2014/main" id="{712074F9-B00B-34B7-4B00-68CB1D736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92F07-9FCF-8813-ACDD-8B6365A07C13}"/>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25453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86AC-FBEB-FED5-8900-9EB128C0E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1FB57-2024-2874-9696-1DE35B00D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DA7813-FAAD-A15A-20B9-5E47EE2AA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BDA88-AF0A-A837-6F30-FE55FE6F826E}"/>
              </a:ext>
            </a:extLst>
          </p:cNvPr>
          <p:cNvSpPr>
            <a:spLocks noGrp="1"/>
          </p:cNvSpPr>
          <p:nvPr>
            <p:ph type="dt" sz="half" idx="10"/>
          </p:nvPr>
        </p:nvSpPr>
        <p:spPr/>
        <p:txBody>
          <a:bodyPr/>
          <a:lstStyle/>
          <a:p>
            <a:fld id="{AC2E59D9-E600-D245-A557-45F917FFF234}" type="datetimeFigureOut">
              <a:rPr lang="en-US" smtClean="0"/>
              <a:t>2/18/2024</a:t>
            </a:fld>
            <a:endParaRPr lang="en-US"/>
          </a:p>
        </p:txBody>
      </p:sp>
      <p:sp>
        <p:nvSpPr>
          <p:cNvPr id="6" name="Footer Placeholder 5">
            <a:extLst>
              <a:ext uri="{FF2B5EF4-FFF2-40B4-BE49-F238E27FC236}">
                <a16:creationId xmlns:a16="http://schemas.microsoft.com/office/drawing/2014/main" id="{FAAE82B1-31ED-C26D-0F5F-4B10817253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BAD4E-436F-56FA-B0DA-423E88C00C90}"/>
              </a:ext>
            </a:extLst>
          </p:cNvPr>
          <p:cNvSpPr>
            <a:spLocks noGrp="1"/>
          </p:cNvSpPr>
          <p:nvPr>
            <p:ph type="sldNum" sz="quarter" idx="12"/>
          </p:nvPr>
        </p:nvSpPr>
        <p:spPr/>
        <p:txBody>
          <a:bodyPr/>
          <a:lstStyle/>
          <a:p>
            <a:fld id="{2083FA43-E52A-FC4A-901B-69E2EA07EB9C}" type="slidenum">
              <a:rPr lang="en-US" smtClean="0"/>
              <a:t>‹#›</a:t>
            </a:fld>
            <a:endParaRPr lang="en-US"/>
          </a:p>
        </p:txBody>
      </p:sp>
    </p:spTree>
    <p:extLst>
      <p:ext uri="{BB962C8B-B14F-4D97-AF65-F5344CB8AC3E}">
        <p14:creationId xmlns:p14="http://schemas.microsoft.com/office/powerpoint/2010/main" val="367780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887ED-9F6E-7388-3E0B-D434138C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E6A633-8B0F-1C4D-6FE0-0EC3E6092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A36B1-9A86-1B5B-E3A1-B5342D8D3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E59D9-E600-D245-A557-45F917FFF234}" type="datetimeFigureOut">
              <a:rPr lang="en-US" smtClean="0"/>
              <a:t>2/18/2024</a:t>
            </a:fld>
            <a:endParaRPr lang="en-US"/>
          </a:p>
        </p:txBody>
      </p:sp>
      <p:sp>
        <p:nvSpPr>
          <p:cNvPr id="5" name="Footer Placeholder 4">
            <a:extLst>
              <a:ext uri="{FF2B5EF4-FFF2-40B4-BE49-F238E27FC236}">
                <a16:creationId xmlns:a16="http://schemas.microsoft.com/office/drawing/2014/main" id="{222EE703-DE57-4452-C04A-1BB7F277F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B656D-94ED-B64E-E22F-DEC965F63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3FA43-E52A-FC4A-901B-69E2EA07EB9C}" type="slidenum">
              <a:rPr lang="en-US" smtClean="0"/>
              <a:t>‹#›</a:t>
            </a:fld>
            <a:endParaRPr lang="en-US"/>
          </a:p>
        </p:txBody>
      </p:sp>
    </p:spTree>
    <p:extLst>
      <p:ext uri="{BB962C8B-B14F-4D97-AF65-F5344CB8AC3E}">
        <p14:creationId xmlns:p14="http://schemas.microsoft.com/office/powerpoint/2010/main" val="182215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theweek.com/articles/461164/10-crazy-prescription-drug-nam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8748-DC8C-D999-719B-7227E64BBF1D}"/>
              </a:ext>
            </a:extLst>
          </p:cNvPr>
          <p:cNvSpPr>
            <a:spLocks noGrp="1"/>
          </p:cNvSpPr>
          <p:nvPr>
            <p:ph type="ctrTitle"/>
          </p:nvPr>
        </p:nvSpPr>
        <p:spPr/>
        <p:txBody>
          <a:bodyPr/>
          <a:lstStyle/>
          <a:p>
            <a:r>
              <a:rPr lang="en-US" dirty="0"/>
              <a:t>Strings and </a:t>
            </a:r>
            <a:r>
              <a:rPr lang="en-US" dirty="0" err="1"/>
              <a:t>StringBuilders</a:t>
            </a:r>
            <a:endParaRPr lang="en-US" dirty="0"/>
          </a:p>
        </p:txBody>
      </p:sp>
      <p:sp>
        <p:nvSpPr>
          <p:cNvPr id="3" name="Subtitle 2">
            <a:extLst>
              <a:ext uri="{FF2B5EF4-FFF2-40B4-BE49-F238E27FC236}">
                <a16:creationId xmlns:a16="http://schemas.microsoft.com/office/drawing/2014/main" id="{78382932-B8A8-7CC1-47B1-C4E04CF097EB}"/>
              </a:ext>
            </a:extLst>
          </p:cNvPr>
          <p:cNvSpPr>
            <a:spLocks noGrp="1"/>
          </p:cNvSpPr>
          <p:nvPr>
            <p:ph type="subTitle" idx="1"/>
          </p:nvPr>
        </p:nvSpPr>
        <p:spPr/>
        <p:txBody>
          <a:bodyPr/>
          <a:lstStyle/>
          <a:p>
            <a:r>
              <a:rPr lang="en-US" dirty="0"/>
              <a:t>Dr. Christopher Summa (2024)</a:t>
            </a:r>
          </a:p>
        </p:txBody>
      </p:sp>
    </p:spTree>
    <p:extLst>
      <p:ext uri="{BB962C8B-B14F-4D97-AF65-F5344CB8AC3E}">
        <p14:creationId xmlns:p14="http://schemas.microsoft.com/office/powerpoint/2010/main" val="33458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Building a String From Scratch</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a:xfrm>
            <a:off x="838199" y="1146047"/>
            <a:ext cx="10245811" cy="4351338"/>
          </a:xfrm>
        </p:spPr>
        <p:txBody>
          <a:bodyPr>
            <a:normAutofit/>
          </a:bodyPr>
          <a:lstStyle/>
          <a:p>
            <a:endParaRPr lang="en-US" dirty="0"/>
          </a:p>
          <a:p>
            <a:r>
              <a:rPr lang="en-US" dirty="0"/>
              <a:t>We are going to write an automated drug name generator called:</a:t>
            </a:r>
          </a:p>
          <a:p>
            <a:pPr marL="0" indent="0">
              <a:buNone/>
            </a:pPr>
            <a:r>
              <a:rPr lang="en-US" dirty="0"/>
              <a:t>		</a:t>
            </a:r>
            <a:r>
              <a:rPr lang="en-US" sz="2800" dirty="0" err="1">
                <a:solidFill>
                  <a:srgbClr val="000000"/>
                </a:solidFill>
                <a:latin typeface="Courier New" panose="02070309020205020404" pitchFamily="49" charset="0"/>
                <a:cs typeface="Courier New" panose="02070309020205020404" pitchFamily="49" charset="0"/>
              </a:rPr>
              <a:t>PharmaceuticalGibberishCreator</a:t>
            </a:r>
            <a:r>
              <a:rPr lang="en-US" sz="2800" dirty="0">
                <a:solidFill>
                  <a:srgbClr val="000000"/>
                </a:solidFill>
                <a:latin typeface="Courier New" panose="02070309020205020404" pitchFamily="49" charset="0"/>
                <a:cs typeface="Courier New" panose="02070309020205020404" pitchFamily="49" charset="0"/>
              </a:rPr>
              <a:t> </a:t>
            </a:r>
            <a:r>
              <a:rPr lang="en-US" dirty="0"/>
              <a:t> </a:t>
            </a:r>
          </a:p>
          <a:p>
            <a:r>
              <a:rPr lang="en-US" dirty="0"/>
              <a:t>The basic idea is the following:</a:t>
            </a:r>
          </a:p>
          <a:p>
            <a:pPr lvl="1"/>
            <a:r>
              <a:rPr lang="en-US" dirty="0"/>
              <a:t>Create two arrays – one containing all possible consonant characters and one containing all possible vowel characters</a:t>
            </a:r>
          </a:p>
          <a:p>
            <a:pPr lvl="1"/>
            <a:r>
              <a:rPr lang="en-US" dirty="0"/>
              <a:t>Based on a pattern of consonants and vowels, randomly choose one from each array and stitch them together into a string.  For example, the drug name “</a:t>
            </a:r>
            <a:r>
              <a:rPr lang="en-US" dirty="0" err="1"/>
              <a:t>wegovy</a:t>
            </a:r>
            <a:r>
              <a:rPr lang="en-US" dirty="0"/>
              <a:t>”  has a consonant-vowel-consonant-vowel-consonant-vowel pattern.	</a:t>
            </a:r>
          </a:p>
          <a:p>
            <a:pPr marL="0" indent="0">
              <a:buNone/>
            </a:pPr>
            <a:endParaRPr lang="en-US" dirty="0"/>
          </a:p>
        </p:txBody>
      </p:sp>
      <p:pic>
        <p:nvPicPr>
          <p:cNvPr id="11" name="Picture 10" descr="A close up of a logo&#10;&#10;Description automatically generated">
            <a:extLst>
              <a:ext uri="{FF2B5EF4-FFF2-40B4-BE49-F238E27FC236}">
                <a16:creationId xmlns:a16="http://schemas.microsoft.com/office/drawing/2014/main" id="{8CF6D565-D72B-B451-B339-6E62F4356CAE}"/>
              </a:ext>
            </a:extLst>
          </p:cNvPr>
          <p:cNvPicPr>
            <a:picLocks noChangeAspect="1"/>
          </p:cNvPicPr>
          <p:nvPr/>
        </p:nvPicPr>
        <p:blipFill>
          <a:blip r:embed="rId3"/>
          <a:stretch>
            <a:fillRect/>
          </a:stretch>
        </p:blipFill>
        <p:spPr>
          <a:xfrm>
            <a:off x="5035550" y="5394453"/>
            <a:ext cx="2120900" cy="635000"/>
          </a:xfrm>
          <a:prstGeom prst="rect">
            <a:avLst/>
          </a:prstGeom>
        </p:spPr>
      </p:pic>
      <p:sp>
        <p:nvSpPr>
          <p:cNvPr id="14" name="AutoShape 2" descr="Drug Naming Session - February 27, 2019">
            <a:extLst>
              <a:ext uri="{FF2B5EF4-FFF2-40B4-BE49-F238E27FC236}">
                <a16:creationId xmlns:a16="http://schemas.microsoft.com/office/drawing/2014/main" id="{EDD82077-C265-A948-CDE3-454CA5C02C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79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3</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a:xfrm>
            <a:off x="838199" y="1146046"/>
            <a:ext cx="10245811" cy="5217683"/>
          </a:xfrm>
        </p:spPr>
        <p:txBody>
          <a:bodyPr>
            <a:normAutofit/>
          </a:bodyPr>
          <a:lstStyle/>
          <a:p>
            <a:endParaRPr lang="en-US" dirty="0"/>
          </a:p>
          <a:p>
            <a:r>
              <a:rPr lang="en-US" dirty="0"/>
              <a:t>We are going to write an automated drug name generator called:</a:t>
            </a:r>
          </a:p>
          <a:p>
            <a:pPr marL="0" indent="0">
              <a:buNone/>
            </a:pPr>
            <a:r>
              <a:rPr lang="en-US" dirty="0"/>
              <a:t>		</a:t>
            </a:r>
            <a:r>
              <a:rPr lang="en-US" sz="2800" dirty="0" err="1">
                <a:solidFill>
                  <a:srgbClr val="000000"/>
                </a:solidFill>
                <a:latin typeface="Courier New" panose="02070309020205020404" pitchFamily="49" charset="0"/>
                <a:cs typeface="Courier New" panose="02070309020205020404" pitchFamily="49" charset="0"/>
              </a:rPr>
              <a:t>PharmaceuticalGibberishCreator</a:t>
            </a:r>
            <a:r>
              <a:rPr lang="en-US" sz="2800" dirty="0">
                <a:solidFill>
                  <a:srgbClr val="000000"/>
                </a:solidFill>
                <a:latin typeface="Courier New" panose="02070309020205020404" pitchFamily="49" charset="0"/>
                <a:cs typeface="Courier New" panose="02070309020205020404" pitchFamily="49" charset="0"/>
              </a:rPr>
              <a:t> </a:t>
            </a:r>
            <a:r>
              <a:rPr lang="en-US" dirty="0"/>
              <a:t> </a:t>
            </a:r>
          </a:p>
          <a:p>
            <a:r>
              <a:rPr lang="en-US" dirty="0"/>
              <a:t>The basic idea is the following:</a:t>
            </a:r>
          </a:p>
          <a:p>
            <a:pPr lvl="1"/>
            <a:r>
              <a:rPr lang="en-US" dirty="0"/>
              <a:t>Create two arrays – one containing all possible consonant characters and one containing all possible vowel characters</a:t>
            </a:r>
          </a:p>
          <a:p>
            <a:pPr lvl="1"/>
            <a:r>
              <a:rPr lang="en-US" dirty="0"/>
              <a:t>Based on a pattern of consonants and vowels, randomly choose one from each array and stitch them together into a string.  For example, the drug name “</a:t>
            </a:r>
            <a:r>
              <a:rPr lang="en-US" dirty="0" err="1"/>
              <a:t>wegovy</a:t>
            </a:r>
            <a:r>
              <a:rPr lang="en-US" dirty="0"/>
              <a:t>”  has a consonant-vowel-consonant-vowel-consonant-vowel pattern.</a:t>
            </a:r>
          </a:p>
          <a:p>
            <a:pPr marL="457200" lvl="1" indent="0">
              <a:buNone/>
            </a:pPr>
            <a:endParaRPr lang="en-US" dirty="0"/>
          </a:p>
          <a:p>
            <a:r>
              <a:rPr lang="en-US" dirty="0"/>
              <a:t>The starter code is provided for you – have fun!</a:t>
            </a:r>
          </a:p>
        </p:txBody>
      </p:sp>
      <p:sp>
        <p:nvSpPr>
          <p:cNvPr id="14" name="AutoShape 2" descr="Drug Naming Session - February 27, 2019">
            <a:extLst>
              <a:ext uri="{FF2B5EF4-FFF2-40B4-BE49-F238E27FC236}">
                <a16:creationId xmlns:a16="http://schemas.microsoft.com/office/drawing/2014/main" id="{EDD82077-C265-A948-CDE3-454CA5C02C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585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2326-FBD4-B208-7A95-30792AE19F50}"/>
              </a:ext>
            </a:extLst>
          </p:cNvPr>
          <p:cNvSpPr>
            <a:spLocks noGrp="1"/>
          </p:cNvSpPr>
          <p:nvPr>
            <p:ph type="title"/>
          </p:nvPr>
        </p:nvSpPr>
        <p:spPr/>
        <p:txBody>
          <a:bodyPr/>
          <a:lstStyle/>
          <a:p>
            <a:pPr algn="ctr"/>
            <a:r>
              <a:rPr lang="en-US" dirty="0"/>
              <a:t>Strings and </a:t>
            </a:r>
            <a:r>
              <a:rPr lang="en-US" dirty="0" err="1"/>
              <a:t>StringBuilders</a:t>
            </a:r>
            <a:endParaRPr lang="en-US" dirty="0"/>
          </a:p>
        </p:txBody>
      </p:sp>
      <p:sp>
        <p:nvSpPr>
          <p:cNvPr id="3" name="Content Placeholder 2">
            <a:extLst>
              <a:ext uri="{FF2B5EF4-FFF2-40B4-BE49-F238E27FC236}">
                <a16:creationId xmlns:a16="http://schemas.microsoft.com/office/drawing/2014/main" id="{48C71799-FA0D-14A7-12BE-97FD60536D9C}"/>
              </a:ext>
            </a:extLst>
          </p:cNvPr>
          <p:cNvSpPr>
            <a:spLocks noGrp="1"/>
          </p:cNvSpPr>
          <p:nvPr>
            <p:ph idx="1"/>
          </p:nvPr>
        </p:nvSpPr>
        <p:spPr/>
        <p:txBody>
          <a:bodyPr>
            <a:normAutofit/>
          </a:bodyPr>
          <a:lstStyle/>
          <a:p>
            <a:r>
              <a:rPr lang="en-US" dirty="0"/>
              <a:t>Strings and </a:t>
            </a:r>
            <a:r>
              <a:rPr lang="en-US" dirty="0" err="1"/>
              <a:t>StringBuilders</a:t>
            </a:r>
            <a:r>
              <a:rPr lang="en-US" dirty="0"/>
              <a:t> are closely related in the sense of what kind of data they represent (a sequence of characters) and what operations they support (their instance methods)</a:t>
            </a:r>
          </a:p>
          <a:p>
            <a:r>
              <a:rPr lang="en-US" dirty="0"/>
              <a:t>They differ mostly in the fact that Strings are immutable and </a:t>
            </a:r>
            <a:r>
              <a:rPr lang="en-US" dirty="0" err="1"/>
              <a:t>StringBuilders</a:t>
            </a:r>
            <a:r>
              <a:rPr lang="en-US" dirty="0"/>
              <a:t> are mutable – this is a result of different implementation details (what’s going on under the hood in these classes) which also results in performance differences</a:t>
            </a:r>
          </a:p>
          <a:p>
            <a:r>
              <a:rPr lang="en-US" b="1" dirty="0"/>
              <a:t>Basic idea </a:t>
            </a:r>
            <a:r>
              <a:rPr lang="en-US" dirty="0"/>
              <a:t>– use Strings for performance, UNLESS you need to modify the contents of the strings you are producing, in which case use StringBuilder</a:t>
            </a:r>
          </a:p>
          <a:p>
            <a:endParaRPr lang="en-US" dirty="0"/>
          </a:p>
          <a:p>
            <a:pPr marL="457200" lvl="1" indent="0">
              <a:buNone/>
            </a:pPr>
            <a:endParaRPr lang="en-US" dirty="0"/>
          </a:p>
        </p:txBody>
      </p:sp>
    </p:spTree>
    <p:extLst>
      <p:ext uri="{BB962C8B-B14F-4D97-AF65-F5344CB8AC3E}">
        <p14:creationId xmlns:p14="http://schemas.microsoft.com/office/powerpoint/2010/main" val="382193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AC79C-1FB5-6D4B-9DDB-A083092E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301EF-BA23-8BE6-FE05-F9446D0A70D9}"/>
              </a:ext>
            </a:extLst>
          </p:cNvPr>
          <p:cNvSpPr>
            <a:spLocks noGrp="1"/>
          </p:cNvSpPr>
          <p:nvPr>
            <p:ph type="title"/>
          </p:nvPr>
        </p:nvSpPr>
        <p:spPr/>
        <p:txBody>
          <a:bodyPr/>
          <a:lstStyle/>
          <a:p>
            <a:pPr algn="ctr"/>
            <a:r>
              <a:rPr lang="en-US" dirty="0"/>
              <a:t>Measuring real-world performance</a:t>
            </a:r>
          </a:p>
        </p:txBody>
      </p:sp>
      <p:sp>
        <p:nvSpPr>
          <p:cNvPr id="3" name="Content Placeholder 2">
            <a:extLst>
              <a:ext uri="{FF2B5EF4-FFF2-40B4-BE49-F238E27FC236}">
                <a16:creationId xmlns:a16="http://schemas.microsoft.com/office/drawing/2014/main" id="{27D5F58C-4F90-B104-506A-3A6C9699BD43}"/>
              </a:ext>
            </a:extLst>
          </p:cNvPr>
          <p:cNvSpPr>
            <a:spLocks noGrp="1"/>
          </p:cNvSpPr>
          <p:nvPr>
            <p:ph idx="1"/>
          </p:nvPr>
        </p:nvSpPr>
        <p:spPr/>
        <p:txBody>
          <a:bodyPr>
            <a:normAutofit fontScale="92500" lnSpcReduction="20000"/>
          </a:bodyPr>
          <a:lstStyle/>
          <a:p>
            <a:r>
              <a:rPr lang="en-US" dirty="0"/>
              <a:t>We are going to look at performance today, and in order to do that we need to introduce a few concepts</a:t>
            </a:r>
          </a:p>
          <a:p>
            <a:r>
              <a:rPr lang="en-US" dirty="0"/>
              <a:t>Open up a shell and type the following:</a:t>
            </a:r>
          </a:p>
          <a:p>
            <a:pPr marL="0" indent="0">
              <a:buNone/>
            </a:pPr>
            <a:r>
              <a:rPr lang="en-US" dirty="0"/>
              <a:t>	</a:t>
            </a:r>
            <a:r>
              <a:rPr lang="en-US" sz="2200" dirty="0">
                <a:solidFill>
                  <a:srgbClr val="000000"/>
                </a:solidFill>
                <a:latin typeface="Courier New" panose="02070309020205020404" pitchFamily="49" charset="0"/>
                <a:cs typeface="Courier New" panose="02070309020205020404" pitchFamily="49" charset="0"/>
              </a:rPr>
              <a:t>top</a:t>
            </a:r>
          </a:p>
          <a:p>
            <a:r>
              <a:rPr lang="en-US" dirty="0"/>
              <a:t>This command stands for “table of processes” and shows all the things that running on your computer right now, taking up processor cycles, in order of decreasing percentage of CPU resources used.</a:t>
            </a:r>
          </a:p>
          <a:p>
            <a:r>
              <a:rPr lang="en-US" dirty="0"/>
              <a:t>Notice that there are a LOT OF THINGS going on.  When you run a program, that program will be added to this list while it is running and will be removed when it is done.  Try opening up a new program, like MS Word and watch how the listing changes. </a:t>
            </a:r>
          </a:p>
          <a:p>
            <a:r>
              <a:rPr lang="en-US" dirty="0"/>
              <a:t>Using the “q” keystroke will quit </a:t>
            </a:r>
            <a:r>
              <a:rPr lang="en-US" sz="2800" dirty="0">
                <a:solidFill>
                  <a:srgbClr val="000000"/>
                </a:solidFill>
                <a:latin typeface="Courier New" panose="02070309020205020404" pitchFamily="49" charset="0"/>
                <a:cs typeface="Courier New" panose="02070309020205020404" pitchFamily="49" charset="0"/>
              </a:rPr>
              <a:t>top</a:t>
            </a:r>
            <a:endParaRPr lang="en-US" dirty="0"/>
          </a:p>
        </p:txBody>
      </p:sp>
    </p:spTree>
    <p:extLst>
      <p:ext uri="{BB962C8B-B14F-4D97-AF65-F5344CB8AC3E}">
        <p14:creationId xmlns:p14="http://schemas.microsoft.com/office/powerpoint/2010/main" val="85404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EAC79C-1FB5-6D4B-9DDB-A083092E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301EF-BA23-8BE6-FE05-F9446D0A70D9}"/>
              </a:ext>
            </a:extLst>
          </p:cNvPr>
          <p:cNvSpPr>
            <a:spLocks noGrp="1"/>
          </p:cNvSpPr>
          <p:nvPr>
            <p:ph type="title"/>
          </p:nvPr>
        </p:nvSpPr>
        <p:spPr>
          <a:xfrm>
            <a:off x="762000" y="1138036"/>
            <a:ext cx="9058195" cy="1048901"/>
          </a:xfrm>
        </p:spPr>
        <p:txBody>
          <a:bodyPr anchor="t">
            <a:normAutofit/>
          </a:bodyPr>
          <a:lstStyle/>
          <a:p>
            <a:r>
              <a:rPr lang="en-US" sz="3200"/>
              <a:t>Measuring real-world performance</a:t>
            </a:r>
          </a:p>
        </p:txBody>
      </p:sp>
      <p:cxnSp>
        <p:nvCxnSpPr>
          <p:cNvPr id="17" name="Straight Connector 1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A person walking on a dirt road&#10;&#10;Description automatically generated">
            <a:extLst>
              <a:ext uri="{FF2B5EF4-FFF2-40B4-BE49-F238E27FC236}">
                <a16:creationId xmlns:a16="http://schemas.microsoft.com/office/drawing/2014/main" id="{C60DA064-DD18-106E-C1BE-B58D97633C95}"/>
              </a:ext>
            </a:extLst>
          </p:cNvPr>
          <p:cNvPicPr>
            <a:picLocks noChangeAspect="1"/>
          </p:cNvPicPr>
          <p:nvPr/>
        </p:nvPicPr>
        <p:blipFill>
          <a:blip r:embed="rId2"/>
          <a:stretch>
            <a:fillRect/>
          </a:stretch>
        </p:blipFill>
        <p:spPr>
          <a:xfrm>
            <a:off x="873156" y="2400904"/>
            <a:ext cx="5222844" cy="3424815"/>
          </a:xfrm>
          <a:prstGeom prst="rect">
            <a:avLst/>
          </a:prstGeom>
        </p:spPr>
      </p:pic>
      <p:sp>
        <p:nvSpPr>
          <p:cNvPr id="3" name="Content Placeholder 2">
            <a:extLst>
              <a:ext uri="{FF2B5EF4-FFF2-40B4-BE49-F238E27FC236}">
                <a16:creationId xmlns:a16="http://schemas.microsoft.com/office/drawing/2014/main" id="{27D5F58C-4F90-B104-506A-3A6C9699BD43}"/>
              </a:ext>
            </a:extLst>
          </p:cNvPr>
          <p:cNvSpPr>
            <a:spLocks noGrp="1"/>
          </p:cNvSpPr>
          <p:nvPr>
            <p:ph idx="1"/>
          </p:nvPr>
        </p:nvSpPr>
        <p:spPr>
          <a:xfrm>
            <a:off x="6731918" y="2321168"/>
            <a:ext cx="4567453" cy="3821215"/>
          </a:xfrm>
        </p:spPr>
        <p:txBody>
          <a:bodyPr>
            <a:normAutofit/>
          </a:bodyPr>
          <a:lstStyle/>
          <a:p>
            <a:r>
              <a:rPr lang="en-US" sz="2000"/>
              <a:t>One fairly easy way to get a feel for performance is to literally measure how long it takes to do certain operations.</a:t>
            </a:r>
          </a:p>
          <a:p>
            <a:r>
              <a:rPr lang="en-US" sz="2000"/>
              <a:t>This is exactly analogous to measuring your time in the 40 yard dash.  If all you had was a standard watch, you’d have someone look at the time you started running, look at the time you finished, and subtract one from the other.  This is how long you were actually running, right?</a:t>
            </a:r>
          </a:p>
        </p:txBody>
      </p:sp>
    </p:spTree>
    <p:extLst>
      <p:ext uri="{BB962C8B-B14F-4D97-AF65-F5344CB8AC3E}">
        <p14:creationId xmlns:p14="http://schemas.microsoft.com/office/powerpoint/2010/main" val="136446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AC79C-1FB5-6D4B-9DDB-A083092E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301EF-BA23-8BE6-FE05-F9446D0A70D9}"/>
              </a:ext>
            </a:extLst>
          </p:cNvPr>
          <p:cNvSpPr>
            <a:spLocks noGrp="1"/>
          </p:cNvSpPr>
          <p:nvPr>
            <p:ph type="title"/>
          </p:nvPr>
        </p:nvSpPr>
        <p:spPr/>
        <p:txBody>
          <a:bodyPr/>
          <a:lstStyle/>
          <a:p>
            <a:pPr algn="ctr"/>
            <a:r>
              <a:rPr lang="en-US" dirty="0"/>
              <a:t>Measuring real-world performance</a:t>
            </a:r>
          </a:p>
        </p:txBody>
      </p:sp>
      <p:sp>
        <p:nvSpPr>
          <p:cNvPr id="3" name="Content Placeholder 2">
            <a:extLst>
              <a:ext uri="{FF2B5EF4-FFF2-40B4-BE49-F238E27FC236}">
                <a16:creationId xmlns:a16="http://schemas.microsoft.com/office/drawing/2014/main" id="{27D5F58C-4F90-B104-506A-3A6C9699BD43}"/>
              </a:ext>
            </a:extLst>
          </p:cNvPr>
          <p:cNvSpPr>
            <a:spLocks noGrp="1"/>
          </p:cNvSpPr>
          <p:nvPr>
            <p:ph idx="1"/>
          </p:nvPr>
        </p:nvSpPr>
        <p:spPr>
          <a:xfrm>
            <a:off x="446388" y="1699870"/>
            <a:ext cx="3672016" cy="4351338"/>
          </a:xfrm>
        </p:spPr>
        <p:txBody>
          <a:bodyPr>
            <a:normAutofit fontScale="92500"/>
          </a:bodyPr>
          <a:lstStyle/>
          <a:p>
            <a:r>
              <a:rPr lang="en-US" dirty="0"/>
              <a:t>We are going to do precisely this, but by asking the CPU “what time is it” before and after we do something that requires a bunch of work, then take the difference.  The code for that looks like so, and has been provided for you in a file called </a:t>
            </a:r>
            <a:r>
              <a:rPr lang="en-US" sz="2200" dirty="0" err="1">
                <a:solidFill>
                  <a:srgbClr val="000000"/>
                </a:solidFill>
                <a:latin typeface="Courier New" panose="02070309020205020404" pitchFamily="49" charset="0"/>
                <a:cs typeface="Courier New" panose="02070309020205020404" pitchFamily="49" charset="0"/>
              </a:rPr>
              <a:t>Timing.java</a:t>
            </a:r>
            <a:endParaRPr lang="en-US" sz="2200" dirty="0">
              <a:solidFill>
                <a:srgbClr val="000000"/>
              </a:solidFill>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67390787-BCE4-CAD0-20EB-A38D776F576B}"/>
              </a:ext>
            </a:extLst>
          </p:cNvPr>
          <p:cNvPicPr>
            <a:picLocks noChangeAspect="1"/>
          </p:cNvPicPr>
          <p:nvPr/>
        </p:nvPicPr>
        <p:blipFill>
          <a:blip r:embed="rId2"/>
          <a:stretch>
            <a:fillRect/>
          </a:stretch>
        </p:blipFill>
        <p:spPr>
          <a:xfrm>
            <a:off x="4118404" y="1825625"/>
            <a:ext cx="7772400" cy="3589247"/>
          </a:xfrm>
          <a:prstGeom prst="rect">
            <a:avLst/>
          </a:prstGeom>
        </p:spPr>
      </p:pic>
    </p:spTree>
    <p:extLst>
      <p:ext uri="{BB962C8B-B14F-4D97-AF65-F5344CB8AC3E}">
        <p14:creationId xmlns:p14="http://schemas.microsoft.com/office/powerpoint/2010/main" val="300395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1</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p:txBody>
          <a:bodyPr>
            <a:normAutofit/>
          </a:bodyPr>
          <a:lstStyle/>
          <a:p>
            <a:endParaRPr lang="en-US" dirty="0"/>
          </a:p>
          <a:p>
            <a:r>
              <a:rPr lang="en-US" dirty="0"/>
              <a:t>Download, compile, and run </a:t>
            </a:r>
            <a:r>
              <a:rPr lang="en-US" sz="2000" dirty="0" err="1">
                <a:solidFill>
                  <a:srgbClr val="000000"/>
                </a:solidFill>
                <a:latin typeface="Courier New" panose="02070309020205020404" pitchFamily="49" charset="0"/>
                <a:cs typeface="Courier New" panose="02070309020205020404" pitchFamily="49" charset="0"/>
              </a:rPr>
              <a:t>Timing.java</a:t>
            </a:r>
            <a:r>
              <a:rPr lang="en-US" dirty="0"/>
              <a:t>.  Run it 5 times, and write down the milliseconds answer you get each time.  Are they exactly the same each time?  Why or why not?</a:t>
            </a:r>
          </a:p>
          <a:p>
            <a:pPr marL="0" indent="0">
              <a:buNone/>
            </a:pPr>
            <a:endParaRPr lang="en-US" dirty="0"/>
          </a:p>
        </p:txBody>
      </p:sp>
    </p:spTree>
    <p:extLst>
      <p:ext uri="{BB962C8B-B14F-4D97-AF65-F5344CB8AC3E}">
        <p14:creationId xmlns:p14="http://schemas.microsoft.com/office/powerpoint/2010/main" val="350330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AC79C-1FB5-6D4B-9DDB-A083092E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301EF-BA23-8BE6-FE05-F9446D0A70D9}"/>
              </a:ext>
            </a:extLst>
          </p:cNvPr>
          <p:cNvSpPr>
            <a:spLocks noGrp="1"/>
          </p:cNvSpPr>
          <p:nvPr>
            <p:ph type="title"/>
          </p:nvPr>
        </p:nvSpPr>
        <p:spPr/>
        <p:txBody>
          <a:bodyPr/>
          <a:lstStyle/>
          <a:p>
            <a:pPr algn="ctr"/>
            <a:r>
              <a:rPr lang="en-US" dirty="0"/>
              <a:t>Measuring real-world performance</a:t>
            </a:r>
          </a:p>
        </p:txBody>
      </p:sp>
      <p:sp>
        <p:nvSpPr>
          <p:cNvPr id="3" name="Content Placeholder 2">
            <a:extLst>
              <a:ext uri="{FF2B5EF4-FFF2-40B4-BE49-F238E27FC236}">
                <a16:creationId xmlns:a16="http://schemas.microsoft.com/office/drawing/2014/main" id="{27D5F58C-4F90-B104-506A-3A6C9699BD43}"/>
              </a:ext>
            </a:extLst>
          </p:cNvPr>
          <p:cNvSpPr>
            <a:spLocks noGrp="1"/>
          </p:cNvSpPr>
          <p:nvPr>
            <p:ph idx="1"/>
          </p:nvPr>
        </p:nvSpPr>
        <p:spPr/>
        <p:txBody>
          <a:bodyPr>
            <a:normAutofit/>
          </a:bodyPr>
          <a:lstStyle/>
          <a:p>
            <a:r>
              <a:rPr lang="en-US" dirty="0"/>
              <a:t>When running real-world performance analysis it should be clear to you now that the other programs running in the background can have a large effect on the result, as well as the hardware you are running on.  It is for this reason that any time you do this sort of analysis you should try to:</a:t>
            </a:r>
          </a:p>
          <a:p>
            <a:pPr lvl="1"/>
            <a:r>
              <a:rPr lang="en-US" dirty="0"/>
              <a:t>A) minimize the number of other programs vying for your CPU’s resources, so close web browsers, text editors, etc.</a:t>
            </a:r>
          </a:p>
          <a:p>
            <a:pPr lvl="1"/>
            <a:r>
              <a:rPr lang="en-US" dirty="0"/>
              <a:t>B) run multiple times (5 or more) and average the results</a:t>
            </a:r>
          </a:p>
          <a:p>
            <a:pPr marL="0" indent="0">
              <a:buNone/>
            </a:pPr>
            <a:r>
              <a:rPr lang="en-US" dirty="0"/>
              <a:t>	</a:t>
            </a:r>
          </a:p>
        </p:txBody>
      </p:sp>
    </p:spTree>
    <p:extLst>
      <p:ext uri="{BB962C8B-B14F-4D97-AF65-F5344CB8AC3E}">
        <p14:creationId xmlns:p14="http://schemas.microsoft.com/office/powerpoint/2010/main" val="332785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Exercise 2</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a:xfrm>
            <a:off x="838200" y="1825626"/>
            <a:ext cx="10515600" cy="2598094"/>
          </a:xfrm>
        </p:spPr>
        <p:txBody>
          <a:bodyPr>
            <a:normAutofit fontScale="92500"/>
          </a:bodyPr>
          <a:lstStyle/>
          <a:p>
            <a:r>
              <a:rPr lang="en-US" dirty="0"/>
              <a:t>Copy </a:t>
            </a:r>
            <a:r>
              <a:rPr lang="en-US" sz="2000" dirty="0" err="1">
                <a:solidFill>
                  <a:srgbClr val="000000"/>
                </a:solidFill>
                <a:latin typeface="Courier New" panose="02070309020205020404" pitchFamily="49" charset="0"/>
                <a:cs typeface="Courier New" panose="02070309020205020404" pitchFamily="49" charset="0"/>
              </a:rPr>
              <a:t>Timing.java</a:t>
            </a:r>
            <a:r>
              <a:rPr lang="en-US" sz="2000" dirty="0">
                <a:solidFill>
                  <a:srgbClr val="000000"/>
                </a:solidFill>
                <a:latin typeface="Courier New" panose="02070309020205020404" pitchFamily="49" charset="0"/>
                <a:cs typeface="Courier New" panose="02070309020205020404" pitchFamily="49" charset="0"/>
              </a:rPr>
              <a:t> </a:t>
            </a:r>
            <a:r>
              <a:rPr lang="en-US" dirty="0"/>
              <a:t>as </a:t>
            </a:r>
            <a:r>
              <a:rPr lang="en-US" sz="2000" dirty="0" err="1">
                <a:solidFill>
                  <a:srgbClr val="000000"/>
                </a:solidFill>
                <a:latin typeface="Courier New" panose="02070309020205020404" pitchFamily="49" charset="0"/>
                <a:cs typeface="Courier New" panose="02070309020205020404" pitchFamily="49" charset="0"/>
              </a:rPr>
              <a:t>Timing_String.java</a:t>
            </a:r>
            <a:r>
              <a:rPr lang="en-US" sz="2000" dirty="0">
                <a:solidFill>
                  <a:srgbClr val="000000"/>
                </a:solidFill>
                <a:latin typeface="Courier New" panose="02070309020205020404" pitchFamily="49" charset="0"/>
                <a:cs typeface="Courier New" panose="02070309020205020404" pitchFamily="49" charset="0"/>
              </a:rPr>
              <a:t> </a:t>
            </a:r>
            <a:r>
              <a:rPr lang="en-US" dirty="0"/>
              <a:t>and </a:t>
            </a:r>
            <a:r>
              <a:rPr lang="en-US" sz="2000" dirty="0" err="1">
                <a:solidFill>
                  <a:srgbClr val="000000"/>
                </a:solidFill>
                <a:latin typeface="Courier New" panose="02070309020205020404" pitchFamily="49" charset="0"/>
                <a:cs typeface="Courier New" panose="02070309020205020404" pitchFamily="49" charset="0"/>
              </a:rPr>
              <a:t>Timing_StringBuilder.java</a:t>
            </a:r>
            <a:r>
              <a:rPr lang="en-US" dirty="0"/>
              <a:t>.  We want to measure the difference that each type takes to do concatenation, so we want to replace the ”sleep” work with either the code on the bottom left or the bottom right.  </a:t>
            </a:r>
            <a:r>
              <a:rPr lang="en-US" i="1" dirty="0"/>
              <a:t>Don’t forget to change the name of the class declarations in the file to match the filenames!  </a:t>
            </a:r>
            <a:r>
              <a:rPr lang="en-US" dirty="0"/>
              <a:t>Run it 5 times, and calculate the average. Which would be the better choice if we were doing a lot of concatenations?</a:t>
            </a:r>
          </a:p>
        </p:txBody>
      </p:sp>
      <p:pic>
        <p:nvPicPr>
          <p:cNvPr id="7" name="Picture 6" descr="A black and red text&#10;&#10;Description automatically generated">
            <a:extLst>
              <a:ext uri="{FF2B5EF4-FFF2-40B4-BE49-F238E27FC236}">
                <a16:creationId xmlns:a16="http://schemas.microsoft.com/office/drawing/2014/main" id="{86936FA5-C94C-642A-4094-C1921418A2E9}"/>
              </a:ext>
            </a:extLst>
          </p:cNvPr>
          <p:cNvPicPr>
            <a:picLocks noChangeAspect="1"/>
          </p:cNvPicPr>
          <p:nvPr/>
        </p:nvPicPr>
        <p:blipFill>
          <a:blip r:embed="rId3"/>
          <a:stretch>
            <a:fillRect/>
          </a:stretch>
        </p:blipFill>
        <p:spPr>
          <a:xfrm>
            <a:off x="5270500" y="4933092"/>
            <a:ext cx="6921500" cy="1168400"/>
          </a:xfrm>
          <a:prstGeom prst="rect">
            <a:avLst/>
          </a:prstGeom>
        </p:spPr>
      </p:pic>
      <p:pic>
        <p:nvPicPr>
          <p:cNvPr id="9" name="Picture 8" descr="A close up of a number&#10;&#10;Description automatically generated">
            <a:extLst>
              <a:ext uri="{FF2B5EF4-FFF2-40B4-BE49-F238E27FC236}">
                <a16:creationId xmlns:a16="http://schemas.microsoft.com/office/drawing/2014/main" id="{00EE8151-4CB0-FDA9-A5F5-9E5C8302DB5D}"/>
              </a:ext>
            </a:extLst>
          </p:cNvPr>
          <p:cNvPicPr>
            <a:picLocks noChangeAspect="1"/>
          </p:cNvPicPr>
          <p:nvPr/>
        </p:nvPicPr>
        <p:blipFill>
          <a:blip r:embed="rId4"/>
          <a:stretch>
            <a:fillRect/>
          </a:stretch>
        </p:blipFill>
        <p:spPr>
          <a:xfrm>
            <a:off x="215900" y="4933092"/>
            <a:ext cx="5054600" cy="1206500"/>
          </a:xfrm>
          <a:prstGeom prst="rect">
            <a:avLst/>
          </a:prstGeom>
        </p:spPr>
      </p:pic>
      <p:sp>
        <p:nvSpPr>
          <p:cNvPr id="10" name="TextBox 9">
            <a:extLst>
              <a:ext uri="{FF2B5EF4-FFF2-40B4-BE49-F238E27FC236}">
                <a16:creationId xmlns:a16="http://schemas.microsoft.com/office/drawing/2014/main" id="{D6FE05A3-0A9D-DCC9-194B-72256AB1E46C}"/>
              </a:ext>
            </a:extLst>
          </p:cNvPr>
          <p:cNvSpPr txBox="1"/>
          <p:nvPr/>
        </p:nvSpPr>
        <p:spPr>
          <a:xfrm>
            <a:off x="1791730" y="6167393"/>
            <a:ext cx="1464055" cy="369332"/>
          </a:xfrm>
          <a:prstGeom prst="rect">
            <a:avLst/>
          </a:prstGeom>
          <a:noFill/>
        </p:spPr>
        <p:txBody>
          <a:bodyPr wrap="none" rtlCol="0">
            <a:spAutoFit/>
          </a:bodyPr>
          <a:lstStyle/>
          <a:p>
            <a:r>
              <a:rPr lang="en-US" dirty="0"/>
              <a:t>String version</a:t>
            </a:r>
          </a:p>
        </p:txBody>
      </p:sp>
      <p:sp>
        <p:nvSpPr>
          <p:cNvPr id="11" name="TextBox 10">
            <a:extLst>
              <a:ext uri="{FF2B5EF4-FFF2-40B4-BE49-F238E27FC236}">
                <a16:creationId xmlns:a16="http://schemas.microsoft.com/office/drawing/2014/main" id="{CD7828E8-A905-B1CA-D712-FAFB47825268}"/>
              </a:ext>
            </a:extLst>
          </p:cNvPr>
          <p:cNvSpPr txBox="1"/>
          <p:nvPr/>
        </p:nvSpPr>
        <p:spPr>
          <a:xfrm>
            <a:off x="7179276" y="6167394"/>
            <a:ext cx="2134110" cy="369332"/>
          </a:xfrm>
          <a:prstGeom prst="rect">
            <a:avLst/>
          </a:prstGeom>
          <a:noFill/>
        </p:spPr>
        <p:txBody>
          <a:bodyPr wrap="none" rtlCol="0">
            <a:spAutoFit/>
          </a:bodyPr>
          <a:lstStyle/>
          <a:p>
            <a:r>
              <a:rPr lang="en-US" dirty="0"/>
              <a:t>StringBuilder version</a:t>
            </a:r>
          </a:p>
        </p:txBody>
      </p:sp>
    </p:spTree>
    <p:extLst>
      <p:ext uri="{BB962C8B-B14F-4D97-AF65-F5344CB8AC3E}">
        <p14:creationId xmlns:p14="http://schemas.microsoft.com/office/powerpoint/2010/main" val="300588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9C20-9375-75FF-5F5E-68436D04F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763B4-92D1-72F6-F1B6-859B09234B00}"/>
              </a:ext>
            </a:extLst>
          </p:cNvPr>
          <p:cNvSpPr>
            <a:spLocks noGrp="1"/>
          </p:cNvSpPr>
          <p:nvPr>
            <p:ph type="title"/>
          </p:nvPr>
        </p:nvSpPr>
        <p:spPr/>
        <p:txBody>
          <a:bodyPr/>
          <a:lstStyle/>
          <a:p>
            <a:pPr algn="ctr"/>
            <a:r>
              <a:rPr lang="en-US" dirty="0"/>
              <a:t>Building a String From Scratch</a:t>
            </a:r>
          </a:p>
        </p:txBody>
      </p:sp>
      <p:sp>
        <p:nvSpPr>
          <p:cNvPr id="3" name="Content Placeholder 2">
            <a:extLst>
              <a:ext uri="{FF2B5EF4-FFF2-40B4-BE49-F238E27FC236}">
                <a16:creationId xmlns:a16="http://schemas.microsoft.com/office/drawing/2014/main" id="{77774EC8-4D68-A6FF-9CE9-94DD505152E6}"/>
              </a:ext>
            </a:extLst>
          </p:cNvPr>
          <p:cNvSpPr>
            <a:spLocks noGrp="1"/>
          </p:cNvSpPr>
          <p:nvPr>
            <p:ph idx="1"/>
          </p:nvPr>
        </p:nvSpPr>
        <p:spPr>
          <a:xfrm>
            <a:off x="838200" y="1146047"/>
            <a:ext cx="6019800" cy="4351338"/>
          </a:xfrm>
        </p:spPr>
        <p:txBody>
          <a:bodyPr>
            <a:normAutofit/>
          </a:bodyPr>
          <a:lstStyle/>
          <a:p>
            <a:endParaRPr lang="en-US" dirty="0"/>
          </a:p>
          <a:p>
            <a:r>
              <a:rPr lang="en-US" dirty="0"/>
              <a:t>Pharmaceutical companies each have team of folks with Marketing degrees whose job it is to dream up gibberish words that sound cool to name their drugs. </a:t>
            </a:r>
            <a:r>
              <a:rPr lang="en-US" dirty="0">
                <a:hlinkClick r:id="rId3"/>
              </a:rPr>
              <a:t>CLICK HERE FOR SOME MORE EXAMPLES</a:t>
            </a:r>
            <a:endParaRPr lang="en-US" dirty="0"/>
          </a:p>
          <a:p>
            <a:endParaRPr lang="en-US" dirty="0"/>
          </a:p>
          <a:p>
            <a:pPr marL="0" indent="0">
              <a:buNone/>
            </a:pPr>
            <a:r>
              <a:rPr lang="en-US" dirty="0"/>
              <a:t>	</a:t>
            </a:r>
          </a:p>
          <a:p>
            <a:pPr marL="0" indent="0">
              <a:buNone/>
            </a:pPr>
            <a:endParaRPr lang="en-US" dirty="0"/>
          </a:p>
        </p:txBody>
      </p:sp>
      <p:pic>
        <p:nvPicPr>
          <p:cNvPr id="11" name="Picture 10" descr="A close up of a logo&#10;&#10;Description automatically generated">
            <a:extLst>
              <a:ext uri="{FF2B5EF4-FFF2-40B4-BE49-F238E27FC236}">
                <a16:creationId xmlns:a16="http://schemas.microsoft.com/office/drawing/2014/main" id="{8CF6D565-D72B-B451-B339-6E62F4356CAE}"/>
              </a:ext>
            </a:extLst>
          </p:cNvPr>
          <p:cNvPicPr>
            <a:picLocks noChangeAspect="1"/>
          </p:cNvPicPr>
          <p:nvPr/>
        </p:nvPicPr>
        <p:blipFill>
          <a:blip r:embed="rId4"/>
          <a:stretch>
            <a:fillRect/>
          </a:stretch>
        </p:blipFill>
        <p:spPr>
          <a:xfrm>
            <a:off x="2106998" y="5470891"/>
            <a:ext cx="2120900" cy="635000"/>
          </a:xfrm>
          <a:prstGeom prst="rect">
            <a:avLst/>
          </a:prstGeom>
        </p:spPr>
      </p:pic>
      <p:pic>
        <p:nvPicPr>
          <p:cNvPr id="13" name="Picture 12" descr="A red and white sign with white text&#10;&#10;Description automatically generated">
            <a:extLst>
              <a:ext uri="{FF2B5EF4-FFF2-40B4-BE49-F238E27FC236}">
                <a16:creationId xmlns:a16="http://schemas.microsoft.com/office/drawing/2014/main" id="{855E600A-F129-6F0D-6874-E87C22F21B1B}"/>
              </a:ext>
            </a:extLst>
          </p:cNvPr>
          <p:cNvPicPr>
            <a:picLocks noChangeAspect="1"/>
          </p:cNvPicPr>
          <p:nvPr/>
        </p:nvPicPr>
        <p:blipFill>
          <a:blip r:embed="rId5"/>
          <a:stretch>
            <a:fillRect/>
          </a:stretch>
        </p:blipFill>
        <p:spPr>
          <a:xfrm>
            <a:off x="1833948" y="4389566"/>
            <a:ext cx="2667000" cy="698500"/>
          </a:xfrm>
          <a:prstGeom prst="rect">
            <a:avLst/>
          </a:prstGeom>
        </p:spPr>
      </p:pic>
      <p:sp>
        <p:nvSpPr>
          <p:cNvPr id="14" name="AutoShape 2" descr="Drug Naming Session - February 27, 2019">
            <a:extLst>
              <a:ext uri="{FF2B5EF4-FFF2-40B4-BE49-F238E27FC236}">
                <a16:creationId xmlns:a16="http://schemas.microsoft.com/office/drawing/2014/main" id="{EDD82077-C265-A948-CDE3-454CA5C02C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descr="A screenshot of a quiz&#10;&#10;Description automatically generated">
            <a:extLst>
              <a:ext uri="{FF2B5EF4-FFF2-40B4-BE49-F238E27FC236}">
                <a16:creationId xmlns:a16="http://schemas.microsoft.com/office/drawing/2014/main" id="{F0D55A65-7DD5-3ABC-D546-4DBB48627D00}"/>
              </a:ext>
            </a:extLst>
          </p:cNvPr>
          <p:cNvPicPr>
            <a:picLocks noChangeAspect="1"/>
          </p:cNvPicPr>
          <p:nvPr/>
        </p:nvPicPr>
        <p:blipFill>
          <a:blip r:embed="rId6"/>
          <a:stretch>
            <a:fillRect/>
          </a:stretch>
        </p:blipFill>
        <p:spPr>
          <a:xfrm>
            <a:off x="7424328" y="1443551"/>
            <a:ext cx="4118248" cy="5231091"/>
          </a:xfrm>
          <a:prstGeom prst="rect">
            <a:avLst/>
          </a:prstGeom>
        </p:spPr>
      </p:pic>
    </p:spTree>
    <p:extLst>
      <p:ext uri="{BB962C8B-B14F-4D97-AF65-F5344CB8AC3E}">
        <p14:creationId xmlns:p14="http://schemas.microsoft.com/office/powerpoint/2010/main" val="1894266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2554</TotalTime>
  <Words>854</Words>
  <Application>Microsoft Office PowerPoint</Application>
  <PresentationFormat>Widescreen</PresentationFormat>
  <Paragraphs>56</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Strings and StringBuilders</vt:lpstr>
      <vt:lpstr>Strings and StringBuilders</vt:lpstr>
      <vt:lpstr>Measuring real-world performance</vt:lpstr>
      <vt:lpstr>Measuring real-world performance</vt:lpstr>
      <vt:lpstr>Measuring real-world performance</vt:lpstr>
      <vt:lpstr>Exercise 1</vt:lpstr>
      <vt:lpstr>Measuring real-world performance</vt:lpstr>
      <vt:lpstr>Exercise 2</vt:lpstr>
      <vt:lpstr>Building a String From Scratch</vt:lpstr>
      <vt:lpstr>Building a String From Scratch</vt:lpstr>
      <vt:lpstr>Exercise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Shell</dc:title>
  <dc:creator>Christopher M Summa</dc:creator>
  <cp:lastModifiedBy>Mihajlo Drobnjakovic</cp:lastModifiedBy>
  <cp:revision>2</cp:revision>
  <dcterms:created xsi:type="dcterms:W3CDTF">2024-01-19T18:56:49Z</dcterms:created>
  <dcterms:modified xsi:type="dcterms:W3CDTF">2024-02-18T22:39:23Z</dcterms:modified>
</cp:coreProperties>
</file>