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79" r:id="rId4"/>
    <p:sldId id="280" r:id="rId5"/>
    <p:sldId id="271" r:id="rId6"/>
    <p:sldId id="265"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E23AAC-03F8-3542-AA96-D7C81CDB5888}" v="5" dt="2024-02-25T22:49:08.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90E44-F74C-6A4F-BB48-367AE63F4A96}"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65AA7-22E3-714A-888C-2E26790FF139}" type="slidenum">
              <a:rPr lang="en-US" smtClean="0"/>
              <a:t>‹#›</a:t>
            </a:fld>
            <a:endParaRPr lang="en-US"/>
          </a:p>
        </p:txBody>
      </p:sp>
    </p:spTree>
    <p:extLst>
      <p:ext uri="{BB962C8B-B14F-4D97-AF65-F5344CB8AC3E}">
        <p14:creationId xmlns:p14="http://schemas.microsoft.com/office/powerpoint/2010/main" val="15230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6</a:t>
            </a:fld>
            <a:endParaRPr lang="en-US"/>
          </a:p>
        </p:txBody>
      </p:sp>
    </p:spTree>
    <p:extLst>
      <p:ext uri="{BB962C8B-B14F-4D97-AF65-F5344CB8AC3E}">
        <p14:creationId xmlns:p14="http://schemas.microsoft.com/office/powerpoint/2010/main" val="11487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7</a:t>
            </a:fld>
            <a:endParaRPr lang="en-US"/>
          </a:p>
        </p:txBody>
      </p:sp>
    </p:spTree>
    <p:extLst>
      <p:ext uri="{BB962C8B-B14F-4D97-AF65-F5344CB8AC3E}">
        <p14:creationId xmlns:p14="http://schemas.microsoft.com/office/powerpoint/2010/main" val="108685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8</a:t>
            </a:fld>
            <a:endParaRPr lang="en-US"/>
          </a:p>
        </p:txBody>
      </p:sp>
    </p:spTree>
    <p:extLst>
      <p:ext uri="{BB962C8B-B14F-4D97-AF65-F5344CB8AC3E}">
        <p14:creationId xmlns:p14="http://schemas.microsoft.com/office/powerpoint/2010/main" val="2434362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9</a:t>
            </a:fld>
            <a:endParaRPr lang="en-US"/>
          </a:p>
        </p:txBody>
      </p:sp>
    </p:spTree>
    <p:extLst>
      <p:ext uri="{BB962C8B-B14F-4D97-AF65-F5344CB8AC3E}">
        <p14:creationId xmlns:p14="http://schemas.microsoft.com/office/powerpoint/2010/main" val="147208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0E35-D991-615D-295D-18D5F8A28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6E441-2209-7DA9-AF2C-6CFEA5600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2DAF09-80A6-FAD6-2B68-62FF750BBB00}"/>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5" name="Footer Placeholder 4">
            <a:extLst>
              <a:ext uri="{FF2B5EF4-FFF2-40B4-BE49-F238E27FC236}">
                <a16:creationId xmlns:a16="http://schemas.microsoft.com/office/drawing/2014/main" id="{65774757-1CEA-9C4D-4F6D-3CFA6DE20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0944D-0BA3-A005-9EAB-E4B28B36CD2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17427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0E98-06E5-0B08-F113-C26F135E7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C67C-7136-15B0-5560-7D4DD3E7D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367AD-5881-E123-5689-36AFAD2507A3}"/>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5" name="Footer Placeholder 4">
            <a:extLst>
              <a:ext uri="{FF2B5EF4-FFF2-40B4-BE49-F238E27FC236}">
                <a16:creationId xmlns:a16="http://schemas.microsoft.com/office/drawing/2014/main" id="{6F3FD772-0406-BD2A-053E-3B805386B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C864B-A395-8F2C-B970-FE991CA4A10B}"/>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142630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2A9F1-4FAB-2B86-37E7-9BFCA9CDC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12E99-5456-128F-20D1-214EA6061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5F9F2-5A24-2E82-B0D8-D1EE68FF1EBC}"/>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5" name="Footer Placeholder 4">
            <a:extLst>
              <a:ext uri="{FF2B5EF4-FFF2-40B4-BE49-F238E27FC236}">
                <a16:creationId xmlns:a16="http://schemas.microsoft.com/office/drawing/2014/main" id="{8D3CE739-F779-F701-9597-8493864D9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2CBE1-B6D3-8DD0-E254-74ED3CF4D3A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2771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803F-D26D-C257-53F6-E62EFCE12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96B36-2FDF-D8CA-8F77-15D715E6B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68D34-355A-A100-31F1-4DC000F60BD4}"/>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5" name="Footer Placeholder 4">
            <a:extLst>
              <a:ext uri="{FF2B5EF4-FFF2-40B4-BE49-F238E27FC236}">
                <a16:creationId xmlns:a16="http://schemas.microsoft.com/office/drawing/2014/main" id="{72FB49EA-3B3E-3B2A-14B7-54E9228D5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59616-C79D-A1A9-20B9-A8340FE03D68}"/>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89916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C378-5CE2-FA9B-0C09-382207CD0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16EE6-3307-6295-8492-DF3DEFFAC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CF8EB-3520-4358-CA9D-C9F235E64ECC}"/>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5" name="Footer Placeholder 4">
            <a:extLst>
              <a:ext uri="{FF2B5EF4-FFF2-40B4-BE49-F238E27FC236}">
                <a16:creationId xmlns:a16="http://schemas.microsoft.com/office/drawing/2014/main" id="{1F39F859-A8D1-09B7-6938-F224EE1DE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5AE88-5819-4854-8684-D576A85EB8C9}"/>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078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F8FD-A0CD-0A2B-D182-DE6B885DA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8B227-FC35-E6EC-8549-4328371DB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CB9AA-5235-9E87-30AA-9639FCB10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9335FA-C05C-4D9E-B5EF-D649DF345E8E}"/>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6" name="Footer Placeholder 5">
            <a:extLst>
              <a:ext uri="{FF2B5EF4-FFF2-40B4-BE49-F238E27FC236}">
                <a16:creationId xmlns:a16="http://schemas.microsoft.com/office/drawing/2014/main" id="{88A10BD5-782A-B582-A25A-7B91FB1E9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FEDEC-1DDB-867E-1563-2CEC3182D525}"/>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42575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B14E-DF6F-DA99-8F19-ABBDFAE0D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C76D7-D51B-1D14-B3F7-87DEB6C6B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BB84E-4DA8-0D7C-127B-7218E4B11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BA40C-27E1-1B59-4E6D-80529087A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FE3E0-0D32-74E3-B04B-B3A058A92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E8214-0854-8782-E9B8-015AB0EFCC0A}"/>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8" name="Footer Placeholder 7">
            <a:extLst>
              <a:ext uri="{FF2B5EF4-FFF2-40B4-BE49-F238E27FC236}">
                <a16:creationId xmlns:a16="http://schemas.microsoft.com/office/drawing/2014/main" id="{5C997E2A-EC40-0350-591A-325249729C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530913-6348-3AE7-AB85-343B7D0E6EC7}"/>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81286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00F1-220A-4C24-8D30-01BE65FC1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E38F08-3A0C-7454-DD55-A0A41F0AD3E0}"/>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4" name="Footer Placeholder 3">
            <a:extLst>
              <a:ext uri="{FF2B5EF4-FFF2-40B4-BE49-F238E27FC236}">
                <a16:creationId xmlns:a16="http://schemas.microsoft.com/office/drawing/2014/main" id="{9A021F0B-3C72-F293-B9D7-14E7912123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80202-6FDB-3674-AF07-88F7F96929A6}"/>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99180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7480D-5192-315D-A69C-2F28A158C627}"/>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3" name="Footer Placeholder 2">
            <a:extLst>
              <a:ext uri="{FF2B5EF4-FFF2-40B4-BE49-F238E27FC236}">
                <a16:creationId xmlns:a16="http://schemas.microsoft.com/office/drawing/2014/main" id="{9A49121D-A997-A5F6-81DF-09C49A644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4A46C1-B3EA-D257-C8E4-6D7C53D7FC32}"/>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07564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B94F-3FB9-2261-4FEB-8373CE0A4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A0EF8-2367-57DF-6E84-EA0F48297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5B5E40-C817-24EB-D430-F29B41E9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D4ED4-96FE-2C4F-317E-D6BB820B170A}"/>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6" name="Footer Placeholder 5">
            <a:extLst>
              <a:ext uri="{FF2B5EF4-FFF2-40B4-BE49-F238E27FC236}">
                <a16:creationId xmlns:a16="http://schemas.microsoft.com/office/drawing/2014/main" id="{712074F9-B00B-34B7-4B00-68CB1D736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92F07-9FCF-8813-ACDD-8B6365A07C1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25453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86AC-FBEB-FED5-8900-9EB128C0E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1FB57-2024-2874-9696-1DE35B00D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DA7813-FAAD-A15A-20B9-5E47EE2AA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BDA88-AF0A-A837-6F30-FE55FE6F826E}"/>
              </a:ext>
            </a:extLst>
          </p:cNvPr>
          <p:cNvSpPr>
            <a:spLocks noGrp="1"/>
          </p:cNvSpPr>
          <p:nvPr>
            <p:ph type="dt" sz="half" idx="10"/>
          </p:nvPr>
        </p:nvSpPr>
        <p:spPr/>
        <p:txBody>
          <a:bodyPr/>
          <a:lstStyle/>
          <a:p>
            <a:fld id="{AC2E59D9-E600-D245-A557-45F917FFF234}" type="datetimeFigureOut">
              <a:rPr lang="en-US" smtClean="0"/>
              <a:t>2/26/2024</a:t>
            </a:fld>
            <a:endParaRPr lang="en-US"/>
          </a:p>
        </p:txBody>
      </p:sp>
      <p:sp>
        <p:nvSpPr>
          <p:cNvPr id="6" name="Footer Placeholder 5">
            <a:extLst>
              <a:ext uri="{FF2B5EF4-FFF2-40B4-BE49-F238E27FC236}">
                <a16:creationId xmlns:a16="http://schemas.microsoft.com/office/drawing/2014/main" id="{FAAE82B1-31ED-C26D-0F5F-4B10817253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BAD4E-436F-56FA-B0DA-423E88C00C90}"/>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67780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887ED-9F6E-7388-3E0B-D434138C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E6A633-8B0F-1C4D-6FE0-0EC3E6092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A36B1-9A86-1B5B-E3A1-B5342D8D3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E59D9-E600-D245-A557-45F917FFF234}" type="datetimeFigureOut">
              <a:rPr lang="en-US" smtClean="0"/>
              <a:t>2/26/2024</a:t>
            </a:fld>
            <a:endParaRPr lang="en-US"/>
          </a:p>
        </p:txBody>
      </p:sp>
      <p:sp>
        <p:nvSpPr>
          <p:cNvPr id="5" name="Footer Placeholder 4">
            <a:extLst>
              <a:ext uri="{FF2B5EF4-FFF2-40B4-BE49-F238E27FC236}">
                <a16:creationId xmlns:a16="http://schemas.microsoft.com/office/drawing/2014/main" id="{222EE703-DE57-4452-C04A-1BB7F277F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B656D-94ED-B64E-E22F-DEC965F63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3FA43-E52A-FC4A-901B-69E2EA07EB9C}" type="slidenum">
              <a:rPr lang="en-US" smtClean="0"/>
              <a:t>‹#›</a:t>
            </a:fld>
            <a:endParaRPr lang="en-US"/>
          </a:p>
        </p:txBody>
      </p:sp>
    </p:spTree>
    <p:extLst>
      <p:ext uri="{BB962C8B-B14F-4D97-AF65-F5344CB8AC3E}">
        <p14:creationId xmlns:p14="http://schemas.microsoft.com/office/powerpoint/2010/main" val="182215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8748-DC8C-D999-719B-7227E64BBF1D}"/>
              </a:ext>
            </a:extLst>
          </p:cNvPr>
          <p:cNvSpPr>
            <a:spLocks noGrp="1"/>
          </p:cNvSpPr>
          <p:nvPr>
            <p:ph type="ctrTitle"/>
          </p:nvPr>
        </p:nvSpPr>
        <p:spPr/>
        <p:txBody>
          <a:bodyPr/>
          <a:lstStyle/>
          <a:p>
            <a:r>
              <a:rPr lang="en-US" dirty="0"/>
              <a:t>Streams and Files</a:t>
            </a:r>
          </a:p>
        </p:txBody>
      </p:sp>
      <p:sp>
        <p:nvSpPr>
          <p:cNvPr id="3" name="Subtitle 2">
            <a:extLst>
              <a:ext uri="{FF2B5EF4-FFF2-40B4-BE49-F238E27FC236}">
                <a16:creationId xmlns:a16="http://schemas.microsoft.com/office/drawing/2014/main" id="{78382932-B8A8-7CC1-47B1-C4E04CF097EB}"/>
              </a:ext>
            </a:extLst>
          </p:cNvPr>
          <p:cNvSpPr>
            <a:spLocks noGrp="1"/>
          </p:cNvSpPr>
          <p:nvPr>
            <p:ph type="subTitle" idx="1"/>
          </p:nvPr>
        </p:nvSpPr>
        <p:spPr/>
        <p:txBody>
          <a:bodyPr/>
          <a:lstStyle/>
          <a:p>
            <a:r>
              <a:rPr lang="en-US" dirty="0"/>
              <a:t>Dr. Christopher Summa (2024)</a:t>
            </a:r>
          </a:p>
        </p:txBody>
      </p:sp>
    </p:spTree>
    <p:extLst>
      <p:ext uri="{BB962C8B-B14F-4D97-AF65-F5344CB8AC3E}">
        <p14:creationId xmlns:p14="http://schemas.microsoft.com/office/powerpoint/2010/main" val="33458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2326-FBD4-B208-7A95-30792AE19F50}"/>
              </a:ext>
            </a:extLst>
          </p:cNvPr>
          <p:cNvSpPr>
            <a:spLocks noGrp="1"/>
          </p:cNvSpPr>
          <p:nvPr>
            <p:ph type="title"/>
          </p:nvPr>
        </p:nvSpPr>
        <p:spPr/>
        <p:txBody>
          <a:bodyPr/>
          <a:lstStyle/>
          <a:p>
            <a:pPr algn="ctr"/>
            <a:r>
              <a:rPr lang="en-US" dirty="0"/>
              <a:t>Streams and Files</a:t>
            </a:r>
          </a:p>
        </p:txBody>
      </p:sp>
      <p:sp>
        <p:nvSpPr>
          <p:cNvPr id="3" name="Content Placeholder 2">
            <a:extLst>
              <a:ext uri="{FF2B5EF4-FFF2-40B4-BE49-F238E27FC236}">
                <a16:creationId xmlns:a16="http://schemas.microsoft.com/office/drawing/2014/main" id="{48C71799-FA0D-14A7-12BE-97FD60536D9C}"/>
              </a:ext>
            </a:extLst>
          </p:cNvPr>
          <p:cNvSpPr>
            <a:spLocks noGrp="1"/>
          </p:cNvSpPr>
          <p:nvPr>
            <p:ph idx="1"/>
          </p:nvPr>
        </p:nvSpPr>
        <p:spPr/>
        <p:txBody>
          <a:bodyPr>
            <a:normAutofit/>
          </a:bodyPr>
          <a:lstStyle/>
          <a:p>
            <a:r>
              <a:rPr lang="en-US" dirty="0"/>
              <a:t>Most programming languages deal with data coming into and out of a program using the metaphor of “streams” which invokes the idea of movement along some pathway – in the case of computer science, DATA moving along some pathway</a:t>
            </a:r>
          </a:p>
          <a:p>
            <a:r>
              <a:rPr lang="en-US" dirty="0"/>
              <a:t>The physical idea of a stream has a directionality – the same is true with data streams – they are either input streams (moving data into your program) or output streams (moving data out of your program to somewhere else)</a:t>
            </a:r>
          </a:p>
          <a:p>
            <a:r>
              <a:rPr lang="en-US" dirty="0"/>
              <a:t>Streams can be either character streams (human readable) or binary (not human readable)</a:t>
            </a:r>
          </a:p>
          <a:p>
            <a:endParaRPr lang="en-US" dirty="0"/>
          </a:p>
          <a:p>
            <a:pPr marL="457200" lvl="1" indent="0">
              <a:buNone/>
            </a:pPr>
            <a:endParaRPr lang="en-US" dirty="0"/>
          </a:p>
        </p:txBody>
      </p:sp>
    </p:spTree>
    <p:extLst>
      <p:ext uri="{BB962C8B-B14F-4D97-AF65-F5344CB8AC3E}">
        <p14:creationId xmlns:p14="http://schemas.microsoft.com/office/powerpoint/2010/main" val="382193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2326-FBD4-B208-7A95-30792AE19F50}"/>
              </a:ext>
            </a:extLst>
          </p:cNvPr>
          <p:cNvSpPr>
            <a:spLocks noGrp="1"/>
          </p:cNvSpPr>
          <p:nvPr>
            <p:ph type="title"/>
          </p:nvPr>
        </p:nvSpPr>
        <p:spPr/>
        <p:txBody>
          <a:bodyPr/>
          <a:lstStyle/>
          <a:p>
            <a:pPr algn="ctr"/>
            <a:r>
              <a:rPr lang="en-US" dirty="0"/>
              <a:t>Streams</a:t>
            </a:r>
          </a:p>
        </p:txBody>
      </p:sp>
      <p:sp>
        <p:nvSpPr>
          <p:cNvPr id="3" name="Content Placeholder 2">
            <a:extLst>
              <a:ext uri="{FF2B5EF4-FFF2-40B4-BE49-F238E27FC236}">
                <a16:creationId xmlns:a16="http://schemas.microsoft.com/office/drawing/2014/main" id="{48C71799-FA0D-14A7-12BE-97FD60536D9C}"/>
              </a:ext>
            </a:extLst>
          </p:cNvPr>
          <p:cNvSpPr>
            <a:spLocks noGrp="1"/>
          </p:cNvSpPr>
          <p:nvPr>
            <p:ph idx="1"/>
          </p:nvPr>
        </p:nvSpPr>
        <p:spPr/>
        <p:txBody>
          <a:bodyPr>
            <a:normAutofit/>
          </a:bodyPr>
          <a:lstStyle/>
          <a:p>
            <a:r>
              <a:rPr lang="en-US" dirty="0"/>
              <a:t>Every program in Java has 3 streams be default without you having to do anything:</a:t>
            </a:r>
          </a:p>
          <a:p>
            <a:pPr lvl="1"/>
            <a:r>
              <a:rPr lang="en-US" dirty="0"/>
              <a:t>Standard Input Stream  (</a:t>
            </a:r>
            <a:r>
              <a:rPr lang="en-US" dirty="0" err="1"/>
              <a:t>System.in</a:t>
            </a:r>
            <a:r>
              <a:rPr lang="en-US" dirty="0"/>
              <a:t>)</a:t>
            </a:r>
          </a:p>
          <a:p>
            <a:pPr lvl="1"/>
            <a:r>
              <a:rPr lang="en-US" dirty="0"/>
              <a:t>Standard Output Stream (</a:t>
            </a:r>
            <a:r>
              <a:rPr lang="en-US" dirty="0" err="1"/>
              <a:t>System.out</a:t>
            </a:r>
            <a:r>
              <a:rPr lang="en-US" dirty="0"/>
              <a:t>)</a:t>
            </a:r>
          </a:p>
          <a:p>
            <a:pPr lvl="1"/>
            <a:r>
              <a:rPr lang="en-US" dirty="0"/>
              <a:t>Standard Error Stream (</a:t>
            </a:r>
            <a:r>
              <a:rPr lang="en-US" dirty="0" err="1"/>
              <a:t>System.err</a:t>
            </a:r>
            <a:r>
              <a:rPr lang="en-US" dirty="0"/>
              <a:t>)</a:t>
            </a:r>
          </a:p>
          <a:p>
            <a:r>
              <a:rPr lang="en-US" dirty="0"/>
              <a:t>We can create additional streams to connect to files, the network, etc. and even change how each of the streams above behaves.  An example of this (stream redirection) was provided for you in the JUnit directory of the code repository your professor shared with you, if you’re curious.</a:t>
            </a:r>
          </a:p>
          <a:p>
            <a:pPr marL="457200" lvl="1" indent="0">
              <a:buNone/>
            </a:pPr>
            <a:endParaRPr lang="en-US" dirty="0"/>
          </a:p>
        </p:txBody>
      </p:sp>
    </p:spTree>
    <p:extLst>
      <p:ext uri="{BB962C8B-B14F-4D97-AF65-F5344CB8AC3E}">
        <p14:creationId xmlns:p14="http://schemas.microsoft.com/office/powerpoint/2010/main" val="141441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2326-FBD4-B208-7A95-30792AE19F50}"/>
              </a:ext>
            </a:extLst>
          </p:cNvPr>
          <p:cNvSpPr>
            <a:spLocks noGrp="1"/>
          </p:cNvSpPr>
          <p:nvPr>
            <p:ph type="title"/>
          </p:nvPr>
        </p:nvSpPr>
        <p:spPr/>
        <p:txBody>
          <a:bodyPr/>
          <a:lstStyle/>
          <a:p>
            <a:pPr algn="ctr"/>
            <a:r>
              <a:rPr lang="en-US" dirty="0"/>
              <a:t>Stream </a:t>
            </a:r>
            <a:br>
              <a:rPr lang="en-US" dirty="0"/>
            </a:br>
            <a:r>
              <a:rPr lang="en-US" dirty="0"/>
              <a:t>Redirection in the Shell</a:t>
            </a:r>
          </a:p>
        </p:txBody>
      </p:sp>
      <p:sp>
        <p:nvSpPr>
          <p:cNvPr id="3" name="Content Placeholder 2">
            <a:extLst>
              <a:ext uri="{FF2B5EF4-FFF2-40B4-BE49-F238E27FC236}">
                <a16:creationId xmlns:a16="http://schemas.microsoft.com/office/drawing/2014/main" id="{48C71799-FA0D-14A7-12BE-97FD60536D9C}"/>
              </a:ext>
            </a:extLst>
          </p:cNvPr>
          <p:cNvSpPr>
            <a:spLocks noGrp="1"/>
          </p:cNvSpPr>
          <p:nvPr>
            <p:ph idx="1"/>
          </p:nvPr>
        </p:nvSpPr>
        <p:spPr/>
        <p:txBody>
          <a:bodyPr>
            <a:normAutofit fontScale="77500" lnSpcReduction="20000"/>
          </a:bodyPr>
          <a:lstStyle/>
          <a:p>
            <a:r>
              <a:rPr lang="en-US" dirty="0"/>
              <a:t>Stream redirection also works in your shell.  For example, when you type the command:</a:t>
            </a:r>
          </a:p>
          <a:p>
            <a:pPr marL="0" indent="0">
              <a:buNone/>
            </a:pPr>
            <a:r>
              <a:rPr lang="en-US" sz="2800" dirty="0">
                <a:solidFill>
                  <a:srgbClr val="000000"/>
                </a:solidFill>
                <a:latin typeface="Courier New" panose="02070309020205020404" pitchFamily="49" charset="0"/>
                <a:cs typeface="Courier New" panose="02070309020205020404" pitchFamily="49" charset="0"/>
              </a:rPr>
              <a:t>		ls</a:t>
            </a:r>
          </a:p>
          <a:p>
            <a:pPr marL="0" indent="0">
              <a:buNone/>
            </a:pPr>
            <a:r>
              <a:rPr lang="en-US" dirty="0"/>
              <a:t>   this information that the command produces is sent to standard output, and ends up on the screen…</a:t>
            </a:r>
          </a:p>
          <a:p>
            <a:r>
              <a:rPr lang="en-US" dirty="0"/>
              <a:t>To send this information to a file, rather than the screen, you can use the “redirection operator” of the shell, “&gt;” which redirects standard output</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sz="2800" dirty="0">
                <a:solidFill>
                  <a:srgbClr val="000000"/>
                </a:solidFill>
                <a:latin typeface="Courier New" panose="02070309020205020404" pitchFamily="49" charset="0"/>
                <a:cs typeface="Courier New" panose="02070309020205020404" pitchFamily="49" charset="0"/>
              </a:rPr>
              <a:t>ls &gt; </a:t>
            </a:r>
            <a:r>
              <a:rPr lang="en-US" sz="2800" dirty="0" err="1">
                <a:solidFill>
                  <a:srgbClr val="000000"/>
                </a:solidFill>
                <a:latin typeface="Courier New" panose="02070309020205020404" pitchFamily="49" charset="0"/>
                <a:cs typeface="Courier New" panose="02070309020205020404" pitchFamily="49" charset="0"/>
              </a:rPr>
              <a:t>listing.txt</a:t>
            </a:r>
            <a:endParaRPr lang="en-US" sz="2800" dirty="0">
              <a:solidFill>
                <a:srgbClr val="000000"/>
              </a:solidFill>
              <a:latin typeface="Courier New" panose="02070309020205020404" pitchFamily="49" charset="0"/>
              <a:cs typeface="Courier New" panose="02070309020205020404" pitchFamily="49" charset="0"/>
            </a:endParaRPr>
          </a:p>
          <a:p>
            <a:pPr marL="0" indent="0">
              <a:buNone/>
            </a:pPr>
            <a:r>
              <a:rPr lang="en-US" dirty="0"/>
              <a:t>This will truncate (delete the contents of the file </a:t>
            </a:r>
            <a:r>
              <a:rPr lang="en-US" dirty="0" err="1"/>
              <a:t>listing.txt</a:t>
            </a:r>
            <a:r>
              <a:rPr lang="en-US" dirty="0"/>
              <a:t>) the file before writing if it already exists.  IF you want to append the results, change the operator to TWO greater-than signs</a:t>
            </a:r>
          </a:p>
          <a:p>
            <a:pPr marL="0" indent="0">
              <a:buNone/>
            </a:pPr>
            <a:r>
              <a:rPr lang="en-US" dirty="0"/>
              <a:t>		</a:t>
            </a:r>
            <a:r>
              <a:rPr lang="en-US" sz="2800" dirty="0">
                <a:solidFill>
                  <a:srgbClr val="000000"/>
                </a:solidFill>
                <a:latin typeface="Courier New" panose="02070309020205020404" pitchFamily="49" charset="0"/>
                <a:cs typeface="Courier New" panose="02070309020205020404" pitchFamily="49" charset="0"/>
              </a:rPr>
              <a:t>ls &gt;&gt; </a:t>
            </a:r>
            <a:r>
              <a:rPr lang="en-US" sz="2800" dirty="0" err="1">
                <a:solidFill>
                  <a:srgbClr val="000000"/>
                </a:solidFill>
                <a:latin typeface="Courier New" panose="02070309020205020404" pitchFamily="49" charset="0"/>
                <a:cs typeface="Courier New" panose="02070309020205020404" pitchFamily="49" charset="0"/>
              </a:rPr>
              <a:t>listing.txt</a:t>
            </a:r>
            <a:endParaRPr lang="en-US" dirty="0"/>
          </a:p>
          <a:p>
            <a:r>
              <a:rPr lang="en-US" dirty="0"/>
              <a:t>It’s possible to redirect standard error, and standard input too, but redirecting standard output is the most commonly used</a:t>
            </a:r>
          </a:p>
          <a:p>
            <a:endParaRPr lang="en-US" dirty="0"/>
          </a:p>
          <a:p>
            <a:endParaRPr lang="en-US" dirty="0"/>
          </a:p>
        </p:txBody>
      </p:sp>
    </p:spTree>
    <p:extLst>
      <p:ext uri="{BB962C8B-B14F-4D97-AF65-F5344CB8AC3E}">
        <p14:creationId xmlns:p14="http://schemas.microsoft.com/office/powerpoint/2010/main" val="422798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AC79C-1FB5-6D4B-9DDB-A083092E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301EF-BA23-8BE6-FE05-F9446D0A70D9}"/>
              </a:ext>
            </a:extLst>
          </p:cNvPr>
          <p:cNvSpPr>
            <a:spLocks noGrp="1"/>
          </p:cNvSpPr>
          <p:nvPr>
            <p:ph type="title"/>
          </p:nvPr>
        </p:nvSpPr>
        <p:spPr/>
        <p:txBody>
          <a:bodyPr/>
          <a:lstStyle/>
          <a:p>
            <a:pPr algn="ctr"/>
            <a:r>
              <a:rPr lang="en-US"/>
              <a:t>Files</a:t>
            </a:r>
            <a:endParaRPr lang="en-US" dirty="0"/>
          </a:p>
        </p:txBody>
      </p:sp>
      <p:sp>
        <p:nvSpPr>
          <p:cNvPr id="3" name="Content Placeholder 2">
            <a:extLst>
              <a:ext uri="{FF2B5EF4-FFF2-40B4-BE49-F238E27FC236}">
                <a16:creationId xmlns:a16="http://schemas.microsoft.com/office/drawing/2014/main" id="{27D5F58C-4F90-B104-506A-3A6C9699BD43}"/>
              </a:ext>
            </a:extLst>
          </p:cNvPr>
          <p:cNvSpPr>
            <a:spLocks noGrp="1"/>
          </p:cNvSpPr>
          <p:nvPr>
            <p:ph idx="1"/>
          </p:nvPr>
        </p:nvSpPr>
        <p:spPr/>
        <p:txBody>
          <a:bodyPr>
            <a:normAutofit/>
          </a:bodyPr>
          <a:lstStyle/>
          <a:p>
            <a:r>
              <a:rPr lang="en-US" dirty="0"/>
              <a:t>When we use a character stream to produce a file that is human-readable, the data must be written out is some predefined format.  Without a format, the information is meaningless.  Imagine trying to read this slide with the word order completely randomized, with commas instead of spaces between the words…</a:t>
            </a:r>
          </a:p>
          <a:p>
            <a:r>
              <a:rPr lang="en-US" dirty="0"/>
              <a:t>Today we’ll practice using Serialization, which is the writing of whole objects (and everything that object contains) out to a file in binary format (not human-readable, but it’s SO much easier than developing complex file formats)</a:t>
            </a:r>
          </a:p>
        </p:txBody>
      </p:sp>
    </p:spTree>
    <p:extLst>
      <p:ext uri="{BB962C8B-B14F-4D97-AF65-F5344CB8AC3E}">
        <p14:creationId xmlns:p14="http://schemas.microsoft.com/office/powerpoint/2010/main" val="85404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fontScale="92500" lnSpcReduction="10000"/>
          </a:bodyPr>
          <a:lstStyle/>
          <a:p>
            <a:endParaRPr lang="en-US" dirty="0"/>
          </a:p>
          <a:p>
            <a:r>
              <a:rPr lang="en-US" dirty="0"/>
              <a:t>Download the uncompress the following file in a new directory in your repo called “Lab5” :</a:t>
            </a:r>
          </a:p>
          <a:p>
            <a:pPr marL="0" indent="0">
              <a:buNone/>
            </a:pPr>
            <a:r>
              <a:rPr lang="en-US" dirty="0">
                <a:solidFill>
                  <a:srgbClr val="000000"/>
                </a:solidFill>
                <a:effectLst/>
                <a:latin typeface="Menlo" panose="020B0609030804020204" pitchFamily="49" charset="0"/>
              </a:rPr>
              <a:t>		</a:t>
            </a:r>
            <a:r>
              <a:rPr lang="en-US" sz="2200" dirty="0" err="1">
                <a:solidFill>
                  <a:srgbClr val="000000"/>
                </a:solidFill>
                <a:latin typeface="Courier New" panose="02070309020205020404" pitchFamily="49" charset="0"/>
                <a:cs typeface="Courier New" panose="02070309020205020404" pitchFamily="49" charset="0"/>
              </a:rPr>
              <a:t>streamsandfiles_starter_code.zip</a:t>
            </a:r>
            <a:endParaRPr lang="en-US" dirty="0"/>
          </a:p>
          <a:p>
            <a:r>
              <a:rPr lang="en-US" dirty="0"/>
              <a:t>Open up the file </a:t>
            </a:r>
            <a:r>
              <a:rPr lang="en-US" dirty="0" err="1"/>
              <a:t>Event.java</a:t>
            </a:r>
            <a:r>
              <a:rPr lang="en-US" dirty="0"/>
              <a:t> in your favorite text editor.</a:t>
            </a:r>
          </a:p>
          <a:p>
            <a:r>
              <a:rPr lang="en-US" dirty="0"/>
              <a:t>We are going to be attempting to serialize Event objects, so you’ll need to ”tag” the Event class with Java’s Serializable interface.  We discussed how to do this in class:</a:t>
            </a:r>
          </a:p>
          <a:p>
            <a:pPr lvl="1"/>
            <a:r>
              <a:rPr lang="en-US" dirty="0"/>
              <a:t>Make sure to import Serializable – </a:t>
            </a:r>
            <a:r>
              <a:rPr lang="en-US" i="1" dirty="0"/>
              <a:t>how do we do this</a:t>
            </a:r>
            <a:r>
              <a:rPr lang="en-US" dirty="0"/>
              <a:t>?</a:t>
            </a:r>
          </a:p>
          <a:p>
            <a:pPr lvl="1"/>
            <a:r>
              <a:rPr lang="en-US" dirty="0"/>
              <a:t>Make sure to have the class implement the Serializable interface…</a:t>
            </a:r>
          </a:p>
          <a:p>
            <a:pPr marL="457200" lvl="1" indent="0">
              <a:buNone/>
            </a:pPr>
            <a:r>
              <a:rPr lang="en-US" dirty="0">
                <a:solidFill>
                  <a:srgbClr val="000000"/>
                </a:solidFill>
                <a:effectLst/>
                <a:latin typeface="Menlo" panose="020B06090308040202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50330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 Part 2</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a:bodyPr>
          <a:lstStyle/>
          <a:p>
            <a:endParaRPr lang="en-US" dirty="0"/>
          </a:p>
          <a:p>
            <a:r>
              <a:rPr lang="en-US" dirty="0"/>
              <a:t>Once Event has been made </a:t>
            </a:r>
            <a:r>
              <a:rPr lang="en-US" dirty="0" err="1"/>
              <a:t>Serialiable</a:t>
            </a:r>
            <a:r>
              <a:rPr lang="en-US" dirty="0"/>
              <a:t>, let’s open and have a look at </a:t>
            </a:r>
            <a:r>
              <a:rPr lang="en-US" dirty="0" err="1"/>
              <a:t>Calendar.java</a:t>
            </a:r>
            <a:r>
              <a:rPr lang="en-US" dirty="0"/>
              <a:t>, the main method of which is going to be doing the work.  The first thing you need to do is implement the code to do the writing….</a:t>
            </a:r>
          </a:p>
          <a:p>
            <a:pPr marL="0" indent="0">
              <a:buNone/>
            </a:pPr>
            <a:r>
              <a:rPr lang="en-US" dirty="0">
                <a:solidFill>
                  <a:srgbClr val="000000"/>
                </a:solidFill>
                <a:effectLst/>
                <a:latin typeface="Menlo" panose="020B0609030804020204" pitchFamily="49" charset="0"/>
              </a:rPr>
              <a:t>		</a:t>
            </a:r>
            <a:endParaRPr lang="en-US" dirty="0"/>
          </a:p>
        </p:txBody>
      </p:sp>
      <p:pic>
        <p:nvPicPr>
          <p:cNvPr id="9" name="Picture 8" descr="A screenshot of a computer program&#10;&#10;Description automatically generated">
            <a:extLst>
              <a:ext uri="{FF2B5EF4-FFF2-40B4-BE49-F238E27FC236}">
                <a16:creationId xmlns:a16="http://schemas.microsoft.com/office/drawing/2014/main" id="{C439C2E9-0FA6-2E62-58E9-938F6A7192C6}"/>
              </a:ext>
            </a:extLst>
          </p:cNvPr>
          <p:cNvPicPr>
            <a:picLocks noChangeAspect="1"/>
          </p:cNvPicPr>
          <p:nvPr/>
        </p:nvPicPr>
        <p:blipFill>
          <a:blip r:embed="rId3"/>
          <a:stretch>
            <a:fillRect/>
          </a:stretch>
        </p:blipFill>
        <p:spPr>
          <a:xfrm>
            <a:off x="1853514" y="4001294"/>
            <a:ext cx="7772400" cy="2246537"/>
          </a:xfrm>
          <a:prstGeom prst="rect">
            <a:avLst/>
          </a:prstGeom>
        </p:spPr>
      </p:pic>
    </p:spTree>
    <p:extLst>
      <p:ext uri="{BB962C8B-B14F-4D97-AF65-F5344CB8AC3E}">
        <p14:creationId xmlns:p14="http://schemas.microsoft.com/office/powerpoint/2010/main" val="147611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 Part 3</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a:bodyPr>
          <a:lstStyle/>
          <a:p>
            <a:endParaRPr lang="en-US" dirty="0"/>
          </a:p>
          <a:p>
            <a:r>
              <a:rPr lang="en-US" dirty="0"/>
              <a:t>Now we need to write the code to read our Event objects back into our program from the file….</a:t>
            </a:r>
          </a:p>
          <a:p>
            <a:pPr marL="0" indent="0">
              <a:buNone/>
            </a:pPr>
            <a:r>
              <a:rPr lang="en-US" dirty="0">
                <a:solidFill>
                  <a:srgbClr val="000000"/>
                </a:solidFill>
                <a:effectLst/>
                <a:latin typeface="Menlo" panose="020B0609030804020204" pitchFamily="49" charset="0"/>
              </a:rPr>
              <a:t>		</a:t>
            </a:r>
            <a:endParaRPr lang="en-US" dirty="0"/>
          </a:p>
        </p:txBody>
      </p:sp>
      <p:pic>
        <p:nvPicPr>
          <p:cNvPr id="6" name="Picture 5" descr="A white screen with blue text&#10;&#10;Description automatically generated">
            <a:extLst>
              <a:ext uri="{FF2B5EF4-FFF2-40B4-BE49-F238E27FC236}">
                <a16:creationId xmlns:a16="http://schemas.microsoft.com/office/drawing/2014/main" id="{BA006001-2B86-F742-2CF1-04316B692B5A}"/>
              </a:ext>
            </a:extLst>
          </p:cNvPr>
          <p:cNvPicPr>
            <a:picLocks noChangeAspect="1"/>
          </p:cNvPicPr>
          <p:nvPr/>
        </p:nvPicPr>
        <p:blipFill>
          <a:blip r:embed="rId3"/>
          <a:stretch>
            <a:fillRect/>
          </a:stretch>
        </p:blipFill>
        <p:spPr>
          <a:xfrm>
            <a:off x="1767016" y="3561794"/>
            <a:ext cx="7772400" cy="2036368"/>
          </a:xfrm>
          <a:prstGeom prst="rect">
            <a:avLst/>
          </a:prstGeom>
        </p:spPr>
      </p:pic>
    </p:spTree>
    <p:extLst>
      <p:ext uri="{BB962C8B-B14F-4D97-AF65-F5344CB8AC3E}">
        <p14:creationId xmlns:p14="http://schemas.microsoft.com/office/powerpoint/2010/main" val="105992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 Part 4</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a:bodyPr>
          <a:lstStyle/>
          <a:p>
            <a:endParaRPr lang="en-US" dirty="0"/>
          </a:p>
          <a:p>
            <a:r>
              <a:rPr lang="en-US" dirty="0">
                <a:solidFill>
                  <a:srgbClr val="000000"/>
                </a:solidFill>
                <a:effectLst/>
                <a:latin typeface="Menlo" panose="020B0609030804020204" pitchFamily="49" charset="0"/>
              </a:rPr>
              <a:t>Since serialization reads the object back in exactly as it was when it was written, including its components, which might also be objects, we can write out a bunch of objects collected together all at once if we want! Implement this idea in the last ”try” block…		</a:t>
            </a:r>
            <a:endParaRPr lang="en-US" dirty="0"/>
          </a:p>
        </p:txBody>
      </p:sp>
      <p:pic>
        <p:nvPicPr>
          <p:cNvPr id="6" name="Picture 5" descr="A close-up of a computer screen&#10;&#10;Description automatically generated">
            <a:extLst>
              <a:ext uri="{FF2B5EF4-FFF2-40B4-BE49-F238E27FC236}">
                <a16:creationId xmlns:a16="http://schemas.microsoft.com/office/drawing/2014/main" id="{8C59F8E4-B7BA-2736-648B-0707D1918122}"/>
              </a:ext>
            </a:extLst>
          </p:cNvPr>
          <p:cNvPicPr>
            <a:picLocks noChangeAspect="1"/>
          </p:cNvPicPr>
          <p:nvPr/>
        </p:nvPicPr>
        <p:blipFill>
          <a:blip r:embed="rId3"/>
          <a:stretch>
            <a:fillRect/>
          </a:stretch>
        </p:blipFill>
        <p:spPr>
          <a:xfrm>
            <a:off x="356107" y="5000453"/>
            <a:ext cx="11479786" cy="1857547"/>
          </a:xfrm>
          <a:prstGeom prst="rect">
            <a:avLst/>
          </a:prstGeom>
        </p:spPr>
      </p:pic>
    </p:spTree>
    <p:extLst>
      <p:ext uri="{BB962C8B-B14F-4D97-AF65-F5344CB8AC3E}">
        <p14:creationId xmlns:p14="http://schemas.microsoft.com/office/powerpoint/2010/main" val="236457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2621</TotalTime>
  <Words>705</Words>
  <Application>Microsoft Office PowerPoint</Application>
  <PresentationFormat>Widescreen</PresentationFormat>
  <Paragraphs>48</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Menlo</vt:lpstr>
      <vt:lpstr>Office Theme</vt:lpstr>
      <vt:lpstr>Streams and Files</vt:lpstr>
      <vt:lpstr>Streams and Files</vt:lpstr>
      <vt:lpstr>Streams</vt:lpstr>
      <vt:lpstr>Stream  Redirection in the Shell</vt:lpstr>
      <vt:lpstr>Files</vt:lpstr>
      <vt:lpstr>Exercise 1</vt:lpstr>
      <vt:lpstr>Exercise 1 Part 2</vt:lpstr>
      <vt:lpstr>Exercise 1 Part 3</vt:lpstr>
      <vt:lpstr>Exercise 1 Part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Shell</dc:title>
  <dc:creator>Christopher M Summa</dc:creator>
  <cp:lastModifiedBy>Mihajlo Drobnjakovic</cp:lastModifiedBy>
  <cp:revision>4</cp:revision>
  <dcterms:created xsi:type="dcterms:W3CDTF">2024-01-19T18:56:49Z</dcterms:created>
  <dcterms:modified xsi:type="dcterms:W3CDTF">2024-02-26T22:46:42Z</dcterms:modified>
</cp:coreProperties>
</file>