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80" r:id="rId4"/>
    <p:sldId id="265" r:id="rId5"/>
    <p:sldId id="281" r:id="rId6"/>
    <p:sldId id="282" r:id="rId7"/>
    <p:sldId id="28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655620-3727-E04F-880D-DC4F88809CCA}" v="61" dt="2024-03-09T19:18:52.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731"/>
  </p:normalViewPr>
  <p:slideViewPr>
    <p:cSldViewPr snapToGrid="0">
      <p:cViewPr varScale="1">
        <p:scale>
          <a:sx n="78" d="100"/>
          <a:sy n="78" d="100"/>
        </p:scale>
        <p:origin x="88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90E44-F74C-6A4F-BB48-367AE63F4A96}" type="datetimeFigureOut">
              <a:rPr lang="en-US" smtClean="0"/>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A65AA7-22E3-714A-888C-2E26790FF139}" type="slidenum">
              <a:rPr lang="en-US" smtClean="0"/>
              <a:t>‹#›</a:t>
            </a:fld>
            <a:endParaRPr lang="en-US"/>
          </a:p>
        </p:txBody>
      </p:sp>
    </p:spTree>
    <p:extLst>
      <p:ext uri="{BB962C8B-B14F-4D97-AF65-F5344CB8AC3E}">
        <p14:creationId xmlns:p14="http://schemas.microsoft.com/office/powerpoint/2010/main" val="152308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A6B2A-817B-A5F0-DC27-A383A12491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4BDBAF-F734-DD2A-189A-31CAF5A37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10513-FDBD-C40C-9E14-2D101F0FA6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3B8D2B-264B-2F8A-292E-023878C07516}"/>
              </a:ext>
            </a:extLst>
          </p:cNvPr>
          <p:cNvSpPr>
            <a:spLocks noGrp="1"/>
          </p:cNvSpPr>
          <p:nvPr>
            <p:ph type="sldNum" sz="quarter" idx="5"/>
          </p:nvPr>
        </p:nvSpPr>
        <p:spPr/>
        <p:txBody>
          <a:bodyPr/>
          <a:lstStyle/>
          <a:p>
            <a:fld id="{8EA65AA7-22E3-714A-888C-2E26790FF139}" type="slidenum">
              <a:rPr lang="en-US" smtClean="0"/>
              <a:t>4</a:t>
            </a:fld>
            <a:endParaRPr lang="en-US"/>
          </a:p>
        </p:txBody>
      </p:sp>
    </p:spTree>
    <p:extLst>
      <p:ext uri="{BB962C8B-B14F-4D97-AF65-F5344CB8AC3E}">
        <p14:creationId xmlns:p14="http://schemas.microsoft.com/office/powerpoint/2010/main" val="114875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A6B2A-817B-A5F0-DC27-A383A12491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4BDBAF-F734-DD2A-189A-31CAF5A37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10513-FDBD-C40C-9E14-2D101F0FA6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3B8D2B-264B-2F8A-292E-023878C07516}"/>
              </a:ext>
            </a:extLst>
          </p:cNvPr>
          <p:cNvSpPr>
            <a:spLocks noGrp="1"/>
          </p:cNvSpPr>
          <p:nvPr>
            <p:ph type="sldNum" sz="quarter" idx="5"/>
          </p:nvPr>
        </p:nvSpPr>
        <p:spPr/>
        <p:txBody>
          <a:bodyPr/>
          <a:lstStyle/>
          <a:p>
            <a:fld id="{8EA65AA7-22E3-714A-888C-2E26790FF139}" type="slidenum">
              <a:rPr lang="en-US" smtClean="0"/>
              <a:t>5</a:t>
            </a:fld>
            <a:endParaRPr lang="en-US"/>
          </a:p>
        </p:txBody>
      </p:sp>
    </p:spTree>
    <p:extLst>
      <p:ext uri="{BB962C8B-B14F-4D97-AF65-F5344CB8AC3E}">
        <p14:creationId xmlns:p14="http://schemas.microsoft.com/office/powerpoint/2010/main" val="2190186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A6B2A-817B-A5F0-DC27-A383A12491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4BDBAF-F734-DD2A-189A-31CAF5A37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10513-FDBD-C40C-9E14-2D101F0FA6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3B8D2B-264B-2F8A-292E-023878C07516}"/>
              </a:ext>
            </a:extLst>
          </p:cNvPr>
          <p:cNvSpPr>
            <a:spLocks noGrp="1"/>
          </p:cNvSpPr>
          <p:nvPr>
            <p:ph type="sldNum" sz="quarter" idx="5"/>
          </p:nvPr>
        </p:nvSpPr>
        <p:spPr/>
        <p:txBody>
          <a:bodyPr/>
          <a:lstStyle/>
          <a:p>
            <a:fld id="{8EA65AA7-22E3-714A-888C-2E26790FF139}" type="slidenum">
              <a:rPr lang="en-US" smtClean="0"/>
              <a:t>6</a:t>
            </a:fld>
            <a:endParaRPr lang="en-US"/>
          </a:p>
        </p:txBody>
      </p:sp>
    </p:spTree>
    <p:extLst>
      <p:ext uri="{BB962C8B-B14F-4D97-AF65-F5344CB8AC3E}">
        <p14:creationId xmlns:p14="http://schemas.microsoft.com/office/powerpoint/2010/main" val="1404917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A6B2A-817B-A5F0-DC27-A383A12491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4BDBAF-F734-DD2A-189A-31CAF5A37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10513-FDBD-C40C-9E14-2D101F0FA6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3B8D2B-264B-2F8A-292E-023878C07516}"/>
              </a:ext>
            </a:extLst>
          </p:cNvPr>
          <p:cNvSpPr>
            <a:spLocks noGrp="1"/>
          </p:cNvSpPr>
          <p:nvPr>
            <p:ph type="sldNum" sz="quarter" idx="5"/>
          </p:nvPr>
        </p:nvSpPr>
        <p:spPr/>
        <p:txBody>
          <a:bodyPr/>
          <a:lstStyle/>
          <a:p>
            <a:fld id="{8EA65AA7-22E3-714A-888C-2E26790FF139}" type="slidenum">
              <a:rPr lang="en-US" smtClean="0"/>
              <a:t>7</a:t>
            </a:fld>
            <a:endParaRPr lang="en-US"/>
          </a:p>
        </p:txBody>
      </p:sp>
    </p:spTree>
    <p:extLst>
      <p:ext uri="{BB962C8B-B14F-4D97-AF65-F5344CB8AC3E}">
        <p14:creationId xmlns:p14="http://schemas.microsoft.com/office/powerpoint/2010/main" val="425842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0E35-D991-615D-295D-18D5F8A287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96E441-2209-7DA9-AF2C-6CFEA5600B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2DAF09-80A6-FAD6-2B68-62FF750BBB00}"/>
              </a:ext>
            </a:extLst>
          </p:cNvPr>
          <p:cNvSpPr>
            <a:spLocks noGrp="1"/>
          </p:cNvSpPr>
          <p:nvPr>
            <p:ph type="dt" sz="half" idx="10"/>
          </p:nvPr>
        </p:nvSpPr>
        <p:spPr/>
        <p:txBody>
          <a:bodyPr/>
          <a:lstStyle/>
          <a:p>
            <a:fld id="{AC2E59D9-E600-D245-A557-45F917FFF234}" type="datetimeFigureOut">
              <a:rPr lang="en-US" smtClean="0"/>
              <a:t>3/11/2024</a:t>
            </a:fld>
            <a:endParaRPr lang="en-US"/>
          </a:p>
        </p:txBody>
      </p:sp>
      <p:sp>
        <p:nvSpPr>
          <p:cNvPr id="5" name="Footer Placeholder 4">
            <a:extLst>
              <a:ext uri="{FF2B5EF4-FFF2-40B4-BE49-F238E27FC236}">
                <a16:creationId xmlns:a16="http://schemas.microsoft.com/office/drawing/2014/main" id="{65774757-1CEA-9C4D-4F6D-3CFA6DE20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0944D-0BA3-A005-9EAB-E4B28B36CD23}"/>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17427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0E98-06E5-0B08-F113-C26F135E7B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BC67C-7136-15B0-5560-7D4DD3E7D1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C367AD-5881-E123-5689-36AFAD2507A3}"/>
              </a:ext>
            </a:extLst>
          </p:cNvPr>
          <p:cNvSpPr>
            <a:spLocks noGrp="1"/>
          </p:cNvSpPr>
          <p:nvPr>
            <p:ph type="dt" sz="half" idx="10"/>
          </p:nvPr>
        </p:nvSpPr>
        <p:spPr/>
        <p:txBody>
          <a:bodyPr/>
          <a:lstStyle/>
          <a:p>
            <a:fld id="{AC2E59D9-E600-D245-A557-45F917FFF234}" type="datetimeFigureOut">
              <a:rPr lang="en-US" smtClean="0"/>
              <a:t>3/11/2024</a:t>
            </a:fld>
            <a:endParaRPr lang="en-US"/>
          </a:p>
        </p:txBody>
      </p:sp>
      <p:sp>
        <p:nvSpPr>
          <p:cNvPr id="5" name="Footer Placeholder 4">
            <a:extLst>
              <a:ext uri="{FF2B5EF4-FFF2-40B4-BE49-F238E27FC236}">
                <a16:creationId xmlns:a16="http://schemas.microsoft.com/office/drawing/2014/main" id="{6F3FD772-0406-BD2A-053E-3B805386B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C864B-A395-8F2C-B970-FE991CA4A10B}"/>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1426309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E2A9F1-4FAB-2B86-37E7-9BFCA9CDC1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B12E99-5456-128F-20D1-214EA6061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5F9F2-5A24-2E82-B0D8-D1EE68FF1EBC}"/>
              </a:ext>
            </a:extLst>
          </p:cNvPr>
          <p:cNvSpPr>
            <a:spLocks noGrp="1"/>
          </p:cNvSpPr>
          <p:nvPr>
            <p:ph type="dt" sz="half" idx="10"/>
          </p:nvPr>
        </p:nvSpPr>
        <p:spPr/>
        <p:txBody>
          <a:bodyPr/>
          <a:lstStyle/>
          <a:p>
            <a:fld id="{AC2E59D9-E600-D245-A557-45F917FFF234}" type="datetimeFigureOut">
              <a:rPr lang="en-US" smtClean="0"/>
              <a:t>3/11/2024</a:t>
            </a:fld>
            <a:endParaRPr lang="en-US"/>
          </a:p>
        </p:txBody>
      </p:sp>
      <p:sp>
        <p:nvSpPr>
          <p:cNvPr id="5" name="Footer Placeholder 4">
            <a:extLst>
              <a:ext uri="{FF2B5EF4-FFF2-40B4-BE49-F238E27FC236}">
                <a16:creationId xmlns:a16="http://schemas.microsoft.com/office/drawing/2014/main" id="{8D3CE739-F779-F701-9597-8493864D9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2CBE1-B6D3-8DD0-E254-74ED3CF4D3A3}"/>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2771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803F-D26D-C257-53F6-E62EFCE121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A96B36-2FDF-D8CA-8F77-15D715E6BC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B68D34-355A-A100-31F1-4DC000F60BD4}"/>
              </a:ext>
            </a:extLst>
          </p:cNvPr>
          <p:cNvSpPr>
            <a:spLocks noGrp="1"/>
          </p:cNvSpPr>
          <p:nvPr>
            <p:ph type="dt" sz="half" idx="10"/>
          </p:nvPr>
        </p:nvSpPr>
        <p:spPr/>
        <p:txBody>
          <a:bodyPr/>
          <a:lstStyle/>
          <a:p>
            <a:fld id="{AC2E59D9-E600-D245-A557-45F917FFF234}" type="datetimeFigureOut">
              <a:rPr lang="en-US" smtClean="0"/>
              <a:t>3/11/2024</a:t>
            </a:fld>
            <a:endParaRPr lang="en-US"/>
          </a:p>
        </p:txBody>
      </p:sp>
      <p:sp>
        <p:nvSpPr>
          <p:cNvPr id="5" name="Footer Placeholder 4">
            <a:extLst>
              <a:ext uri="{FF2B5EF4-FFF2-40B4-BE49-F238E27FC236}">
                <a16:creationId xmlns:a16="http://schemas.microsoft.com/office/drawing/2014/main" id="{72FB49EA-3B3E-3B2A-14B7-54E9228D5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59616-C79D-A1A9-20B9-A8340FE03D68}"/>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89916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C378-5CE2-FA9B-0C09-382207CD0A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316EE6-3307-6295-8492-DF3DEFFAC4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3CF8EB-3520-4358-CA9D-C9F235E64ECC}"/>
              </a:ext>
            </a:extLst>
          </p:cNvPr>
          <p:cNvSpPr>
            <a:spLocks noGrp="1"/>
          </p:cNvSpPr>
          <p:nvPr>
            <p:ph type="dt" sz="half" idx="10"/>
          </p:nvPr>
        </p:nvSpPr>
        <p:spPr/>
        <p:txBody>
          <a:bodyPr/>
          <a:lstStyle/>
          <a:p>
            <a:fld id="{AC2E59D9-E600-D245-A557-45F917FFF234}" type="datetimeFigureOut">
              <a:rPr lang="en-US" smtClean="0"/>
              <a:t>3/11/2024</a:t>
            </a:fld>
            <a:endParaRPr lang="en-US"/>
          </a:p>
        </p:txBody>
      </p:sp>
      <p:sp>
        <p:nvSpPr>
          <p:cNvPr id="5" name="Footer Placeholder 4">
            <a:extLst>
              <a:ext uri="{FF2B5EF4-FFF2-40B4-BE49-F238E27FC236}">
                <a16:creationId xmlns:a16="http://schemas.microsoft.com/office/drawing/2014/main" id="{1F39F859-A8D1-09B7-6938-F224EE1DE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5AE88-5819-4854-8684-D576A85EB8C9}"/>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07859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F8FD-A0CD-0A2B-D182-DE6B885DA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18B227-FC35-E6EC-8549-4328371DB8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9CB9AA-5235-9E87-30AA-9639FCB10C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9335FA-C05C-4D9E-B5EF-D649DF345E8E}"/>
              </a:ext>
            </a:extLst>
          </p:cNvPr>
          <p:cNvSpPr>
            <a:spLocks noGrp="1"/>
          </p:cNvSpPr>
          <p:nvPr>
            <p:ph type="dt" sz="half" idx="10"/>
          </p:nvPr>
        </p:nvSpPr>
        <p:spPr/>
        <p:txBody>
          <a:bodyPr/>
          <a:lstStyle/>
          <a:p>
            <a:fld id="{AC2E59D9-E600-D245-A557-45F917FFF234}" type="datetimeFigureOut">
              <a:rPr lang="en-US" smtClean="0"/>
              <a:t>3/11/2024</a:t>
            </a:fld>
            <a:endParaRPr lang="en-US"/>
          </a:p>
        </p:txBody>
      </p:sp>
      <p:sp>
        <p:nvSpPr>
          <p:cNvPr id="6" name="Footer Placeholder 5">
            <a:extLst>
              <a:ext uri="{FF2B5EF4-FFF2-40B4-BE49-F238E27FC236}">
                <a16:creationId xmlns:a16="http://schemas.microsoft.com/office/drawing/2014/main" id="{88A10BD5-782A-B582-A25A-7B91FB1E9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FEDEC-1DDB-867E-1563-2CEC3182D525}"/>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425752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B14E-DF6F-DA99-8F19-ABBDFAE0D0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5C76D7-D51B-1D14-B3F7-87DEB6C6BB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BBB84E-4DA8-0D7C-127B-7218E4B11F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8BA40C-27E1-1B59-4E6D-80529087A7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8FE3E0-0D32-74E3-B04B-B3A058A92C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0E8214-0854-8782-E9B8-015AB0EFCC0A}"/>
              </a:ext>
            </a:extLst>
          </p:cNvPr>
          <p:cNvSpPr>
            <a:spLocks noGrp="1"/>
          </p:cNvSpPr>
          <p:nvPr>
            <p:ph type="dt" sz="half" idx="10"/>
          </p:nvPr>
        </p:nvSpPr>
        <p:spPr/>
        <p:txBody>
          <a:bodyPr/>
          <a:lstStyle/>
          <a:p>
            <a:fld id="{AC2E59D9-E600-D245-A557-45F917FFF234}" type="datetimeFigureOut">
              <a:rPr lang="en-US" smtClean="0"/>
              <a:t>3/11/2024</a:t>
            </a:fld>
            <a:endParaRPr lang="en-US"/>
          </a:p>
        </p:txBody>
      </p:sp>
      <p:sp>
        <p:nvSpPr>
          <p:cNvPr id="8" name="Footer Placeholder 7">
            <a:extLst>
              <a:ext uri="{FF2B5EF4-FFF2-40B4-BE49-F238E27FC236}">
                <a16:creationId xmlns:a16="http://schemas.microsoft.com/office/drawing/2014/main" id="{5C997E2A-EC40-0350-591A-325249729C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530913-6348-3AE7-AB85-343B7D0E6EC7}"/>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812863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00F1-220A-4C24-8D30-01BE65FC1B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E38F08-3A0C-7454-DD55-A0A41F0AD3E0}"/>
              </a:ext>
            </a:extLst>
          </p:cNvPr>
          <p:cNvSpPr>
            <a:spLocks noGrp="1"/>
          </p:cNvSpPr>
          <p:nvPr>
            <p:ph type="dt" sz="half" idx="10"/>
          </p:nvPr>
        </p:nvSpPr>
        <p:spPr/>
        <p:txBody>
          <a:bodyPr/>
          <a:lstStyle/>
          <a:p>
            <a:fld id="{AC2E59D9-E600-D245-A557-45F917FFF234}" type="datetimeFigureOut">
              <a:rPr lang="en-US" smtClean="0"/>
              <a:t>3/11/2024</a:t>
            </a:fld>
            <a:endParaRPr lang="en-US"/>
          </a:p>
        </p:txBody>
      </p:sp>
      <p:sp>
        <p:nvSpPr>
          <p:cNvPr id="4" name="Footer Placeholder 3">
            <a:extLst>
              <a:ext uri="{FF2B5EF4-FFF2-40B4-BE49-F238E27FC236}">
                <a16:creationId xmlns:a16="http://schemas.microsoft.com/office/drawing/2014/main" id="{9A021F0B-3C72-F293-B9D7-14E7912123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280202-6FDB-3674-AF07-88F7F96929A6}"/>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99180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47480D-5192-315D-A69C-2F28A158C627}"/>
              </a:ext>
            </a:extLst>
          </p:cNvPr>
          <p:cNvSpPr>
            <a:spLocks noGrp="1"/>
          </p:cNvSpPr>
          <p:nvPr>
            <p:ph type="dt" sz="half" idx="10"/>
          </p:nvPr>
        </p:nvSpPr>
        <p:spPr/>
        <p:txBody>
          <a:bodyPr/>
          <a:lstStyle/>
          <a:p>
            <a:fld id="{AC2E59D9-E600-D245-A557-45F917FFF234}" type="datetimeFigureOut">
              <a:rPr lang="en-US" smtClean="0"/>
              <a:t>3/11/2024</a:t>
            </a:fld>
            <a:endParaRPr lang="en-US"/>
          </a:p>
        </p:txBody>
      </p:sp>
      <p:sp>
        <p:nvSpPr>
          <p:cNvPr id="3" name="Footer Placeholder 2">
            <a:extLst>
              <a:ext uri="{FF2B5EF4-FFF2-40B4-BE49-F238E27FC236}">
                <a16:creationId xmlns:a16="http://schemas.microsoft.com/office/drawing/2014/main" id="{9A49121D-A997-A5F6-81DF-09C49A6449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4A46C1-B3EA-D257-C8E4-6D7C53D7FC32}"/>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07564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B94F-3FB9-2261-4FEB-8373CE0A4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4A0EF8-2367-57DF-6E84-EA0F48297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5B5E40-C817-24EB-D430-F29B41E9A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D4ED4-96FE-2C4F-317E-D6BB820B170A}"/>
              </a:ext>
            </a:extLst>
          </p:cNvPr>
          <p:cNvSpPr>
            <a:spLocks noGrp="1"/>
          </p:cNvSpPr>
          <p:nvPr>
            <p:ph type="dt" sz="half" idx="10"/>
          </p:nvPr>
        </p:nvSpPr>
        <p:spPr/>
        <p:txBody>
          <a:bodyPr/>
          <a:lstStyle/>
          <a:p>
            <a:fld id="{AC2E59D9-E600-D245-A557-45F917FFF234}" type="datetimeFigureOut">
              <a:rPr lang="en-US" smtClean="0"/>
              <a:t>3/11/2024</a:t>
            </a:fld>
            <a:endParaRPr lang="en-US"/>
          </a:p>
        </p:txBody>
      </p:sp>
      <p:sp>
        <p:nvSpPr>
          <p:cNvPr id="6" name="Footer Placeholder 5">
            <a:extLst>
              <a:ext uri="{FF2B5EF4-FFF2-40B4-BE49-F238E27FC236}">
                <a16:creationId xmlns:a16="http://schemas.microsoft.com/office/drawing/2014/main" id="{712074F9-B00B-34B7-4B00-68CB1D736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92F07-9FCF-8813-ACDD-8B6365A07C13}"/>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25453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286AC-FBEB-FED5-8900-9EB128C0E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B1FB57-2024-2874-9696-1DE35B00D5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DA7813-FAAD-A15A-20B9-5E47EE2AA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6BDA88-AF0A-A837-6F30-FE55FE6F826E}"/>
              </a:ext>
            </a:extLst>
          </p:cNvPr>
          <p:cNvSpPr>
            <a:spLocks noGrp="1"/>
          </p:cNvSpPr>
          <p:nvPr>
            <p:ph type="dt" sz="half" idx="10"/>
          </p:nvPr>
        </p:nvSpPr>
        <p:spPr/>
        <p:txBody>
          <a:bodyPr/>
          <a:lstStyle/>
          <a:p>
            <a:fld id="{AC2E59D9-E600-D245-A557-45F917FFF234}" type="datetimeFigureOut">
              <a:rPr lang="en-US" smtClean="0"/>
              <a:t>3/11/2024</a:t>
            </a:fld>
            <a:endParaRPr lang="en-US"/>
          </a:p>
        </p:txBody>
      </p:sp>
      <p:sp>
        <p:nvSpPr>
          <p:cNvPr id="6" name="Footer Placeholder 5">
            <a:extLst>
              <a:ext uri="{FF2B5EF4-FFF2-40B4-BE49-F238E27FC236}">
                <a16:creationId xmlns:a16="http://schemas.microsoft.com/office/drawing/2014/main" id="{FAAE82B1-31ED-C26D-0F5F-4B10817253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BAD4E-436F-56FA-B0DA-423E88C00C90}"/>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677805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887ED-9F6E-7388-3E0B-D434138C6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E6A633-8B0F-1C4D-6FE0-0EC3E60926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A36B1-9A86-1B5B-E3A1-B5342D8D3A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E59D9-E600-D245-A557-45F917FFF234}" type="datetimeFigureOut">
              <a:rPr lang="en-US" smtClean="0"/>
              <a:t>3/11/2024</a:t>
            </a:fld>
            <a:endParaRPr lang="en-US"/>
          </a:p>
        </p:txBody>
      </p:sp>
      <p:sp>
        <p:nvSpPr>
          <p:cNvPr id="5" name="Footer Placeholder 4">
            <a:extLst>
              <a:ext uri="{FF2B5EF4-FFF2-40B4-BE49-F238E27FC236}">
                <a16:creationId xmlns:a16="http://schemas.microsoft.com/office/drawing/2014/main" id="{222EE703-DE57-4452-C04A-1BB7F277FE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9B656D-94ED-B64E-E22F-DEC965F63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3FA43-E52A-FC4A-901B-69E2EA07EB9C}" type="slidenum">
              <a:rPr lang="en-US" smtClean="0"/>
              <a:t>‹#›</a:t>
            </a:fld>
            <a:endParaRPr lang="en-US"/>
          </a:p>
        </p:txBody>
      </p:sp>
    </p:spTree>
    <p:extLst>
      <p:ext uri="{BB962C8B-B14F-4D97-AF65-F5344CB8AC3E}">
        <p14:creationId xmlns:p14="http://schemas.microsoft.com/office/powerpoint/2010/main" val="1822154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8748-DC8C-D999-719B-7227E64BBF1D}"/>
              </a:ext>
            </a:extLst>
          </p:cNvPr>
          <p:cNvSpPr>
            <a:spLocks noGrp="1"/>
          </p:cNvSpPr>
          <p:nvPr>
            <p:ph type="ctrTitle"/>
          </p:nvPr>
        </p:nvSpPr>
        <p:spPr/>
        <p:txBody>
          <a:bodyPr/>
          <a:lstStyle/>
          <a:p>
            <a:r>
              <a:rPr lang="en-US" dirty="0"/>
              <a:t>Recursion</a:t>
            </a:r>
          </a:p>
        </p:txBody>
      </p:sp>
      <p:sp>
        <p:nvSpPr>
          <p:cNvPr id="3" name="Subtitle 2">
            <a:extLst>
              <a:ext uri="{FF2B5EF4-FFF2-40B4-BE49-F238E27FC236}">
                <a16:creationId xmlns:a16="http://schemas.microsoft.com/office/drawing/2014/main" id="{78382932-B8A8-7CC1-47B1-C4E04CF097EB}"/>
              </a:ext>
            </a:extLst>
          </p:cNvPr>
          <p:cNvSpPr>
            <a:spLocks noGrp="1"/>
          </p:cNvSpPr>
          <p:nvPr>
            <p:ph type="subTitle" idx="1"/>
          </p:nvPr>
        </p:nvSpPr>
        <p:spPr/>
        <p:txBody>
          <a:bodyPr/>
          <a:lstStyle/>
          <a:p>
            <a:r>
              <a:rPr lang="en-US" dirty="0"/>
              <a:t>Dr. Christopher Summa (2024)</a:t>
            </a:r>
          </a:p>
        </p:txBody>
      </p:sp>
    </p:spTree>
    <p:extLst>
      <p:ext uri="{BB962C8B-B14F-4D97-AF65-F5344CB8AC3E}">
        <p14:creationId xmlns:p14="http://schemas.microsoft.com/office/powerpoint/2010/main" val="334586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2326-FBD4-B208-7A95-30792AE19F50}"/>
              </a:ext>
            </a:extLst>
          </p:cNvPr>
          <p:cNvSpPr>
            <a:spLocks noGrp="1"/>
          </p:cNvSpPr>
          <p:nvPr>
            <p:ph type="title"/>
          </p:nvPr>
        </p:nvSpPr>
        <p:spPr/>
        <p:txBody>
          <a:bodyPr/>
          <a:lstStyle/>
          <a:p>
            <a:pPr algn="ctr"/>
            <a:r>
              <a:rPr lang="en-US" dirty="0"/>
              <a:t>Recursion as Problem Solving Method</a:t>
            </a:r>
          </a:p>
        </p:txBody>
      </p:sp>
      <p:sp>
        <p:nvSpPr>
          <p:cNvPr id="3" name="Content Placeholder 2">
            <a:extLst>
              <a:ext uri="{FF2B5EF4-FFF2-40B4-BE49-F238E27FC236}">
                <a16:creationId xmlns:a16="http://schemas.microsoft.com/office/drawing/2014/main" id="{48C71799-FA0D-14A7-12BE-97FD60536D9C}"/>
              </a:ext>
            </a:extLst>
          </p:cNvPr>
          <p:cNvSpPr>
            <a:spLocks noGrp="1"/>
          </p:cNvSpPr>
          <p:nvPr>
            <p:ph idx="1"/>
          </p:nvPr>
        </p:nvSpPr>
        <p:spPr>
          <a:xfrm>
            <a:off x="838201" y="1690688"/>
            <a:ext cx="7668078" cy="4291396"/>
          </a:xfrm>
        </p:spPr>
        <p:txBody>
          <a:bodyPr>
            <a:normAutofit fontScale="85000" lnSpcReduction="10000"/>
          </a:bodyPr>
          <a:lstStyle/>
          <a:p>
            <a:r>
              <a:rPr lang="en-US" dirty="0"/>
              <a:t>Recursion is basically when a function invokes itself (typically with an argument specifying the version of the problem that the method call is being tasked to solve)</a:t>
            </a:r>
          </a:p>
          <a:p>
            <a:r>
              <a:rPr lang="en-US" dirty="0"/>
              <a:t>For example, if we assume that we can solve Factorial(4), multiplying the result by 5 is the solution to Factorial(5)</a:t>
            </a:r>
          </a:p>
          <a:p>
            <a:r>
              <a:rPr lang="en-US" dirty="0"/>
              <a:t>The recursion ends when we have reached the simplest possible version of the problem we can envision solving.  For example, Factorial(1) is simply 1, and no further calculation is necessary, so we can return 1.</a:t>
            </a:r>
          </a:p>
          <a:p>
            <a:r>
              <a:rPr lang="en-US" dirty="0"/>
              <a:t>This “simplest version” of the problem is known as the “base case”, which ends the recursion, and is the first version of the algorithm that actually returns a result.</a:t>
            </a:r>
          </a:p>
          <a:p>
            <a:endParaRPr lang="en-US" dirty="0"/>
          </a:p>
          <a:p>
            <a:pPr marL="457200" lvl="1" indent="0">
              <a:buNone/>
            </a:pPr>
            <a:endParaRPr lang="en-US" dirty="0"/>
          </a:p>
        </p:txBody>
      </p:sp>
      <p:pic>
        <p:nvPicPr>
          <p:cNvPr id="5" name="Picture 4" descr="A group of blue and white nesting dolls&#10;&#10;Description automatically generated">
            <a:extLst>
              <a:ext uri="{FF2B5EF4-FFF2-40B4-BE49-F238E27FC236}">
                <a16:creationId xmlns:a16="http://schemas.microsoft.com/office/drawing/2014/main" id="{AC88537E-2455-08FB-B1E9-B97D7EAAF7FC}"/>
              </a:ext>
            </a:extLst>
          </p:cNvPr>
          <p:cNvPicPr>
            <a:picLocks noChangeAspect="1"/>
          </p:cNvPicPr>
          <p:nvPr/>
        </p:nvPicPr>
        <p:blipFill>
          <a:blip r:embed="rId2"/>
          <a:stretch>
            <a:fillRect/>
          </a:stretch>
        </p:blipFill>
        <p:spPr>
          <a:xfrm>
            <a:off x="8506278" y="2031152"/>
            <a:ext cx="3443203" cy="3257540"/>
          </a:xfrm>
          <a:prstGeom prst="rect">
            <a:avLst/>
          </a:prstGeom>
        </p:spPr>
      </p:pic>
    </p:spTree>
    <p:extLst>
      <p:ext uri="{BB962C8B-B14F-4D97-AF65-F5344CB8AC3E}">
        <p14:creationId xmlns:p14="http://schemas.microsoft.com/office/powerpoint/2010/main" val="3821934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2326-FBD4-B208-7A95-30792AE19F50}"/>
              </a:ext>
            </a:extLst>
          </p:cNvPr>
          <p:cNvSpPr>
            <a:spLocks noGrp="1"/>
          </p:cNvSpPr>
          <p:nvPr>
            <p:ph type="title"/>
          </p:nvPr>
        </p:nvSpPr>
        <p:spPr/>
        <p:txBody>
          <a:bodyPr/>
          <a:lstStyle/>
          <a:p>
            <a:pPr algn="ctr"/>
            <a:r>
              <a:rPr lang="en-US" dirty="0"/>
              <a:t> Recursion with shell commands</a:t>
            </a:r>
          </a:p>
        </p:txBody>
      </p:sp>
      <p:sp>
        <p:nvSpPr>
          <p:cNvPr id="3" name="Content Placeholder 2">
            <a:extLst>
              <a:ext uri="{FF2B5EF4-FFF2-40B4-BE49-F238E27FC236}">
                <a16:creationId xmlns:a16="http://schemas.microsoft.com/office/drawing/2014/main" id="{48C71799-FA0D-14A7-12BE-97FD60536D9C}"/>
              </a:ext>
            </a:extLst>
          </p:cNvPr>
          <p:cNvSpPr>
            <a:spLocks noGrp="1"/>
          </p:cNvSpPr>
          <p:nvPr>
            <p:ph idx="1"/>
          </p:nvPr>
        </p:nvSpPr>
        <p:spPr/>
        <p:txBody>
          <a:bodyPr>
            <a:normAutofit fontScale="85000" lnSpcReduction="20000"/>
          </a:bodyPr>
          <a:lstStyle/>
          <a:p>
            <a:r>
              <a:rPr lang="en-US" dirty="0"/>
              <a:t>Many shell commands support the idea of recursion by using flags.  For example, when you type the command:</a:t>
            </a:r>
          </a:p>
          <a:p>
            <a:pPr marL="0" indent="0">
              <a:buNone/>
            </a:pPr>
            <a:r>
              <a:rPr lang="en-US" sz="2800" dirty="0">
                <a:solidFill>
                  <a:srgbClr val="000000"/>
                </a:solidFill>
                <a:latin typeface="Courier New" panose="02070309020205020404" pitchFamily="49" charset="0"/>
                <a:cs typeface="Courier New" panose="02070309020205020404" pitchFamily="49" charset="0"/>
              </a:rPr>
              <a:t>		ls –R </a:t>
            </a:r>
            <a:r>
              <a:rPr lang="en-US" sz="2800" i="1" dirty="0" err="1">
                <a:solidFill>
                  <a:srgbClr val="000000"/>
                </a:solidFill>
                <a:latin typeface="Courier New" panose="02070309020205020404" pitchFamily="49" charset="0"/>
                <a:cs typeface="Courier New" panose="02070309020205020404" pitchFamily="49" charset="0"/>
              </a:rPr>
              <a:t>directoryname</a:t>
            </a:r>
            <a:endParaRPr lang="en-US" sz="2800" i="1" dirty="0">
              <a:solidFill>
                <a:srgbClr val="000000"/>
              </a:solidFill>
              <a:latin typeface="Courier New" panose="02070309020205020404" pitchFamily="49" charset="0"/>
              <a:cs typeface="Courier New" panose="02070309020205020404" pitchFamily="49" charset="0"/>
            </a:endParaRPr>
          </a:p>
          <a:p>
            <a:r>
              <a:rPr lang="en-US" dirty="0"/>
              <a:t>This will produce a listing of each of the files and directories in the directory “</a:t>
            </a:r>
            <a:r>
              <a:rPr lang="en-US" i="1" dirty="0" err="1">
                <a:solidFill>
                  <a:srgbClr val="000000"/>
                </a:solidFill>
                <a:latin typeface="Courier New" panose="02070309020205020404" pitchFamily="49" charset="0"/>
                <a:cs typeface="Courier New" panose="02070309020205020404" pitchFamily="49" charset="0"/>
              </a:rPr>
              <a:t>directoryname</a:t>
            </a:r>
            <a:r>
              <a:rPr lang="en-US" dirty="0"/>
              <a:t>” and if any of things are directories, it will produce a listing of of the contents of that subdirectory, etc.</a:t>
            </a:r>
          </a:p>
          <a:p>
            <a:r>
              <a:rPr lang="en-US" b="1" dirty="0"/>
              <a:t>Try this outside of your repository…</a:t>
            </a:r>
          </a:p>
          <a:p>
            <a:r>
              <a:rPr lang="en-US" dirty="0"/>
              <a:t>Another shell command that supports this idea is “cp” – for example if I want to make a copy of a directory and everything it contains, including subdirectories, and everything they contain, etc.</a:t>
            </a:r>
          </a:p>
          <a:p>
            <a:pPr marL="914400" lvl="2" indent="0">
              <a:buNone/>
            </a:pPr>
            <a:r>
              <a:rPr lang="en-US" dirty="0"/>
              <a:t>	</a:t>
            </a:r>
            <a:r>
              <a:rPr lang="en-US" sz="2000" dirty="0">
                <a:solidFill>
                  <a:srgbClr val="000000"/>
                </a:solidFill>
                <a:latin typeface="Courier New" panose="02070309020205020404" pitchFamily="49" charset="0"/>
                <a:cs typeface="Courier New" panose="02070309020205020404" pitchFamily="49" charset="0"/>
              </a:rPr>
              <a:t> </a:t>
            </a:r>
            <a:r>
              <a:rPr lang="en-US" sz="2800" dirty="0">
                <a:solidFill>
                  <a:srgbClr val="000000"/>
                </a:solidFill>
                <a:latin typeface="Courier New" panose="02070309020205020404" pitchFamily="49" charset="0"/>
                <a:cs typeface="Courier New" panose="02070309020205020404" pitchFamily="49" charset="0"/>
              </a:rPr>
              <a:t>cp –R </a:t>
            </a:r>
            <a:r>
              <a:rPr lang="en-US" sz="2800" i="1" dirty="0" err="1">
                <a:solidFill>
                  <a:srgbClr val="000000"/>
                </a:solidFill>
                <a:latin typeface="Courier New" panose="02070309020205020404" pitchFamily="49" charset="0"/>
                <a:cs typeface="Courier New" panose="02070309020205020404" pitchFamily="49" charset="0"/>
              </a:rPr>
              <a:t>directoryname</a:t>
            </a:r>
            <a:r>
              <a:rPr lang="en-US" sz="2800" i="1" dirty="0">
                <a:solidFill>
                  <a:srgbClr val="000000"/>
                </a:solidFill>
                <a:latin typeface="Courier New" panose="02070309020205020404" pitchFamily="49" charset="0"/>
                <a:cs typeface="Courier New" panose="02070309020205020404" pitchFamily="49" charset="0"/>
              </a:rPr>
              <a:t> </a:t>
            </a:r>
            <a:r>
              <a:rPr lang="en-US" sz="2800" i="1" dirty="0" err="1">
                <a:solidFill>
                  <a:srgbClr val="000000"/>
                </a:solidFill>
                <a:latin typeface="Courier New" panose="02070309020205020404" pitchFamily="49" charset="0"/>
                <a:cs typeface="Courier New" panose="02070309020205020404" pitchFamily="49" charset="0"/>
              </a:rPr>
              <a:t>copyname</a:t>
            </a:r>
            <a:endParaRPr lang="en-US" sz="2800" i="1" dirty="0">
              <a:solidFill>
                <a:srgbClr val="000000"/>
              </a:solidFill>
              <a:latin typeface="Courier New" panose="02070309020205020404" pitchFamily="49" charset="0"/>
              <a:cs typeface="Courier New" panose="02070309020205020404" pitchFamily="49" charset="0"/>
            </a:endParaRPr>
          </a:p>
          <a:p>
            <a:r>
              <a:rPr lang="en-US" b="1" dirty="0"/>
              <a:t>Try this with your homework repository… (you can delete the copy once you’ve poked around a bit)</a:t>
            </a:r>
          </a:p>
          <a:p>
            <a:endParaRPr lang="en-US" dirty="0"/>
          </a:p>
        </p:txBody>
      </p:sp>
    </p:spTree>
    <p:extLst>
      <p:ext uri="{BB962C8B-B14F-4D97-AF65-F5344CB8AC3E}">
        <p14:creationId xmlns:p14="http://schemas.microsoft.com/office/powerpoint/2010/main" val="422798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49C20-9375-75FF-5F5E-68436D04F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763B4-92D1-72F6-F1B6-859B09234B00}"/>
              </a:ext>
            </a:extLst>
          </p:cNvPr>
          <p:cNvSpPr>
            <a:spLocks noGrp="1"/>
          </p:cNvSpPr>
          <p:nvPr>
            <p:ph type="title"/>
          </p:nvPr>
        </p:nvSpPr>
        <p:spPr/>
        <p:txBody>
          <a:bodyPr/>
          <a:lstStyle/>
          <a:p>
            <a:pPr algn="ctr"/>
            <a:r>
              <a:rPr lang="en-US" dirty="0"/>
              <a:t>Exercise 1</a:t>
            </a:r>
          </a:p>
        </p:txBody>
      </p:sp>
      <p:sp>
        <p:nvSpPr>
          <p:cNvPr id="3" name="Content Placeholder 2">
            <a:extLst>
              <a:ext uri="{FF2B5EF4-FFF2-40B4-BE49-F238E27FC236}">
                <a16:creationId xmlns:a16="http://schemas.microsoft.com/office/drawing/2014/main" id="{77774EC8-4D68-A6FF-9CE9-94DD505152E6}"/>
              </a:ext>
            </a:extLst>
          </p:cNvPr>
          <p:cNvSpPr>
            <a:spLocks noGrp="1"/>
          </p:cNvSpPr>
          <p:nvPr>
            <p:ph idx="1"/>
          </p:nvPr>
        </p:nvSpPr>
        <p:spPr/>
        <p:txBody>
          <a:bodyPr>
            <a:normAutofit/>
          </a:bodyPr>
          <a:lstStyle/>
          <a:p>
            <a:endParaRPr lang="en-US" dirty="0"/>
          </a:p>
          <a:p>
            <a:r>
              <a:rPr lang="en-US" dirty="0"/>
              <a:t>Download the </a:t>
            </a:r>
            <a:r>
              <a:rPr lang="en-US" dirty="0" err="1"/>
              <a:t>uncompress</a:t>
            </a:r>
            <a:r>
              <a:rPr lang="en-US" dirty="0"/>
              <a:t> the following file in a new directory in your repo called “Lab6” :</a:t>
            </a:r>
          </a:p>
          <a:p>
            <a:pPr marL="0" indent="0">
              <a:buNone/>
            </a:pPr>
            <a:r>
              <a:rPr lang="en-US" dirty="0">
                <a:solidFill>
                  <a:srgbClr val="000000"/>
                </a:solidFill>
                <a:effectLst/>
                <a:latin typeface="Menlo" panose="020B0609030804020204" pitchFamily="49" charset="0"/>
              </a:rPr>
              <a:t>		</a:t>
            </a:r>
            <a:r>
              <a:rPr lang="en-US" sz="2200" dirty="0">
                <a:solidFill>
                  <a:srgbClr val="000000"/>
                </a:solidFill>
                <a:latin typeface="Courier New" panose="02070309020205020404" pitchFamily="49" charset="0"/>
                <a:cs typeface="Courier New" panose="02070309020205020404" pitchFamily="49" charset="0"/>
              </a:rPr>
              <a:t>lab6_starter_code.zip</a:t>
            </a:r>
            <a:endParaRPr lang="en-US" dirty="0"/>
          </a:p>
          <a:p>
            <a:r>
              <a:rPr lang="en-US" dirty="0"/>
              <a:t>Open up the file </a:t>
            </a:r>
            <a:r>
              <a:rPr lang="en-US" dirty="0" err="1"/>
              <a:t>RecursiveLister.java</a:t>
            </a:r>
            <a:r>
              <a:rPr lang="en-US" dirty="0"/>
              <a:t> in your favorite text editor. We are going to reproduce the behavior of “</a:t>
            </a:r>
            <a:r>
              <a:rPr lang="en-US" sz="2200" dirty="0">
                <a:solidFill>
                  <a:srgbClr val="000000"/>
                </a:solidFill>
                <a:latin typeface="Courier New" panose="02070309020205020404" pitchFamily="49" charset="0"/>
                <a:cs typeface="Courier New" panose="02070309020205020404" pitchFamily="49" charset="0"/>
              </a:rPr>
              <a:t>ls –R</a:t>
            </a:r>
            <a:r>
              <a:rPr lang="en-US" dirty="0"/>
              <a:t>” using Java.</a:t>
            </a:r>
          </a:p>
          <a:p>
            <a:r>
              <a:rPr lang="en-US" dirty="0"/>
              <a:t>You’ll remember during our discussion of Files and Streams that it’s possible to create a </a:t>
            </a:r>
            <a:r>
              <a:rPr lang="en-US" dirty="0" err="1"/>
              <a:t>DirectoryStream</a:t>
            </a:r>
            <a:r>
              <a:rPr lang="en-US" dirty="0"/>
              <a:t> object that iterates through each of the Path objects in a directory – this is shown on the next slide:</a:t>
            </a:r>
          </a:p>
          <a:p>
            <a:pPr marL="0" indent="0">
              <a:buNone/>
            </a:pPr>
            <a:endParaRPr lang="en-US" dirty="0"/>
          </a:p>
        </p:txBody>
      </p:sp>
    </p:spTree>
    <p:extLst>
      <p:ext uri="{BB962C8B-B14F-4D97-AF65-F5344CB8AC3E}">
        <p14:creationId xmlns:p14="http://schemas.microsoft.com/office/powerpoint/2010/main" val="3503309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49C20-9375-75FF-5F5E-68436D04F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763B4-92D1-72F6-F1B6-859B09234B00}"/>
              </a:ext>
            </a:extLst>
          </p:cNvPr>
          <p:cNvSpPr>
            <a:spLocks noGrp="1"/>
          </p:cNvSpPr>
          <p:nvPr>
            <p:ph type="title"/>
          </p:nvPr>
        </p:nvSpPr>
        <p:spPr/>
        <p:txBody>
          <a:bodyPr/>
          <a:lstStyle/>
          <a:p>
            <a:pPr algn="ctr"/>
            <a:r>
              <a:rPr lang="en-US" dirty="0"/>
              <a:t>Exercise 1 (continued)</a:t>
            </a:r>
          </a:p>
        </p:txBody>
      </p:sp>
      <p:pic>
        <p:nvPicPr>
          <p:cNvPr id="6" name="Picture 5" descr="jhtp_15_Files_Page_09">
            <a:extLst>
              <a:ext uri="{FF2B5EF4-FFF2-40B4-BE49-F238E27FC236}">
                <a16:creationId xmlns:a16="http://schemas.microsoft.com/office/drawing/2014/main" id="{356C782D-DA39-1B56-F378-BC8E340F4F4C}"/>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998482" y="1280954"/>
            <a:ext cx="9753600" cy="5440680"/>
          </a:xfrm>
          <a:prstGeom prst="rect">
            <a:avLst/>
          </a:prstGeom>
        </p:spPr>
      </p:pic>
    </p:spTree>
    <p:extLst>
      <p:ext uri="{BB962C8B-B14F-4D97-AF65-F5344CB8AC3E}">
        <p14:creationId xmlns:p14="http://schemas.microsoft.com/office/powerpoint/2010/main" val="2423742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49C20-9375-75FF-5F5E-68436D04F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763B4-92D1-72F6-F1B6-859B09234B00}"/>
              </a:ext>
            </a:extLst>
          </p:cNvPr>
          <p:cNvSpPr>
            <a:spLocks noGrp="1"/>
          </p:cNvSpPr>
          <p:nvPr>
            <p:ph type="title"/>
          </p:nvPr>
        </p:nvSpPr>
        <p:spPr/>
        <p:txBody>
          <a:bodyPr/>
          <a:lstStyle/>
          <a:p>
            <a:pPr algn="ctr"/>
            <a:r>
              <a:rPr lang="en-US" dirty="0"/>
              <a:t>Exercise 1 (continued)</a:t>
            </a:r>
          </a:p>
        </p:txBody>
      </p:sp>
      <p:sp>
        <p:nvSpPr>
          <p:cNvPr id="3" name="Content Placeholder 2">
            <a:extLst>
              <a:ext uri="{FF2B5EF4-FFF2-40B4-BE49-F238E27FC236}">
                <a16:creationId xmlns:a16="http://schemas.microsoft.com/office/drawing/2014/main" id="{77774EC8-4D68-A6FF-9CE9-94DD505152E6}"/>
              </a:ext>
            </a:extLst>
          </p:cNvPr>
          <p:cNvSpPr>
            <a:spLocks noGrp="1"/>
          </p:cNvSpPr>
          <p:nvPr>
            <p:ph idx="1"/>
          </p:nvPr>
        </p:nvSpPr>
        <p:spPr/>
        <p:txBody>
          <a:bodyPr>
            <a:normAutofit/>
          </a:bodyPr>
          <a:lstStyle/>
          <a:p>
            <a:endParaRPr lang="en-US" dirty="0"/>
          </a:p>
          <a:p>
            <a:r>
              <a:rPr lang="en-US" dirty="0"/>
              <a:t>Using the code in the prior slide as an example, finish the code in the method </a:t>
            </a:r>
            <a:r>
              <a:rPr lang="en-US" dirty="0" err="1"/>
              <a:t>recursivelyListDirectories</a:t>
            </a:r>
            <a:r>
              <a:rPr lang="en-US" dirty="0"/>
              <a:t>…</a:t>
            </a:r>
          </a:p>
          <a:p>
            <a:pPr marL="0" indent="0">
              <a:buNone/>
            </a:pPr>
            <a:endParaRPr lang="en-US" dirty="0"/>
          </a:p>
        </p:txBody>
      </p:sp>
    </p:spTree>
    <p:extLst>
      <p:ext uri="{BB962C8B-B14F-4D97-AF65-F5344CB8AC3E}">
        <p14:creationId xmlns:p14="http://schemas.microsoft.com/office/powerpoint/2010/main" val="193784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49C20-9375-75FF-5F5E-68436D04F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763B4-92D1-72F6-F1B6-859B09234B00}"/>
              </a:ext>
            </a:extLst>
          </p:cNvPr>
          <p:cNvSpPr>
            <a:spLocks noGrp="1"/>
          </p:cNvSpPr>
          <p:nvPr>
            <p:ph type="title"/>
          </p:nvPr>
        </p:nvSpPr>
        <p:spPr/>
        <p:txBody>
          <a:bodyPr/>
          <a:lstStyle/>
          <a:p>
            <a:pPr algn="ctr"/>
            <a:r>
              <a:rPr lang="en-US" dirty="0"/>
              <a:t>Exercise 2 (a different idea)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7774EC8-4D68-A6FF-9CE9-94DD505152E6}"/>
                  </a:ext>
                </a:extLst>
              </p:cNvPr>
              <p:cNvSpPr>
                <a:spLocks noGrp="1"/>
              </p:cNvSpPr>
              <p:nvPr>
                <p:ph idx="1"/>
              </p:nvPr>
            </p:nvSpPr>
            <p:spPr/>
            <p:txBody>
              <a:bodyPr>
                <a:normAutofit fontScale="92500" lnSpcReduction="20000"/>
              </a:bodyPr>
              <a:lstStyle/>
              <a:p>
                <a:r>
                  <a:rPr lang="en-US" dirty="0"/>
                  <a:t>An arithmetic series is described as a running sum of all numbers from zero or 1 up to N – that idea looks like this in mathematical notation:</a:t>
                </a:r>
              </a:p>
              <a:p>
                <a:pPr marL="0" indent="0">
                  <a:buNone/>
                </a:pPr>
                <a:r>
                  <a:rPr lang="en-US" dirty="0"/>
                  <a:t>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𝑖</m:t>
                        </m:r>
                      </m:e>
                    </m:nary>
                  </m:oMath>
                </a14:m>
                <a:endParaRPr lang="en-US" dirty="0"/>
              </a:p>
              <a:p>
                <a:r>
                  <a:rPr lang="en-US" dirty="0"/>
                  <a:t>It turns out that if we do this sum for any value of N, the result will be the same as:</a:t>
                </a:r>
              </a:p>
              <a:p>
                <a:pPr marL="0" indent="0">
                  <a:buNone/>
                </a:pP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p>
              <a:p>
                <a:r>
                  <a:rPr lang="en-US" dirty="0"/>
                  <a:t>Which is approximately equal to N</a:t>
                </a:r>
                <a:r>
                  <a:rPr lang="en-US" baseline="30000" dirty="0"/>
                  <a:t>2</a:t>
                </a:r>
                <a:endParaRPr lang="en-US" dirty="0"/>
              </a:p>
              <a:p>
                <a:r>
                  <a:rPr lang="en-US" b="1" dirty="0"/>
                  <a:t>Write a class with a main method, and a second, static method that calculates the </a:t>
                </a:r>
                <a:r>
                  <a:rPr lang="en-US" b="1" dirty="0" err="1"/>
                  <a:t>ArithmeticSeries</a:t>
                </a:r>
                <a:r>
                  <a:rPr lang="en-US" b="1" dirty="0"/>
                  <a:t> up to a particular value of N – you can check that it does this correctly by comparing the output to the expected result, above…</a:t>
                </a:r>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77774EC8-4D68-A6FF-9CE9-94DD505152E6}"/>
                  </a:ext>
                </a:extLst>
              </p:cNvPr>
              <p:cNvSpPr>
                <a:spLocks noGrp="1" noRot="1" noChangeAspect="1" noMove="1" noResize="1" noEditPoints="1" noAdjustHandles="1" noChangeArrowheads="1" noChangeShapeType="1" noTextEdit="1"/>
              </p:cNvSpPr>
              <p:nvPr>
                <p:ph idx="1"/>
              </p:nvPr>
            </p:nvSpPr>
            <p:spPr>
              <a:blipFill>
                <a:blip r:embed="rId3"/>
                <a:stretch>
                  <a:fillRect l="-928" t="-3501" r="-1217"/>
                </a:stretch>
              </a:blipFill>
            </p:spPr>
            <p:txBody>
              <a:bodyPr/>
              <a:lstStyle/>
              <a:p>
                <a:r>
                  <a:rPr lang="en-US">
                    <a:noFill/>
                  </a:rPr>
                  <a:t> </a:t>
                </a:r>
              </a:p>
            </p:txBody>
          </p:sp>
        </mc:Fallback>
      </mc:AlternateContent>
    </p:spTree>
    <p:extLst>
      <p:ext uri="{BB962C8B-B14F-4D97-AF65-F5344CB8AC3E}">
        <p14:creationId xmlns:p14="http://schemas.microsoft.com/office/powerpoint/2010/main" val="2703150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3724</TotalTime>
  <Words>539</Words>
  <Application>Microsoft Office PowerPoint</Application>
  <PresentationFormat>Widescreen</PresentationFormat>
  <Paragraphs>36</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Cambria Math</vt:lpstr>
      <vt:lpstr>Courier New</vt:lpstr>
      <vt:lpstr>Menlo</vt:lpstr>
      <vt:lpstr>Office Theme</vt:lpstr>
      <vt:lpstr>Recursion</vt:lpstr>
      <vt:lpstr>Recursion as Problem Solving Method</vt:lpstr>
      <vt:lpstr> Recursion with shell commands</vt:lpstr>
      <vt:lpstr>Exercise 1</vt:lpstr>
      <vt:lpstr>Exercise 1 (continued)</vt:lpstr>
      <vt:lpstr>Exercise 1 (continued)</vt:lpstr>
      <vt:lpstr>Exercise 2 (a different idea)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Shell</dc:title>
  <dc:creator>Christopher M Summa</dc:creator>
  <cp:lastModifiedBy>Mihajlo Drobnjakovic</cp:lastModifiedBy>
  <cp:revision>4</cp:revision>
  <dcterms:created xsi:type="dcterms:W3CDTF">2024-01-19T18:56:49Z</dcterms:created>
  <dcterms:modified xsi:type="dcterms:W3CDTF">2024-03-11T22:02:45Z</dcterms:modified>
</cp:coreProperties>
</file>