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0" r:id="rId4"/>
    <p:sldId id="265" r:id="rId5"/>
    <p:sldId id="285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D003D5-2A2F-4146-B441-DD1C4A117FDB}" v="5" dt="2024-03-24T13:47:34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0"/>
    <p:restoredTop sz="90065" autoAdjust="0"/>
  </p:normalViewPr>
  <p:slideViewPr>
    <p:cSldViewPr snapToGrid="0">
      <p:cViewPr varScale="1">
        <p:scale>
          <a:sx n="74" d="100"/>
          <a:sy n="74" d="100"/>
        </p:scale>
        <p:origin x="10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90E44-F74C-6A4F-BB48-367AE63F4A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65AA7-22E3-714A-888C-2E26790FF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65AA7-22E3-714A-888C-2E26790FF1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9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A6B2A-817B-A5F0-DC27-A383A1249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4BDBAF-F734-DD2A-189A-31CAF5A377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110513-FDBD-C40C-9E14-2D101F0FA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B8D2B-264B-2F8A-292E-023878C07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65AA7-22E3-714A-888C-2E26790FF1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5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A6B2A-817B-A5F0-DC27-A383A1249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4BDBAF-F734-DD2A-189A-31CAF5A377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110513-FDBD-C40C-9E14-2D101F0FA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B8D2B-264B-2F8A-292E-023878C07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65AA7-22E3-714A-888C-2E26790FF1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0E35-D991-615D-295D-18D5F8A28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6E441-2209-7DA9-AF2C-6CFEA5600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DAF09-80A6-FAD6-2B68-62FF750B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9D9-E600-D245-A557-45F917FFF2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74757-1CEA-9C4D-4F6D-3CFA6DE2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0944D-0BA3-A005-9EAB-E4B28B36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FA43-E52A-FC4A-901B-69E2EA07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7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0E98-06E5-0B08-F113-C26F135E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BC67C-7136-15B0-5560-7D4DD3E7D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367AD-5881-E123-5689-36AFAD25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9D9-E600-D245-A557-45F917FFF2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FD772-0406-BD2A-053E-3B805386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864B-A395-8F2C-B970-FE991CA4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FA43-E52A-FC4A-901B-69E2EA07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0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2A9F1-4FAB-2B86-37E7-9BFCA9CDC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12E99-5456-128F-20D1-214EA6061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5F9F2-5A24-2E82-B0D8-D1EE68FF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9D9-E600-D245-A557-45F917FFF2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E739-F779-F701-9597-8493864D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CBE1-B6D3-8DD0-E254-74ED3CF4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FA43-E52A-FC4A-901B-69E2EA07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803F-D26D-C257-53F6-E62EFCE1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6B36-2FDF-D8CA-8F77-15D715E6B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68D34-355A-A100-31F1-4DC000F6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9D9-E600-D245-A557-45F917FFF2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B49EA-3B3E-3B2A-14B7-54E9228D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59616-C79D-A1A9-20B9-A8340FE0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FA43-E52A-FC4A-901B-69E2EA07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6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C378-5CE2-FA9B-0C09-382207CD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16EE6-3307-6295-8492-DF3DEFFAC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CF8EB-3520-4358-CA9D-C9F235E6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9D9-E600-D245-A557-45F917FFF2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9F859-A8D1-09B7-6938-F224EE1D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AE88-5819-4854-8684-D576A85E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FA43-E52A-FC4A-901B-69E2EA07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F8FD-A0CD-0A2B-D182-DE6B885D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B227-FC35-E6EC-8549-4328371DB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CB9AA-5235-9E87-30AA-9639FCB10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335FA-C05C-4D9E-B5EF-D649DF34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9D9-E600-D245-A557-45F917FFF2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0BD5-782A-B582-A25A-7B91FB1E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FEDEC-1DDB-867E-1563-2CEC3182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FA43-E52A-FC4A-901B-69E2EA07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2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B14E-DF6F-DA99-8F19-ABBDFAE0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C76D7-D51B-1D14-B3F7-87DEB6C6B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BB84E-4DA8-0D7C-127B-7218E4B11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A40C-27E1-1B59-4E6D-80529087A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FE3E0-0D32-74E3-B04B-B3A058A92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E8214-0854-8782-E9B8-015AB0EF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9D9-E600-D245-A557-45F917FFF2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97E2A-EC40-0350-591A-32524972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30913-6348-3AE7-AB85-343B7D0E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FA43-E52A-FC4A-901B-69E2EA07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00F1-220A-4C24-8D30-01BE65FC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38F08-3A0C-7454-DD55-A0A41F0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9D9-E600-D245-A557-45F917FFF2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21F0B-3C72-F293-B9D7-14E79121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80202-6FDB-3674-AF07-88F7F969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FA43-E52A-FC4A-901B-69E2EA07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0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7480D-5192-315D-A69C-2F28A158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9D9-E600-D245-A557-45F917FFF2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9121D-A997-A5F6-81DF-09C49A64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A46C1-B3EA-D257-C8E4-6D7C53D7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FA43-E52A-FC4A-901B-69E2EA07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4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B94F-3FB9-2261-4FEB-8373CE0A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0EF8-2367-57DF-6E84-EA0F48297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B5E40-C817-24EB-D430-F29B41E9A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D4ED4-96FE-2C4F-317E-D6BB820B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9D9-E600-D245-A557-45F917FFF2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074F9-B00B-34B7-4B00-68CB1D73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92F07-9FCF-8813-ACDD-8B6365A0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FA43-E52A-FC4A-901B-69E2EA07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3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86AC-FBEB-FED5-8900-9EB128C0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1FB57-2024-2874-9696-1DE35B00D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A7813-FAAD-A15A-20B9-5E47EE2AA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DA88-AF0A-A837-6F30-FE55FE6F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9D9-E600-D245-A557-45F917FFF2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E82B1-31ED-C26D-0F5F-4B108172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BAD4E-436F-56FA-B0DA-423E88C0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FA43-E52A-FC4A-901B-69E2EA07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0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887ED-9F6E-7388-3E0B-D434138C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6A633-8B0F-1C4D-6FE0-0EC3E6092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A36B1-9A86-1B5B-E3A1-B5342D8D3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E59D9-E600-D245-A557-45F917FFF23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E703-DE57-4452-C04A-1BB7F277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656D-94ED-B64E-E22F-DEC965F63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FA43-E52A-FC4A-901B-69E2EA07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5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8748-DC8C-D999-719B-7227E64BB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82932-B8A8-7CC1-47B1-C4E04CF09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Christopher Summa (2024)</a:t>
            </a:r>
          </a:p>
        </p:txBody>
      </p:sp>
    </p:spTree>
    <p:extLst>
      <p:ext uri="{BB962C8B-B14F-4D97-AF65-F5344CB8AC3E}">
        <p14:creationId xmlns:p14="http://schemas.microsoft.com/office/powerpoint/2010/main" val="33458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2326-FBD4-B208-7A95-30792AE1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1799-FA0D-14A7-12BE-97FD60536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10649606" cy="429139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Generics in Java allow for the writing of code ”in the general” in cases where the algorithms/class definition is exactly the same across multiple potential classes or methods but what changes is a </a:t>
            </a:r>
            <a:r>
              <a:rPr lang="en-US" b="1" dirty="0"/>
              <a:t>type</a:t>
            </a:r>
            <a:r>
              <a:rPr lang="en-US" dirty="0"/>
              <a:t>, of either parameters or instance variables. </a:t>
            </a:r>
          </a:p>
          <a:p>
            <a:r>
              <a:rPr lang="en-US" dirty="0"/>
              <a:t>We declare a type parameter in angle brackets, such as &lt;T&gt;, which will stand in a ”variable for type’</a:t>
            </a:r>
          </a:p>
          <a:p>
            <a:r>
              <a:rPr lang="en-US" dirty="0"/>
              <a:t>When writing a generic method this type parameter comes before the return type of the method in the method signature (note that this allows us to declare the return type as “T”)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doSomethingWith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(T[] data)</a:t>
            </a:r>
          </a:p>
          <a:p>
            <a:r>
              <a:rPr lang="en-US" dirty="0"/>
              <a:t>When writing a generic class, this type parameter declaration comes after the name of the class in the class declaration</a:t>
            </a:r>
          </a:p>
          <a:p>
            <a:pPr marL="0" indent="0">
              <a:buNone/>
            </a:pPr>
            <a:r>
              <a:rPr lang="en-US" dirty="0"/>
              <a:t>	public class Queue</a:t>
            </a:r>
            <a:r>
              <a:rPr lang="en-US" b="1" dirty="0"/>
              <a:t>&lt;T&gt;</a:t>
            </a:r>
            <a:r>
              <a:rPr lang="en-US" dirty="0"/>
              <a:t> {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3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2326-FBD4-B208-7A95-30792AE1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1799-FA0D-14A7-12BE-97FD60536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0" y="1549150"/>
            <a:ext cx="8938846" cy="52217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stack is a very common data structure – that works like a stack of dishes that is built into the buffet at your favorite buffet restaurant</a:t>
            </a:r>
          </a:p>
          <a:p>
            <a:r>
              <a:rPr lang="en-US" dirty="0"/>
              <a:t>The stack is loaded by someone from the kitchen and the last dish that is loaded is the first one that will be removed by a customer.  Note that the “side” that the loading is done is the same “side” that the removal is done.</a:t>
            </a:r>
          </a:p>
          <a:p>
            <a:r>
              <a:rPr lang="en-US" b="1" dirty="0"/>
              <a:t>The stack data structure is a Last In, First Out (LIFO) data structure</a:t>
            </a:r>
          </a:p>
          <a:p>
            <a:r>
              <a:rPr lang="en-US" dirty="0"/>
              <a:t>Stacks are used for many things, one of which is the implementation of an area of memory in the JVM called the </a:t>
            </a:r>
            <a:r>
              <a:rPr lang="en-US" i="1" dirty="0"/>
              <a:t>method call stack </a:t>
            </a:r>
            <a:r>
              <a:rPr lang="en-US" dirty="0"/>
              <a:t>which you learned about last semester.</a:t>
            </a:r>
          </a:p>
          <a:p>
            <a:r>
              <a:rPr lang="en-US" dirty="0"/>
              <a:t>Stacks support, at a minimum, the following operations: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push(T element)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  T  pop()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  T  peek()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B4AA9-9F05-2851-7F51-535CC66CD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29845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8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49C20-9375-75FF-5F5E-68436D04F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63B4-92D1-72F6-F1B6-859B0923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4EC8-4D68-A6FF-9CE9-94DD5051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Download the </a:t>
            </a:r>
            <a:r>
              <a:rPr lang="en-US" dirty="0" err="1"/>
              <a:t>uncompress</a:t>
            </a:r>
            <a:r>
              <a:rPr lang="en-US" dirty="0"/>
              <a:t> the following file in a new directory in your repo called “Lab7” 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lab7_starter_code.zip</a:t>
            </a:r>
            <a:endParaRPr lang="en-US" dirty="0"/>
          </a:p>
          <a:p>
            <a:r>
              <a:rPr lang="en-US" dirty="0"/>
              <a:t>Have a look around at the relationships between the classes listed.  Notice that there is an interface, Stack&lt;T&gt;, which is a generic and defines the method signatures for the all the methods a Stack should support</a:t>
            </a:r>
          </a:p>
          <a:p>
            <a:r>
              <a:rPr lang="en-US" dirty="0"/>
              <a:t>Open up the file </a:t>
            </a:r>
            <a:r>
              <a:rPr lang="en-US" dirty="0" err="1"/>
              <a:t>ArrayListStack.java</a:t>
            </a:r>
            <a:r>
              <a:rPr lang="en-US" dirty="0"/>
              <a:t> in your favorite text editor.</a:t>
            </a:r>
          </a:p>
          <a:p>
            <a:r>
              <a:rPr lang="en-US" dirty="0"/>
              <a:t>This stack should be implemented with an </a:t>
            </a:r>
            <a:r>
              <a:rPr lang="en-US" dirty="0" err="1"/>
              <a:t>ArrayList</a:t>
            </a:r>
            <a:r>
              <a:rPr lang="en-US" dirty="0"/>
              <a:t> (also generic) as its data store.</a:t>
            </a:r>
          </a:p>
          <a:p>
            <a:r>
              <a:rPr lang="en-US" dirty="0"/>
              <a:t>Before you start programming you’ll need to make a decision as to where the ”top” is going to be</a:t>
            </a:r>
          </a:p>
          <a:p>
            <a:pPr lvl="1"/>
            <a:r>
              <a:rPr lang="en-US" dirty="0"/>
              <a:t>If the top is “at the beginning” of the </a:t>
            </a:r>
            <a:r>
              <a:rPr lang="en-US" dirty="0" err="1"/>
              <a:t>ArrayList</a:t>
            </a:r>
            <a:r>
              <a:rPr lang="en-US" dirty="0"/>
              <a:t> what position will this be?</a:t>
            </a:r>
          </a:p>
          <a:p>
            <a:pPr lvl="1"/>
            <a:r>
              <a:rPr lang="en-US" dirty="0"/>
              <a:t>If the top is “at the end” of the </a:t>
            </a:r>
            <a:r>
              <a:rPr lang="en-US" dirty="0" err="1"/>
              <a:t>ArrayList</a:t>
            </a:r>
            <a:r>
              <a:rPr lang="en-US" dirty="0"/>
              <a:t> what position will this be?</a:t>
            </a:r>
          </a:p>
          <a:p>
            <a:r>
              <a:rPr lang="en-US" dirty="0"/>
              <a:t>Using the comments to guide your design, implement the </a:t>
            </a:r>
            <a:r>
              <a:rPr lang="en-US" dirty="0" err="1"/>
              <a:t>ArrayListStack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0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F2326-FBD4-B208-7A95-30792AE1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Queues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1799-FA0D-14A7-12BE-97FD60536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000"/>
              <a:t>A queue is another very common data structure – that works like the line at the grocery store</a:t>
            </a:r>
          </a:p>
          <a:p>
            <a:r>
              <a:rPr lang="en-US" sz="2000"/>
              <a:t>You enter a queue at the back, and leave the queue from the front.</a:t>
            </a:r>
          </a:p>
          <a:p>
            <a:r>
              <a:rPr lang="en-US" sz="2000" b="1"/>
              <a:t>The queue data structure is a First In, First Out (FIFO) data structure</a:t>
            </a:r>
          </a:p>
          <a:p>
            <a:r>
              <a:rPr lang="en-US" sz="2000"/>
              <a:t>Queues can be used for simulations of factories, to schedule jobs on computers and printers and may other things</a:t>
            </a:r>
          </a:p>
          <a:p>
            <a:r>
              <a:rPr lang="en-US" sz="2000"/>
              <a:t>Queues support, at a minimum, the following operations:</a:t>
            </a:r>
          </a:p>
          <a:p>
            <a:pPr marL="457200" lvl="1" indent="0">
              <a:buNone/>
            </a:pPr>
            <a:r>
              <a:rPr lang="en-US" sz="2000"/>
              <a:t>	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public void enqueue(T element)</a:t>
            </a:r>
          </a:p>
          <a:p>
            <a:pPr marL="457200" lvl="1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public   T  dequeue()</a:t>
            </a:r>
          </a:p>
          <a:p>
            <a:pPr marL="457200" lvl="1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public   T  peek()</a:t>
            </a:r>
          </a:p>
        </p:txBody>
      </p:sp>
      <p:pic>
        <p:nvPicPr>
          <p:cNvPr id="7" name="Picture 6" descr="A group of people in a grocery store&#10;&#10;Description automatically generated">
            <a:extLst>
              <a:ext uri="{FF2B5EF4-FFF2-40B4-BE49-F238E27FC236}">
                <a16:creationId xmlns:a16="http://schemas.microsoft.com/office/drawing/2014/main" id="{B531604A-7ECF-C01A-CEA3-567463429B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2" r="2518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0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49C20-9375-75FF-5F5E-68436D04F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63B4-92D1-72F6-F1B6-859B0923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2C49-FF6D-D64F-58B4-B5BB9E47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Have a look around at the relationships between the classes listed.  Notice that there is an interface, Queue&lt;T&gt;, which is a generic and defines the method signatures for the all the methods a Queue should support</a:t>
            </a:r>
          </a:p>
          <a:p>
            <a:r>
              <a:rPr lang="en-US" dirty="0"/>
              <a:t>Open up the file </a:t>
            </a:r>
            <a:r>
              <a:rPr lang="en-US" dirty="0" err="1"/>
              <a:t>ArrayListQueue.java</a:t>
            </a:r>
            <a:r>
              <a:rPr lang="en-US" dirty="0"/>
              <a:t> in your favorite text editor.</a:t>
            </a:r>
          </a:p>
          <a:p>
            <a:r>
              <a:rPr lang="en-US" dirty="0"/>
              <a:t>This queue should be implemented with an </a:t>
            </a:r>
            <a:r>
              <a:rPr lang="en-US" dirty="0" err="1"/>
              <a:t>ArrayList</a:t>
            </a:r>
            <a:r>
              <a:rPr lang="en-US" dirty="0"/>
              <a:t> (also generic) as its data store.</a:t>
            </a:r>
          </a:p>
          <a:p>
            <a:r>
              <a:rPr lang="en-US" dirty="0"/>
              <a:t>Before you start programming you’ll need to make a decision as to where the ”back” and “front” are going to be</a:t>
            </a:r>
          </a:p>
          <a:p>
            <a:pPr lvl="1"/>
            <a:r>
              <a:rPr lang="en-US" dirty="0"/>
              <a:t>One will have to be “at the beginning” of the </a:t>
            </a:r>
            <a:r>
              <a:rPr lang="en-US" dirty="0" err="1"/>
              <a:t>ArrayList</a:t>
            </a:r>
            <a:r>
              <a:rPr lang="en-US" dirty="0"/>
              <a:t>:  what position will this be?</a:t>
            </a:r>
          </a:p>
          <a:p>
            <a:pPr lvl="1"/>
            <a:r>
              <a:rPr lang="en-US" dirty="0"/>
              <a:t>One will have to be “at the end” of the </a:t>
            </a:r>
            <a:r>
              <a:rPr lang="en-US" dirty="0" err="1"/>
              <a:t>ArrayList</a:t>
            </a:r>
            <a:r>
              <a:rPr lang="en-US" dirty="0"/>
              <a:t>: what position will this be?</a:t>
            </a:r>
          </a:p>
          <a:p>
            <a:r>
              <a:rPr lang="en-US" dirty="0"/>
              <a:t>Using the comments to guide your design, implement the </a:t>
            </a:r>
            <a:r>
              <a:rPr lang="en-US" dirty="0" err="1"/>
              <a:t>ArrayListQueue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4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733</Words>
  <Application>Microsoft Office PowerPoint</Application>
  <PresentationFormat>Widescreen</PresentationFormat>
  <Paragraphs>48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Menlo</vt:lpstr>
      <vt:lpstr>Office Theme</vt:lpstr>
      <vt:lpstr>Generic Classes</vt:lpstr>
      <vt:lpstr>Generics</vt:lpstr>
      <vt:lpstr>Stacks</vt:lpstr>
      <vt:lpstr>Exercise 1</vt:lpstr>
      <vt:lpstr>Queues</vt:lpstr>
      <vt:lpstr>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Shell</dc:title>
  <dc:creator>Christopher M Summa</dc:creator>
  <cp:lastModifiedBy>Mihajlo Drobnjakovic</cp:lastModifiedBy>
  <cp:revision>6</cp:revision>
  <dcterms:created xsi:type="dcterms:W3CDTF">2024-01-19T18:56:49Z</dcterms:created>
  <dcterms:modified xsi:type="dcterms:W3CDTF">2024-03-26T15:23:42Z</dcterms:modified>
</cp:coreProperties>
</file>