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3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C0F660-72AD-412F-A559-4EB88346DAB5}">
  <a:tblStyle styleId="{8DC0F660-72AD-412F-A559-4EB88346DAB5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C72801-AEC8-4731-BE30-8C085796FBE7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436344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763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15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456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423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938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442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832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2309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968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0401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95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150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603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747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609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043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06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833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123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193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897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B7D6-EC59-D879-6C8E-D9973D5F7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69F03-66B6-A92F-1922-1C1118DB8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4453-EDBA-4E77-1063-04E2A0C8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70AE-103E-42B1-832E-7C90C3B25C7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7C0CF-586E-DCE8-EB77-68910EC7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66D4-6A8B-E034-E265-4B97A5D9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9F6B-7253-4851-AF84-91EFE7C1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5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949C-F0A4-E909-8B39-03660A73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32AC0-6DDD-5237-CE49-A35E2F881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413DA-E62D-66F5-DB79-F2A32C6E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70AE-103E-42B1-832E-7C90C3B25C7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582B3-7949-F7BB-F6CD-05E203D6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A6624-6DA6-328D-87EE-C76A60C9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9F6B-7253-4851-AF84-91EFE7C1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7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175AF-F5EC-402E-8E1D-9447C8EAF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305AE-C474-90A6-5F8E-AE442EBD5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7C5C8-93AA-4291-2A0D-8FDF9A8E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70AE-103E-42B1-832E-7C90C3B25C7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065C1-D1DD-D90F-65B4-BA4D693C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AF051-5989-10BA-A937-2BE7725D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9F6B-7253-4851-AF84-91EFE7C1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2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541D-41CC-B178-78A8-8118BCF1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D6EF6-87ED-81E5-F090-AD9B4726B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47DAF-D6AB-C20D-BFDF-9BC12F5E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70AE-103E-42B1-832E-7C90C3B25C7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192A9-B081-6FA3-7C0B-CEDF05EF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18734-B906-CDE6-E462-46E1467E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9F6B-7253-4851-AF84-91EFE7C1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1A70-B122-D856-FD94-D1DAB590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42893-C31D-81BB-2D68-49576B65C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1366E-B181-66DF-2ABC-20A081FBE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70AE-103E-42B1-832E-7C90C3B25C7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F996B-4B74-A01F-A1A4-D9A6D81B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F3940-9DC5-3606-AEDD-BB25A6EF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9F6B-7253-4851-AF84-91EFE7C1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1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6F8B-AB07-DA08-FA60-C66CEC83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9ED51-E86B-161D-BE60-2715101E7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80FE8-16D7-B304-FA1F-EF63100ED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86D12-28C1-68CF-288B-41524B36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70AE-103E-42B1-832E-7C90C3B25C7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D3312-EB39-9A0F-84DA-6BE33EB6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2CD4B-2E2D-B038-90BB-552F7A1A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9F6B-7253-4851-AF84-91EFE7C1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70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61B0-C4D9-9D05-1A50-021BD07C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7EA9C-D350-70CE-CE14-01FB68500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77A11-6595-9666-F479-A4C4A2742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8759E1-FC2E-1046-DED1-B225ADF2A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4EC58-0328-8EEC-7ACA-5C899E8BC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F4C17-ED6E-523D-B94A-9F296F38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70AE-103E-42B1-832E-7C90C3B25C7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72663-6039-5FCD-3DD7-F9773B5F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98E76-3A9D-A569-8BE7-E4BBC886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9F6B-7253-4851-AF84-91EFE7C1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2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EBE6-D457-E3F2-E629-81388E1B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E3982-2DE6-14E0-2D9F-EDB23944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70AE-103E-42B1-832E-7C90C3B25C7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24164-23FC-A014-A210-0A2D7E80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19A3B-37A9-3C21-BC69-3AED8C85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9F6B-7253-4851-AF84-91EFE7C1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5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7D092-3A22-4C3D-C485-13ACA2CF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70AE-103E-42B1-832E-7C90C3B25C7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10BF9-852D-F823-F0AC-F1517FB4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C77FD-F52F-A4A0-613A-F246E2B8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9F6B-7253-4851-AF84-91EFE7C1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3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0A02-5868-E019-BC03-0EEB09EF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4AA5B-0DEF-1F16-CE9B-41347C6AF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CC9EA-3D42-61E7-9C39-0C0443F7A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B041C-2CBD-8EC8-8D39-5B4D67EB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70AE-103E-42B1-832E-7C90C3B25C7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BF4D3-96FA-01AA-38D9-83D28A93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A1537-B68F-3E41-2467-9A165717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9F6B-7253-4851-AF84-91EFE7C1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97AF-55E9-F5FD-DE0D-AD3E95AF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4E851-6F3D-9ED4-8909-FC4E2F876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C6383-4032-3827-80D5-D1D75983E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0CEFB-D9CD-D50E-2D83-608ED276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70AE-103E-42B1-832E-7C90C3B25C7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13A36-8783-DAC0-6FAB-6B05BD76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291A1-8DAF-597D-2E03-DCB1642A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D9F6B-7253-4851-AF84-91EFE7C1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4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DA14C-7963-64AE-7E32-683CF773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217E6-F976-E067-3DAA-04BE74C97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9F6F3-63D3-F535-4F95-55AFEB668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C670AE-103E-42B1-832E-7C90C3B25C77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1C19C-079F-9DF3-C59C-7214BB169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55B70-0435-5208-80E5-6E5ABB1FD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3D9F6B-7253-4851-AF84-91EFE7C1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5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s.cmu.edu/~21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85800" y="1114673"/>
            <a:ext cx="7772400" cy="1435171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CSCI 2467 – Fall 24 - Recitation: Bomb Lab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4BE97-3645-B1F2-8BBC-1C593AF3A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Edited by: Abdullah Naeem 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Jumps</a:t>
            </a:r>
          </a:p>
        </p:txBody>
      </p:sp>
      <p:graphicFrame>
        <p:nvGraphicFramePr>
          <p:cNvPr id="172" name="Shape 172"/>
          <p:cNvGraphicFramePr/>
          <p:nvPr>
            <p:extLst>
              <p:ext uri="{D42A27DB-BD31-4B8C-83A1-F6EECF244321}">
                <p14:modId xmlns:p14="http://schemas.microsoft.com/office/powerpoint/2010/main" val="3243132918"/>
              </p:ext>
            </p:extLst>
          </p:nvPr>
        </p:nvGraphicFramePr>
        <p:xfrm>
          <a:off x="517112" y="1113950"/>
          <a:ext cx="8109750" cy="3815420"/>
        </p:xfrm>
        <a:graphic>
          <a:graphicData uri="http://schemas.openxmlformats.org/drawingml/2006/table">
            <a:tbl>
              <a:tblPr>
                <a:noFill/>
                <a:tableStyleId>{76C72801-AEC8-4731-BE30-8C085796FBE7}</a:tableStyleId>
              </a:tblPr>
              <a:tblGrid>
                <a:gridCol w="137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7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/>
                        <a:t>Instruction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Effect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Instruction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Effect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jmp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Always jump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Jump if above (unsigned &gt;)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je/jz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eq / zero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Jump if above / equal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jne/jnz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!eq / !zero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Jump if below (unsigned &lt;)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jg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greater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jbe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Jump if below / equal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jge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greater / eq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sign bit is 1 (neg)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jl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less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sign bit is 0 (pos)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7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jle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Jump if less / eq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A Quick Drill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idx="1"/>
          </p:nvPr>
        </p:nvSpPr>
        <p:spPr>
          <a:xfrm>
            <a:off x="396875" y="1021550"/>
            <a:ext cx="39162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</a:p>
          <a:p>
            <a:pPr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</a:p>
          <a:p>
            <a:pPr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4370825" y="1021400"/>
            <a:ext cx="37482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 u="sng"/>
              <a:t>            </a:t>
            </a:r>
            <a:r>
              <a:rPr lang="en" sz="2400"/>
              <a:t>, jump to addr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0xdeadbeef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 u="sng"/>
              <a:t>            </a:t>
            </a:r>
            <a:r>
              <a:rPr lang="en" sz="2400"/>
              <a:t>, jump to addr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0x15213b</a:t>
            </a:r>
          </a:p>
          <a:p>
            <a:pPr rtl="0">
              <a:spcBef>
                <a:spcPts val="0"/>
              </a:spcBef>
              <a:buNone/>
            </a:pP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rtl="0">
              <a:spcBef>
                <a:spcPts val="0"/>
              </a:spcBef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If </a:t>
            </a:r>
            <a:r>
              <a:rPr lang="en" sz="2400" u="sng">
                <a:solidFill>
                  <a:schemeClr val="dk1"/>
                </a:solidFill>
              </a:rPr>
              <a:t>            </a:t>
            </a:r>
            <a:r>
              <a:rPr lang="en" sz="2400">
                <a:solidFill>
                  <a:schemeClr val="dk1"/>
                </a:solidFill>
              </a:rPr>
              <a:t>, jump to </a:t>
            </a:r>
            <a:r>
              <a:rPr lang="en" sz="2400" u="sng">
                <a:solidFill>
                  <a:schemeClr val="dk1"/>
                </a:solidFill>
              </a:rPr>
              <a:t>          </a:t>
            </a:r>
            <a:r>
              <a:rPr lang="en" sz="2400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x64 Assembly: A Quick Drill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idx="1"/>
          </p:nvPr>
        </p:nvSpPr>
        <p:spPr>
          <a:xfrm>
            <a:off x="396875" y="1021550"/>
            <a:ext cx="39162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4370825" y="1021400"/>
            <a:ext cx="37482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If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%r12 &gt;= 0x15213</a:t>
            </a:r>
            <a:r>
              <a:rPr lang="en" sz="2400" dirty="0"/>
              <a:t>, jump to 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0xdeadbeef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x64 Assembly: A Quick Drill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idx="1"/>
          </p:nvPr>
        </p:nvSpPr>
        <p:spPr>
          <a:xfrm>
            <a:off x="396875" y="1021550"/>
            <a:ext cx="39162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4370825" y="1021400"/>
            <a:ext cx="37482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If the unsigned value of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lang="en" sz="2400"/>
              <a:t> is at or above the unsigned value of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r>
              <a:rPr lang="en" sz="2400"/>
              <a:t>, jump to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0x15213b</a:t>
            </a:r>
            <a:r>
              <a:rPr lang="en" sz="240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x64 Assembly: A Quick Drill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idx="1"/>
          </p:nvPr>
        </p:nvSpPr>
        <p:spPr>
          <a:xfrm>
            <a:off x="396875" y="1021550"/>
            <a:ext cx="39162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cmp $0x15213, %r12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jge deadbeef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cmp %rax, %rdi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jae 15213b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test %r8, %r8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jnz (%rsi)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4370825" y="1021400"/>
            <a:ext cx="3748200" cy="372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%r8 &amp; %r8</a:t>
            </a:r>
            <a:r>
              <a:rPr lang="en" sz="2400"/>
              <a:t> is not zero, jump to the address stored in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%rsi</a:t>
            </a:r>
            <a:r>
              <a:rPr lang="en" sz="2400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Diffusing Your Bomb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objdump -t bomb</a:t>
            </a:r>
            <a:r>
              <a:rPr lang="en" dirty="0"/>
              <a:t> examines the symbol table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objdump -d bomb</a:t>
            </a:r>
            <a:r>
              <a:rPr lang="en" dirty="0"/>
              <a:t> disassembles all bomb code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strings bomb</a:t>
            </a:r>
            <a:r>
              <a:rPr lang="en" dirty="0"/>
              <a:t> prints all printable strings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gdb bomb</a:t>
            </a:r>
            <a:r>
              <a:rPr lang="en" dirty="0"/>
              <a:t> will open up the </a:t>
            </a:r>
            <a:r>
              <a:rPr lang="en" b="1" dirty="0"/>
              <a:t>G</a:t>
            </a:r>
            <a:r>
              <a:rPr lang="en" dirty="0"/>
              <a:t>NU </a:t>
            </a:r>
            <a:r>
              <a:rPr lang="en" b="1" dirty="0"/>
              <a:t>D</a:t>
            </a:r>
            <a:r>
              <a:rPr lang="en" dirty="0"/>
              <a:t>e</a:t>
            </a:r>
            <a:r>
              <a:rPr lang="en" b="1" dirty="0"/>
              <a:t>b</a:t>
            </a:r>
            <a:r>
              <a:rPr lang="en" dirty="0"/>
              <a:t>ugger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Examine while stepping through your program</a:t>
            </a:r>
          </a:p>
          <a:p>
            <a:pPr marL="1371600" lvl="2" indent="-298450" rtl="0">
              <a:spcBef>
                <a:spcPts val="0"/>
              </a:spcBef>
              <a:buClr>
                <a:srgbClr val="990000"/>
              </a:buClr>
              <a:buSzPct val="45833"/>
              <a:buFont typeface="Calibri"/>
              <a:buChar char="▪"/>
            </a:pPr>
            <a:r>
              <a:rPr lang="en" dirty="0"/>
              <a:t>registers</a:t>
            </a:r>
          </a:p>
          <a:p>
            <a:pPr marL="1371600" lvl="2" indent="-298450" rtl="0">
              <a:spcBef>
                <a:spcPts val="0"/>
              </a:spcBef>
              <a:buClr>
                <a:srgbClr val="990000"/>
              </a:buClr>
              <a:buSzPct val="45833"/>
              <a:buFont typeface="Calibri"/>
              <a:buChar char="▪"/>
            </a:pPr>
            <a:r>
              <a:rPr lang="en" dirty="0"/>
              <a:t>the stack</a:t>
            </a:r>
          </a:p>
          <a:p>
            <a:pPr marL="1371600" lvl="2" indent="-298450" rtl="0">
              <a:spcBef>
                <a:spcPts val="0"/>
              </a:spcBef>
              <a:buClr>
                <a:srgbClr val="990000"/>
              </a:buClr>
              <a:buSzPct val="45833"/>
              <a:buFont typeface="Calibri"/>
              <a:buChar char="▪"/>
            </a:pPr>
            <a:r>
              <a:rPr lang="en" dirty="0"/>
              <a:t>contents of program memory</a:t>
            </a:r>
          </a:p>
          <a:p>
            <a:pPr marL="1371600" lvl="2" indent="-298450" rtl="0">
              <a:spcBef>
                <a:spcPts val="0"/>
              </a:spcBef>
              <a:buClr>
                <a:srgbClr val="990000"/>
              </a:buClr>
              <a:buSzPct val="45833"/>
              <a:buFont typeface="Calibri"/>
              <a:buChar char="▪"/>
            </a:pPr>
            <a:r>
              <a:rPr lang="en" dirty="0"/>
              <a:t>instruction stream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idx="1"/>
          </p:nvPr>
        </p:nvSpPr>
        <p:spPr>
          <a:xfrm>
            <a:off x="396875" y="1021550"/>
            <a:ext cx="8506200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break &lt;location&gt;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Stop execution at function name or address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Reset breakpoints when restarting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gdb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run &lt;args&gt;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ourier New"/>
              <a:buChar char="■"/>
            </a:pPr>
            <a:r>
              <a:rPr lang="en" dirty="0"/>
              <a:t>Run program with args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&lt;args&gt;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Convenient for specifying text file with answers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disas &lt;fun&gt;</a:t>
            </a:r>
            <a:r>
              <a:rPr lang="en" dirty="0"/>
              <a:t>, but </a:t>
            </a:r>
            <a:r>
              <a:rPr lang="en" b="1" dirty="0"/>
              <a:t>not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dis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stepi / nexti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Arial"/>
              <a:buChar char="■"/>
            </a:pPr>
            <a:r>
              <a:rPr lang="en" dirty="0"/>
              <a:t>Steps / does not step through function calls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idx="1"/>
          </p:nvPr>
        </p:nvSpPr>
        <p:spPr>
          <a:xfrm>
            <a:off x="357017" y="795517"/>
            <a:ext cx="8506200" cy="399509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info registers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Print hex values in every register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" dirty="0"/>
              <a:t>(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/x</a:t>
            </a:r>
            <a:r>
              <a:rPr lang="en" dirty="0"/>
              <a:t> or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/d</a:t>
            </a:r>
            <a:r>
              <a:rPr lang="en" dirty="0"/>
              <a:t>)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$eax</a:t>
            </a:r>
            <a:r>
              <a:rPr lang="en" dirty="0"/>
              <a:t> - Yes, use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Print hex or decimal contents of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%eax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x $register, x 0xaddress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Prints what’s in the register / at the given address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By default, prints one word (4 bytes)</a:t>
            </a:r>
          </a:p>
          <a:p>
            <a:pPr marL="914400" marR="0" lvl="1" indent="-3048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Specify format: /s, /[num][size][format]</a:t>
            </a:r>
          </a:p>
          <a:p>
            <a:pPr marL="1371600" marR="0" lvl="2" indent="-298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ourier New"/>
              <a:buChar char="▪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x/8a 0x15213</a:t>
            </a:r>
          </a:p>
          <a:p>
            <a:pPr marL="1371600" marR="0" lvl="2" indent="-298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ct val="45833"/>
              <a:buFont typeface="Courier New"/>
              <a:buChar char="▪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x/4wd 0xdeadbeef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sscanf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Bomb uses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sscanf</a:t>
            </a:r>
            <a:r>
              <a:rPr lang="en" dirty="0"/>
              <a:t> for reading strings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Figure out what phase expects for input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Check out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man sscanf</a:t>
            </a:r>
            <a:r>
              <a:rPr lang="en" dirty="0"/>
              <a:t> for formatting string details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If you get stuck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idx="1"/>
          </p:nvPr>
        </p:nvSpPr>
        <p:spPr>
          <a:xfrm>
            <a:off x="396875" y="1021556"/>
            <a:ext cx="7896300" cy="164695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b="1" dirty="0"/>
              <a:t>Please read the writeup. </a:t>
            </a:r>
            <a:r>
              <a:rPr lang="en" b="1" i="1" dirty="0"/>
              <a:t>Please read the writeup</a:t>
            </a:r>
            <a:r>
              <a:rPr lang="en" b="1" dirty="0"/>
              <a:t>. </a:t>
            </a:r>
            <a:r>
              <a:rPr lang="en" b="1" i="1" u="sng" dirty="0"/>
              <a:t>Please Read The Writeup.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CS:APP Chapter 3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View lecture notes and course FAQ at</a:t>
            </a:r>
            <a:endParaRPr lang="en" u="sng" dirty="0">
              <a:solidFill>
                <a:schemeClr val="hlink"/>
              </a:solidFill>
              <a:hlinkClick r:id="rId3"/>
            </a:endParaRP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ourier New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man gdb, man sscanf, man objdump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Bomb Lab Overview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Assembly Refresher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Introduction to GDB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Unix Refresher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Bomb Lab Demo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553" y="1243137"/>
            <a:ext cx="3348623" cy="32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You should know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cd, ls, scp, ssh, tar, </a:t>
            </a:r>
            <a:r>
              <a:rPr lang="en" dirty="0"/>
              <a:t>and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chmod</a:t>
            </a:r>
            <a:r>
              <a:rPr lang="en" dirty="0"/>
              <a:t> by now. Use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man &lt;command&gt;</a:t>
            </a:r>
            <a:r>
              <a:rPr lang="en" dirty="0"/>
              <a:t> for help.</a:t>
            </a: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&lt;Control-C&gt;</a:t>
            </a:r>
            <a:r>
              <a:rPr lang="en" dirty="0"/>
              <a:t> exits your current program.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25" y="2622862"/>
            <a:ext cx="6791325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8D35C0-FC1D-66E8-1EDA-290BC9C8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ctrTitle"/>
          </p:nvPr>
        </p:nvSpPr>
        <p:spPr>
          <a:xfrm>
            <a:off x="2769900" y="2020500"/>
            <a:ext cx="3604200" cy="11025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Bomb Lab Demo...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Downloading Your Bomb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b="1"/>
              <a:t>Please read the writeup. </a:t>
            </a:r>
            <a:r>
              <a:rPr lang="en" b="1" i="1"/>
              <a:t>Please read the writeup</a:t>
            </a:r>
            <a:r>
              <a:rPr lang="en" b="1"/>
              <a:t>. </a:t>
            </a:r>
            <a:r>
              <a:rPr lang="en" b="1" i="1" u="sng"/>
              <a:t>Please Read The Writeup.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Your bomb is </a:t>
            </a:r>
            <a:r>
              <a:rPr lang="en" b="1"/>
              <a:t>unique</a:t>
            </a:r>
            <a:r>
              <a:rPr lang="en"/>
              <a:t> to you. Dr. Evil has created one </a:t>
            </a:r>
            <a:r>
              <a:rPr lang="en" strike="sngStrike"/>
              <a:t>million</a:t>
            </a:r>
            <a:r>
              <a:rPr lang="en"/>
              <a:t> billion bombs, and can distribute as many new ones as he pleases.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Bombs have six phases which get progressively </a:t>
            </a:r>
            <a:r>
              <a:rPr lang="en" strike="sngStrike"/>
              <a:t>harder</a:t>
            </a:r>
            <a:r>
              <a:rPr lang="en"/>
              <a:t> more fun to use.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Bombs can only run on the shark clusters. They will blow up if you attempt to run them locally.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Exploding Your Bomb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Blowing up your bomb notifies Autolab. 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Dr. Evil takes </a:t>
            </a:r>
            <a:r>
              <a:rPr lang="en" b="1"/>
              <a:t>0.5</a:t>
            </a:r>
            <a:r>
              <a:rPr lang="en"/>
              <a:t> of your points each time.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/>
              <a:t>Inputting the right string moves you to the next phase.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/>
              <a:t>Jumping between phases detonates the bomb</a:t>
            </a:r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25" y="2676775"/>
            <a:ext cx="564832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Examining Your Bomb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You get: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An executable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A readme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A heavily redacted source file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Source file just makes fun of you.</a:t>
            </a:r>
          </a:p>
          <a:p>
            <a:pPr marL="457200" lvl="0" indent="-31750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Outsmart Dr. Evil by examining the executable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125" y="326750"/>
            <a:ext cx="2151050" cy="26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Registers</a:t>
            </a:r>
          </a:p>
        </p:txBody>
      </p:sp>
      <p:sp>
        <p:nvSpPr>
          <p:cNvPr id="93" name="Shape 93"/>
          <p:cNvSpPr/>
          <p:nvPr/>
        </p:nvSpPr>
        <p:spPr>
          <a:xfrm>
            <a:off x="1499662" y="1141674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%rax</a:t>
            </a:r>
          </a:p>
        </p:txBody>
      </p:sp>
      <p:sp>
        <p:nvSpPr>
          <p:cNvPr id="94" name="Shape 94"/>
          <p:cNvSpPr/>
          <p:nvPr/>
        </p:nvSpPr>
        <p:spPr>
          <a:xfrm>
            <a:off x="2705261" y="1141674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%eax</a:t>
            </a:r>
          </a:p>
        </p:txBody>
      </p:sp>
      <p:sp>
        <p:nvSpPr>
          <p:cNvPr id="95" name="Shape 95"/>
          <p:cNvSpPr/>
          <p:nvPr/>
        </p:nvSpPr>
        <p:spPr>
          <a:xfrm>
            <a:off x="1499662" y="1605140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%rbx</a:t>
            </a:r>
          </a:p>
        </p:txBody>
      </p:sp>
      <p:sp>
        <p:nvSpPr>
          <p:cNvPr id="96" name="Shape 96"/>
          <p:cNvSpPr/>
          <p:nvPr/>
        </p:nvSpPr>
        <p:spPr>
          <a:xfrm>
            <a:off x="2705261" y="1605140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%ebx</a:t>
            </a:r>
          </a:p>
        </p:txBody>
      </p:sp>
      <p:sp>
        <p:nvSpPr>
          <p:cNvPr id="97" name="Shape 97"/>
          <p:cNvSpPr/>
          <p:nvPr/>
        </p:nvSpPr>
        <p:spPr>
          <a:xfrm>
            <a:off x="1499662" y="2532072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%rdx</a:t>
            </a:r>
          </a:p>
        </p:txBody>
      </p:sp>
      <p:sp>
        <p:nvSpPr>
          <p:cNvPr id="98" name="Shape 98"/>
          <p:cNvSpPr/>
          <p:nvPr/>
        </p:nvSpPr>
        <p:spPr>
          <a:xfrm>
            <a:off x="2705261" y="2532072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%edx</a:t>
            </a:r>
          </a:p>
        </p:txBody>
      </p:sp>
      <p:sp>
        <p:nvSpPr>
          <p:cNvPr id="99" name="Shape 99"/>
          <p:cNvSpPr/>
          <p:nvPr/>
        </p:nvSpPr>
        <p:spPr>
          <a:xfrm>
            <a:off x="1499662" y="2068606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%rcx</a:t>
            </a:r>
          </a:p>
        </p:txBody>
      </p:sp>
      <p:sp>
        <p:nvSpPr>
          <p:cNvPr id="100" name="Shape 100"/>
          <p:cNvSpPr/>
          <p:nvPr/>
        </p:nvSpPr>
        <p:spPr>
          <a:xfrm>
            <a:off x="2705261" y="2068606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%ecx</a:t>
            </a:r>
          </a:p>
        </p:txBody>
      </p:sp>
      <p:sp>
        <p:nvSpPr>
          <p:cNvPr id="101" name="Shape 101"/>
          <p:cNvSpPr/>
          <p:nvPr/>
        </p:nvSpPr>
        <p:spPr>
          <a:xfrm>
            <a:off x="1499662" y="2995539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%rsi</a:t>
            </a:r>
          </a:p>
        </p:txBody>
      </p:sp>
      <p:sp>
        <p:nvSpPr>
          <p:cNvPr id="102" name="Shape 102"/>
          <p:cNvSpPr/>
          <p:nvPr/>
        </p:nvSpPr>
        <p:spPr>
          <a:xfrm>
            <a:off x="2705261" y="2995539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%esi</a:t>
            </a:r>
          </a:p>
        </p:txBody>
      </p:sp>
      <p:sp>
        <p:nvSpPr>
          <p:cNvPr id="103" name="Shape 103"/>
          <p:cNvSpPr/>
          <p:nvPr/>
        </p:nvSpPr>
        <p:spPr>
          <a:xfrm>
            <a:off x="1499662" y="3459005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%rdi</a:t>
            </a:r>
          </a:p>
        </p:txBody>
      </p:sp>
      <p:sp>
        <p:nvSpPr>
          <p:cNvPr id="104" name="Shape 104"/>
          <p:cNvSpPr/>
          <p:nvPr/>
        </p:nvSpPr>
        <p:spPr>
          <a:xfrm>
            <a:off x="2705261" y="3459005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%edi</a:t>
            </a:r>
          </a:p>
        </p:txBody>
      </p:sp>
      <p:sp>
        <p:nvSpPr>
          <p:cNvPr id="105" name="Shape 105"/>
          <p:cNvSpPr/>
          <p:nvPr/>
        </p:nvSpPr>
        <p:spPr>
          <a:xfrm>
            <a:off x="1499662" y="4385937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%rbp</a:t>
            </a:r>
          </a:p>
        </p:txBody>
      </p:sp>
      <p:sp>
        <p:nvSpPr>
          <p:cNvPr id="106" name="Shape 106"/>
          <p:cNvSpPr/>
          <p:nvPr/>
        </p:nvSpPr>
        <p:spPr>
          <a:xfrm>
            <a:off x="2705261" y="4385937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%ebp</a:t>
            </a:r>
          </a:p>
        </p:txBody>
      </p:sp>
      <p:sp>
        <p:nvSpPr>
          <p:cNvPr id="107" name="Shape 107"/>
          <p:cNvSpPr/>
          <p:nvPr/>
        </p:nvSpPr>
        <p:spPr>
          <a:xfrm>
            <a:off x="1499662" y="3922458"/>
            <a:ext cx="2583300" cy="372900"/>
          </a:xfrm>
          <a:prstGeom prst="rect">
            <a:avLst/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%rsp</a:t>
            </a:r>
          </a:p>
        </p:txBody>
      </p:sp>
      <p:sp>
        <p:nvSpPr>
          <p:cNvPr id="108" name="Shape 108"/>
          <p:cNvSpPr/>
          <p:nvPr/>
        </p:nvSpPr>
        <p:spPr>
          <a:xfrm>
            <a:off x="2705261" y="3922471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%esp</a:t>
            </a:r>
          </a:p>
        </p:txBody>
      </p:sp>
      <p:sp>
        <p:nvSpPr>
          <p:cNvPr id="109" name="Shape 109"/>
          <p:cNvSpPr/>
          <p:nvPr/>
        </p:nvSpPr>
        <p:spPr>
          <a:xfrm>
            <a:off x="4385262" y="1141674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%r8</a:t>
            </a:r>
          </a:p>
        </p:txBody>
      </p:sp>
      <p:sp>
        <p:nvSpPr>
          <p:cNvPr id="110" name="Shape 110"/>
          <p:cNvSpPr/>
          <p:nvPr/>
        </p:nvSpPr>
        <p:spPr>
          <a:xfrm>
            <a:off x="5590862" y="1141674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%r8d</a:t>
            </a:r>
          </a:p>
        </p:txBody>
      </p:sp>
      <p:sp>
        <p:nvSpPr>
          <p:cNvPr id="111" name="Shape 111"/>
          <p:cNvSpPr/>
          <p:nvPr/>
        </p:nvSpPr>
        <p:spPr>
          <a:xfrm>
            <a:off x="4385262" y="1605140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%r9</a:t>
            </a:r>
          </a:p>
        </p:txBody>
      </p:sp>
      <p:sp>
        <p:nvSpPr>
          <p:cNvPr id="112" name="Shape 112"/>
          <p:cNvSpPr/>
          <p:nvPr/>
        </p:nvSpPr>
        <p:spPr>
          <a:xfrm>
            <a:off x="5590862" y="1605140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%r9d</a:t>
            </a:r>
          </a:p>
        </p:txBody>
      </p:sp>
      <p:sp>
        <p:nvSpPr>
          <p:cNvPr id="113" name="Shape 113"/>
          <p:cNvSpPr/>
          <p:nvPr/>
        </p:nvSpPr>
        <p:spPr>
          <a:xfrm>
            <a:off x="4385262" y="2532072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%r11</a:t>
            </a:r>
          </a:p>
        </p:txBody>
      </p:sp>
      <p:sp>
        <p:nvSpPr>
          <p:cNvPr id="114" name="Shape 114"/>
          <p:cNvSpPr/>
          <p:nvPr/>
        </p:nvSpPr>
        <p:spPr>
          <a:xfrm>
            <a:off x="5590862" y="2532072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%r11d</a:t>
            </a:r>
          </a:p>
        </p:txBody>
      </p:sp>
      <p:sp>
        <p:nvSpPr>
          <p:cNvPr id="115" name="Shape 115"/>
          <p:cNvSpPr/>
          <p:nvPr/>
        </p:nvSpPr>
        <p:spPr>
          <a:xfrm>
            <a:off x="4385262" y="2068606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%r10</a:t>
            </a:r>
          </a:p>
        </p:txBody>
      </p:sp>
      <p:sp>
        <p:nvSpPr>
          <p:cNvPr id="116" name="Shape 116"/>
          <p:cNvSpPr/>
          <p:nvPr/>
        </p:nvSpPr>
        <p:spPr>
          <a:xfrm>
            <a:off x="5590862" y="2068606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%r10d</a:t>
            </a:r>
          </a:p>
        </p:txBody>
      </p:sp>
      <p:sp>
        <p:nvSpPr>
          <p:cNvPr id="117" name="Shape 117"/>
          <p:cNvSpPr/>
          <p:nvPr/>
        </p:nvSpPr>
        <p:spPr>
          <a:xfrm>
            <a:off x="4385262" y="2995539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%r12</a:t>
            </a:r>
          </a:p>
        </p:txBody>
      </p:sp>
      <p:sp>
        <p:nvSpPr>
          <p:cNvPr id="118" name="Shape 118"/>
          <p:cNvSpPr/>
          <p:nvPr/>
        </p:nvSpPr>
        <p:spPr>
          <a:xfrm>
            <a:off x="5590862" y="2995539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%r12d</a:t>
            </a:r>
          </a:p>
        </p:txBody>
      </p:sp>
      <p:sp>
        <p:nvSpPr>
          <p:cNvPr id="119" name="Shape 119"/>
          <p:cNvSpPr/>
          <p:nvPr/>
        </p:nvSpPr>
        <p:spPr>
          <a:xfrm>
            <a:off x="4385262" y="3459005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%r13</a:t>
            </a:r>
          </a:p>
        </p:txBody>
      </p:sp>
      <p:sp>
        <p:nvSpPr>
          <p:cNvPr id="120" name="Shape 120"/>
          <p:cNvSpPr/>
          <p:nvPr/>
        </p:nvSpPr>
        <p:spPr>
          <a:xfrm>
            <a:off x="5590862" y="3459005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%r13d</a:t>
            </a:r>
          </a:p>
        </p:txBody>
      </p:sp>
      <p:sp>
        <p:nvSpPr>
          <p:cNvPr id="121" name="Shape 121"/>
          <p:cNvSpPr/>
          <p:nvPr/>
        </p:nvSpPr>
        <p:spPr>
          <a:xfrm>
            <a:off x="4385262" y="4385937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%r15</a:t>
            </a:r>
          </a:p>
        </p:txBody>
      </p:sp>
      <p:sp>
        <p:nvSpPr>
          <p:cNvPr id="122" name="Shape 122"/>
          <p:cNvSpPr/>
          <p:nvPr/>
        </p:nvSpPr>
        <p:spPr>
          <a:xfrm>
            <a:off x="5590862" y="4385937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%r15d</a:t>
            </a:r>
          </a:p>
        </p:txBody>
      </p:sp>
      <p:sp>
        <p:nvSpPr>
          <p:cNvPr id="123" name="Shape 123"/>
          <p:cNvSpPr/>
          <p:nvPr/>
        </p:nvSpPr>
        <p:spPr>
          <a:xfrm>
            <a:off x="4385262" y="3922471"/>
            <a:ext cx="2583300" cy="3729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%r14</a:t>
            </a:r>
          </a:p>
        </p:txBody>
      </p:sp>
      <p:sp>
        <p:nvSpPr>
          <p:cNvPr id="124" name="Shape 124"/>
          <p:cNvSpPr/>
          <p:nvPr/>
        </p:nvSpPr>
        <p:spPr>
          <a:xfrm>
            <a:off x="5590862" y="3922471"/>
            <a:ext cx="1377599" cy="372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%r14d</a:t>
            </a:r>
          </a:p>
        </p:txBody>
      </p:sp>
      <p:sp>
        <p:nvSpPr>
          <p:cNvPr id="125" name="Shape 125"/>
          <p:cNvSpPr/>
          <p:nvPr/>
        </p:nvSpPr>
        <p:spPr>
          <a:xfrm>
            <a:off x="600137" y="1141675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Return</a:t>
            </a:r>
          </a:p>
        </p:txBody>
      </p:sp>
      <p:sp>
        <p:nvSpPr>
          <p:cNvPr id="126" name="Shape 126"/>
          <p:cNvSpPr/>
          <p:nvPr/>
        </p:nvSpPr>
        <p:spPr>
          <a:xfrm>
            <a:off x="600137" y="2068612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4</a:t>
            </a:r>
          </a:p>
        </p:txBody>
      </p:sp>
      <p:sp>
        <p:nvSpPr>
          <p:cNvPr id="127" name="Shape 127"/>
          <p:cNvSpPr/>
          <p:nvPr/>
        </p:nvSpPr>
        <p:spPr>
          <a:xfrm>
            <a:off x="600137" y="2532062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3</a:t>
            </a:r>
          </a:p>
        </p:txBody>
      </p:sp>
      <p:sp>
        <p:nvSpPr>
          <p:cNvPr id="128" name="Shape 128"/>
          <p:cNvSpPr/>
          <p:nvPr/>
        </p:nvSpPr>
        <p:spPr>
          <a:xfrm>
            <a:off x="600137" y="2995512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2</a:t>
            </a:r>
          </a:p>
        </p:txBody>
      </p:sp>
      <p:sp>
        <p:nvSpPr>
          <p:cNvPr id="129" name="Shape 129"/>
          <p:cNvSpPr/>
          <p:nvPr/>
        </p:nvSpPr>
        <p:spPr>
          <a:xfrm>
            <a:off x="600137" y="3458962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1</a:t>
            </a:r>
          </a:p>
        </p:txBody>
      </p:sp>
      <p:sp>
        <p:nvSpPr>
          <p:cNvPr id="130" name="Shape 130"/>
          <p:cNvSpPr/>
          <p:nvPr/>
        </p:nvSpPr>
        <p:spPr>
          <a:xfrm>
            <a:off x="438062" y="3922425"/>
            <a:ext cx="1061599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Stack ptr</a:t>
            </a:r>
          </a:p>
        </p:txBody>
      </p:sp>
      <p:sp>
        <p:nvSpPr>
          <p:cNvPr id="131" name="Shape 131"/>
          <p:cNvSpPr/>
          <p:nvPr/>
        </p:nvSpPr>
        <p:spPr>
          <a:xfrm flipH="1">
            <a:off x="6968562" y="1141675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5</a:t>
            </a:r>
          </a:p>
        </p:txBody>
      </p:sp>
      <p:sp>
        <p:nvSpPr>
          <p:cNvPr id="132" name="Shape 132"/>
          <p:cNvSpPr/>
          <p:nvPr/>
        </p:nvSpPr>
        <p:spPr>
          <a:xfrm flipH="1">
            <a:off x="6968562" y="1605137"/>
            <a:ext cx="899525" cy="372899"/>
          </a:xfrm>
          <a:prstGeom prst="flowChartPunchedCard">
            <a:avLst/>
          </a:prstGeom>
          <a:solidFill>
            <a:srgbClr val="E06666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3F3F3"/>
                </a:solidFill>
              </a:rPr>
              <a:t>Arg 6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6585075" y="3469450"/>
            <a:ext cx="38481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Operands</a:t>
            </a:r>
          </a:p>
        </p:txBody>
      </p:sp>
      <p:graphicFrame>
        <p:nvGraphicFramePr>
          <p:cNvPr id="139" name="Shape 139"/>
          <p:cNvGraphicFramePr/>
          <p:nvPr/>
        </p:nvGraphicFramePr>
        <p:xfrm>
          <a:off x="487425" y="1033225"/>
          <a:ext cx="7654200" cy="3350260"/>
        </p:xfrm>
        <a:graphic>
          <a:graphicData uri="http://schemas.openxmlformats.org/drawingml/2006/table">
            <a:tbl>
              <a:tblPr>
                <a:noFill/>
                <a:tableStyleId>{8DC0F660-72AD-412F-A559-4EB88346DAB5}</a:tableStyleId>
              </a:tblPr>
              <a:tblGrid>
                <a:gridCol w="191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0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Type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Syntax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Example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Notes</a:t>
                      </a:r>
                    </a:p>
                  </a:txBody>
                  <a:tcPr marL="91425" marR="91425" marT="9142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Constants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Start with $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$-42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$0x15213b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Don’t mix up decimal and hex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7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Registers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Start with %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%esi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%rax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Can store values or addresses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/>
                        <a:t>Memory Locations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Parentheses around a register or an addressing mode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(%rbx)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0x1c(%rax)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0x4(%rcx, %rdi, 0x1)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Parentheses dereference. Look up addressing modes!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Arithmetic Operations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 b="1" dirty="0"/>
              <a:t>Instruction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b="1"/>
              <a:t>Effect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sz="quarter" idx="3"/>
          </p:nvPr>
        </p:nvSpPr>
        <p:spPr>
          <a:xfrm>
            <a:off x="-92250" y="1631150"/>
            <a:ext cx="4589699" cy="2185953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algn="r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mov %rbx, %rdx</a:t>
            </a:r>
          </a:p>
          <a:p>
            <a:pPr algn="r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add (%rdx), %r8</a:t>
            </a:r>
          </a:p>
          <a:p>
            <a:pPr algn="r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mul $3, %r8</a:t>
            </a:r>
          </a:p>
          <a:p>
            <a:pPr algn="r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sub $1, %r8</a:t>
            </a:r>
          </a:p>
          <a:p>
            <a:pPr algn="r" rtl="0">
              <a:spcBef>
                <a:spcPts val="0"/>
              </a:spcBef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lea </a:t>
            </a:r>
            <a:r>
              <a:rPr lang="en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(%rdx,%rbx,2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), %rdx</a:t>
            </a:r>
          </a:p>
          <a:p>
            <a:pPr algn="r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l" rtl="0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algn="r">
              <a:spcBef>
                <a:spcPts val="0"/>
              </a:spcBef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sz="quarter" idx="4"/>
          </p:nvPr>
        </p:nvSpPr>
        <p:spPr>
          <a:xfrm>
            <a:off x="4562933" y="1520314"/>
            <a:ext cx="3887391" cy="1931589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rdx = rbx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r8 += value at rdx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r8 *= 3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r8--</a:t>
            </a:r>
          </a:p>
          <a:p>
            <a:pPr rtl="0">
              <a:spcBef>
                <a:spcPts val="0"/>
              </a:spcBef>
              <a:buNone/>
            </a:pPr>
            <a:r>
              <a:rPr lang="en" dirty="0"/>
              <a:t>rdx = </a:t>
            </a:r>
            <a:r>
              <a:rPr lang="en" dirty="0">
                <a:solidFill>
                  <a:srgbClr val="FF0000"/>
                </a:solidFill>
              </a:rPr>
              <a:t>rdx + rbx*2</a:t>
            </a:r>
          </a:p>
          <a:p>
            <a:pPr marL="914400" lvl="0" indent="-342900">
              <a:spcBef>
                <a:spcPts val="0"/>
              </a:spcBef>
              <a:buClr>
                <a:srgbClr val="990000"/>
              </a:buClr>
              <a:buSzPct val="75000"/>
              <a:buFont typeface="Calibri"/>
              <a:buChar char="■"/>
            </a:pPr>
            <a:r>
              <a:rPr lang="en" i="1" dirty="0"/>
              <a:t>Doesn’t dereference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x64 Assembly: Comparisons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idx="1"/>
          </p:nvPr>
        </p:nvSpPr>
        <p:spPr>
          <a:xfrm>
            <a:off x="396875" y="1021550"/>
            <a:ext cx="8114099" cy="37290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Comparison,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cmp</a:t>
            </a:r>
            <a:r>
              <a:rPr lang="en" dirty="0"/>
              <a:t>, compares two values</a:t>
            </a:r>
          </a:p>
          <a:p>
            <a:pPr marL="914400" lvl="1" indent="-304800" rtl="0">
              <a:spcBef>
                <a:spcPts val="0"/>
              </a:spcBef>
              <a:buClr>
                <a:srgbClr val="990000"/>
              </a:buClr>
              <a:buSzPct val="50000"/>
              <a:buFont typeface="Calibri"/>
              <a:buChar char="■"/>
            </a:pPr>
            <a:r>
              <a:rPr lang="en" dirty="0"/>
              <a:t>Result determines next conditional jump instruction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cmp b,a</a:t>
            </a:r>
            <a:r>
              <a:rPr lang="en" dirty="0"/>
              <a:t> computes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a-b</a:t>
            </a:r>
            <a:r>
              <a:rPr lang="en" dirty="0"/>
              <a:t>,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test b,a</a:t>
            </a:r>
            <a:r>
              <a:rPr lang="en" dirty="0"/>
              <a:t> computes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a&amp;b</a:t>
            </a:r>
          </a:p>
          <a:p>
            <a:pPr marL="457200" lvl="0" indent="-317500" rtl="0">
              <a:spcBef>
                <a:spcPts val="0"/>
              </a:spcBef>
              <a:buClr>
                <a:srgbClr val="990000"/>
              </a:buClr>
              <a:buSzPct val="58333"/>
              <a:buFont typeface="Calibri"/>
              <a:buChar char="■"/>
            </a:pPr>
            <a:r>
              <a:rPr lang="en" dirty="0"/>
              <a:t>Pay attention to </a:t>
            </a:r>
            <a:r>
              <a:rPr lang="en" b="1" dirty="0"/>
              <a:t>operand order</a:t>
            </a:r>
          </a:p>
          <a:p>
            <a:pPr marL="0" indent="0" rtl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4" name="Shape 164"/>
          <p:cNvSpPr txBox="1"/>
          <p:nvPr/>
        </p:nvSpPr>
        <p:spPr>
          <a:xfrm>
            <a:off x="1061000" y="3390650"/>
            <a:ext cx="3413699" cy="92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cmpl %r9, %r10</a:t>
            </a:r>
          </a:p>
          <a:p>
            <a:pPr>
              <a:spcBef>
                <a:spcPts val="0"/>
              </a:spcBef>
              <a:buNone/>
            </a:pP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jg 8675309</a:t>
            </a:r>
          </a:p>
        </p:txBody>
      </p:sp>
      <p:sp>
        <p:nvSpPr>
          <p:cNvPr id="165" name="Shape 165"/>
          <p:cNvSpPr/>
          <p:nvPr/>
        </p:nvSpPr>
        <p:spPr>
          <a:xfrm>
            <a:off x="3871475" y="3644300"/>
            <a:ext cx="1164900" cy="4034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9050" cap="flat">
            <a:solidFill>
              <a:srgbClr val="CC412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5281875" y="3234950"/>
            <a:ext cx="2537100" cy="1233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If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%r10 &gt; %r9</a:t>
            </a:r>
            <a:r>
              <a:rPr lang="en" sz="2400"/>
              <a:t>, then jump to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8675309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</TotalTime>
  <Words>1019</Words>
  <Application>Microsoft Office PowerPoint</Application>
  <PresentationFormat>On-screen Show (16:9)</PresentationFormat>
  <Paragraphs>240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Courier New</vt:lpstr>
      <vt:lpstr>Office Theme</vt:lpstr>
      <vt:lpstr>CSCI 2467 – Fall 24 - Recitation: Bomb Lab </vt:lpstr>
      <vt:lpstr>Agenda</vt:lpstr>
      <vt:lpstr>Downloading Your Bomb</vt:lpstr>
      <vt:lpstr>Exploding Your Bomb</vt:lpstr>
      <vt:lpstr>Examining Your Bomb</vt:lpstr>
      <vt:lpstr>x64 Assembly: Registers</vt:lpstr>
      <vt:lpstr>x64 Assembly: Operands</vt:lpstr>
      <vt:lpstr>x64 Assembly: Arithmetic Operations</vt:lpstr>
      <vt:lpstr>x64 Assembly: Comparisons</vt:lpstr>
      <vt:lpstr>x64 Assembly: Jumps</vt:lpstr>
      <vt:lpstr>x64 Assembly: A Quick Drill</vt:lpstr>
      <vt:lpstr>x64 Assembly: A Quick Drill</vt:lpstr>
      <vt:lpstr>x64 Assembly: A Quick Drill</vt:lpstr>
      <vt:lpstr>x64 Assembly: A Quick Drill</vt:lpstr>
      <vt:lpstr>Diffusing Your Bomb</vt:lpstr>
      <vt:lpstr>Using gdb</vt:lpstr>
      <vt:lpstr>Using gdb</vt:lpstr>
      <vt:lpstr>sscanf</vt:lpstr>
      <vt:lpstr>If you get stuck</vt:lpstr>
      <vt:lpstr>PowerPoint Presentation</vt:lpstr>
      <vt:lpstr>Bomb Lab Demo...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15-213 Recitation: Bomb Lab</dc:title>
  <cp:lastModifiedBy>Abdullah Bin Naeem</cp:lastModifiedBy>
  <cp:revision>7</cp:revision>
  <dcterms:modified xsi:type="dcterms:W3CDTF">2024-10-05T22:48:57Z</dcterms:modified>
</cp:coreProperties>
</file>