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3769" r:id="rId1"/>
    <p:sldMasterId id="2147483786" r:id="rId2"/>
  </p:sldMasterIdLst>
  <p:notesMasterIdLst>
    <p:notesMasterId r:id="rId27"/>
  </p:notesMasterIdLst>
  <p:handoutMasterIdLst>
    <p:handoutMasterId r:id="rId28"/>
  </p:handoutMasterIdLst>
  <p:sldIdLst>
    <p:sldId id="361" r:id="rId3"/>
    <p:sldId id="546" r:id="rId4"/>
    <p:sldId id="579" r:id="rId5"/>
    <p:sldId id="547" r:id="rId6"/>
    <p:sldId id="580" r:id="rId7"/>
    <p:sldId id="545" r:id="rId8"/>
    <p:sldId id="584" r:id="rId9"/>
    <p:sldId id="582" r:id="rId10"/>
    <p:sldId id="552" r:id="rId11"/>
    <p:sldId id="549" r:id="rId12"/>
    <p:sldId id="578" r:id="rId13"/>
    <p:sldId id="554" r:id="rId14"/>
    <p:sldId id="565" r:id="rId15"/>
    <p:sldId id="559" r:id="rId16"/>
    <p:sldId id="568" r:id="rId17"/>
    <p:sldId id="569" r:id="rId18"/>
    <p:sldId id="573" r:id="rId19"/>
    <p:sldId id="574" r:id="rId20"/>
    <p:sldId id="576" r:id="rId21"/>
    <p:sldId id="577" r:id="rId22"/>
    <p:sldId id="586" r:id="rId23"/>
    <p:sldId id="585" r:id="rId24"/>
    <p:sldId id="587" r:id="rId25"/>
    <p:sldId id="588" r:id="rId2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606"/>
    <a:srgbClr val="2F5597"/>
    <a:srgbClr val="910736"/>
    <a:srgbClr val="3A749E"/>
    <a:srgbClr val="5C9EBC"/>
    <a:srgbClr val="B52222"/>
    <a:srgbClr val="FFFFFF"/>
    <a:srgbClr val="9CBB2C"/>
    <a:srgbClr val="4BACC6"/>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5013" autoAdjust="0"/>
  </p:normalViewPr>
  <p:slideViewPr>
    <p:cSldViewPr snapToGrid="0" snapToObjects="1">
      <p:cViewPr>
        <p:scale>
          <a:sx n="69" d="100"/>
          <a:sy n="69" d="100"/>
        </p:scale>
        <p:origin x="2179" y="355"/>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snapToObjects="1">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UCGA</c:v>
                </c:pt>
              </c:strCache>
            </c:strRef>
          </c:tx>
          <c:spPr>
            <a:ln w="31750">
              <a:solidFill>
                <a:srgbClr val="07A398"/>
              </a:solidFill>
              <a:headEnd w="med" len="med"/>
            </a:ln>
          </c:spPr>
          <c:marker>
            <c:symbol val="x"/>
            <c:size val="6"/>
            <c:spPr>
              <a:solidFill>
                <a:srgbClr val="07A398"/>
              </a:solidFill>
              <a:ln w="44450">
                <a:noFill/>
              </a:ln>
            </c:spPr>
          </c:marker>
          <c:cat>
            <c:numRef>
              <c:f>Sheet1!$A$2:$A$5</c:f>
              <c:numCache>
                <c:formatCode>General</c:formatCode>
                <c:ptCount val="4"/>
                <c:pt idx="0">
                  <c:v>0</c:v>
                </c:pt>
                <c:pt idx="1">
                  <c:v>3</c:v>
                </c:pt>
                <c:pt idx="2">
                  <c:v>4</c:v>
                </c:pt>
                <c:pt idx="3">
                  <c:v>5</c:v>
                </c:pt>
              </c:numCache>
            </c:numRef>
          </c:cat>
          <c:val>
            <c:numRef>
              <c:f>Sheet1!$B$2:$B$5</c:f>
              <c:numCache>
                <c:formatCode>General</c:formatCode>
                <c:ptCount val="4"/>
                <c:pt idx="0">
                  <c:v>0</c:v>
                </c:pt>
                <c:pt idx="1">
                  <c:v>6.8</c:v>
                </c:pt>
                <c:pt idx="2">
                  <c:v>8.25</c:v>
                </c:pt>
                <c:pt idx="3">
                  <c:v>15</c:v>
                </c:pt>
              </c:numCache>
            </c:numRef>
          </c:val>
          <c:smooth val="0"/>
          <c:extLst>
            <c:ext xmlns:c16="http://schemas.microsoft.com/office/drawing/2014/chart" uri="{C3380CC4-5D6E-409C-BE32-E72D297353CC}">
              <c16:uniqueId val="{00000000-52B2-4234-972C-3694772F9B74}"/>
            </c:ext>
          </c:extLst>
        </c:ser>
        <c:ser>
          <c:idx val="1"/>
          <c:order val="1"/>
          <c:tx>
            <c:strRef>
              <c:f>Sheet1!$C$1</c:f>
              <c:strCache>
                <c:ptCount val="1"/>
                <c:pt idx="0">
                  <c:v>UQGA</c:v>
                </c:pt>
              </c:strCache>
            </c:strRef>
          </c:tx>
          <c:spPr>
            <a:ln w="31750">
              <a:solidFill>
                <a:srgbClr val="0680C3"/>
              </a:solidFill>
            </a:ln>
          </c:spPr>
          <c:marker>
            <c:symbol val="square"/>
            <c:size val="8"/>
            <c:spPr>
              <a:solidFill>
                <a:srgbClr val="0680C3"/>
              </a:solidFill>
              <a:ln w="44450" cap="rnd">
                <a:noFill/>
                <a:headEnd type="none"/>
                <a:tailEnd type="none"/>
              </a:ln>
            </c:spPr>
          </c:marker>
          <c:dPt>
            <c:idx val="1"/>
            <c:bubble3D val="0"/>
            <c:extLst>
              <c:ext xmlns:c16="http://schemas.microsoft.com/office/drawing/2014/chart" uri="{C3380CC4-5D6E-409C-BE32-E72D297353CC}">
                <c16:uniqueId val="{00000001-52B2-4234-972C-3694772F9B74}"/>
              </c:ext>
            </c:extLst>
          </c:dPt>
          <c:dPt>
            <c:idx val="2"/>
            <c:bubble3D val="0"/>
            <c:extLst>
              <c:ext xmlns:c16="http://schemas.microsoft.com/office/drawing/2014/chart" uri="{C3380CC4-5D6E-409C-BE32-E72D297353CC}">
                <c16:uniqueId val="{00000002-52B2-4234-972C-3694772F9B74}"/>
              </c:ext>
            </c:extLst>
          </c:dPt>
          <c:dPt>
            <c:idx val="3"/>
            <c:bubble3D val="0"/>
            <c:extLst>
              <c:ext xmlns:c16="http://schemas.microsoft.com/office/drawing/2014/chart" uri="{C3380CC4-5D6E-409C-BE32-E72D297353CC}">
                <c16:uniqueId val="{00000003-52B2-4234-972C-3694772F9B74}"/>
              </c:ext>
            </c:extLst>
          </c:dPt>
          <c:cat>
            <c:numRef>
              <c:f>Sheet1!$A$2:$A$5</c:f>
              <c:numCache>
                <c:formatCode>General</c:formatCode>
                <c:ptCount val="4"/>
                <c:pt idx="0">
                  <c:v>0</c:v>
                </c:pt>
                <c:pt idx="1">
                  <c:v>3</c:v>
                </c:pt>
                <c:pt idx="2">
                  <c:v>4</c:v>
                </c:pt>
                <c:pt idx="3">
                  <c:v>5</c:v>
                </c:pt>
              </c:numCache>
            </c:numRef>
          </c:cat>
          <c:val>
            <c:numRef>
              <c:f>Sheet1!$C$2:$C$5</c:f>
              <c:numCache>
                <c:formatCode>General</c:formatCode>
                <c:ptCount val="4"/>
                <c:pt idx="0">
                  <c:v>0</c:v>
                </c:pt>
                <c:pt idx="1">
                  <c:v>1</c:v>
                </c:pt>
                <c:pt idx="2">
                  <c:v>4.5999999999999996</c:v>
                </c:pt>
                <c:pt idx="3">
                  <c:v>5.6</c:v>
                </c:pt>
              </c:numCache>
            </c:numRef>
          </c:val>
          <c:smooth val="0"/>
          <c:extLst>
            <c:ext xmlns:c16="http://schemas.microsoft.com/office/drawing/2014/chart" uri="{C3380CC4-5D6E-409C-BE32-E72D297353CC}">
              <c16:uniqueId val="{00000004-52B2-4234-972C-3694772F9B74}"/>
            </c:ext>
          </c:extLst>
        </c:ser>
        <c:dLbls>
          <c:showLegendKey val="0"/>
          <c:showVal val="0"/>
          <c:showCatName val="0"/>
          <c:showSerName val="0"/>
          <c:showPercent val="0"/>
          <c:showBubbleSize val="0"/>
        </c:dLbls>
        <c:marker val="1"/>
        <c:smooth val="0"/>
        <c:axId val="1399996464"/>
        <c:axId val="1399994832"/>
      </c:lineChart>
      <c:catAx>
        <c:axId val="1399996464"/>
        <c:scaling>
          <c:orientation val="minMax"/>
        </c:scaling>
        <c:delete val="0"/>
        <c:axPos val="b"/>
        <c:title>
          <c:tx>
            <c:rich>
              <a:bodyPr/>
              <a:lstStyle/>
              <a:p>
                <a:pPr>
                  <a:defRPr/>
                </a:pPr>
                <a:r>
                  <a:rPr lang="en-US" sz="1100" dirty="0"/>
                  <a:t>Number of Power sets</a:t>
                </a:r>
              </a:p>
            </c:rich>
          </c:tx>
          <c:overlay val="0"/>
        </c:title>
        <c:numFmt formatCode="General" sourceLinked="1"/>
        <c:majorTickMark val="out"/>
        <c:minorTickMark val="none"/>
        <c:tickLblPos val="nextTo"/>
        <c:spPr>
          <a:ln>
            <a:solidFill>
              <a:schemeClr val="accent1">
                <a:lumMod val="95000"/>
                <a:lumOff val="5000"/>
              </a:schemeClr>
            </a:solidFill>
          </a:ln>
        </c:spPr>
        <c:txPr>
          <a:bodyPr/>
          <a:lstStyle/>
          <a:p>
            <a:pPr>
              <a:defRPr sz="1200" b="1">
                <a:solidFill>
                  <a:schemeClr val="accent1">
                    <a:lumMod val="95000"/>
                    <a:lumOff val="5000"/>
                  </a:schemeClr>
                </a:solidFill>
                <a:latin typeface="Arial" pitchFamily="34" charset="0"/>
                <a:cs typeface="Arial" pitchFamily="34" charset="0"/>
              </a:defRPr>
            </a:pPr>
            <a:endParaRPr lang="en-US"/>
          </a:p>
        </c:txPr>
        <c:crossAx val="1399994832"/>
        <c:crosses val="autoZero"/>
        <c:auto val="0"/>
        <c:lblAlgn val="ctr"/>
        <c:lblOffset val="100"/>
        <c:tickLblSkip val="1"/>
        <c:tickMarkSkip val="1"/>
        <c:noMultiLvlLbl val="1"/>
      </c:catAx>
      <c:valAx>
        <c:axId val="1399994832"/>
        <c:scaling>
          <c:orientation val="minMax"/>
          <c:max val="18"/>
          <c:min val="0"/>
        </c:scaling>
        <c:delete val="0"/>
        <c:axPos val="l"/>
        <c:title>
          <c:tx>
            <c:rich>
              <a:bodyPr/>
              <a:lstStyle/>
              <a:p>
                <a:pPr>
                  <a:defRPr/>
                </a:pPr>
                <a:r>
                  <a:rPr lang="en-US" sz="1100" dirty="0"/>
                  <a:t>Average</a:t>
                </a:r>
                <a:r>
                  <a:rPr lang="en-US" sz="1100" baseline="0" dirty="0"/>
                  <a:t> Number of Generations</a:t>
                </a:r>
                <a:endParaRPr lang="en-US" sz="1100" dirty="0"/>
              </a:p>
            </c:rich>
          </c:tx>
          <c:overlay val="0"/>
        </c:title>
        <c:numFmt formatCode="General" sourceLinked="1"/>
        <c:majorTickMark val="out"/>
        <c:minorTickMark val="none"/>
        <c:tickLblPos val="nextTo"/>
        <c:spPr>
          <a:ln>
            <a:solidFill>
              <a:schemeClr val="accent1"/>
            </a:solidFill>
          </a:ln>
        </c:spPr>
        <c:txPr>
          <a:bodyPr/>
          <a:lstStyle/>
          <a:p>
            <a:pPr>
              <a:defRPr sz="1400" b="1">
                <a:solidFill>
                  <a:schemeClr val="accent1">
                    <a:lumMod val="95000"/>
                    <a:lumOff val="5000"/>
                  </a:schemeClr>
                </a:solidFill>
              </a:defRPr>
            </a:pPr>
            <a:endParaRPr lang="en-US"/>
          </a:p>
        </c:txPr>
        <c:crossAx val="1399996464"/>
        <c:crosses val="autoZero"/>
        <c:crossBetween val="midCat"/>
        <c:majorUnit val="2"/>
      </c:valAx>
      <c:spPr>
        <a:solidFill>
          <a:schemeClr val="bg1"/>
        </a:solidFill>
        <a:ln w="25400">
          <a:noFill/>
        </a:ln>
      </c:spPr>
    </c:plotArea>
    <c:plotVisOnly val="1"/>
    <c:dispBlanksAs val="gap"/>
    <c:showDLblsOverMax val="0"/>
  </c:chart>
  <c:spPr>
    <a:solidFill>
      <a:schemeClr val="bg1"/>
    </a:solid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UCGA</c:v>
                </c:pt>
              </c:strCache>
            </c:strRef>
          </c:tx>
          <c:spPr>
            <a:ln w="31750">
              <a:solidFill>
                <a:srgbClr val="07A398"/>
              </a:solidFill>
              <a:headEnd w="med" len="med"/>
            </a:ln>
          </c:spPr>
          <c:marker>
            <c:symbol val="x"/>
            <c:size val="6"/>
            <c:spPr>
              <a:solidFill>
                <a:srgbClr val="07A398"/>
              </a:solidFill>
              <a:ln w="44450">
                <a:noFill/>
              </a:ln>
            </c:spPr>
          </c:marker>
          <c:cat>
            <c:strRef>
              <c:f>Sheet1!$A$2:$A$4</c:f>
              <c:strCache>
                <c:ptCount val="3"/>
                <c:pt idx="0">
                  <c:v>0X0</c:v>
                </c:pt>
                <c:pt idx="1">
                  <c:v>4X4</c:v>
                </c:pt>
                <c:pt idx="2">
                  <c:v>8X8</c:v>
                </c:pt>
              </c:strCache>
            </c:strRef>
          </c:cat>
          <c:val>
            <c:numRef>
              <c:f>Sheet1!$B$2:$B$4</c:f>
              <c:numCache>
                <c:formatCode>General</c:formatCode>
                <c:ptCount val="3"/>
                <c:pt idx="0">
                  <c:v>0</c:v>
                </c:pt>
                <c:pt idx="1">
                  <c:v>9.25</c:v>
                </c:pt>
                <c:pt idx="2">
                  <c:v>15.55</c:v>
                </c:pt>
              </c:numCache>
            </c:numRef>
          </c:val>
          <c:smooth val="0"/>
          <c:extLst>
            <c:ext xmlns:c16="http://schemas.microsoft.com/office/drawing/2014/chart" uri="{C3380CC4-5D6E-409C-BE32-E72D297353CC}">
              <c16:uniqueId val="{00000000-8402-4832-994D-629C3F93704F}"/>
            </c:ext>
          </c:extLst>
        </c:ser>
        <c:ser>
          <c:idx val="1"/>
          <c:order val="1"/>
          <c:tx>
            <c:strRef>
              <c:f>Sheet1!$C$1</c:f>
              <c:strCache>
                <c:ptCount val="1"/>
                <c:pt idx="0">
                  <c:v>UQGA</c:v>
                </c:pt>
              </c:strCache>
            </c:strRef>
          </c:tx>
          <c:spPr>
            <a:ln w="31750">
              <a:solidFill>
                <a:srgbClr val="0680C3"/>
              </a:solidFill>
            </a:ln>
          </c:spPr>
          <c:marker>
            <c:symbol val="square"/>
            <c:size val="8"/>
            <c:spPr>
              <a:solidFill>
                <a:srgbClr val="0680C3"/>
              </a:solidFill>
              <a:ln w="44450" cap="rnd">
                <a:noFill/>
                <a:headEnd type="none"/>
                <a:tailEnd type="none"/>
              </a:ln>
            </c:spPr>
          </c:marker>
          <c:dPt>
            <c:idx val="1"/>
            <c:bubble3D val="0"/>
            <c:extLst>
              <c:ext xmlns:c16="http://schemas.microsoft.com/office/drawing/2014/chart" uri="{C3380CC4-5D6E-409C-BE32-E72D297353CC}">
                <c16:uniqueId val="{00000001-8402-4832-994D-629C3F93704F}"/>
              </c:ext>
            </c:extLst>
          </c:dPt>
          <c:dPt>
            <c:idx val="2"/>
            <c:bubble3D val="0"/>
            <c:extLst>
              <c:ext xmlns:c16="http://schemas.microsoft.com/office/drawing/2014/chart" uri="{C3380CC4-5D6E-409C-BE32-E72D297353CC}">
                <c16:uniqueId val="{00000002-8402-4832-994D-629C3F93704F}"/>
              </c:ext>
            </c:extLst>
          </c:dPt>
          <c:dPt>
            <c:idx val="3"/>
            <c:bubble3D val="0"/>
            <c:extLst>
              <c:ext xmlns:c16="http://schemas.microsoft.com/office/drawing/2014/chart" uri="{C3380CC4-5D6E-409C-BE32-E72D297353CC}">
                <c16:uniqueId val="{00000003-8402-4832-994D-629C3F93704F}"/>
              </c:ext>
            </c:extLst>
          </c:dPt>
          <c:cat>
            <c:strRef>
              <c:f>Sheet1!$A$2:$A$4</c:f>
              <c:strCache>
                <c:ptCount val="3"/>
                <c:pt idx="0">
                  <c:v>0X0</c:v>
                </c:pt>
                <c:pt idx="1">
                  <c:v>4X4</c:v>
                </c:pt>
                <c:pt idx="2">
                  <c:v>8X8</c:v>
                </c:pt>
              </c:strCache>
            </c:strRef>
          </c:cat>
          <c:val>
            <c:numRef>
              <c:f>Sheet1!$C$2:$C$4</c:f>
              <c:numCache>
                <c:formatCode>General</c:formatCode>
                <c:ptCount val="3"/>
                <c:pt idx="0">
                  <c:v>0</c:v>
                </c:pt>
                <c:pt idx="1">
                  <c:v>1.35</c:v>
                </c:pt>
                <c:pt idx="2">
                  <c:v>4.45</c:v>
                </c:pt>
              </c:numCache>
            </c:numRef>
          </c:val>
          <c:smooth val="0"/>
          <c:extLst>
            <c:ext xmlns:c16="http://schemas.microsoft.com/office/drawing/2014/chart" uri="{C3380CC4-5D6E-409C-BE32-E72D297353CC}">
              <c16:uniqueId val="{00000004-8402-4832-994D-629C3F93704F}"/>
            </c:ext>
          </c:extLst>
        </c:ser>
        <c:dLbls>
          <c:showLegendKey val="0"/>
          <c:showVal val="0"/>
          <c:showCatName val="0"/>
          <c:showSerName val="0"/>
          <c:showPercent val="0"/>
          <c:showBubbleSize val="0"/>
        </c:dLbls>
        <c:marker val="1"/>
        <c:smooth val="0"/>
        <c:axId val="1399996464"/>
        <c:axId val="1399994832"/>
      </c:lineChart>
      <c:dateAx>
        <c:axId val="1399996464"/>
        <c:scaling>
          <c:orientation val="minMax"/>
        </c:scaling>
        <c:delete val="0"/>
        <c:axPos val="b"/>
        <c:title>
          <c:tx>
            <c:rich>
              <a:bodyPr/>
              <a:lstStyle/>
              <a:p>
                <a:pPr>
                  <a:defRPr/>
                </a:pPr>
                <a:r>
                  <a:rPr lang="en-US" sz="1200" dirty="0"/>
                  <a:t>MIMO System</a:t>
                </a:r>
              </a:p>
            </c:rich>
          </c:tx>
          <c:overlay val="0"/>
        </c:title>
        <c:numFmt formatCode="General" sourceLinked="1"/>
        <c:majorTickMark val="out"/>
        <c:minorTickMark val="none"/>
        <c:tickLblPos val="nextTo"/>
        <c:spPr>
          <a:ln>
            <a:solidFill>
              <a:schemeClr val="accent1">
                <a:lumMod val="95000"/>
                <a:lumOff val="5000"/>
              </a:schemeClr>
            </a:solidFill>
          </a:ln>
        </c:spPr>
        <c:txPr>
          <a:bodyPr/>
          <a:lstStyle/>
          <a:p>
            <a:pPr>
              <a:defRPr sz="1200" b="1">
                <a:solidFill>
                  <a:schemeClr val="accent1">
                    <a:lumMod val="95000"/>
                    <a:lumOff val="5000"/>
                  </a:schemeClr>
                </a:solidFill>
                <a:latin typeface="Arial" pitchFamily="34" charset="0"/>
                <a:cs typeface="Arial" pitchFamily="34" charset="0"/>
              </a:defRPr>
            </a:pPr>
            <a:endParaRPr lang="en-US"/>
          </a:p>
        </c:txPr>
        <c:crossAx val="1399994832"/>
        <c:crosses val="autoZero"/>
        <c:auto val="0"/>
        <c:lblOffset val="100"/>
        <c:baseTimeUnit val="days"/>
        <c:majorUnit val="1"/>
        <c:minorUnit val="1"/>
      </c:dateAx>
      <c:valAx>
        <c:axId val="1399994832"/>
        <c:scaling>
          <c:orientation val="minMax"/>
          <c:max val="18"/>
          <c:min val="0"/>
        </c:scaling>
        <c:delete val="0"/>
        <c:axPos val="l"/>
        <c:title>
          <c:tx>
            <c:rich>
              <a:bodyPr/>
              <a:lstStyle/>
              <a:p>
                <a:pPr>
                  <a:defRPr/>
                </a:pPr>
                <a:r>
                  <a:rPr lang="en-US" sz="1050" b="1" i="0" u="none" strike="noStrike" kern="1200" baseline="0" dirty="0">
                    <a:solidFill>
                      <a:srgbClr val="9CBB2C"/>
                    </a:solidFill>
                  </a:rPr>
                  <a:t>Average Number of Generations</a:t>
                </a:r>
              </a:p>
            </c:rich>
          </c:tx>
          <c:overlay val="0"/>
        </c:title>
        <c:numFmt formatCode="General" sourceLinked="1"/>
        <c:majorTickMark val="out"/>
        <c:minorTickMark val="none"/>
        <c:tickLblPos val="nextTo"/>
        <c:spPr>
          <a:ln>
            <a:solidFill>
              <a:schemeClr val="accent1"/>
            </a:solidFill>
          </a:ln>
        </c:spPr>
        <c:txPr>
          <a:bodyPr/>
          <a:lstStyle/>
          <a:p>
            <a:pPr>
              <a:defRPr sz="1400" b="1">
                <a:solidFill>
                  <a:schemeClr val="accent1">
                    <a:lumMod val="95000"/>
                    <a:lumOff val="5000"/>
                  </a:schemeClr>
                </a:solidFill>
              </a:defRPr>
            </a:pPr>
            <a:endParaRPr lang="en-US"/>
          </a:p>
        </c:txPr>
        <c:crossAx val="1399996464"/>
        <c:crosses val="autoZero"/>
        <c:crossBetween val="midCat"/>
        <c:majorUnit val="2"/>
      </c:valAx>
      <c:spPr>
        <a:solidFill>
          <a:schemeClr val="bg1"/>
        </a:solidFill>
        <a:ln w="25400">
          <a:noFill/>
        </a:ln>
      </c:spPr>
    </c:plotArea>
    <c:plotVisOnly val="1"/>
    <c:dispBlanksAs val="gap"/>
    <c:showDLblsOverMax val="0"/>
  </c:chart>
  <c:spPr>
    <a:solidFill>
      <a:schemeClr val="bg1"/>
    </a:solidFill>
    <a:ln>
      <a:noFill/>
    </a:ln>
  </c:spPr>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D8251B8-D80C-6140-B4EF-BE6BAE28609D}" type="datetimeFigureOut">
              <a:rPr lang="en-US"/>
              <a:pPr>
                <a:defRPr/>
              </a:pPr>
              <a:t>06-Jul-23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C2A1875-369C-CE41-888B-CB6DF00409D2}" type="slidenum">
              <a:rPr lang="en-US"/>
              <a:pPr>
                <a:defRPr/>
              </a:pPr>
              <a:t>‹#›</a:t>
            </a:fld>
            <a:endParaRPr lang="en-US"/>
          </a:p>
        </p:txBody>
      </p:sp>
    </p:spTree>
    <p:extLst>
      <p:ext uri="{BB962C8B-B14F-4D97-AF65-F5344CB8AC3E}">
        <p14:creationId xmlns:p14="http://schemas.microsoft.com/office/powerpoint/2010/main" val="39155951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BE7665B-E0C9-F849-B4D6-A964C406523E}" type="datetimeFigureOut">
              <a:rPr lang="en-US"/>
              <a:pPr>
                <a:defRPr/>
              </a:pPr>
              <a:t>06-Jul-23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noProof="0"/>
              <a:t>Click to edit Master text styles</a:t>
            </a:r>
          </a:p>
          <a:p>
            <a:pPr lvl="1"/>
            <a:r>
              <a:rPr lang="hu-HU" noProof="0"/>
              <a:t>Second level</a:t>
            </a:r>
          </a:p>
          <a:p>
            <a:pPr lvl="2"/>
            <a:r>
              <a:rPr lang="hu-HU" noProof="0"/>
              <a:t>Third level</a:t>
            </a:r>
          </a:p>
          <a:p>
            <a:pPr lvl="3"/>
            <a:r>
              <a:rPr lang="hu-HU" noProof="0"/>
              <a:t>Fourth level</a:t>
            </a:r>
          </a:p>
          <a:p>
            <a:pPr lvl="4"/>
            <a:r>
              <a:rPr lang="hu-H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A777826-B044-0948-AC2D-168CF3D2B523}" type="slidenum">
              <a:rPr lang="en-US"/>
              <a:pPr>
                <a:defRPr/>
              </a:pPr>
              <a:t>‹#›</a:t>
            </a:fld>
            <a:endParaRPr lang="en-US"/>
          </a:p>
        </p:txBody>
      </p:sp>
    </p:spTree>
    <p:extLst>
      <p:ext uri="{BB962C8B-B14F-4D97-AF65-F5344CB8AC3E}">
        <p14:creationId xmlns:p14="http://schemas.microsoft.com/office/powerpoint/2010/main" val="232778734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dirty="0">
                <a:solidFill>
                  <a:schemeClr val="accent1"/>
                </a:solidFill>
                <a:effectLst/>
                <a:latin typeface="Söhne"/>
              </a:rPr>
              <a:t>Good afternoon, ladies and gentlemen. Today, I am excited to present to you my research on minimizing power consumption in MIMO networks using a novel Unconstrained Quantum Genetic Algorithm.</a:t>
            </a:r>
          </a:p>
          <a:p>
            <a:endParaRPr lang="en-US" dirty="0"/>
          </a:p>
        </p:txBody>
      </p:sp>
      <p:sp>
        <p:nvSpPr>
          <p:cNvPr id="4" name="Slide Number Placeholder 3"/>
          <p:cNvSpPr>
            <a:spLocks noGrp="1"/>
          </p:cNvSpPr>
          <p:nvPr>
            <p:ph type="sldNum" sz="quarter" idx="10"/>
          </p:nvPr>
        </p:nvSpPr>
        <p:spPr/>
        <p:txBody>
          <a:bodyPr/>
          <a:lstStyle/>
          <a:p>
            <a:pPr>
              <a:defRPr/>
            </a:pPr>
            <a:fld id="{CA777826-B044-0948-AC2D-168CF3D2B523}" type="slidenum">
              <a:rPr lang="en-US" smtClean="0"/>
              <a:pPr>
                <a:defRPr/>
              </a:pPr>
              <a:t>1</a:t>
            </a:fld>
            <a:endParaRPr lang="en-US"/>
          </a:p>
        </p:txBody>
      </p:sp>
    </p:spTree>
    <p:extLst>
      <p:ext uri="{BB962C8B-B14F-4D97-AF65-F5344CB8AC3E}">
        <p14:creationId xmlns:p14="http://schemas.microsoft.com/office/powerpoint/2010/main" val="58530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implemented uqga as a </a:t>
            </a:r>
            <a:r>
              <a:rPr lang="en-US" dirty="0" err="1"/>
              <a:t>qmsa</a:t>
            </a:r>
            <a:r>
              <a:rPr lang="en-US" dirty="0"/>
              <a:t>, where we configured QEVSA, which is the core of this algorithm as minimum searching algorithm, and it is important to mention that to run this </a:t>
            </a:r>
            <a:r>
              <a:rPr lang="en-US" dirty="0" err="1"/>
              <a:t>qevsa</a:t>
            </a:r>
            <a:r>
              <a:rPr lang="en-US" dirty="0"/>
              <a:t>, it is very important to carefully configure the value of maximum number of steps needed to run the logarithmic algorithm which depend on the variation of the maximum and minimum distance between two possible scenarios.                                                                                                                                                                                                                                                                  </a:t>
            </a:r>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11</a:t>
            </a:fld>
            <a:endParaRPr lang="en-US"/>
          </a:p>
        </p:txBody>
      </p:sp>
    </p:spTree>
    <p:extLst>
      <p:ext uri="{BB962C8B-B14F-4D97-AF65-F5344CB8AC3E}">
        <p14:creationId xmlns:p14="http://schemas.microsoft.com/office/powerpoint/2010/main" val="4227673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12</a:t>
            </a:fld>
            <a:endParaRPr lang="en-US"/>
          </a:p>
        </p:txBody>
      </p:sp>
    </p:spTree>
    <p:extLst>
      <p:ext uri="{BB962C8B-B14F-4D97-AF65-F5344CB8AC3E}">
        <p14:creationId xmlns:p14="http://schemas.microsoft.com/office/powerpoint/2010/main" val="1841631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b="0" i="0" dirty="0">
                <a:solidFill>
                  <a:srgbClr val="000000"/>
                </a:solidFill>
                <a:effectLst/>
                <a:latin typeface="TimesNewRomanPSMT"/>
              </a:rPr>
              <a:t>We focused on how these algorithms will perform with varying power sets and fixed antennas. </a:t>
            </a:r>
          </a:p>
          <a:p>
            <a:pPr marL="285750" indent="-285750">
              <a:buFont typeface="Arial" panose="020B0604020202020204" pitchFamily="34" charset="0"/>
              <a:buChar char="•"/>
            </a:pPr>
            <a:r>
              <a:rPr lang="en-US" sz="1800" b="0" i="0" dirty="0">
                <a:solidFill>
                  <a:srgbClr val="000000"/>
                </a:solidFill>
                <a:effectLst/>
                <a:latin typeface="TimesNewRomanPSMT"/>
              </a:rPr>
              <a:t>The UCGA and UQGA was utilized to find the optimal solution. It can be seen that the power levels remain the same for both the algorithms that is the lowest power </a:t>
            </a:r>
          </a:p>
          <a:p>
            <a:pPr marL="285750" indent="-285750">
              <a:buFont typeface="Arial" panose="020B0604020202020204" pitchFamily="34" charset="0"/>
              <a:buChar char="•"/>
            </a:pPr>
            <a:r>
              <a:rPr lang="en-US" sz="1800" b="0" i="0" dirty="0">
                <a:solidFill>
                  <a:srgbClr val="000000"/>
                </a:solidFill>
                <a:effectLst/>
                <a:latin typeface="TimesNewRomanPSMT"/>
              </a:rPr>
              <a:t>In the second graph we  investigated the convergence behavior of both algorithms, UCGA and UQGA, by measuring the average number of generations required to reach the optimal solution. </a:t>
            </a:r>
            <a:br>
              <a:rPr lang="en-US" sz="1800" dirty="0"/>
            </a:br>
            <a:endParaRPr lang="en-US" sz="1800" b="0" i="0" dirty="0">
              <a:solidFill>
                <a:srgbClr val="000000"/>
              </a:solidFill>
              <a:effectLst/>
              <a:latin typeface="TimesNewRomanPSMT"/>
            </a:endParaRPr>
          </a:p>
          <a:p>
            <a:endParaRPr lang="en-US" sz="1800" b="0" i="0" dirty="0">
              <a:solidFill>
                <a:srgbClr val="000000"/>
              </a:solidFill>
              <a:effectLst/>
              <a:latin typeface="TimesNewRomanPSMT"/>
            </a:endParaRPr>
          </a:p>
          <a:p>
            <a:endParaRPr lang="en-US" sz="1800" b="0" i="0" dirty="0">
              <a:solidFill>
                <a:srgbClr val="000000"/>
              </a:solidFill>
              <a:effectLst/>
              <a:latin typeface="TimesNewRomanPSMT"/>
            </a:endParaRPr>
          </a:p>
          <a:p>
            <a:endParaRPr lang="en-US" sz="1800" b="0" i="0" dirty="0">
              <a:solidFill>
                <a:srgbClr val="000000"/>
              </a:solidFill>
              <a:effectLst/>
              <a:latin typeface="TimesNewRomanPSMT"/>
            </a:endParaRPr>
          </a:p>
          <a:p>
            <a:endParaRPr lang="en-US" sz="1800" b="0" i="0" dirty="0">
              <a:solidFill>
                <a:srgbClr val="000000"/>
              </a:solidFill>
              <a:effectLst/>
              <a:latin typeface="TimesNewRomanPSMT"/>
            </a:endParaRPr>
          </a:p>
          <a:p>
            <a:r>
              <a:rPr lang="en-US" sz="1800" b="0" i="0" dirty="0">
                <a:solidFill>
                  <a:srgbClr val="000000"/>
                </a:solidFill>
                <a:effectLst/>
                <a:latin typeface="TimesNewRomanPSMT"/>
              </a:rPr>
              <a:t>The figure illustrates the performance comparison between UCGA and UQGA algorithms for a 4x4 MIMO system, where the power sets were varied</a:t>
            </a:r>
            <a:r>
              <a:rPr lang="en-US" sz="2800" dirty="0"/>
              <a:t> </a:t>
            </a:r>
            <a:br>
              <a:rPr lang="en-US" sz="2800" dirty="0"/>
            </a:br>
            <a:r>
              <a:rPr lang="en-US" sz="1800" b="0" i="0" dirty="0">
                <a:solidFill>
                  <a:srgbClr val="000000"/>
                </a:solidFill>
                <a:effectLst/>
                <a:latin typeface="TimesNewRomanPSMT"/>
              </a:rPr>
              <a:t>Initially, the power set consisted of 3 different power levels, and then it was increased to 4 and further to 5. The objective was to identify the optimal power level that minimizes the overall power consumption. It can be seen that the power levels remain the same for both the algorithms that is the lowest power 42.</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13</a:t>
            </a:fld>
            <a:endParaRPr lang="en-US"/>
          </a:p>
        </p:txBody>
      </p:sp>
    </p:spTree>
    <p:extLst>
      <p:ext uri="{BB962C8B-B14F-4D97-AF65-F5344CB8AC3E}">
        <p14:creationId xmlns:p14="http://schemas.microsoft.com/office/powerpoint/2010/main" val="1138948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NewRomanPSMT"/>
              </a:rPr>
              <a:t>The Impact Of Varying The Number Of Transmit Antennas At The Base Station On The Total Power Consumption. </a:t>
            </a:r>
          </a:p>
          <a:p>
            <a:r>
              <a:rPr lang="en-US" sz="1800" b="0" i="0" dirty="0">
                <a:solidFill>
                  <a:srgbClr val="000000"/>
                </a:solidFill>
                <a:effectLst/>
                <a:latin typeface="TimesNewRomanPSMT"/>
              </a:rPr>
              <a:t>The graph clearly demonstrates that as the number of antennas increases, the optimal power usage also increases.</a:t>
            </a:r>
            <a:r>
              <a:rPr lang="en-US" dirty="0"/>
              <a:t> </a:t>
            </a:r>
          </a:p>
          <a:p>
            <a:endParaRPr lang="en-US" dirty="0"/>
          </a:p>
          <a:p>
            <a:r>
              <a:rPr lang="en-US" dirty="0"/>
              <a:t>The second graph, it can be observed that UQGA consistently outperforms the UCGA in terms of convergence speed. The number of generations required for the uqga to reach optimal solution is very less as compared to </a:t>
            </a:r>
            <a:r>
              <a:rPr lang="en-US" dirty="0" err="1"/>
              <a:t>ucga</a:t>
            </a:r>
            <a:r>
              <a:rPr lang="en-US" dirty="0"/>
              <a:t> </a:t>
            </a:r>
          </a:p>
          <a:p>
            <a:endParaRPr lang="en-US" dirty="0"/>
          </a:p>
          <a:p>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i="0" dirty="0">
                <a:solidFill>
                  <a:srgbClr val="000000"/>
                </a:solidFill>
                <a:effectLst/>
                <a:latin typeface="TimesNewRomanPSMT"/>
              </a:rPr>
              <a:t>The graph represents the average number of generations required for both UCGA and UQGA to converge to the optimal scenario for different MIMO systems. The experiments were conducted by running the algorithm 20 times to ensure statistical reliability.</a:t>
            </a:r>
            <a:r>
              <a:rPr lang="en-US" dirty="0"/>
              <a:t> </a:t>
            </a:r>
            <a:r>
              <a:rPr lang="en-US" sz="1200" b="0" i="0" dirty="0">
                <a:solidFill>
                  <a:srgbClr val="000000"/>
                </a:solidFill>
                <a:effectLst/>
                <a:latin typeface="TimesNewRomanPSMT"/>
              </a:rPr>
              <a:t>From the graph, it can be observed that the UQGA consistently outperforms the UCGA in terms of convergence speed across all MIMO systems. The average number of generations required for the UQGA to reach the optimal scenario is significantly lower compared to the UCGA for each MIMO system. This indicates that the UQGA is more efficient in finding optimal solutions within a reduced number of generations, regardless of the specific MIMO system configuration.</a:t>
            </a:r>
            <a:r>
              <a:rPr lang="en-US" dirty="0"/>
              <a:t> </a:t>
            </a:r>
            <a:br>
              <a:rPr lang="en-US" dirty="0"/>
            </a:b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14</a:t>
            </a:fld>
            <a:endParaRPr lang="en-US"/>
          </a:p>
        </p:txBody>
      </p:sp>
    </p:spTree>
    <p:extLst>
      <p:ext uri="{BB962C8B-B14F-4D97-AF65-F5344CB8AC3E}">
        <p14:creationId xmlns:p14="http://schemas.microsoft.com/office/powerpoint/2010/main" val="1614754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explore the detailed complexities of computation in our specific use of UQGA, </a:t>
            </a:r>
          </a:p>
          <a:p>
            <a:r>
              <a:rPr lang="en-US" dirty="0"/>
              <a:t>𝑝 represents the size of the population</a:t>
            </a:r>
          </a:p>
          <a:p>
            <a:r>
              <a:rPr lang="en-US" dirty="0"/>
              <a:t>𝑚 represents the size of the chromosome.</a:t>
            </a:r>
          </a:p>
          <a:p>
            <a:r>
              <a:rPr lang="en-US" dirty="0"/>
              <a:t>𝑔 denotes the number of generations needed for the algorithm to converge to an optimal solution.</a:t>
            </a:r>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16</a:t>
            </a:fld>
            <a:endParaRPr lang="en-US"/>
          </a:p>
        </p:txBody>
      </p:sp>
    </p:spTree>
    <p:extLst>
      <p:ext uri="{BB962C8B-B14F-4D97-AF65-F5344CB8AC3E}">
        <p14:creationId xmlns:p14="http://schemas.microsoft.com/office/powerpoint/2010/main" val="2594940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In our version of UQGA, we focused on reducing the number of steps needed to reach the optimal solution. i.e. g </a:t>
                </a:r>
              </a:p>
              <a:p>
                <a:r>
                  <a:rPr lang="en-US" dirty="0"/>
                  <a:t>This is influenced by Quantum </a:t>
                </a:r>
                <a:r>
                  <a:rPr lang="en-US" dirty="0" err="1"/>
                  <a:t>Initalization</a:t>
                </a:r>
                <a:r>
                  <a:rPr lang="en-US" dirty="0"/>
                  <a:t> and Quantum Selection. </a:t>
                </a:r>
              </a:p>
              <a:p>
                <a:r>
                  <a:rPr lang="en-US" dirty="0"/>
                  <a:t>So, by applying QEVSA in each region , it allows to generate initial population that have the potential to be more diverse and potentially closer to optimal solutions. And the cc of this step is 𝑂(𝑆. log2 (𝐺)𝑙𝑜𝑔2 3 (√𝑅))  which is way less than the classical initialization stage,</a:t>
                </a:r>
              </a:p>
              <a:p>
                <a:endParaRPr lang="en-US" dirty="0"/>
              </a:p>
              <a:p>
                <a:r>
                  <a:rPr lang="en-US" dirty="0"/>
                  <a:t>After completing the initialization stage, we focus on selection stage. In this stage we selected first half of the initial population known as parent set and we did this by applying QEVSA s/2 times and the </a:t>
                </a:r>
                <a:r>
                  <a:rPr lang="en-US" dirty="0" err="1"/>
                  <a:t>complutaional</a:t>
                </a:r>
                <a:r>
                  <a:rPr lang="en-US" dirty="0"/>
                  <a:t> complexity of this step is </a:t>
                </a:r>
                <a14:m>
                  <m:oMath xmlns:m="http://schemas.openxmlformats.org/officeDocument/2006/math">
                    <m:r>
                      <a:rPr lang="en-US" sz="1200" i="1" dirty="0" smtClean="0">
                        <a:solidFill>
                          <a:schemeClr val="tx2"/>
                        </a:solidFill>
                        <a:latin typeface="Cambria Math" panose="02040503050406030204" pitchFamily="18" charset="0"/>
                      </a:rPr>
                      <m:t>𝑂</m:t>
                    </m:r>
                    <m:d>
                      <m:dPr>
                        <m:ctrlPr>
                          <a:rPr lang="en-US" sz="1200" i="1">
                            <a:solidFill>
                              <a:schemeClr val="tx2"/>
                            </a:solidFill>
                            <a:latin typeface="Cambria Math" panose="02040503050406030204" pitchFamily="18" charset="0"/>
                          </a:rPr>
                        </m:ctrlPr>
                      </m:dPr>
                      <m:e>
                        <m:sSub>
                          <m:sSubPr>
                            <m:ctrlPr>
                              <a:rPr lang="en-US" sz="1200" i="1">
                                <a:solidFill>
                                  <a:schemeClr val="tx2"/>
                                </a:solidFill>
                                <a:latin typeface="Cambria Math" panose="02040503050406030204" pitchFamily="18" charset="0"/>
                              </a:rPr>
                            </m:ctrlPr>
                          </m:sSubPr>
                          <m:e>
                            <m:f>
                              <m:fPr>
                                <m:ctrlPr>
                                  <a:rPr lang="en-US" sz="1200" i="1">
                                    <a:solidFill>
                                      <a:schemeClr val="tx2"/>
                                    </a:solidFill>
                                    <a:latin typeface="Cambria Math" panose="02040503050406030204" pitchFamily="18" charset="0"/>
                                  </a:rPr>
                                </m:ctrlPr>
                              </m:fPr>
                              <m:num>
                                <m:r>
                                  <a:rPr lang="en-US" sz="1200" i="1">
                                    <a:solidFill>
                                      <a:schemeClr val="tx2"/>
                                    </a:solidFill>
                                    <a:latin typeface="Cambria Math" panose="02040503050406030204" pitchFamily="18" charset="0"/>
                                  </a:rPr>
                                  <m:t>𝑆</m:t>
                                </m:r>
                              </m:num>
                              <m:den>
                                <m:r>
                                  <a:rPr lang="en-US" sz="1200" i="1">
                                    <a:solidFill>
                                      <a:schemeClr val="tx2"/>
                                    </a:solidFill>
                                    <a:latin typeface="Cambria Math" panose="02040503050406030204" pitchFamily="18" charset="0"/>
                                  </a:rPr>
                                  <m:t>2</m:t>
                                </m:r>
                              </m:den>
                            </m:f>
                            <m:r>
                              <m:rPr>
                                <m:sty m:val="p"/>
                              </m:rPr>
                              <a:rPr lang="en-US" sz="1200">
                                <a:solidFill>
                                  <a:schemeClr val="tx2"/>
                                </a:solidFill>
                                <a:latin typeface="Cambria Math" panose="02040503050406030204" pitchFamily="18" charset="0"/>
                              </a:rPr>
                              <m:t>log</m:t>
                            </m:r>
                          </m:e>
                          <m:sub>
                            <m:r>
                              <a:rPr lang="en-US" sz="1200" i="1">
                                <a:solidFill>
                                  <a:schemeClr val="tx2"/>
                                </a:solidFill>
                                <a:latin typeface="Cambria Math" panose="02040503050406030204" pitchFamily="18" charset="0"/>
                              </a:rPr>
                              <m:t>2</m:t>
                            </m:r>
                          </m:sub>
                        </m:sSub>
                        <m:d>
                          <m:dPr>
                            <m:ctrlPr>
                              <a:rPr lang="en-US" sz="1200" i="1">
                                <a:solidFill>
                                  <a:schemeClr val="tx2"/>
                                </a:solidFill>
                                <a:latin typeface="Cambria Math" panose="02040503050406030204" pitchFamily="18" charset="0"/>
                              </a:rPr>
                            </m:ctrlPr>
                          </m:dPr>
                          <m:e>
                            <m:r>
                              <a:rPr lang="en-US" sz="1200" i="1">
                                <a:solidFill>
                                  <a:schemeClr val="tx2"/>
                                </a:solidFill>
                                <a:latin typeface="Cambria Math" panose="02040503050406030204" pitchFamily="18" charset="0"/>
                              </a:rPr>
                              <m:t>𝐺</m:t>
                            </m:r>
                          </m:e>
                        </m:d>
                        <m:func>
                          <m:funcPr>
                            <m:ctrlPr>
                              <a:rPr lang="en-US" sz="1200" i="1">
                                <a:solidFill>
                                  <a:schemeClr val="tx2"/>
                                </a:solidFill>
                                <a:latin typeface="Cambria Math" panose="02040503050406030204" pitchFamily="18" charset="0"/>
                              </a:rPr>
                            </m:ctrlPr>
                          </m:funcPr>
                          <m:fName>
                            <m:sSup>
                              <m:sSupPr>
                                <m:ctrlPr>
                                  <a:rPr lang="en-US" sz="1200" i="1">
                                    <a:solidFill>
                                      <a:schemeClr val="tx2"/>
                                    </a:solidFill>
                                    <a:latin typeface="Cambria Math" panose="02040503050406030204" pitchFamily="18" charset="0"/>
                                  </a:rPr>
                                </m:ctrlPr>
                              </m:sSupPr>
                              <m:e>
                                <m:sSub>
                                  <m:sSubPr>
                                    <m:ctrlPr>
                                      <a:rPr lang="en-US" sz="1200" i="1">
                                        <a:solidFill>
                                          <a:schemeClr val="tx2"/>
                                        </a:solidFill>
                                        <a:latin typeface="Cambria Math" panose="02040503050406030204" pitchFamily="18" charset="0"/>
                                      </a:rPr>
                                    </m:ctrlPr>
                                  </m:sSubPr>
                                  <m:e>
                                    <m:r>
                                      <m:rPr>
                                        <m:sty m:val="p"/>
                                      </m:rPr>
                                      <a:rPr lang="en-US" sz="1200">
                                        <a:solidFill>
                                          <a:schemeClr val="tx2"/>
                                        </a:solidFill>
                                        <a:latin typeface="Cambria Math" panose="02040503050406030204" pitchFamily="18" charset="0"/>
                                      </a:rPr>
                                      <m:t>log</m:t>
                                    </m:r>
                                  </m:e>
                                  <m:sub>
                                    <m:r>
                                      <a:rPr lang="en-US" sz="1200" i="1">
                                        <a:solidFill>
                                          <a:schemeClr val="tx2"/>
                                        </a:solidFill>
                                        <a:latin typeface="Cambria Math" panose="02040503050406030204" pitchFamily="18" charset="0"/>
                                      </a:rPr>
                                      <m:t>2</m:t>
                                    </m:r>
                                  </m:sub>
                                </m:sSub>
                              </m:e>
                              <m:sup>
                                <m:r>
                                  <a:rPr lang="en-US" sz="1200" i="1">
                                    <a:solidFill>
                                      <a:schemeClr val="tx2"/>
                                    </a:solidFill>
                                    <a:latin typeface="Cambria Math" panose="02040503050406030204" pitchFamily="18" charset="0"/>
                                  </a:rPr>
                                  <m:t>3</m:t>
                                </m:r>
                              </m:sup>
                            </m:sSup>
                          </m:fName>
                          <m:e>
                            <m:r>
                              <a:rPr lang="en-US" sz="1200" i="1">
                                <a:solidFill>
                                  <a:schemeClr val="tx2"/>
                                </a:solidFill>
                                <a:latin typeface="Cambria Math" panose="02040503050406030204" pitchFamily="18" charset="0"/>
                              </a:rPr>
                              <m:t>(</m:t>
                            </m:r>
                            <m:rad>
                              <m:radPr>
                                <m:degHide m:val="on"/>
                                <m:ctrlPr>
                                  <a:rPr lang="en-US" sz="1200" i="1">
                                    <a:solidFill>
                                      <a:schemeClr val="tx2"/>
                                    </a:solidFill>
                                    <a:latin typeface="Cambria Math" panose="02040503050406030204" pitchFamily="18" charset="0"/>
                                  </a:rPr>
                                </m:ctrlPr>
                              </m:radPr>
                              <m:deg/>
                              <m:e>
                                <m:r>
                                  <a:rPr lang="en-US" sz="1200" b="0" i="1" smtClean="0">
                                    <a:solidFill>
                                      <a:schemeClr val="tx2"/>
                                    </a:solidFill>
                                    <a:latin typeface="Cambria Math" panose="02040503050406030204" pitchFamily="18" charset="0"/>
                                  </a:rPr>
                                  <m:t>𝑆</m:t>
                                </m:r>
                              </m:e>
                            </m:rad>
                            <m:r>
                              <a:rPr lang="en-US" sz="1200" i="1">
                                <a:solidFill>
                                  <a:schemeClr val="tx2"/>
                                </a:solidFill>
                                <a:latin typeface="Cambria Math" panose="02040503050406030204" pitchFamily="18" charset="0"/>
                              </a:rPr>
                              <m:t>)</m:t>
                            </m:r>
                          </m:e>
                        </m:func>
                      </m:e>
                    </m:d>
                  </m:oMath>
                </a14:m>
                <a:r>
                  <a:rPr lang="en-US" dirty="0"/>
                  <a:t> which is way better</a:t>
                </a:r>
                <a:r>
                  <a:rPr lang="en-US" baseline="0" dirty="0"/>
                  <a:t> than the classical selections</a:t>
                </a:r>
                <a:endParaRPr lang="en-US" dirty="0"/>
              </a:p>
            </p:txBody>
          </p:sp>
        </mc:Choice>
        <mc:Fallback>
          <p:sp>
            <p:nvSpPr>
              <p:cNvPr id="3" name="Notes Placeholder 2"/>
              <p:cNvSpPr>
                <a:spLocks noGrp="1"/>
              </p:cNvSpPr>
              <p:nvPr>
                <p:ph type="body" idx="1"/>
              </p:nvPr>
            </p:nvSpPr>
            <p:spPr/>
            <p:txBody>
              <a:bodyPr/>
              <a:lstStyle/>
              <a:p>
                <a:r>
                  <a:rPr lang="en-US" dirty="0"/>
                  <a:t>In our version of UQGA, we focused on reducing the number of steps needed to reach the optimal solution. i.e. g </a:t>
                </a:r>
              </a:p>
              <a:p>
                <a:r>
                  <a:rPr lang="en-US" dirty="0"/>
                  <a:t>This is influenced by Quantum </a:t>
                </a:r>
                <a:r>
                  <a:rPr lang="en-US" dirty="0" err="1"/>
                  <a:t>Initalization</a:t>
                </a:r>
                <a:r>
                  <a:rPr lang="en-US" dirty="0"/>
                  <a:t> and Quantum Selection. </a:t>
                </a:r>
              </a:p>
              <a:p>
                <a:r>
                  <a:rPr lang="en-US" dirty="0"/>
                  <a:t>So, by applying QEVSA in each region , it allows to generate initial population that have the potential to be more diverse and potentially closer to optimal solutions. And the cc of this step is 𝑂(𝑆. log2 (𝐺)𝑙𝑜𝑔2 3 (√𝑅))  which is way less than the classical initialization stage,</a:t>
                </a:r>
              </a:p>
              <a:p>
                <a:endParaRPr lang="en-US" dirty="0"/>
              </a:p>
              <a:p>
                <a:r>
                  <a:rPr lang="en-US" dirty="0"/>
                  <a:t>After completing the initialization stage, we focus on selection stage. In this stage we selected first half of the initial population known as parent set and we did this by applying QEVSA s/2 times and the </a:t>
                </a:r>
                <a:r>
                  <a:rPr lang="en-US" dirty="0" err="1"/>
                  <a:t>complutaional</a:t>
                </a:r>
                <a:r>
                  <a:rPr lang="en-US" dirty="0"/>
                  <a:t> complexity of this step is </a:t>
                </a:r>
                <a:r>
                  <a:rPr lang="en-US" sz="1200" i="0" dirty="0">
                    <a:solidFill>
                      <a:schemeClr val="tx2"/>
                    </a:solidFill>
                    <a:latin typeface="Cambria Math" panose="02040503050406030204" pitchFamily="18" charset="0"/>
                  </a:rPr>
                  <a:t>𝑂</a:t>
                </a:r>
                <a:r>
                  <a:rPr lang="en-US" sz="1200" i="0">
                    <a:solidFill>
                      <a:schemeClr val="tx2"/>
                    </a:solidFill>
                    <a:latin typeface="Cambria Math" panose="02040503050406030204" pitchFamily="18" charset="0"/>
                  </a:rPr>
                  <a:t>(〖𝑆/2 log〗_2 (𝐺)  〖log_2〗^3⁡〖(√</a:t>
                </a:r>
                <a:r>
                  <a:rPr lang="en-US" sz="1200" b="0" i="0">
                    <a:solidFill>
                      <a:schemeClr val="tx2"/>
                    </a:solidFill>
                    <a:latin typeface="Cambria Math" panose="02040503050406030204" pitchFamily="18" charset="0"/>
                  </a:rPr>
                  <a:t>𝑆</a:t>
                </a:r>
                <a:r>
                  <a:rPr lang="en-US" sz="1200" i="0">
                    <a:solidFill>
                      <a:schemeClr val="tx2"/>
                    </a:solidFill>
                    <a:latin typeface="Cambria Math" panose="02040503050406030204" pitchFamily="18" charset="0"/>
                  </a:rPr>
                  <a:t>)〗 )</a:t>
                </a:r>
                <a:r>
                  <a:rPr lang="en-US" dirty="0"/>
                  <a:t> which is way better</a:t>
                </a:r>
                <a:r>
                  <a:rPr lang="en-US" baseline="0" dirty="0"/>
                  <a:t> than the classical selections</a:t>
                </a:r>
                <a:endParaRPr lang="en-US" dirty="0"/>
              </a:p>
            </p:txBody>
          </p:sp>
        </mc:Fallback>
      </mc:AlternateContent>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17</a:t>
            </a:fld>
            <a:endParaRPr lang="en-US"/>
          </a:p>
        </p:txBody>
      </p:sp>
    </p:spTree>
    <p:extLst>
      <p:ext uri="{BB962C8B-B14F-4D97-AF65-F5344CB8AC3E}">
        <p14:creationId xmlns:p14="http://schemas.microsoft.com/office/powerpoint/2010/main" val="4055947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21</a:t>
            </a:fld>
            <a:endParaRPr lang="en-US"/>
          </a:p>
        </p:txBody>
      </p:sp>
    </p:spTree>
    <p:extLst>
      <p:ext uri="{BB962C8B-B14F-4D97-AF65-F5344CB8AC3E}">
        <p14:creationId xmlns:p14="http://schemas.microsoft.com/office/powerpoint/2010/main" val="404017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we’ll discuss</a:t>
            </a:r>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2</a:t>
            </a:fld>
            <a:endParaRPr lang="en-US"/>
          </a:p>
        </p:txBody>
      </p:sp>
    </p:spTree>
    <p:extLst>
      <p:ext uri="{BB962C8B-B14F-4D97-AF65-F5344CB8AC3E}">
        <p14:creationId xmlns:p14="http://schemas.microsoft.com/office/powerpoint/2010/main" val="81488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3</a:t>
            </a:fld>
            <a:endParaRPr lang="en-US"/>
          </a:p>
        </p:txBody>
      </p:sp>
    </p:spTree>
    <p:extLst>
      <p:ext uri="{BB962C8B-B14F-4D97-AF65-F5344CB8AC3E}">
        <p14:creationId xmlns:p14="http://schemas.microsoft.com/office/powerpoint/2010/main" val="2287139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l"/>
            <a:r>
              <a:rPr lang="en-US" b="0" i="0" dirty="0">
                <a:solidFill>
                  <a:schemeClr val="accent1"/>
                </a:solidFill>
                <a:effectLst/>
                <a:latin typeface="Söhne"/>
              </a:rPr>
              <a:t>This research aims to develop an Unconstrained Quantum Genetic Algorithm that combines quantum computing and genetic algorithms to optimize power consumption, in MIMO networks.</a:t>
            </a:r>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4</a:t>
            </a:fld>
            <a:endParaRPr lang="en-US"/>
          </a:p>
        </p:txBody>
      </p:sp>
    </p:spTree>
    <p:extLst>
      <p:ext uri="{BB962C8B-B14F-4D97-AF65-F5344CB8AC3E}">
        <p14:creationId xmlns:p14="http://schemas.microsoft.com/office/powerpoint/2010/main" val="183195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l" eaLnBrk="0" hangingPunct="0">
              <a:spcBef>
                <a:spcPct val="20000"/>
              </a:spcBef>
              <a:buClr>
                <a:schemeClr val="tx1"/>
              </a:buClr>
            </a:pPr>
            <a:endParaRPr lang="en-US" dirty="0">
              <a:solidFill>
                <a:schemeClr val="accent1"/>
              </a:solidFill>
            </a:endParaRPr>
          </a:p>
        </p:txBody>
      </p:sp>
      <p:sp>
        <p:nvSpPr>
          <p:cNvPr id="4" name="Slide Number Placeholder 3"/>
          <p:cNvSpPr>
            <a:spLocks noGrp="1"/>
          </p:cNvSpPr>
          <p:nvPr>
            <p:ph type="sldNum" sz="quarter" idx="10"/>
          </p:nvPr>
        </p:nvSpPr>
        <p:spPr/>
        <p:txBody>
          <a:bodyPr/>
          <a:lstStyle/>
          <a:p>
            <a:pPr>
              <a:defRPr/>
            </a:pPr>
            <a:fld id="{CA777826-B044-0948-AC2D-168CF3D2B523}" type="slidenum">
              <a:rPr lang="en-US" smtClean="0"/>
              <a:pPr>
                <a:defRPr/>
              </a:pPr>
              <a:t>5</a:t>
            </a:fld>
            <a:endParaRPr lang="en-US"/>
          </a:p>
        </p:txBody>
      </p:sp>
    </p:spTree>
    <p:extLst>
      <p:ext uri="{BB962C8B-B14F-4D97-AF65-F5344CB8AC3E}">
        <p14:creationId xmlns:p14="http://schemas.microsoft.com/office/powerpoint/2010/main" val="310284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Before we dive into the details of the developed Unconstrained Quantum Genetic Algorithm (UQGA), We will briefly explore the key algorithms that form the basis of our research</a:t>
            </a:r>
          </a:p>
          <a:p>
            <a:endParaRPr lang="en-US" b="0" i="0" dirty="0">
              <a:solidFill>
                <a:srgbClr val="D1D5DB"/>
              </a:solidFill>
              <a:effectLst/>
              <a:latin typeface="Söhne"/>
            </a:endParaRPr>
          </a:p>
          <a:p>
            <a:r>
              <a:rPr lang="en-US" dirty="0"/>
              <a:t>The Unconstrained Classical Genetic Algorithm (UCGA) is an evolutionary optimization method that employs selection, crossover, and mutation to improve solutions.</a:t>
            </a:r>
          </a:p>
          <a:p>
            <a:endParaRPr lang="en-US" dirty="0"/>
          </a:p>
          <a:p>
            <a:r>
              <a:rPr lang="en-US" dirty="0"/>
              <a:t> Quantum Blind Computing (QBC) ensures privacy and confidentiality during computation, allowing clients to utilize external quantum nodes while protecting sensitive data.</a:t>
            </a:r>
          </a:p>
          <a:p>
            <a:r>
              <a:rPr lang="en-US" dirty="0"/>
              <a:t> </a:t>
            </a:r>
          </a:p>
          <a:p>
            <a:r>
              <a:rPr lang="en-US" dirty="0"/>
              <a:t>The Quantum Extreme Value Searching Algorithm (QEVSA) combines binary search with Quantum Existing Testing (QET) to efficiently locate the maximum or minimum value of an objective function, enhancing the algorithm's optimization capabilities.</a:t>
            </a:r>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6</a:t>
            </a:fld>
            <a:endParaRPr lang="en-US"/>
          </a:p>
        </p:txBody>
      </p:sp>
    </p:spTree>
    <p:extLst>
      <p:ext uri="{BB962C8B-B14F-4D97-AF65-F5344CB8AC3E}">
        <p14:creationId xmlns:p14="http://schemas.microsoft.com/office/powerpoint/2010/main" val="212046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NewRomanPSMT"/>
              </a:rPr>
              <a:t>1 Start with </a:t>
            </a:r>
            <a:r>
              <a:rPr lang="en-US" sz="1800" b="0" i="0" dirty="0">
                <a:solidFill>
                  <a:srgbClr val="000000"/>
                </a:solidFill>
                <a:effectLst/>
                <a:latin typeface="CambriaMath"/>
              </a:rPr>
              <a:t>𝑠𝑡𝑒𝑝 = 0</a:t>
            </a:r>
            <a:r>
              <a:rPr lang="en-US" sz="1800" b="0" i="0" dirty="0">
                <a:solidFill>
                  <a:srgbClr val="000000"/>
                </a:solidFill>
                <a:effectLst/>
                <a:latin typeface="TimesNewRomanPSMT"/>
              </a:rPr>
              <a:t>. Set the size of the database </a:t>
            </a:r>
            <a:r>
              <a:rPr lang="en-US" sz="1800" b="0" i="0" dirty="0">
                <a:solidFill>
                  <a:srgbClr val="000000"/>
                </a:solidFill>
                <a:effectLst/>
                <a:latin typeface="CambriaMath"/>
              </a:rPr>
              <a:t>𝑁</a:t>
            </a:r>
            <a:r>
              <a:rPr lang="en-US" sz="1800" b="0" i="0" dirty="0">
                <a:solidFill>
                  <a:srgbClr val="000000"/>
                </a:solidFill>
                <a:effectLst/>
                <a:latin typeface="TimesNewRomanPSMT"/>
              </a:rPr>
              <a:t>, initial population </a:t>
            </a:r>
            <a:r>
              <a:rPr lang="en-US" sz="1800" b="0" i="0" dirty="0">
                <a:solidFill>
                  <a:srgbClr val="000000"/>
                </a:solidFill>
                <a:effectLst/>
                <a:latin typeface="CambriaMath"/>
              </a:rPr>
              <a:t>𝑆</a:t>
            </a:r>
            <a:r>
              <a:rPr lang="en-US" sz="1800" b="0" i="0" dirty="0">
                <a:solidFill>
                  <a:srgbClr val="000000"/>
                </a:solidFill>
                <a:effectLst/>
                <a:latin typeface="TimesNewRomanPSMT"/>
              </a:rPr>
              <a:t>, size of the region </a:t>
            </a:r>
            <a:r>
              <a:rPr lang="en-US" sz="1800" b="0" i="0" dirty="0">
                <a:solidFill>
                  <a:srgbClr val="000000"/>
                </a:solidFill>
                <a:effectLst/>
                <a:latin typeface="CambriaMath"/>
              </a:rPr>
              <a:t>𝑅</a:t>
            </a:r>
            <a:r>
              <a:rPr lang="en-US" sz="1800" b="0" i="0" dirty="0">
                <a:solidFill>
                  <a:srgbClr val="000000"/>
                </a:solidFill>
                <a:effectLst/>
                <a:latin typeface="TimesNewRomanPSMT"/>
              </a:rPr>
              <a:t>.</a:t>
            </a:r>
          </a:p>
          <a:p>
            <a:r>
              <a:rPr lang="en-US" sz="1800" b="0" i="0" dirty="0">
                <a:solidFill>
                  <a:srgbClr val="000000"/>
                </a:solidFill>
                <a:effectLst/>
                <a:latin typeface="TimesNewRomanPSMT"/>
              </a:rPr>
              <a:t>2 Generate the </a:t>
            </a:r>
            <a:r>
              <a:rPr lang="en-US" sz="1800" b="0" i="0" dirty="0">
                <a:solidFill>
                  <a:srgbClr val="000000"/>
                </a:solidFill>
                <a:effectLst/>
                <a:latin typeface="CambriaMath"/>
              </a:rPr>
              <a:t>𝑆 </a:t>
            </a:r>
            <a:r>
              <a:rPr lang="en-US" sz="1800" b="0" i="0" dirty="0">
                <a:solidFill>
                  <a:srgbClr val="000000"/>
                </a:solidFill>
                <a:effectLst/>
                <a:latin typeface="TimesNewRomanPSMT"/>
              </a:rPr>
              <a:t>regions.</a:t>
            </a:r>
          </a:p>
          <a:p>
            <a:r>
              <a:rPr lang="en-US" sz="1800" b="0" i="0" dirty="0">
                <a:solidFill>
                  <a:srgbClr val="000000"/>
                </a:solidFill>
                <a:effectLst/>
                <a:latin typeface="TimesNewRomanPSMT"/>
              </a:rPr>
              <a:t>3 Apply the QEVSA in each region in order to generate the initial population.</a:t>
            </a:r>
          </a:p>
          <a:p>
            <a:r>
              <a:rPr lang="en-US" sz="1800" b="0" i="0" dirty="0">
                <a:solidFill>
                  <a:srgbClr val="000000"/>
                </a:solidFill>
                <a:effectLst/>
                <a:latin typeface="TimesNewRomanPSMT"/>
              </a:rPr>
              <a:t>4 Select the first half of the population (parent set) by applying the QEVSA </a:t>
            </a:r>
            <a:r>
              <a:rPr lang="en-US" sz="1800" b="0" i="0" dirty="0">
                <a:solidFill>
                  <a:srgbClr val="000000"/>
                </a:solidFill>
                <a:effectLst/>
                <a:latin typeface="CambriaMath"/>
              </a:rPr>
              <a:t>𝑆/2 </a:t>
            </a:r>
            <a:r>
              <a:rPr lang="en-US" sz="1800" b="0" i="0" dirty="0">
                <a:solidFill>
                  <a:srgbClr val="000000"/>
                </a:solidFill>
                <a:effectLst/>
                <a:latin typeface="TimesNewRomanPSMT"/>
              </a:rPr>
              <a:t>times.</a:t>
            </a:r>
          </a:p>
          <a:p>
            <a:r>
              <a:rPr lang="en-US" sz="1800" b="0" i="0" dirty="0">
                <a:solidFill>
                  <a:srgbClr val="000000"/>
                </a:solidFill>
                <a:effectLst/>
                <a:latin typeface="TimesNewRomanPSMT"/>
              </a:rPr>
              <a:t>5 Apply the crossover and mutation to the parent set in order to generate the offspring set.</a:t>
            </a:r>
          </a:p>
          <a:p>
            <a:r>
              <a:rPr lang="en-US" sz="1800" b="0" i="0" dirty="0">
                <a:solidFill>
                  <a:srgbClr val="000000"/>
                </a:solidFill>
                <a:effectLst/>
                <a:latin typeface="TimesNewRomanPSMT"/>
              </a:rPr>
              <a:t>6 Unify the parent and offspring sets to produce the new population </a:t>
            </a:r>
            <a:r>
              <a:rPr lang="en-US" sz="1800" b="0" i="0" dirty="0">
                <a:solidFill>
                  <a:srgbClr val="000000"/>
                </a:solidFill>
                <a:effectLst/>
                <a:latin typeface="CambriaMath"/>
              </a:rPr>
              <a:t>𝑃𝑠𝑡𝑒𝑝+1</a:t>
            </a:r>
            <a:r>
              <a:rPr lang="en-US" sz="1800" b="0" i="0" dirty="0">
                <a:solidFill>
                  <a:srgbClr val="000000"/>
                </a:solidFill>
                <a:effectLst/>
                <a:latin typeface="TimesNewRomanPSMT"/>
              </a:rPr>
              <a:t>.</a:t>
            </a:r>
          </a:p>
          <a:p>
            <a:r>
              <a:rPr lang="en-US" sz="1800" b="0" i="0" dirty="0">
                <a:solidFill>
                  <a:srgbClr val="000000"/>
                </a:solidFill>
                <a:effectLst/>
                <a:latin typeface="TimesNewRomanPSMT"/>
              </a:rPr>
              <a:t>7 If the optimum solution </a:t>
            </a:r>
            <a:r>
              <a:rPr lang="en-US" sz="1800" b="0" i="0" dirty="0">
                <a:solidFill>
                  <a:srgbClr val="000000"/>
                </a:solidFill>
                <a:effectLst/>
                <a:latin typeface="CambriaMath"/>
              </a:rPr>
              <a:t>𝐹𝑜𝑝𝑡 </a:t>
            </a:r>
            <a:r>
              <a:rPr lang="en-US" sz="1800" b="0" i="0" dirty="0">
                <a:solidFill>
                  <a:srgbClr val="000000"/>
                </a:solidFill>
                <a:effectLst/>
                <a:latin typeface="TimesNewRomanPSMT"/>
              </a:rPr>
              <a:t>is found, then stop, else go to 3.</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7</a:t>
            </a:fld>
            <a:endParaRPr lang="en-US"/>
          </a:p>
        </p:txBody>
      </p:sp>
    </p:spTree>
    <p:extLst>
      <p:ext uri="{BB962C8B-B14F-4D97-AF65-F5344CB8AC3E}">
        <p14:creationId xmlns:p14="http://schemas.microsoft.com/office/powerpoint/2010/main" val="357238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8</a:t>
            </a:fld>
            <a:endParaRPr lang="en-US"/>
          </a:p>
        </p:txBody>
      </p:sp>
    </p:spTree>
    <p:extLst>
      <p:ext uri="{BB962C8B-B14F-4D97-AF65-F5344CB8AC3E}">
        <p14:creationId xmlns:p14="http://schemas.microsoft.com/office/powerpoint/2010/main" val="4018938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MIMO system consists of a single base station outfitted with T transmit antennas. In this scenario, there is only one user who possesses R receive antennas. </a:t>
            </a:r>
            <a:r>
              <a:rPr lang="en-US" sz="1050" dirty="0"/>
              <a:t>Our objective is to mathematically formulate an optimization problem to determine the optimal transmit power.</a:t>
            </a:r>
          </a:p>
          <a:p>
            <a:endParaRPr lang="en-US" sz="1050" dirty="0"/>
          </a:p>
          <a:p>
            <a:endParaRPr lang="en-US" sz="300" dirty="0"/>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9</a:t>
            </a:fld>
            <a:endParaRPr lang="en-US"/>
          </a:p>
        </p:txBody>
      </p:sp>
    </p:spTree>
    <p:extLst>
      <p:ext uri="{BB962C8B-B14F-4D97-AF65-F5344CB8AC3E}">
        <p14:creationId xmlns:p14="http://schemas.microsoft.com/office/powerpoint/2010/main" val="682246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slide">
    <p:spTree>
      <p:nvGrpSpPr>
        <p:cNvPr id="1" name=""/>
        <p:cNvGrpSpPr/>
        <p:nvPr/>
      </p:nvGrpSpPr>
      <p:grpSpPr>
        <a:xfrm>
          <a:off x="0" y="0"/>
          <a:ext cx="0" cy="0"/>
          <a:chOff x="0" y="0"/>
          <a:chExt cx="0" cy="0"/>
        </a:xfrm>
      </p:grpSpPr>
      <p:pic>
        <p:nvPicPr>
          <p:cNvPr id="14"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8748716" y="574681"/>
            <a:ext cx="407987" cy="1674813"/>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7" name="Straight Connector 16"/>
          <p:cNvCxnSpPr/>
          <p:nvPr/>
        </p:nvCxnSpPr>
        <p:spPr>
          <a:xfrm flipV="1">
            <a:off x="776288" y="2913069"/>
            <a:ext cx="7972425" cy="3175"/>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8"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225" y="587216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13"/>
          <p:cNvSpPr>
            <a:spLocks noGrp="1"/>
          </p:cNvSpPr>
          <p:nvPr>
            <p:ph type="body" sz="quarter" idx="15" hasCustomPrompt="1"/>
          </p:nvPr>
        </p:nvSpPr>
        <p:spPr>
          <a:xfrm>
            <a:off x="776288" y="3082925"/>
            <a:ext cx="6553200" cy="931132"/>
          </a:xfrm>
          <a:prstGeom prst="rect">
            <a:avLst/>
          </a:prstGeom>
        </p:spPr>
        <p:txBody>
          <a:bodyPr vert="horz"/>
          <a:lstStyle>
            <a:lvl1pPr marL="0" indent="0">
              <a:buNone/>
              <a:defRPr sz="2100" b="1" baseline="0">
                <a:solidFill>
                  <a:srgbClr val="B41020"/>
                </a:solidFill>
              </a:defRPr>
            </a:lvl1pPr>
            <a:lvl2pPr marL="342892" indent="0">
              <a:buNone/>
              <a:defRPr/>
            </a:lvl2pPr>
            <a:lvl3pPr marL="685783" indent="0">
              <a:buNone/>
              <a:defRPr/>
            </a:lvl3pPr>
            <a:lvl4pPr marL="1028675" indent="0">
              <a:buNone/>
              <a:defRPr/>
            </a:lvl4pPr>
            <a:lvl5pPr marL="1371566" indent="0">
              <a:buNone/>
              <a:defRPr/>
            </a:lvl5pPr>
          </a:lstStyle>
          <a:p>
            <a:pPr lvl="0"/>
            <a:r>
              <a:rPr lang="hu-HU" dirty="0"/>
              <a:t>THE TITLE OF THE PRESENTATION EVEN IN TWO LINES</a:t>
            </a:r>
          </a:p>
        </p:txBody>
      </p:sp>
      <p:sp>
        <p:nvSpPr>
          <p:cNvPr id="20" name="Text Placeholder 15"/>
          <p:cNvSpPr>
            <a:spLocks noGrp="1"/>
          </p:cNvSpPr>
          <p:nvPr>
            <p:ph type="body" sz="quarter" idx="16" hasCustomPrompt="1"/>
          </p:nvPr>
        </p:nvSpPr>
        <p:spPr>
          <a:xfrm>
            <a:off x="7329491" y="3082926"/>
            <a:ext cx="1560703" cy="931863"/>
          </a:xfrm>
          <a:prstGeom prst="rect">
            <a:avLst/>
          </a:prstGeom>
        </p:spPr>
        <p:txBody>
          <a:bodyPr vert="horz"/>
          <a:lstStyle>
            <a:lvl1pPr marL="0" indent="0" algn="r">
              <a:buNone/>
              <a:defRPr sz="1200">
                <a:solidFill>
                  <a:srgbClr val="404040"/>
                </a:solidFill>
              </a:defRPr>
            </a:lvl1pPr>
          </a:lstStyle>
          <a:p>
            <a:pPr lvl="0"/>
            <a:r>
              <a:rPr lang="hu-HU" dirty="0"/>
              <a:t>Budapest,</a:t>
            </a:r>
            <a:br>
              <a:rPr lang="hu-HU" dirty="0"/>
            </a:br>
            <a:r>
              <a:rPr lang="hu-HU" dirty="0"/>
              <a:t>26. 02. 2017.</a:t>
            </a:r>
          </a:p>
        </p:txBody>
      </p:sp>
      <p:sp>
        <p:nvSpPr>
          <p:cNvPr id="21" name="Text Placeholder 17"/>
          <p:cNvSpPr>
            <a:spLocks noGrp="1"/>
          </p:cNvSpPr>
          <p:nvPr>
            <p:ph type="body" sz="quarter" idx="17" hasCustomPrompt="1"/>
          </p:nvPr>
        </p:nvSpPr>
        <p:spPr>
          <a:xfrm>
            <a:off x="776288" y="4203088"/>
            <a:ext cx="6553200" cy="971550"/>
          </a:xfrm>
          <a:prstGeom prst="rect">
            <a:avLst/>
          </a:prstGeom>
        </p:spPr>
        <p:txBody>
          <a:bodyPr vert="horz"/>
          <a:lstStyle>
            <a:lvl1pPr marL="0" indent="0">
              <a:buNone/>
              <a:defRPr sz="1650">
                <a:solidFill>
                  <a:srgbClr val="262626"/>
                </a:solidFill>
              </a:defRPr>
            </a:lvl1pPr>
          </a:lstStyle>
          <a:p>
            <a:pPr lvl="0"/>
            <a:r>
              <a:rPr lang="hu-HU" dirty="0"/>
              <a:t>The subtitle and brief description</a:t>
            </a:r>
          </a:p>
        </p:txBody>
      </p:sp>
      <p:sp>
        <p:nvSpPr>
          <p:cNvPr id="22" name="Text Placeholder 19"/>
          <p:cNvSpPr>
            <a:spLocks noGrp="1"/>
          </p:cNvSpPr>
          <p:nvPr>
            <p:ph type="body" sz="quarter" idx="18" hasCustomPrompt="1"/>
          </p:nvPr>
        </p:nvSpPr>
        <p:spPr>
          <a:xfrm>
            <a:off x="776288" y="5316023"/>
            <a:ext cx="6553200" cy="368300"/>
          </a:xfrm>
          <a:prstGeom prst="rect">
            <a:avLst/>
          </a:prstGeom>
        </p:spPr>
        <p:txBody>
          <a:bodyPr vert="horz"/>
          <a:lstStyle>
            <a:lvl1pPr marL="0" indent="0">
              <a:buNone/>
              <a:defRPr sz="1500" b="1">
                <a:solidFill>
                  <a:srgbClr val="871829"/>
                </a:solidFill>
              </a:defRPr>
            </a:lvl1pPr>
          </a:lstStyle>
          <a:p>
            <a:pPr lvl="0"/>
            <a:r>
              <a:rPr lang="hu-HU" dirty="0"/>
              <a:t>Author Name Surname</a:t>
            </a:r>
          </a:p>
        </p:txBody>
      </p:sp>
      <p:sp>
        <p:nvSpPr>
          <p:cNvPr id="23" name="Text Placeholder 19"/>
          <p:cNvSpPr>
            <a:spLocks noGrp="1"/>
          </p:cNvSpPr>
          <p:nvPr>
            <p:ph type="body" sz="quarter" idx="19" hasCustomPrompt="1"/>
          </p:nvPr>
        </p:nvSpPr>
        <p:spPr>
          <a:xfrm>
            <a:off x="776288" y="5778942"/>
            <a:ext cx="6553200" cy="790945"/>
          </a:xfrm>
          <a:prstGeom prst="rect">
            <a:avLst/>
          </a:prstGeom>
        </p:spPr>
        <p:txBody>
          <a:bodyPr vert="horz"/>
          <a:lstStyle>
            <a:lvl1pPr marL="0" marR="0" indent="0" algn="l" defTabSz="342892" rtl="0" eaLnBrk="1" fontAlgn="base" latinLnBrk="0" hangingPunct="1">
              <a:lnSpc>
                <a:spcPct val="100000"/>
              </a:lnSpc>
              <a:spcBef>
                <a:spcPct val="20000"/>
              </a:spcBef>
              <a:spcAft>
                <a:spcPct val="0"/>
              </a:spcAft>
              <a:buClrTx/>
              <a:buSzTx/>
              <a:buFont typeface="Arial" charset="0"/>
              <a:buNone/>
              <a:tabLst/>
              <a:defRPr sz="1500" b="0">
                <a:solidFill>
                  <a:srgbClr val="262626"/>
                </a:solidFill>
              </a:defRPr>
            </a:lvl1pPr>
          </a:lstStyle>
          <a:p>
            <a:pPr marL="0" marR="0" lvl="0" indent="0" algn="l" defTabSz="342892" rtl="0" eaLnBrk="1" fontAlgn="base" latinLnBrk="0" hangingPunct="1">
              <a:lnSpc>
                <a:spcPct val="100000"/>
              </a:lnSpc>
              <a:spcBef>
                <a:spcPct val="20000"/>
              </a:spcBef>
              <a:spcAft>
                <a:spcPct val="0"/>
              </a:spcAft>
              <a:buClrTx/>
              <a:buSzTx/>
              <a:buFont typeface="Arial" charset="0"/>
              <a:buNone/>
              <a:tabLst/>
              <a:defRPr/>
            </a:pPr>
            <a:r>
              <a:rPr lang="en-US" dirty="0"/>
              <a:t>Department of Networked Systems and Services </a:t>
            </a:r>
            <a:r>
              <a:rPr lang="hu-HU" dirty="0"/>
              <a:t>mailaddress@hit.bme.hu</a:t>
            </a:r>
          </a:p>
        </p:txBody>
      </p:sp>
      <p:pic>
        <p:nvPicPr>
          <p:cNvPr id="7" name="Picture 6"/>
          <p:cNvPicPr>
            <a:picLocks noChangeAspect="1"/>
          </p:cNvPicPr>
          <p:nvPr/>
        </p:nvPicPr>
        <p:blipFill>
          <a:blip r:embed="rId4"/>
          <a:stretch>
            <a:fillRect/>
          </a:stretch>
        </p:blipFill>
        <p:spPr>
          <a:xfrm>
            <a:off x="776290" y="574680"/>
            <a:ext cx="5587286" cy="1674813"/>
          </a:xfrm>
          <a:prstGeom prst="rect">
            <a:avLst/>
          </a:prstGeom>
        </p:spPr>
      </p:pic>
    </p:spTree>
    <p:extLst>
      <p:ext uri="{BB962C8B-B14F-4D97-AF65-F5344CB8AC3E}">
        <p14:creationId xmlns:p14="http://schemas.microsoft.com/office/powerpoint/2010/main" val="10774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sections and pictures">
    <p:spTree>
      <p:nvGrpSpPr>
        <p:cNvPr id="1" name=""/>
        <p:cNvGrpSpPr/>
        <p:nvPr/>
      </p:nvGrpSpPr>
      <p:grpSpPr>
        <a:xfrm>
          <a:off x="0" y="0"/>
          <a:ext cx="0" cy="0"/>
          <a:chOff x="0" y="0"/>
          <a:chExt cx="0" cy="0"/>
        </a:xfrm>
      </p:grpSpPr>
      <p:sp>
        <p:nvSpPr>
          <p:cNvPr id="12" name="Picture Placeholder 2"/>
          <p:cNvSpPr>
            <a:spLocks noGrp="1"/>
          </p:cNvSpPr>
          <p:nvPr>
            <p:ph type="pic" idx="12"/>
          </p:nvPr>
        </p:nvSpPr>
        <p:spPr>
          <a:xfrm>
            <a:off x="6992992" y="3898206"/>
            <a:ext cx="2151011" cy="2257567"/>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13" name="Picture Placeholder 2"/>
          <p:cNvSpPr>
            <a:spLocks noGrp="1"/>
          </p:cNvSpPr>
          <p:nvPr>
            <p:ph type="pic" idx="13"/>
          </p:nvPr>
        </p:nvSpPr>
        <p:spPr>
          <a:xfrm>
            <a:off x="6992993" y="1312166"/>
            <a:ext cx="2151011" cy="2268423"/>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0" name="Text Placeholder 19"/>
          <p:cNvSpPr>
            <a:spLocks noGrp="1"/>
          </p:cNvSpPr>
          <p:nvPr>
            <p:ph type="body" sz="quarter" idx="14" hasCustomPrompt="1"/>
          </p:nvPr>
        </p:nvSpPr>
        <p:spPr>
          <a:xfrm>
            <a:off x="260004" y="3898200"/>
            <a:ext cx="6497797"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5" name="Text Placeholder 4"/>
          <p:cNvSpPr>
            <a:spLocks noGrp="1"/>
          </p:cNvSpPr>
          <p:nvPr>
            <p:ph type="body" sz="quarter" idx="16" hasCustomPrompt="1"/>
          </p:nvPr>
        </p:nvSpPr>
        <p:spPr>
          <a:xfrm>
            <a:off x="252413" y="1312166"/>
            <a:ext cx="6505575" cy="2267653"/>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19" name="Text Placeholder 4"/>
          <p:cNvSpPr>
            <a:spLocks noGrp="1"/>
          </p:cNvSpPr>
          <p:nvPr>
            <p:ph type="body" sz="quarter" idx="17" hasCustomPrompt="1"/>
          </p:nvPr>
        </p:nvSpPr>
        <p:spPr>
          <a:xfrm>
            <a:off x="252064" y="4468753"/>
            <a:ext cx="6505575"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8"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166305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and emphasis box">
    <p:spTree>
      <p:nvGrpSpPr>
        <p:cNvPr id="1" name=""/>
        <p:cNvGrpSpPr/>
        <p:nvPr/>
      </p:nvGrpSpPr>
      <p:grpSpPr>
        <a:xfrm>
          <a:off x="0" y="0"/>
          <a:ext cx="0" cy="0"/>
          <a:chOff x="0" y="0"/>
          <a:chExt cx="0" cy="0"/>
        </a:xfrm>
      </p:grpSpPr>
      <p:sp>
        <p:nvSpPr>
          <p:cNvPr id="20" name="Picture Placeholder 2"/>
          <p:cNvSpPr>
            <a:spLocks noGrp="1"/>
          </p:cNvSpPr>
          <p:nvPr>
            <p:ph type="pic" idx="12"/>
          </p:nvPr>
        </p:nvSpPr>
        <p:spPr>
          <a:xfrm>
            <a:off x="6992992" y="3898206"/>
            <a:ext cx="2151011" cy="2257567"/>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1" name="Picture Placeholder 2"/>
          <p:cNvSpPr>
            <a:spLocks noGrp="1"/>
          </p:cNvSpPr>
          <p:nvPr>
            <p:ph type="pic" idx="13"/>
          </p:nvPr>
        </p:nvSpPr>
        <p:spPr>
          <a:xfrm>
            <a:off x="6992993" y="1312166"/>
            <a:ext cx="2151011" cy="2268423"/>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2" name="Text Placeholder 19"/>
          <p:cNvSpPr>
            <a:spLocks noGrp="1"/>
          </p:cNvSpPr>
          <p:nvPr>
            <p:ph type="body" sz="quarter" idx="14" hasCustomPrompt="1"/>
          </p:nvPr>
        </p:nvSpPr>
        <p:spPr>
          <a:xfrm>
            <a:off x="260004" y="3898200"/>
            <a:ext cx="6497797"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23" name="Text Placeholder 4"/>
          <p:cNvSpPr>
            <a:spLocks noGrp="1"/>
          </p:cNvSpPr>
          <p:nvPr>
            <p:ph type="body" sz="quarter" idx="16" hasCustomPrompt="1"/>
          </p:nvPr>
        </p:nvSpPr>
        <p:spPr>
          <a:xfrm>
            <a:off x="252413" y="1312166"/>
            <a:ext cx="6505575" cy="2267653"/>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24" name="Text Placeholder 4"/>
          <p:cNvSpPr>
            <a:spLocks noGrp="1"/>
          </p:cNvSpPr>
          <p:nvPr>
            <p:ph type="body" sz="quarter" idx="17" hasCustomPrompt="1"/>
          </p:nvPr>
        </p:nvSpPr>
        <p:spPr>
          <a:xfrm>
            <a:off x="252064" y="4468753"/>
            <a:ext cx="6505575"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8"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270124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gyéni elrendezés">
    <p:spTree>
      <p:nvGrpSpPr>
        <p:cNvPr id="1" name=""/>
        <p:cNvGrpSpPr/>
        <p:nvPr/>
      </p:nvGrpSpPr>
      <p:grpSpPr>
        <a:xfrm>
          <a:off x="0" y="0"/>
          <a:ext cx="0" cy="0"/>
          <a:chOff x="0" y="0"/>
          <a:chExt cx="0" cy="0"/>
        </a:xfrm>
      </p:grpSpPr>
      <p:sp>
        <p:nvSpPr>
          <p:cNvPr id="13" name="Text Placeholder 19"/>
          <p:cNvSpPr>
            <a:spLocks noGrp="1"/>
          </p:cNvSpPr>
          <p:nvPr>
            <p:ph type="body" sz="quarter" idx="14" hasCustomPrompt="1"/>
          </p:nvPr>
        </p:nvSpPr>
        <p:spPr>
          <a:xfrm>
            <a:off x="260001" y="3898200"/>
            <a:ext cx="8564808"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14" name="Text Placeholder 4"/>
          <p:cNvSpPr>
            <a:spLocks noGrp="1"/>
          </p:cNvSpPr>
          <p:nvPr>
            <p:ph type="body" sz="quarter" idx="16" hasCustomPrompt="1"/>
          </p:nvPr>
        </p:nvSpPr>
        <p:spPr>
          <a:xfrm>
            <a:off x="252414" y="1278472"/>
            <a:ext cx="8575060" cy="2301347"/>
          </a:xfrm>
          <a:prstGeom prst="rect">
            <a:avLst/>
          </a:prstGeom>
        </p:spPr>
        <p:txBody>
          <a:bodyPr vert="horz"/>
          <a:lstStyle>
            <a:lvl1pPr marL="0" indent="0">
              <a:buNone/>
              <a:defRPr sz="1650">
                <a:solidFill>
                  <a:schemeClr val="accent1">
                    <a:lumMod val="85000"/>
                    <a:lumOff val="15000"/>
                  </a:schemeClr>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15" name="Text Placeholder 4"/>
          <p:cNvSpPr>
            <a:spLocks noGrp="1"/>
          </p:cNvSpPr>
          <p:nvPr>
            <p:ph type="body" sz="quarter" idx="17" hasCustomPrompt="1"/>
          </p:nvPr>
        </p:nvSpPr>
        <p:spPr>
          <a:xfrm>
            <a:off x="252063" y="4468753"/>
            <a:ext cx="8575060"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6"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376279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10" name="Text Placeholder 4"/>
          <p:cNvSpPr>
            <a:spLocks noGrp="1"/>
          </p:cNvSpPr>
          <p:nvPr>
            <p:ph type="body" sz="quarter" idx="16" hasCustomPrompt="1"/>
          </p:nvPr>
        </p:nvSpPr>
        <p:spPr>
          <a:xfrm>
            <a:off x="252416" y="1270006"/>
            <a:ext cx="8606419" cy="5088203"/>
          </a:xfrm>
          <a:prstGeom prst="rect">
            <a:avLst/>
          </a:prstGeom>
        </p:spPr>
        <p:txBody>
          <a:bodyPr vert="horz"/>
          <a:lstStyle>
            <a:lvl1pPr marL="227410" marR="0" indent="-214313" algn="l" defTabSz="342892" rtl="0" eaLnBrk="1" fontAlgn="base" latinLnBrk="0" hangingPunct="1">
              <a:lnSpc>
                <a:spcPct val="100000"/>
              </a:lnSpc>
              <a:spcBef>
                <a:spcPct val="20000"/>
              </a:spcBef>
              <a:spcAft>
                <a:spcPct val="0"/>
              </a:spcAft>
              <a:buClrTx/>
              <a:buSzTx/>
              <a:buFont typeface="Arial"/>
              <a:buChar char="•"/>
              <a:tabLst/>
              <a:defRPr sz="1500">
                <a:solidFill>
                  <a:srgbClr val="404040"/>
                </a:solidFill>
              </a:defRPr>
            </a:lvl1pPr>
          </a:lstStyle>
          <a:p>
            <a:pPr eaLnBrk="1" hangingPunct="1">
              <a:defRPr/>
            </a:pPr>
            <a:r>
              <a:rPr lang="it-IT" dirty="0" err="1">
                <a:solidFill>
                  <a:schemeClr val="accent1">
                    <a:lumMod val="85000"/>
                    <a:lumOff val="15000"/>
                  </a:schemeClr>
                </a:solidFill>
              </a:rPr>
              <a:t>Lorem</a:t>
            </a:r>
            <a:r>
              <a:rPr lang="it-IT" dirty="0">
                <a:solidFill>
                  <a:schemeClr val="accent1">
                    <a:lumMod val="85000"/>
                    <a:lumOff val="15000"/>
                  </a:schemeClr>
                </a:solidFill>
              </a:rPr>
              <a:t> </a:t>
            </a:r>
            <a:r>
              <a:rPr lang="it-IT" dirty="0" err="1">
                <a:solidFill>
                  <a:schemeClr val="accent1">
                    <a:lumMod val="85000"/>
                    <a:lumOff val="15000"/>
                  </a:schemeClr>
                </a:solidFill>
              </a:rPr>
              <a:t>ipsum</a:t>
            </a:r>
            <a:r>
              <a:rPr lang="it-IT" dirty="0">
                <a:solidFill>
                  <a:schemeClr val="accent1">
                    <a:lumMod val="85000"/>
                    <a:lumOff val="15000"/>
                  </a:schemeClr>
                </a:solidFill>
              </a:rPr>
              <a:t> </a:t>
            </a:r>
            <a:r>
              <a:rPr lang="it-IT" dirty="0" err="1">
                <a:solidFill>
                  <a:schemeClr val="accent1">
                    <a:lumMod val="85000"/>
                    <a:lumOff val="15000"/>
                  </a:schemeClr>
                </a:solidFill>
              </a:rPr>
              <a:t>dolor</a:t>
            </a:r>
            <a:r>
              <a:rPr lang="it-IT" dirty="0">
                <a:solidFill>
                  <a:schemeClr val="accent1">
                    <a:lumMod val="85000"/>
                    <a:lumOff val="15000"/>
                  </a:schemeClr>
                </a:solidFill>
              </a:rPr>
              <a:t> </a:t>
            </a:r>
            <a:r>
              <a:rPr lang="it-IT" dirty="0" err="1">
                <a:solidFill>
                  <a:schemeClr val="accent1">
                    <a:lumMod val="85000"/>
                    <a:lumOff val="15000"/>
                  </a:schemeClr>
                </a:solidFill>
              </a:rPr>
              <a:t>sit</a:t>
            </a:r>
            <a:r>
              <a:rPr lang="it-IT" dirty="0">
                <a:solidFill>
                  <a:schemeClr val="accent1">
                    <a:lumMod val="85000"/>
                    <a:lumOff val="15000"/>
                  </a:schemeClr>
                </a:solidFill>
              </a:rPr>
              <a:t> </a:t>
            </a:r>
            <a:r>
              <a:rPr lang="it-IT" dirty="0" err="1">
                <a:solidFill>
                  <a:schemeClr val="accent1">
                    <a:lumMod val="85000"/>
                    <a:lumOff val="15000"/>
                  </a:schemeClr>
                </a:solidFill>
              </a:rPr>
              <a:t>amet</a:t>
            </a:r>
            <a:r>
              <a:rPr lang="it-IT" dirty="0">
                <a:solidFill>
                  <a:schemeClr val="accent1">
                    <a:lumMod val="85000"/>
                    <a:lumOff val="15000"/>
                  </a:schemeClr>
                </a:solidFill>
              </a:rPr>
              <a:t>, </a:t>
            </a:r>
            <a:r>
              <a:rPr lang="it-IT" dirty="0" err="1">
                <a:solidFill>
                  <a:schemeClr val="accent1">
                    <a:lumMod val="85000"/>
                    <a:lumOff val="15000"/>
                  </a:schemeClr>
                </a:solidFill>
              </a:rPr>
              <a:t>nibh</a:t>
            </a:r>
            <a:r>
              <a:rPr lang="it-IT" dirty="0">
                <a:solidFill>
                  <a:schemeClr val="accent1">
                    <a:lumMod val="85000"/>
                    <a:lumOff val="15000"/>
                  </a:schemeClr>
                </a:solidFill>
              </a:rPr>
              <a:t> morbi </a:t>
            </a:r>
            <a:r>
              <a:rPr lang="it-IT" dirty="0" err="1">
                <a:solidFill>
                  <a:schemeClr val="accent1">
                    <a:lumMod val="85000"/>
                    <a:lumOff val="15000"/>
                  </a:schemeClr>
                </a:solidFill>
              </a:rPr>
              <a:t>turpis</a:t>
            </a:r>
            <a:r>
              <a:rPr lang="it-IT" dirty="0">
                <a:solidFill>
                  <a:schemeClr val="accent1">
                    <a:lumMod val="85000"/>
                    <a:lumOff val="15000"/>
                  </a:schemeClr>
                </a:solidFill>
              </a:rPr>
              <a:t> </a:t>
            </a:r>
            <a:r>
              <a:rPr lang="it-IT" dirty="0" err="1">
                <a:solidFill>
                  <a:schemeClr val="accent1">
                    <a:lumMod val="85000"/>
                    <a:lumOff val="15000"/>
                  </a:schemeClr>
                </a:solidFill>
              </a:rPr>
              <a:t>diam</a:t>
            </a:r>
            <a:r>
              <a:rPr lang="it-IT" dirty="0">
                <a:solidFill>
                  <a:schemeClr val="accent1">
                    <a:lumMod val="85000"/>
                    <a:lumOff val="15000"/>
                  </a:schemeClr>
                </a:solidFill>
              </a:rPr>
              <a:t> et, </a:t>
            </a:r>
            <a:r>
              <a:rPr lang="it-IT" dirty="0" err="1">
                <a:solidFill>
                  <a:schemeClr val="accent1">
                    <a:lumMod val="85000"/>
                    <a:lumOff val="15000"/>
                  </a:schemeClr>
                </a:solidFill>
              </a:rPr>
              <a:t>ac</a:t>
            </a:r>
            <a:r>
              <a:rPr lang="it-IT" dirty="0">
                <a:solidFill>
                  <a:schemeClr val="accent1">
                    <a:lumMod val="85000"/>
                    <a:lumOff val="15000"/>
                  </a:schemeClr>
                </a:solidFill>
              </a:rPr>
              <a:t> </a:t>
            </a:r>
            <a:r>
              <a:rPr lang="it-IT" dirty="0" err="1">
                <a:solidFill>
                  <a:schemeClr val="accent1">
                    <a:lumMod val="85000"/>
                    <a:lumOff val="15000"/>
                  </a:schemeClr>
                </a:solidFill>
              </a:rPr>
              <a:t>metus</a:t>
            </a:r>
            <a:r>
              <a:rPr lang="it-IT" dirty="0">
                <a:solidFill>
                  <a:schemeClr val="accent1">
                    <a:lumMod val="85000"/>
                    <a:lumOff val="15000"/>
                  </a:schemeClr>
                </a:solidFill>
              </a:rPr>
              <a:t> non molestie, </a:t>
            </a:r>
            <a:r>
              <a:rPr lang="it-IT" dirty="0" err="1">
                <a:solidFill>
                  <a:schemeClr val="accent1">
                    <a:lumMod val="85000"/>
                    <a:lumOff val="15000"/>
                  </a:schemeClr>
                </a:solidFill>
              </a:rPr>
              <a:t>sed</a:t>
            </a:r>
            <a:r>
              <a:rPr lang="it-IT" dirty="0">
                <a:solidFill>
                  <a:schemeClr val="accent1">
                    <a:lumMod val="85000"/>
                    <a:lumOff val="15000"/>
                  </a:schemeClr>
                </a:solidFill>
              </a:rPr>
              <a:t> </a:t>
            </a:r>
            <a:r>
              <a:rPr lang="it-IT" dirty="0" err="1">
                <a:solidFill>
                  <a:schemeClr val="accent1">
                    <a:lumMod val="85000"/>
                    <a:lumOff val="15000"/>
                  </a:schemeClr>
                </a:solidFill>
              </a:rPr>
              <a:t>volutpat</a:t>
            </a:r>
            <a:r>
              <a:rPr lang="it-IT" dirty="0">
                <a:solidFill>
                  <a:schemeClr val="accent1">
                    <a:lumMod val="85000"/>
                    <a:lumOff val="15000"/>
                  </a:schemeClr>
                </a:solidFill>
              </a:rPr>
              <a:t> </a:t>
            </a:r>
            <a:r>
              <a:rPr lang="it-IT" dirty="0" err="1">
                <a:solidFill>
                  <a:schemeClr val="accent1">
                    <a:lumMod val="85000"/>
                    <a:lumOff val="15000"/>
                  </a:schemeClr>
                </a:solidFill>
              </a:rPr>
              <a:t>dapibus</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massa </a:t>
            </a:r>
            <a:r>
              <a:rPr lang="it-IT" dirty="0" err="1">
                <a:solidFill>
                  <a:schemeClr val="accent1">
                    <a:lumMod val="85000"/>
                    <a:lumOff val="15000"/>
                  </a:schemeClr>
                </a:solidFill>
              </a:rPr>
              <a:t>montes</a:t>
            </a:r>
            <a:r>
              <a:rPr lang="it-IT" dirty="0">
                <a:solidFill>
                  <a:schemeClr val="accent1">
                    <a:lumMod val="85000"/>
                    <a:lumOff val="15000"/>
                  </a:schemeClr>
                </a:solidFill>
              </a:rPr>
              <a:t>. At ut </a:t>
            </a:r>
            <a:r>
              <a:rPr lang="it-IT" dirty="0" err="1">
                <a:solidFill>
                  <a:schemeClr val="accent1">
                    <a:lumMod val="85000"/>
                    <a:lumOff val="15000"/>
                  </a:schemeClr>
                </a:solidFill>
              </a:rPr>
              <a:t>scelerisque</a:t>
            </a:r>
            <a:r>
              <a:rPr lang="it-IT" dirty="0">
                <a:solidFill>
                  <a:schemeClr val="accent1">
                    <a:lumMod val="85000"/>
                    <a:lumOff val="15000"/>
                  </a:schemeClr>
                </a:solidFill>
              </a:rPr>
              <a:t>, </a:t>
            </a:r>
            <a:r>
              <a:rPr lang="it-IT" dirty="0" err="1">
                <a:solidFill>
                  <a:schemeClr val="accent1">
                    <a:lumMod val="85000"/>
                    <a:lumOff val="15000"/>
                  </a:schemeClr>
                </a:solidFill>
              </a:rPr>
              <a:t>sollicitudin</a:t>
            </a:r>
            <a:r>
              <a:rPr lang="it-IT" dirty="0">
                <a:solidFill>
                  <a:schemeClr val="accent1">
                    <a:lumMod val="85000"/>
                    <a:lumOff val="15000"/>
                  </a:schemeClr>
                </a:solidFill>
              </a:rPr>
              <a:t> </a:t>
            </a:r>
            <a:r>
              <a:rPr lang="it-IT" dirty="0" err="1">
                <a:solidFill>
                  <a:schemeClr val="accent1">
                    <a:lumMod val="85000"/>
                    <a:lumOff val="15000"/>
                  </a:schemeClr>
                </a:solidFill>
              </a:rPr>
              <a:t>nunc</a:t>
            </a:r>
            <a:r>
              <a:rPr lang="it-IT" dirty="0">
                <a:solidFill>
                  <a:schemeClr val="accent1">
                    <a:lumMod val="85000"/>
                    <a:lumOff val="15000"/>
                  </a:schemeClr>
                </a:solidFill>
              </a:rPr>
              <a:t> ut, </a:t>
            </a:r>
            <a:r>
              <a:rPr lang="it-IT" dirty="0" err="1">
                <a:solidFill>
                  <a:schemeClr val="accent1">
                    <a:lumMod val="85000"/>
                    <a:lumOff val="15000"/>
                  </a:schemeClr>
                </a:solidFill>
              </a:rPr>
              <a:t>mollis</a:t>
            </a:r>
            <a:r>
              <a:rPr lang="it-IT" dirty="0">
                <a:solidFill>
                  <a:schemeClr val="accent1">
                    <a:lumMod val="85000"/>
                    <a:lumOff val="15000"/>
                  </a:schemeClr>
                </a:solidFill>
              </a:rPr>
              <a:t> </a:t>
            </a:r>
            <a:r>
              <a:rPr lang="it-IT" dirty="0" err="1">
                <a:solidFill>
                  <a:schemeClr val="accent1">
                    <a:lumMod val="85000"/>
                    <a:lumOff val="15000"/>
                  </a:schemeClr>
                </a:solidFill>
              </a:rPr>
              <a:t>ridiculus</a:t>
            </a:r>
            <a:r>
              <a:rPr lang="it-IT" dirty="0">
                <a:solidFill>
                  <a:schemeClr val="accent1">
                    <a:lumMod val="85000"/>
                    <a:lumOff val="15000"/>
                  </a:schemeClr>
                </a:solidFill>
              </a:rPr>
              <a:t> </a:t>
            </a:r>
            <a:r>
              <a:rPr lang="it-IT" dirty="0" err="1">
                <a:solidFill>
                  <a:schemeClr val="accent1">
                    <a:lumMod val="85000"/>
                    <a:lumOff val="15000"/>
                  </a:schemeClr>
                </a:solidFill>
              </a:rPr>
              <a:t>voluptatibus</a:t>
            </a:r>
            <a:r>
              <a:rPr lang="it-IT" dirty="0">
                <a:solidFill>
                  <a:schemeClr val="accent1">
                    <a:lumMod val="85000"/>
                    <a:lumOff val="15000"/>
                  </a:schemeClr>
                </a:solidFill>
              </a:rPr>
              <a:t>. Ornare </a:t>
            </a:r>
            <a:r>
              <a:rPr lang="it-IT" dirty="0" err="1">
                <a:solidFill>
                  <a:schemeClr val="accent1">
                    <a:lumMod val="85000"/>
                    <a:lumOff val="15000"/>
                  </a:schemeClr>
                </a:solidFill>
              </a:rPr>
              <a:t>mattis</a:t>
            </a:r>
            <a:r>
              <a:rPr lang="it-IT" dirty="0">
                <a:solidFill>
                  <a:schemeClr val="accent1">
                    <a:lumMod val="85000"/>
                    <a:lumOff val="15000"/>
                  </a:schemeClr>
                </a:solidFill>
              </a:rPr>
              <a:t> magna </a:t>
            </a:r>
            <a:r>
              <a:rPr lang="it-IT" dirty="0" err="1">
                <a:solidFill>
                  <a:schemeClr val="accent1">
                    <a:lumMod val="85000"/>
                    <a:lumOff val="15000"/>
                  </a:schemeClr>
                </a:solidFill>
              </a:rPr>
              <a:t>tempus</a:t>
            </a:r>
            <a:r>
              <a:rPr lang="it-IT" dirty="0">
                <a:solidFill>
                  <a:schemeClr val="accent1">
                    <a:lumMod val="85000"/>
                    <a:lumOff val="15000"/>
                  </a:schemeClr>
                </a:solidFill>
              </a:rPr>
              <a:t> ut, </a:t>
            </a:r>
            <a:r>
              <a:rPr lang="it-IT" dirty="0" err="1">
                <a:solidFill>
                  <a:schemeClr val="accent1">
                    <a:lumMod val="85000"/>
                    <a:lumOff val="15000"/>
                  </a:schemeClr>
                </a:solidFill>
              </a:rPr>
              <a:t>penatibus</a:t>
            </a:r>
            <a:r>
              <a:rPr lang="it-IT" dirty="0">
                <a:solidFill>
                  <a:schemeClr val="accent1">
                    <a:lumMod val="85000"/>
                    <a:lumOff val="15000"/>
                  </a:schemeClr>
                </a:solidFill>
              </a:rPr>
              <a:t> </a:t>
            </a:r>
            <a:r>
              <a:rPr lang="it-IT" dirty="0" err="1">
                <a:solidFill>
                  <a:schemeClr val="accent1">
                    <a:lumMod val="85000"/>
                    <a:lumOff val="15000"/>
                  </a:schemeClr>
                </a:solidFill>
              </a:rPr>
              <a:t>egestas</a:t>
            </a:r>
            <a:r>
              <a:rPr lang="it-IT" dirty="0">
                <a:solidFill>
                  <a:schemeClr val="accent1">
                    <a:lumMod val="85000"/>
                    <a:lumOff val="15000"/>
                  </a:schemeClr>
                </a:solidFill>
              </a:rPr>
              <a:t> massa </a:t>
            </a:r>
            <a:r>
              <a:rPr lang="it-IT" dirty="0" err="1">
                <a:solidFill>
                  <a:schemeClr val="accent1">
                    <a:lumMod val="85000"/>
                    <a:lumOff val="15000"/>
                  </a:schemeClr>
                </a:solidFill>
              </a:rPr>
              <a:t>ipsum</a:t>
            </a:r>
            <a:r>
              <a:rPr lang="it-IT" dirty="0">
                <a:solidFill>
                  <a:schemeClr val="accent1">
                    <a:lumMod val="85000"/>
                    <a:lumOff val="15000"/>
                  </a:schemeClr>
                </a:solidFill>
              </a:rPr>
              <a:t> </a:t>
            </a:r>
            <a:r>
              <a:rPr lang="it-IT" dirty="0" err="1">
                <a:solidFill>
                  <a:schemeClr val="accent1">
                    <a:lumMod val="85000"/>
                    <a:lumOff val="15000"/>
                  </a:schemeClr>
                </a:solidFill>
              </a:rPr>
              <a:t>nec</a:t>
            </a:r>
            <a:r>
              <a:rPr lang="it-IT" dirty="0">
                <a:solidFill>
                  <a:schemeClr val="accent1">
                    <a:lumMod val="85000"/>
                    <a:lumOff val="15000"/>
                  </a:schemeClr>
                </a:solidFill>
              </a:rPr>
              <a:t> </a:t>
            </a:r>
            <a:r>
              <a:rPr lang="it-IT" dirty="0" err="1">
                <a:solidFill>
                  <a:schemeClr val="accent1">
                    <a:lumMod val="85000"/>
                    <a:lumOff val="15000"/>
                  </a:schemeClr>
                </a:solidFill>
              </a:rPr>
              <a:t>commodo</a:t>
            </a:r>
            <a:r>
              <a:rPr lang="it-IT" dirty="0">
                <a:solidFill>
                  <a:schemeClr val="accent1">
                    <a:lumMod val="85000"/>
                    <a:lumOff val="15000"/>
                  </a:schemeClr>
                </a:solidFill>
              </a:rPr>
              <a:t> viverra, urna et </a:t>
            </a:r>
            <a:r>
              <a:rPr lang="it-IT" dirty="0" err="1">
                <a:solidFill>
                  <a:schemeClr val="accent1">
                    <a:lumMod val="85000"/>
                    <a:lumOff val="15000"/>
                  </a:schemeClr>
                </a:solidFill>
              </a:rPr>
              <a:t>luctus</a:t>
            </a:r>
            <a:r>
              <a:rPr lang="it-IT" dirty="0">
                <a:solidFill>
                  <a:schemeClr val="accent1">
                    <a:lumMod val="85000"/>
                    <a:lumOff val="15000"/>
                  </a:schemeClr>
                </a:solidFill>
              </a:rPr>
              <a:t> </a:t>
            </a:r>
            <a:r>
              <a:rPr lang="it-IT" dirty="0" err="1">
                <a:solidFill>
                  <a:schemeClr val="accent1">
                    <a:lumMod val="85000"/>
                    <a:lumOff val="15000"/>
                  </a:schemeClr>
                </a:solidFill>
              </a:rPr>
              <a:t>ac</a:t>
            </a:r>
            <a:r>
              <a:rPr lang="it-IT" dirty="0">
                <a:solidFill>
                  <a:schemeClr val="accent1">
                    <a:lumMod val="85000"/>
                    <a:lumOff val="15000"/>
                  </a:schemeClr>
                </a:solidFill>
              </a:rPr>
              <a:t> odio </a:t>
            </a:r>
            <a:r>
              <a:rPr lang="it-IT" dirty="0" err="1">
                <a:solidFill>
                  <a:schemeClr val="accent1">
                    <a:lumMod val="85000"/>
                    <a:lumOff val="15000"/>
                  </a:schemeClr>
                </a:solidFill>
              </a:rPr>
              <a:t>mauris</a:t>
            </a:r>
            <a:r>
              <a:rPr lang="it-IT" dirty="0">
                <a:solidFill>
                  <a:schemeClr val="accent1">
                    <a:lumMod val="85000"/>
                    <a:lumOff val="15000"/>
                  </a:schemeClr>
                </a:solidFill>
              </a:rPr>
              <a:t> non, </a:t>
            </a:r>
            <a:r>
              <a:rPr lang="it-IT" dirty="0" err="1">
                <a:solidFill>
                  <a:schemeClr val="accent1">
                    <a:lumMod val="85000"/>
                    <a:lumOff val="15000"/>
                  </a:schemeClr>
                </a:solidFill>
              </a:rPr>
              <a:t>commodo</a:t>
            </a:r>
            <a:r>
              <a:rPr lang="it-IT" dirty="0">
                <a:solidFill>
                  <a:schemeClr val="accent1">
                    <a:lumMod val="85000"/>
                    <a:lumOff val="15000"/>
                  </a:schemeClr>
                </a:solidFill>
              </a:rPr>
              <a:t> </a:t>
            </a:r>
            <a:r>
              <a:rPr lang="it-IT" dirty="0" err="1">
                <a:solidFill>
                  <a:schemeClr val="accent1">
                    <a:lumMod val="85000"/>
                    <a:lumOff val="15000"/>
                  </a:schemeClr>
                </a:solidFill>
              </a:rPr>
              <a:t>risus</a:t>
            </a:r>
            <a:r>
              <a:rPr lang="it-IT" dirty="0">
                <a:solidFill>
                  <a:schemeClr val="accent1">
                    <a:lumMod val="85000"/>
                    <a:lumOff val="15000"/>
                  </a:schemeClr>
                </a:solidFill>
              </a:rPr>
              <a:t> nulla </a:t>
            </a:r>
            <a:r>
              <a:rPr lang="it-IT" dirty="0" err="1">
                <a:solidFill>
                  <a:schemeClr val="accent1">
                    <a:lumMod val="85000"/>
                    <a:lumOff val="15000"/>
                  </a:schemeClr>
                </a:solidFill>
              </a:rPr>
              <a:t>nam</a:t>
            </a:r>
            <a:r>
              <a:rPr lang="it-IT" dirty="0">
                <a:solidFill>
                  <a:schemeClr val="accent1">
                    <a:lumMod val="85000"/>
                    <a:lumOff val="15000"/>
                  </a:schemeClr>
                </a:solidFill>
              </a:rPr>
              <a:t> </a:t>
            </a:r>
            <a:r>
              <a:rPr lang="it-IT" dirty="0" err="1">
                <a:solidFill>
                  <a:schemeClr val="accent1">
                    <a:lumMod val="85000"/>
                    <a:lumOff val="15000"/>
                  </a:schemeClr>
                </a:solidFill>
              </a:rPr>
              <a:t>duis</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a:t>
            </a:r>
            <a:r>
              <a:rPr lang="it-IT" dirty="0" err="1">
                <a:solidFill>
                  <a:schemeClr val="accent1">
                    <a:lumMod val="85000"/>
                    <a:lumOff val="15000"/>
                  </a:schemeClr>
                </a:solidFill>
              </a:rPr>
              <a:t>aliquet</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a:t>
            </a:r>
            <a:r>
              <a:rPr lang="it-IT" dirty="0" err="1">
                <a:solidFill>
                  <a:schemeClr val="accent1">
                    <a:lumMod val="85000"/>
                    <a:lumOff val="15000"/>
                  </a:schemeClr>
                </a:solidFill>
              </a:rPr>
              <a:t>metus</a:t>
            </a:r>
            <a:r>
              <a:rPr lang="it-IT" dirty="0">
                <a:solidFill>
                  <a:schemeClr val="accent1">
                    <a:lumMod val="85000"/>
                    <a:lumOff val="15000"/>
                  </a:schemeClr>
                </a:solidFill>
              </a:rPr>
              <a:t>. </a:t>
            </a: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enim</a:t>
            </a:r>
            <a:r>
              <a:rPr lang="it-IT" dirty="0">
                <a:solidFill>
                  <a:schemeClr val="accent1">
                    <a:lumMod val="85000"/>
                    <a:lumOff val="15000"/>
                  </a:schemeClr>
                </a:solidFill>
              </a:rPr>
              <a:t> </a:t>
            </a:r>
            <a:r>
              <a:rPr lang="it-IT" dirty="0" err="1">
                <a:solidFill>
                  <a:schemeClr val="accent1">
                    <a:lumMod val="85000"/>
                    <a:lumOff val="15000"/>
                  </a:schemeClr>
                </a:solidFill>
              </a:rPr>
              <a:t>facilisis</a:t>
            </a:r>
            <a:r>
              <a:rPr lang="it-IT" dirty="0">
                <a:solidFill>
                  <a:schemeClr val="accent1">
                    <a:lumMod val="85000"/>
                    <a:lumOff val="15000"/>
                  </a:schemeClr>
                </a:solidFill>
              </a:rPr>
              <a:t> in. </a:t>
            </a:r>
            <a:r>
              <a:rPr lang="it-IT" dirty="0" err="1">
                <a:solidFill>
                  <a:schemeClr val="accent1">
                    <a:lumMod val="85000"/>
                    <a:lumOff val="15000"/>
                  </a:schemeClr>
                </a:solidFill>
              </a:rPr>
              <a:t>Natoque</a:t>
            </a:r>
            <a:r>
              <a:rPr lang="it-IT" dirty="0">
                <a:solidFill>
                  <a:schemeClr val="accent1">
                    <a:lumMod val="85000"/>
                    <a:lumOff val="15000"/>
                  </a:schemeClr>
                </a:solidFill>
              </a:rPr>
              <a:t> vero </a:t>
            </a:r>
            <a:r>
              <a:rPr lang="it-IT" dirty="0" err="1">
                <a:solidFill>
                  <a:schemeClr val="accent1">
                    <a:lumMod val="85000"/>
                    <a:lumOff val="15000"/>
                  </a:schemeClr>
                </a:solidFill>
              </a:rPr>
              <a:t>augue</a:t>
            </a:r>
            <a:r>
              <a:rPr lang="it-IT" dirty="0">
                <a:solidFill>
                  <a:schemeClr val="accent1">
                    <a:lumMod val="85000"/>
                    <a:lumOff val="15000"/>
                  </a:schemeClr>
                </a:solidFill>
              </a:rPr>
              <a:t>, </a:t>
            </a:r>
            <a:r>
              <a:rPr lang="it-IT" dirty="0" err="1">
                <a:solidFill>
                  <a:schemeClr val="accent1">
                    <a:lumMod val="85000"/>
                    <a:lumOff val="15000"/>
                  </a:schemeClr>
                </a:solidFill>
              </a:rPr>
              <a:t>iaculis</a:t>
            </a:r>
            <a:r>
              <a:rPr lang="it-IT" dirty="0">
                <a:solidFill>
                  <a:schemeClr val="accent1">
                    <a:lumMod val="85000"/>
                    <a:lumOff val="15000"/>
                  </a:schemeClr>
                </a:solidFill>
              </a:rPr>
              <a:t> </a:t>
            </a:r>
            <a:r>
              <a:rPr lang="it-IT" dirty="0" err="1">
                <a:solidFill>
                  <a:schemeClr val="accent1">
                    <a:lumMod val="85000"/>
                    <a:lumOff val="15000"/>
                  </a:schemeClr>
                </a:solidFill>
              </a:rPr>
              <a:t>diam</a:t>
            </a:r>
            <a:r>
              <a:rPr lang="it-IT" dirty="0">
                <a:solidFill>
                  <a:schemeClr val="accent1">
                    <a:lumMod val="85000"/>
                    <a:lumOff val="15000"/>
                  </a:schemeClr>
                </a:solidFill>
              </a:rPr>
              <a:t> </a:t>
            </a:r>
            <a:r>
              <a:rPr lang="it-IT" dirty="0" err="1">
                <a:solidFill>
                  <a:schemeClr val="accent1">
                    <a:lumMod val="85000"/>
                    <a:lumOff val="15000"/>
                  </a:schemeClr>
                </a:solidFill>
              </a:rPr>
              <a:t>habitasse</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mus</a:t>
            </a:r>
            <a:r>
              <a:rPr lang="it-IT" dirty="0">
                <a:solidFill>
                  <a:schemeClr val="accent1">
                    <a:lumMod val="85000"/>
                    <a:lumOff val="15000"/>
                  </a:schemeClr>
                </a:solidFill>
              </a:rPr>
              <a:t>. </a:t>
            </a:r>
          </a:p>
          <a:p>
            <a:pPr eaLnBrk="1" hangingPunct="1">
              <a:defRPr/>
            </a:pP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eaLnBrk="1" hangingPunct="1">
              <a:defRPr/>
            </a:pPr>
            <a:endParaRPr lang="it-IT" dirty="0">
              <a:solidFill>
                <a:schemeClr val="accent1">
                  <a:lumMod val="85000"/>
                  <a:lumOff val="15000"/>
                </a:schemeClr>
              </a:solidFill>
            </a:endParaRPr>
          </a:p>
        </p:txBody>
      </p:sp>
      <p:sp>
        <p:nvSpPr>
          <p:cNvPr id="5"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3214679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225" y="587216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 y="3767144"/>
            <a:ext cx="9155113" cy="2733675"/>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750" dirty="0"/>
          </a:p>
        </p:txBody>
      </p:sp>
      <p:pic>
        <p:nvPicPr>
          <p:cNvPr id="6"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665" y="310991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stretch>
            <a:fillRect/>
          </a:stretch>
        </p:blipFill>
        <p:spPr>
          <a:xfrm>
            <a:off x="917575" y="1952625"/>
            <a:ext cx="5168900" cy="1549400"/>
          </a:xfrm>
          <a:prstGeom prst="rect">
            <a:avLst/>
          </a:prstGeom>
        </p:spPr>
      </p:pic>
    </p:spTree>
    <p:extLst>
      <p:ext uri="{BB962C8B-B14F-4D97-AF65-F5344CB8AC3E}">
        <p14:creationId xmlns:p14="http://schemas.microsoft.com/office/powerpoint/2010/main" val="3582166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66267" y="95251"/>
            <a:ext cx="5785200" cy="844728"/>
          </a:xfrm>
          <a:prstGeom prst="rect">
            <a:avLst/>
          </a:prstGeom>
        </p:spPr>
        <p:txBody>
          <a:bodyPr anchor="b" anchorCtr="0"/>
          <a:lstStyle>
            <a:lvl1pPr algn="r">
              <a:defRPr sz="1950" b="1" cap="all" baseline="0">
                <a:solidFill>
                  <a:srgbClr val="871829"/>
                </a:solidFill>
              </a:defRPr>
            </a:lvl1pPr>
          </a:lstStyle>
          <a:p>
            <a:r>
              <a:rPr lang="hu-HU" noProof="0" dirty="0"/>
              <a:t>A FÓLIA CÍME</a:t>
            </a:r>
          </a:p>
        </p:txBody>
      </p:sp>
      <p:sp>
        <p:nvSpPr>
          <p:cNvPr id="3" name="Text Placeholder 2"/>
          <p:cNvSpPr>
            <a:spLocks noGrp="1"/>
          </p:cNvSpPr>
          <p:nvPr>
            <p:ph type="body" sz="quarter" idx="10"/>
          </p:nvPr>
        </p:nvSpPr>
        <p:spPr>
          <a:xfrm>
            <a:off x="269631" y="1230923"/>
            <a:ext cx="8581836" cy="5134707"/>
          </a:xfrm>
          <a:prstGeom prst="rect">
            <a:avLst/>
          </a:prstGeom>
        </p:spPr>
        <p:txBody>
          <a:bodyPr/>
          <a:lstStyle>
            <a:lvl1pPr>
              <a:defRPr sz="2100">
                <a:solidFill>
                  <a:schemeClr val="accent1"/>
                </a:solidFill>
              </a:defRPr>
            </a:lvl1pPr>
            <a:lvl2pPr>
              <a:defRPr sz="1800">
                <a:solidFill>
                  <a:schemeClr val="accent1"/>
                </a:solidFill>
              </a:defRPr>
            </a:lvl2pPr>
            <a:lvl3pPr>
              <a:defRPr sz="1500">
                <a:solidFill>
                  <a:schemeClr val="accent1"/>
                </a:solidFill>
              </a:defRPr>
            </a:lvl3pPr>
            <a:lvl4pPr>
              <a:defRPr sz="1350">
                <a:solidFill>
                  <a:schemeClr val="accent1"/>
                </a:solidFill>
              </a:defRPr>
            </a:lvl4pPr>
            <a:lvl5pPr>
              <a:defRPr sz="1350">
                <a:solidFill>
                  <a:schemeClr val="accent1"/>
                </a:solidFill>
              </a:defRPr>
            </a:lvl5pPr>
          </a:lstStyle>
          <a:p>
            <a:pPr lvl="0"/>
            <a:r>
              <a:rPr lang="hu-HU" noProof="0" dirty="0"/>
              <a:t>Edit Master text </a:t>
            </a:r>
            <a:r>
              <a:rPr lang="hu-HU" noProof="0" dirty="0" err="1"/>
              <a:t>styles</a:t>
            </a:r>
            <a:endParaRPr lang="hu-HU" noProof="0" dirty="0"/>
          </a:p>
          <a:p>
            <a:pPr lvl="1"/>
            <a:r>
              <a:rPr lang="hu-HU" noProof="0" dirty="0" err="1"/>
              <a:t>Second</a:t>
            </a:r>
            <a:r>
              <a:rPr lang="hu-HU" noProof="0" dirty="0"/>
              <a:t> </a:t>
            </a:r>
            <a:r>
              <a:rPr lang="hu-HU" noProof="0" dirty="0" err="1"/>
              <a:t>level</a:t>
            </a:r>
            <a:endParaRPr lang="hu-HU" noProof="0" dirty="0"/>
          </a:p>
          <a:p>
            <a:pPr lvl="2"/>
            <a:r>
              <a:rPr lang="hu-HU" noProof="0" dirty="0" err="1"/>
              <a:t>Third</a:t>
            </a:r>
            <a:r>
              <a:rPr lang="hu-HU" noProof="0" dirty="0"/>
              <a:t> </a:t>
            </a:r>
            <a:r>
              <a:rPr lang="hu-HU" noProof="0" dirty="0" err="1"/>
              <a:t>level</a:t>
            </a:r>
            <a:endParaRPr lang="hu-HU" noProof="0" dirty="0"/>
          </a:p>
          <a:p>
            <a:pPr lvl="3"/>
            <a:r>
              <a:rPr lang="hu-HU" noProof="0" dirty="0" err="1"/>
              <a:t>Fourth</a:t>
            </a:r>
            <a:r>
              <a:rPr lang="hu-HU" noProof="0" dirty="0"/>
              <a:t> </a:t>
            </a:r>
            <a:r>
              <a:rPr lang="hu-HU" noProof="0" dirty="0" err="1"/>
              <a:t>level</a:t>
            </a:r>
            <a:endParaRPr lang="hu-HU" noProof="0" dirty="0"/>
          </a:p>
          <a:p>
            <a:pPr lvl="4"/>
            <a:r>
              <a:rPr lang="hu-HU" noProof="0" dirty="0" err="1"/>
              <a:t>Fifth</a:t>
            </a:r>
            <a:r>
              <a:rPr lang="hu-HU" noProof="0" dirty="0"/>
              <a:t> </a:t>
            </a:r>
            <a:r>
              <a:rPr lang="hu-HU" noProof="0" dirty="0" err="1"/>
              <a:t>level</a:t>
            </a:r>
            <a:endParaRPr lang="hu-HU" noProof="0" dirty="0"/>
          </a:p>
        </p:txBody>
      </p:sp>
    </p:spTree>
    <p:extLst>
      <p:ext uri="{BB962C8B-B14F-4D97-AF65-F5344CB8AC3E}">
        <p14:creationId xmlns:p14="http://schemas.microsoft.com/office/powerpoint/2010/main" val="41405304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Csak cím">
    <p:spTree>
      <p:nvGrpSpPr>
        <p:cNvPr id="1" name=""/>
        <p:cNvGrpSpPr/>
        <p:nvPr/>
      </p:nvGrpSpPr>
      <p:grpSpPr>
        <a:xfrm>
          <a:off x="0" y="0"/>
          <a:ext cx="0" cy="0"/>
          <a:chOff x="0" y="0"/>
          <a:chExt cx="0" cy="0"/>
        </a:xfrm>
      </p:grpSpPr>
      <p:sp>
        <p:nvSpPr>
          <p:cNvPr id="2" name="Cím 1"/>
          <p:cNvSpPr>
            <a:spLocks noGrp="1"/>
          </p:cNvSpPr>
          <p:nvPr>
            <p:ph type="title"/>
          </p:nvPr>
        </p:nvSpPr>
        <p:spPr>
          <a:xfrm>
            <a:off x="1187451" y="44453"/>
            <a:ext cx="7956550" cy="792163"/>
          </a:xfrm>
          <a:prstGeom prst="rect">
            <a:avLst/>
          </a:prstGeom>
        </p:spPr>
        <p:txBody>
          <a:bodyPr/>
          <a:lstStyle/>
          <a:p>
            <a:r>
              <a:rPr lang="hu-HU"/>
              <a:t>Mintacím szerkesztése</a:t>
            </a:r>
          </a:p>
        </p:txBody>
      </p:sp>
      <p:sp>
        <p:nvSpPr>
          <p:cNvPr id="3" name="Rectangle 4"/>
          <p:cNvSpPr>
            <a:spLocks noGrp="1" noChangeArrowheads="1"/>
          </p:cNvSpPr>
          <p:nvPr>
            <p:ph type="dt" sz="half" idx="10"/>
          </p:nvPr>
        </p:nvSpPr>
        <p:spPr>
          <a:xfrm>
            <a:off x="34925" y="6597650"/>
            <a:ext cx="2133600" cy="215900"/>
          </a:xfrm>
          <a:prstGeom prst="rect">
            <a:avLst/>
          </a:prstGeom>
          <a:ln/>
        </p:spPr>
        <p:txBody>
          <a:bodyPr/>
          <a:lstStyle>
            <a:lvl1pPr>
              <a:defRPr/>
            </a:lvl1pPr>
          </a:lstStyle>
          <a:p>
            <a:pPr>
              <a:defRPr/>
            </a:pPr>
            <a:endParaRPr lang="hu-HU" altLang="hu-HU"/>
          </a:p>
        </p:txBody>
      </p:sp>
      <p:sp>
        <p:nvSpPr>
          <p:cNvPr id="4" name="Rectangle 6"/>
          <p:cNvSpPr>
            <a:spLocks noGrp="1" noChangeArrowheads="1"/>
          </p:cNvSpPr>
          <p:nvPr>
            <p:ph type="sldNum" sz="quarter" idx="11"/>
          </p:nvPr>
        </p:nvSpPr>
        <p:spPr>
          <a:xfrm>
            <a:off x="6975475" y="6597650"/>
            <a:ext cx="2133600" cy="215900"/>
          </a:xfrm>
          <a:prstGeom prst="rect">
            <a:avLst/>
          </a:prstGeom>
          <a:ln/>
        </p:spPr>
        <p:txBody>
          <a:bodyPr/>
          <a:lstStyle>
            <a:lvl1pPr>
              <a:defRPr/>
            </a:lvl1pPr>
          </a:lstStyle>
          <a:p>
            <a:pPr>
              <a:defRPr/>
            </a:pPr>
            <a:fld id="{EDC5AC42-E3A9-458A-AB10-863D608363DA}" type="slidenum">
              <a:rPr lang="hu-HU" altLang="hu-HU"/>
              <a:pPr>
                <a:defRPr/>
              </a:pPr>
              <a:t>‹#›</a:t>
            </a:fld>
            <a:endParaRPr lang="hu-HU" altLang="hu-HU"/>
          </a:p>
        </p:txBody>
      </p:sp>
    </p:spTree>
    <p:extLst>
      <p:ext uri="{BB962C8B-B14F-4D97-AF65-F5344CB8AC3E}">
        <p14:creationId xmlns:p14="http://schemas.microsoft.com/office/powerpoint/2010/main" val="303567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Intro slide">
    <p:spTree>
      <p:nvGrpSpPr>
        <p:cNvPr id="1" name=""/>
        <p:cNvGrpSpPr/>
        <p:nvPr/>
      </p:nvGrpSpPr>
      <p:grpSpPr>
        <a:xfrm>
          <a:off x="0" y="0"/>
          <a:ext cx="0" cy="0"/>
          <a:chOff x="0" y="0"/>
          <a:chExt cx="0" cy="0"/>
        </a:xfrm>
      </p:grpSpPr>
      <p:pic>
        <p:nvPicPr>
          <p:cNvPr id="1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6288" y="574675"/>
            <a:ext cx="6096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userDrawn="1"/>
        </p:nvSpPr>
        <p:spPr>
          <a:xfrm>
            <a:off x="8748716" y="574681"/>
            <a:ext cx="407987" cy="1674813"/>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7" name="Straight Connector 16"/>
          <p:cNvCxnSpPr/>
          <p:nvPr userDrawn="1"/>
        </p:nvCxnSpPr>
        <p:spPr>
          <a:xfrm flipV="1">
            <a:off x="776288" y="2913069"/>
            <a:ext cx="7972425" cy="3175"/>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3"/>
          <p:cNvSpPr>
            <a:spLocks noGrp="1"/>
          </p:cNvSpPr>
          <p:nvPr>
            <p:ph type="body" sz="quarter" idx="15" hasCustomPrompt="1"/>
          </p:nvPr>
        </p:nvSpPr>
        <p:spPr>
          <a:xfrm>
            <a:off x="776288" y="3082925"/>
            <a:ext cx="6553200" cy="931132"/>
          </a:xfrm>
          <a:prstGeom prst="rect">
            <a:avLst/>
          </a:prstGeom>
        </p:spPr>
        <p:txBody>
          <a:bodyPr vert="horz"/>
          <a:lstStyle>
            <a:lvl1pPr marL="0" indent="0">
              <a:buNone/>
              <a:defRPr sz="2100" b="1">
                <a:solidFill>
                  <a:srgbClr val="871829"/>
                </a:solidFill>
              </a:defRPr>
            </a:lvl1pPr>
            <a:lvl2pPr marL="342892" indent="0">
              <a:buNone/>
              <a:defRPr/>
            </a:lvl2pPr>
            <a:lvl3pPr marL="685783" indent="0">
              <a:buNone/>
              <a:defRPr/>
            </a:lvl3pPr>
            <a:lvl4pPr marL="1028675" indent="0">
              <a:buNone/>
              <a:defRPr/>
            </a:lvl4pPr>
            <a:lvl5pPr marL="1371566" indent="0">
              <a:buNone/>
              <a:defRPr/>
            </a:lvl5pPr>
          </a:lstStyle>
          <a:p>
            <a:pPr lvl="0"/>
            <a:r>
              <a:rPr lang="hu-HU" dirty="0"/>
              <a:t>AZ ELŐADÁS CÍME EGY SORBAN VAGY AKÁR KETTŐBEN</a:t>
            </a:r>
          </a:p>
        </p:txBody>
      </p:sp>
      <p:sp>
        <p:nvSpPr>
          <p:cNvPr id="21" name="Text Placeholder 17"/>
          <p:cNvSpPr>
            <a:spLocks noGrp="1"/>
          </p:cNvSpPr>
          <p:nvPr>
            <p:ph type="body" sz="quarter" idx="17" hasCustomPrompt="1"/>
          </p:nvPr>
        </p:nvSpPr>
        <p:spPr>
          <a:xfrm>
            <a:off x="776288" y="4203088"/>
            <a:ext cx="6553200" cy="971550"/>
          </a:xfrm>
          <a:prstGeom prst="rect">
            <a:avLst/>
          </a:prstGeom>
        </p:spPr>
        <p:txBody>
          <a:bodyPr vert="horz"/>
          <a:lstStyle>
            <a:lvl1pPr marL="0" indent="0">
              <a:buNone/>
              <a:defRPr sz="1650">
                <a:solidFill>
                  <a:srgbClr val="777679"/>
                </a:solidFill>
              </a:defRPr>
            </a:lvl1pPr>
          </a:lstStyle>
          <a:p>
            <a:pPr lvl="0"/>
            <a:r>
              <a:rPr lang="hu-HU" dirty="0"/>
              <a:t>Az előadás alcíme, rövid leírása</a:t>
            </a:r>
          </a:p>
        </p:txBody>
      </p:sp>
      <p:sp>
        <p:nvSpPr>
          <p:cNvPr id="22" name="Text Placeholder 19"/>
          <p:cNvSpPr>
            <a:spLocks noGrp="1"/>
          </p:cNvSpPr>
          <p:nvPr>
            <p:ph type="body" sz="quarter" idx="18" hasCustomPrompt="1"/>
          </p:nvPr>
        </p:nvSpPr>
        <p:spPr>
          <a:xfrm>
            <a:off x="776288" y="5316023"/>
            <a:ext cx="6553200" cy="368300"/>
          </a:xfrm>
          <a:prstGeom prst="rect">
            <a:avLst/>
          </a:prstGeom>
        </p:spPr>
        <p:txBody>
          <a:bodyPr vert="horz"/>
          <a:lstStyle>
            <a:lvl1pPr marL="0" indent="0">
              <a:buNone/>
              <a:defRPr sz="1500" b="1">
                <a:solidFill>
                  <a:srgbClr val="871829"/>
                </a:solidFill>
              </a:defRPr>
            </a:lvl1pPr>
          </a:lstStyle>
          <a:p>
            <a:pPr lvl="0"/>
            <a:r>
              <a:rPr lang="hu-HU" dirty="0"/>
              <a:t>Szerző Vezetéknév Név</a:t>
            </a:r>
          </a:p>
        </p:txBody>
      </p:sp>
      <p:sp>
        <p:nvSpPr>
          <p:cNvPr id="23" name="Text Placeholder 19"/>
          <p:cNvSpPr>
            <a:spLocks noGrp="1"/>
          </p:cNvSpPr>
          <p:nvPr>
            <p:ph type="body" sz="quarter" idx="19" hasCustomPrompt="1"/>
          </p:nvPr>
        </p:nvSpPr>
        <p:spPr>
          <a:xfrm>
            <a:off x="776288" y="5778942"/>
            <a:ext cx="6553200" cy="790945"/>
          </a:xfrm>
          <a:prstGeom prst="rect">
            <a:avLst/>
          </a:prstGeom>
        </p:spPr>
        <p:txBody>
          <a:bodyPr vert="horz"/>
          <a:lstStyle>
            <a:lvl1pPr marL="0" marR="0" indent="0" algn="l" defTabSz="342892" rtl="0" eaLnBrk="1" fontAlgn="base" latinLnBrk="0" hangingPunct="1">
              <a:lnSpc>
                <a:spcPct val="70000"/>
              </a:lnSpc>
              <a:spcBef>
                <a:spcPct val="20000"/>
              </a:spcBef>
              <a:spcAft>
                <a:spcPct val="0"/>
              </a:spcAft>
              <a:buClrTx/>
              <a:buSzTx/>
              <a:buFont typeface="Arial" charset="0"/>
              <a:buNone/>
              <a:tabLst/>
              <a:defRPr sz="1500" b="0">
                <a:solidFill>
                  <a:srgbClr val="262626"/>
                </a:solidFill>
              </a:defRPr>
            </a:lvl1pPr>
          </a:lstStyle>
          <a:p>
            <a:pPr marL="0" marR="0" lvl="0" indent="0" algn="l" defTabSz="342892" rtl="0" eaLnBrk="1" fontAlgn="base" latinLnBrk="0" hangingPunct="1">
              <a:lnSpc>
                <a:spcPct val="100000"/>
              </a:lnSpc>
              <a:spcBef>
                <a:spcPct val="20000"/>
              </a:spcBef>
              <a:spcAft>
                <a:spcPct val="0"/>
              </a:spcAft>
              <a:buClrTx/>
              <a:buSzTx/>
              <a:buFont typeface="Arial" charset="0"/>
              <a:buNone/>
              <a:tabLst/>
              <a:defRPr/>
            </a:pPr>
            <a:r>
              <a:rPr lang="hu-HU" dirty="0"/>
              <a:t>BME Hálózati Rendszerek és Szolgáltatások Tanszék</a:t>
            </a:r>
          </a:p>
          <a:p>
            <a:pPr marL="0" marR="0" lvl="0" indent="0" algn="l" defTabSz="342892" rtl="0" eaLnBrk="1" fontAlgn="base" latinLnBrk="0" hangingPunct="1">
              <a:lnSpc>
                <a:spcPct val="100000"/>
              </a:lnSpc>
              <a:spcBef>
                <a:spcPct val="20000"/>
              </a:spcBef>
              <a:spcAft>
                <a:spcPct val="0"/>
              </a:spcAft>
              <a:buClrTx/>
              <a:buSzTx/>
              <a:buFont typeface="Arial" charset="0"/>
              <a:buNone/>
              <a:tabLst/>
              <a:defRPr/>
            </a:pPr>
            <a:r>
              <a:rPr lang="hu-HU" dirty="0"/>
              <a:t>mailcíme@hit.bme.hu</a:t>
            </a:r>
          </a:p>
        </p:txBody>
      </p:sp>
      <p:pic>
        <p:nvPicPr>
          <p:cNvPr id="24" name="Kép 34" descr="muegyetem"/>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52532" y="5978352"/>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zövegdoboz 1"/>
          <p:cNvSpPr txBox="1"/>
          <p:nvPr userDrawn="1"/>
        </p:nvSpPr>
        <p:spPr bwMode="auto">
          <a:xfrm>
            <a:off x="7552532" y="5316029"/>
            <a:ext cx="1400175" cy="461665"/>
          </a:xfrm>
          <a:prstGeom prst="rect">
            <a:avLst/>
          </a:prstGeom>
          <a:noFill/>
          <a:ln w="9525">
            <a:noFill/>
            <a:miter lim="800000"/>
            <a:headEnd/>
            <a:tailEnd/>
          </a:ln>
        </p:spPr>
        <p:txBody>
          <a:bodyPr wrap="square" rtlCol="0">
            <a:spAutoFit/>
          </a:bodyPr>
          <a:lstStyle/>
          <a:p>
            <a:pPr lvl="0" algn="ctr"/>
            <a:r>
              <a:rPr lang="hu-HU" sz="1200" b="0" dirty="0">
                <a:solidFill>
                  <a:schemeClr val="accent1"/>
                </a:solidFill>
              </a:rPr>
              <a:t>Budapest, </a:t>
            </a:r>
            <a:br>
              <a:rPr lang="hu-HU" sz="1200" b="0" dirty="0">
                <a:solidFill>
                  <a:schemeClr val="accent1"/>
                </a:solidFill>
              </a:rPr>
            </a:br>
            <a:fld id="{5ED1630B-7CFF-4231-AF92-D9968A6C99A9}" type="datetime1">
              <a:rPr lang="hu-HU" sz="1200" b="0" smtClean="0">
                <a:solidFill>
                  <a:schemeClr val="accent1"/>
                </a:solidFill>
              </a:rPr>
              <a:pPr lvl="0" algn="ctr"/>
              <a:t>2023. 07. 06.</a:t>
            </a:fld>
            <a:endParaRPr lang="hu-HU" sz="1200" b="0" dirty="0">
              <a:solidFill>
                <a:schemeClr val="accent1"/>
              </a:solidFill>
            </a:endParaRPr>
          </a:p>
        </p:txBody>
      </p:sp>
    </p:spTree>
    <p:extLst>
      <p:ext uri="{BB962C8B-B14F-4D97-AF65-F5344CB8AC3E}">
        <p14:creationId xmlns:p14="http://schemas.microsoft.com/office/powerpoint/2010/main" val="107743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4143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946281"/>
            <a:ext cx="56261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Kép 34" descr="muegye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225" y="587216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 y="3767144"/>
            <a:ext cx="9155113" cy="2733675"/>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750" dirty="0"/>
          </a:p>
        </p:txBody>
      </p:sp>
      <p:pic>
        <p:nvPicPr>
          <p:cNvPr id="6" name="Kép 34" descr="muegye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2665" y="310991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16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ím és tartalom">
    <p:spTree>
      <p:nvGrpSpPr>
        <p:cNvPr id="1" name=""/>
        <p:cNvGrpSpPr/>
        <p:nvPr/>
      </p:nvGrpSpPr>
      <p:grpSpPr>
        <a:xfrm>
          <a:off x="0" y="0"/>
          <a:ext cx="0" cy="0"/>
          <a:chOff x="0" y="0"/>
          <a:chExt cx="0" cy="0"/>
        </a:xfrm>
      </p:grpSpPr>
      <p:sp>
        <p:nvSpPr>
          <p:cNvPr id="7" name="Picture Placeholder 2"/>
          <p:cNvSpPr>
            <a:spLocks noGrp="1"/>
          </p:cNvSpPr>
          <p:nvPr>
            <p:ph type="pic" idx="10"/>
          </p:nvPr>
        </p:nvSpPr>
        <p:spPr>
          <a:xfrm>
            <a:off x="6109385" y="1334317"/>
            <a:ext cx="3034617" cy="5008206"/>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10" name="Text Placeholder 4"/>
          <p:cNvSpPr>
            <a:spLocks noGrp="1"/>
          </p:cNvSpPr>
          <p:nvPr>
            <p:ph type="body" sz="quarter" idx="16" hasCustomPrompt="1"/>
          </p:nvPr>
        </p:nvSpPr>
        <p:spPr>
          <a:xfrm>
            <a:off x="252416" y="1334319"/>
            <a:ext cx="5784851" cy="500820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5"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110651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sections and pictures">
    <p:spTree>
      <p:nvGrpSpPr>
        <p:cNvPr id="1" name=""/>
        <p:cNvGrpSpPr/>
        <p:nvPr/>
      </p:nvGrpSpPr>
      <p:grpSpPr>
        <a:xfrm>
          <a:off x="0" y="0"/>
          <a:ext cx="0" cy="0"/>
          <a:chOff x="0" y="0"/>
          <a:chExt cx="0" cy="0"/>
        </a:xfrm>
      </p:grpSpPr>
      <p:sp>
        <p:nvSpPr>
          <p:cNvPr id="12" name="Picture Placeholder 2"/>
          <p:cNvSpPr>
            <a:spLocks noGrp="1"/>
          </p:cNvSpPr>
          <p:nvPr>
            <p:ph type="pic" idx="12"/>
          </p:nvPr>
        </p:nvSpPr>
        <p:spPr>
          <a:xfrm>
            <a:off x="6992992" y="3898206"/>
            <a:ext cx="2151011" cy="2257567"/>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13" name="Picture Placeholder 2"/>
          <p:cNvSpPr>
            <a:spLocks noGrp="1"/>
          </p:cNvSpPr>
          <p:nvPr>
            <p:ph type="pic" idx="13"/>
          </p:nvPr>
        </p:nvSpPr>
        <p:spPr>
          <a:xfrm>
            <a:off x="6992993" y="1312166"/>
            <a:ext cx="2151011" cy="2268423"/>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0" name="Text Placeholder 19"/>
          <p:cNvSpPr>
            <a:spLocks noGrp="1"/>
          </p:cNvSpPr>
          <p:nvPr>
            <p:ph type="body" sz="quarter" idx="14" hasCustomPrompt="1"/>
          </p:nvPr>
        </p:nvSpPr>
        <p:spPr>
          <a:xfrm>
            <a:off x="260004" y="3898200"/>
            <a:ext cx="6497797"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5" name="Text Placeholder 4"/>
          <p:cNvSpPr>
            <a:spLocks noGrp="1"/>
          </p:cNvSpPr>
          <p:nvPr>
            <p:ph type="body" sz="quarter" idx="16" hasCustomPrompt="1"/>
          </p:nvPr>
        </p:nvSpPr>
        <p:spPr>
          <a:xfrm>
            <a:off x="252413" y="1312166"/>
            <a:ext cx="6505575" cy="2267653"/>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19" name="Text Placeholder 4"/>
          <p:cNvSpPr>
            <a:spLocks noGrp="1"/>
          </p:cNvSpPr>
          <p:nvPr>
            <p:ph type="body" sz="quarter" idx="17" hasCustomPrompt="1"/>
          </p:nvPr>
        </p:nvSpPr>
        <p:spPr>
          <a:xfrm>
            <a:off x="252064" y="4468753"/>
            <a:ext cx="6505575"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8"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166305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and emphasis box">
    <p:spTree>
      <p:nvGrpSpPr>
        <p:cNvPr id="1" name=""/>
        <p:cNvGrpSpPr/>
        <p:nvPr/>
      </p:nvGrpSpPr>
      <p:grpSpPr>
        <a:xfrm>
          <a:off x="0" y="0"/>
          <a:ext cx="0" cy="0"/>
          <a:chOff x="0" y="0"/>
          <a:chExt cx="0" cy="0"/>
        </a:xfrm>
      </p:grpSpPr>
      <p:sp>
        <p:nvSpPr>
          <p:cNvPr id="20" name="Picture Placeholder 2"/>
          <p:cNvSpPr>
            <a:spLocks noGrp="1"/>
          </p:cNvSpPr>
          <p:nvPr>
            <p:ph type="pic" idx="12"/>
          </p:nvPr>
        </p:nvSpPr>
        <p:spPr>
          <a:xfrm>
            <a:off x="6992992" y="3898206"/>
            <a:ext cx="2151011" cy="2257567"/>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1" name="Picture Placeholder 2"/>
          <p:cNvSpPr>
            <a:spLocks noGrp="1"/>
          </p:cNvSpPr>
          <p:nvPr>
            <p:ph type="pic" idx="13"/>
          </p:nvPr>
        </p:nvSpPr>
        <p:spPr>
          <a:xfrm>
            <a:off x="6992993" y="1312166"/>
            <a:ext cx="2151011" cy="2268423"/>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2" name="Text Placeholder 19"/>
          <p:cNvSpPr>
            <a:spLocks noGrp="1"/>
          </p:cNvSpPr>
          <p:nvPr>
            <p:ph type="body" sz="quarter" idx="14" hasCustomPrompt="1"/>
          </p:nvPr>
        </p:nvSpPr>
        <p:spPr>
          <a:xfrm>
            <a:off x="260004" y="3898200"/>
            <a:ext cx="6497797"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23" name="Text Placeholder 4"/>
          <p:cNvSpPr>
            <a:spLocks noGrp="1"/>
          </p:cNvSpPr>
          <p:nvPr>
            <p:ph type="body" sz="quarter" idx="16" hasCustomPrompt="1"/>
          </p:nvPr>
        </p:nvSpPr>
        <p:spPr>
          <a:xfrm>
            <a:off x="252413" y="1312166"/>
            <a:ext cx="6505575" cy="2267653"/>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24" name="Text Placeholder 4"/>
          <p:cNvSpPr>
            <a:spLocks noGrp="1"/>
          </p:cNvSpPr>
          <p:nvPr>
            <p:ph type="body" sz="quarter" idx="17" hasCustomPrompt="1"/>
          </p:nvPr>
        </p:nvSpPr>
        <p:spPr>
          <a:xfrm>
            <a:off x="252064" y="4468753"/>
            <a:ext cx="6505575"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8"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27012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gyéni elrendezés">
    <p:spTree>
      <p:nvGrpSpPr>
        <p:cNvPr id="1" name=""/>
        <p:cNvGrpSpPr/>
        <p:nvPr/>
      </p:nvGrpSpPr>
      <p:grpSpPr>
        <a:xfrm>
          <a:off x="0" y="0"/>
          <a:ext cx="0" cy="0"/>
          <a:chOff x="0" y="0"/>
          <a:chExt cx="0" cy="0"/>
        </a:xfrm>
      </p:grpSpPr>
      <p:sp>
        <p:nvSpPr>
          <p:cNvPr id="13" name="Text Placeholder 19"/>
          <p:cNvSpPr>
            <a:spLocks noGrp="1"/>
          </p:cNvSpPr>
          <p:nvPr>
            <p:ph type="body" sz="quarter" idx="14" hasCustomPrompt="1"/>
          </p:nvPr>
        </p:nvSpPr>
        <p:spPr>
          <a:xfrm>
            <a:off x="260001" y="3898200"/>
            <a:ext cx="8564808"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14" name="Text Placeholder 4"/>
          <p:cNvSpPr>
            <a:spLocks noGrp="1"/>
          </p:cNvSpPr>
          <p:nvPr>
            <p:ph type="body" sz="quarter" idx="16" hasCustomPrompt="1"/>
          </p:nvPr>
        </p:nvSpPr>
        <p:spPr>
          <a:xfrm>
            <a:off x="252414" y="1278472"/>
            <a:ext cx="8575060" cy="2301347"/>
          </a:xfrm>
          <a:prstGeom prst="rect">
            <a:avLst/>
          </a:prstGeom>
        </p:spPr>
        <p:txBody>
          <a:bodyPr vert="horz"/>
          <a:lstStyle>
            <a:lvl1pPr marL="0" indent="0">
              <a:buNone/>
              <a:defRPr sz="1650">
                <a:solidFill>
                  <a:schemeClr val="accent1">
                    <a:lumMod val="85000"/>
                    <a:lumOff val="15000"/>
                  </a:schemeClr>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15" name="Text Placeholder 4"/>
          <p:cNvSpPr>
            <a:spLocks noGrp="1"/>
          </p:cNvSpPr>
          <p:nvPr>
            <p:ph type="body" sz="quarter" idx="17" hasCustomPrompt="1"/>
          </p:nvPr>
        </p:nvSpPr>
        <p:spPr>
          <a:xfrm>
            <a:off x="252063" y="4468753"/>
            <a:ext cx="8575060"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6"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376279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10" name="Text Placeholder 4"/>
          <p:cNvSpPr>
            <a:spLocks noGrp="1"/>
          </p:cNvSpPr>
          <p:nvPr>
            <p:ph type="body" sz="quarter" idx="16" hasCustomPrompt="1"/>
          </p:nvPr>
        </p:nvSpPr>
        <p:spPr>
          <a:xfrm>
            <a:off x="252416" y="1270006"/>
            <a:ext cx="8606419" cy="5088203"/>
          </a:xfrm>
          <a:prstGeom prst="rect">
            <a:avLst/>
          </a:prstGeom>
        </p:spPr>
        <p:txBody>
          <a:bodyPr vert="horz"/>
          <a:lstStyle>
            <a:lvl1pPr marL="227410" marR="0" indent="-214313" algn="l" defTabSz="342892" rtl="0" eaLnBrk="1" fontAlgn="base" latinLnBrk="0" hangingPunct="1">
              <a:lnSpc>
                <a:spcPct val="100000"/>
              </a:lnSpc>
              <a:spcBef>
                <a:spcPct val="20000"/>
              </a:spcBef>
              <a:spcAft>
                <a:spcPct val="0"/>
              </a:spcAft>
              <a:buClrTx/>
              <a:buSzTx/>
              <a:buFont typeface="Arial"/>
              <a:buChar char="•"/>
              <a:tabLst/>
              <a:defRPr sz="1500">
                <a:solidFill>
                  <a:srgbClr val="404040"/>
                </a:solidFill>
              </a:defRPr>
            </a:lvl1pPr>
          </a:lstStyle>
          <a:p>
            <a:pPr eaLnBrk="1" hangingPunct="1">
              <a:defRPr/>
            </a:pPr>
            <a:r>
              <a:rPr lang="it-IT" dirty="0" err="1">
                <a:solidFill>
                  <a:schemeClr val="accent1">
                    <a:lumMod val="85000"/>
                    <a:lumOff val="15000"/>
                  </a:schemeClr>
                </a:solidFill>
              </a:rPr>
              <a:t>Lorem</a:t>
            </a:r>
            <a:r>
              <a:rPr lang="it-IT" dirty="0">
                <a:solidFill>
                  <a:schemeClr val="accent1">
                    <a:lumMod val="85000"/>
                    <a:lumOff val="15000"/>
                  </a:schemeClr>
                </a:solidFill>
              </a:rPr>
              <a:t> </a:t>
            </a:r>
            <a:r>
              <a:rPr lang="it-IT" dirty="0" err="1">
                <a:solidFill>
                  <a:schemeClr val="accent1">
                    <a:lumMod val="85000"/>
                    <a:lumOff val="15000"/>
                  </a:schemeClr>
                </a:solidFill>
              </a:rPr>
              <a:t>ipsum</a:t>
            </a:r>
            <a:r>
              <a:rPr lang="it-IT" dirty="0">
                <a:solidFill>
                  <a:schemeClr val="accent1">
                    <a:lumMod val="85000"/>
                    <a:lumOff val="15000"/>
                  </a:schemeClr>
                </a:solidFill>
              </a:rPr>
              <a:t> </a:t>
            </a:r>
            <a:r>
              <a:rPr lang="it-IT" dirty="0" err="1">
                <a:solidFill>
                  <a:schemeClr val="accent1">
                    <a:lumMod val="85000"/>
                    <a:lumOff val="15000"/>
                  </a:schemeClr>
                </a:solidFill>
              </a:rPr>
              <a:t>dolor</a:t>
            </a:r>
            <a:r>
              <a:rPr lang="it-IT" dirty="0">
                <a:solidFill>
                  <a:schemeClr val="accent1">
                    <a:lumMod val="85000"/>
                    <a:lumOff val="15000"/>
                  </a:schemeClr>
                </a:solidFill>
              </a:rPr>
              <a:t> </a:t>
            </a:r>
            <a:r>
              <a:rPr lang="it-IT" dirty="0" err="1">
                <a:solidFill>
                  <a:schemeClr val="accent1">
                    <a:lumMod val="85000"/>
                    <a:lumOff val="15000"/>
                  </a:schemeClr>
                </a:solidFill>
              </a:rPr>
              <a:t>sit</a:t>
            </a:r>
            <a:r>
              <a:rPr lang="it-IT" dirty="0">
                <a:solidFill>
                  <a:schemeClr val="accent1">
                    <a:lumMod val="85000"/>
                    <a:lumOff val="15000"/>
                  </a:schemeClr>
                </a:solidFill>
              </a:rPr>
              <a:t> </a:t>
            </a:r>
            <a:r>
              <a:rPr lang="it-IT" dirty="0" err="1">
                <a:solidFill>
                  <a:schemeClr val="accent1">
                    <a:lumMod val="85000"/>
                    <a:lumOff val="15000"/>
                  </a:schemeClr>
                </a:solidFill>
              </a:rPr>
              <a:t>amet</a:t>
            </a:r>
            <a:r>
              <a:rPr lang="it-IT" dirty="0">
                <a:solidFill>
                  <a:schemeClr val="accent1">
                    <a:lumMod val="85000"/>
                    <a:lumOff val="15000"/>
                  </a:schemeClr>
                </a:solidFill>
              </a:rPr>
              <a:t>, </a:t>
            </a:r>
            <a:r>
              <a:rPr lang="it-IT" dirty="0" err="1">
                <a:solidFill>
                  <a:schemeClr val="accent1">
                    <a:lumMod val="85000"/>
                    <a:lumOff val="15000"/>
                  </a:schemeClr>
                </a:solidFill>
              </a:rPr>
              <a:t>nibh</a:t>
            </a:r>
            <a:r>
              <a:rPr lang="it-IT" dirty="0">
                <a:solidFill>
                  <a:schemeClr val="accent1">
                    <a:lumMod val="85000"/>
                    <a:lumOff val="15000"/>
                  </a:schemeClr>
                </a:solidFill>
              </a:rPr>
              <a:t> morbi </a:t>
            </a:r>
            <a:r>
              <a:rPr lang="it-IT" dirty="0" err="1">
                <a:solidFill>
                  <a:schemeClr val="accent1">
                    <a:lumMod val="85000"/>
                    <a:lumOff val="15000"/>
                  </a:schemeClr>
                </a:solidFill>
              </a:rPr>
              <a:t>turpis</a:t>
            </a:r>
            <a:r>
              <a:rPr lang="it-IT" dirty="0">
                <a:solidFill>
                  <a:schemeClr val="accent1">
                    <a:lumMod val="85000"/>
                    <a:lumOff val="15000"/>
                  </a:schemeClr>
                </a:solidFill>
              </a:rPr>
              <a:t> </a:t>
            </a:r>
            <a:r>
              <a:rPr lang="it-IT" dirty="0" err="1">
                <a:solidFill>
                  <a:schemeClr val="accent1">
                    <a:lumMod val="85000"/>
                    <a:lumOff val="15000"/>
                  </a:schemeClr>
                </a:solidFill>
              </a:rPr>
              <a:t>diam</a:t>
            </a:r>
            <a:r>
              <a:rPr lang="it-IT" dirty="0">
                <a:solidFill>
                  <a:schemeClr val="accent1">
                    <a:lumMod val="85000"/>
                    <a:lumOff val="15000"/>
                  </a:schemeClr>
                </a:solidFill>
              </a:rPr>
              <a:t> et, </a:t>
            </a:r>
            <a:r>
              <a:rPr lang="it-IT" dirty="0" err="1">
                <a:solidFill>
                  <a:schemeClr val="accent1">
                    <a:lumMod val="85000"/>
                    <a:lumOff val="15000"/>
                  </a:schemeClr>
                </a:solidFill>
              </a:rPr>
              <a:t>ac</a:t>
            </a:r>
            <a:r>
              <a:rPr lang="it-IT" dirty="0">
                <a:solidFill>
                  <a:schemeClr val="accent1">
                    <a:lumMod val="85000"/>
                    <a:lumOff val="15000"/>
                  </a:schemeClr>
                </a:solidFill>
              </a:rPr>
              <a:t> </a:t>
            </a:r>
            <a:r>
              <a:rPr lang="it-IT" dirty="0" err="1">
                <a:solidFill>
                  <a:schemeClr val="accent1">
                    <a:lumMod val="85000"/>
                    <a:lumOff val="15000"/>
                  </a:schemeClr>
                </a:solidFill>
              </a:rPr>
              <a:t>metus</a:t>
            </a:r>
            <a:r>
              <a:rPr lang="it-IT" dirty="0">
                <a:solidFill>
                  <a:schemeClr val="accent1">
                    <a:lumMod val="85000"/>
                    <a:lumOff val="15000"/>
                  </a:schemeClr>
                </a:solidFill>
              </a:rPr>
              <a:t> non molestie, </a:t>
            </a:r>
            <a:r>
              <a:rPr lang="it-IT" dirty="0" err="1">
                <a:solidFill>
                  <a:schemeClr val="accent1">
                    <a:lumMod val="85000"/>
                    <a:lumOff val="15000"/>
                  </a:schemeClr>
                </a:solidFill>
              </a:rPr>
              <a:t>sed</a:t>
            </a:r>
            <a:r>
              <a:rPr lang="it-IT" dirty="0">
                <a:solidFill>
                  <a:schemeClr val="accent1">
                    <a:lumMod val="85000"/>
                    <a:lumOff val="15000"/>
                  </a:schemeClr>
                </a:solidFill>
              </a:rPr>
              <a:t> </a:t>
            </a:r>
            <a:r>
              <a:rPr lang="it-IT" dirty="0" err="1">
                <a:solidFill>
                  <a:schemeClr val="accent1">
                    <a:lumMod val="85000"/>
                    <a:lumOff val="15000"/>
                  </a:schemeClr>
                </a:solidFill>
              </a:rPr>
              <a:t>volutpat</a:t>
            </a:r>
            <a:r>
              <a:rPr lang="it-IT" dirty="0">
                <a:solidFill>
                  <a:schemeClr val="accent1">
                    <a:lumMod val="85000"/>
                    <a:lumOff val="15000"/>
                  </a:schemeClr>
                </a:solidFill>
              </a:rPr>
              <a:t> </a:t>
            </a:r>
            <a:r>
              <a:rPr lang="it-IT" dirty="0" err="1">
                <a:solidFill>
                  <a:schemeClr val="accent1">
                    <a:lumMod val="85000"/>
                    <a:lumOff val="15000"/>
                  </a:schemeClr>
                </a:solidFill>
              </a:rPr>
              <a:t>dapibus</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massa </a:t>
            </a:r>
            <a:r>
              <a:rPr lang="it-IT" dirty="0" err="1">
                <a:solidFill>
                  <a:schemeClr val="accent1">
                    <a:lumMod val="85000"/>
                    <a:lumOff val="15000"/>
                  </a:schemeClr>
                </a:solidFill>
              </a:rPr>
              <a:t>montes</a:t>
            </a:r>
            <a:r>
              <a:rPr lang="it-IT" dirty="0">
                <a:solidFill>
                  <a:schemeClr val="accent1">
                    <a:lumMod val="85000"/>
                    <a:lumOff val="15000"/>
                  </a:schemeClr>
                </a:solidFill>
              </a:rPr>
              <a:t>. At ut </a:t>
            </a:r>
            <a:r>
              <a:rPr lang="it-IT" dirty="0" err="1">
                <a:solidFill>
                  <a:schemeClr val="accent1">
                    <a:lumMod val="85000"/>
                    <a:lumOff val="15000"/>
                  </a:schemeClr>
                </a:solidFill>
              </a:rPr>
              <a:t>scelerisque</a:t>
            </a:r>
            <a:r>
              <a:rPr lang="it-IT" dirty="0">
                <a:solidFill>
                  <a:schemeClr val="accent1">
                    <a:lumMod val="85000"/>
                    <a:lumOff val="15000"/>
                  </a:schemeClr>
                </a:solidFill>
              </a:rPr>
              <a:t>, </a:t>
            </a:r>
            <a:r>
              <a:rPr lang="it-IT" dirty="0" err="1">
                <a:solidFill>
                  <a:schemeClr val="accent1">
                    <a:lumMod val="85000"/>
                    <a:lumOff val="15000"/>
                  </a:schemeClr>
                </a:solidFill>
              </a:rPr>
              <a:t>sollicitudin</a:t>
            </a:r>
            <a:r>
              <a:rPr lang="it-IT" dirty="0">
                <a:solidFill>
                  <a:schemeClr val="accent1">
                    <a:lumMod val="85000"/>
                    <a:lumOff val="15000"/>
                  </a:schemeClr>
                </a:solidFill>
              </a:rPr>
              <a:t> </a:t>
            </a:r>
            <a:r>
              <a:rPr lang="it-IT" dirty="0" err="1">
                <a:solidFill>
                  <a:schemeClr val="accent1">
                    <a:lumMod val="85000"/>
                    <a:lumOff val="15000"/>
                  </a:schemeClr>
                </a:solidFill>
              </a:rPr>
              <a:t>nunc</a:t>
            </a:r>
            <a:r>
              <a:rPr lang="it-IT" dirty="0">
                <a:solidFill>
                  <a:schemeClr val="accent1">
                    <a:lumMod val="85000"/>
                    <a:lumOff val="15000"/>
                  </a:schemeClr>
                </a:solidFill>
              </a:rPr>
              <a:t> ut, </a:t>
            </a:r>
            <a:r>
              <a:rPr lang="it-IT" dirty="0" err="1">
                <a:solidFill>
                  <a:schemeClr val="accent1">
                    <a:lumMod val="85000"/>
                    <a:lumOff val="15000"/>
                  </a:schemeClr>
                </a:solidFill>
              </a:rPr>
              <a:t>mollis</a:t>
            </a:r>
            <a:r>
              <a:rPr lang="it-IT" dirty="0">
                <a:solidFill>
                  <a:schemeClr val="accent1">
                    <a:lumMod val="85000"/>
                    <a:lumOff val="15000"/>
                  </a:schemeClr>
                </a:solidFill>
              </a:rPr>
              <a:t> </a:t>
            </a:r>
            <a:r>
              <a:rPr lang="it-IT" dirty="0" err="1">
                <a:solidFill>
                  <a:schemeClr val="accent1">
                    <a:lumMod val="85000"/>
                    <a:lumOff val="15000"/>
                  </a:schemeClr>
                </a:solidFill>
              </a:rPr>
              <a:t>ridiculus</a:t>
            </a:r>
            <a:r>
              <a:rPr lang="it-IT" dirty="0">
                <a:solidFill>
                  <a:schemeClr val="accent1">
                    <a:lumMod val="85000"/>
                    <a:lumOff val="15000"/>
                  </a:schemeClr>
                </a:solidFill>
              </a:rPr>
              <a:t> </a:t>
            </a:r>
            <a:r>
              <a:rPr lang="it-IT" dirty="0" err="1">
                <a:solidFill>
                  <a:schemeClr val="accent1">
                    <a:lumMod val="85000"/>
                    <a:lumOff val="15000"/>
                  </a:schemeClr>
                </a:solidFill>
              </a:rPr>
              <a:t>voluptatibus</a:t>
            </a:r>
            <a:r>
              <a:rPr lang="it-IT" dirty="0">
                <a:solidFill>
                  <a:schemeClr val="accent1">
                    <a:lumMod val="85000"/>
                    <a:lumOff val="15000"/>
                  </a:schemeClr>
                </a:solidFill>
              </a:rPr>
              <a:t>. Ornare </a:t>
            </a:r>
            <a:r>
              <a:rPr lang="it-IT" dirty="0" err="1">
                <a:solidFill>
                  <a:schemeClr val="accent1">
                    <a:lumMod val="85000"/>
                    <a:lumOff val="15000"/>
                  </a:schemeClr>
                </a:solidFill>
              </a:rPr>
              <a:t>mattis</a:t>
            </a:r>
            <a:r>
              <a:rPr lang="it-IT" dirty="0">
                <a:solidFill>
                  <a:schemeClr val="accent1">
                    <a:lumMod val="85000"/>
                    <a:lumOff val="15000"/>
                  </a:schemeClr>
                </a:solidFill>
              </a:rPr>
              <a:t> magna </a:t>
            </a:r>
            <a:r>
              <a:rPr lang="it-IT" dirty="0" err="1">
                <a:solidFill>
                  <a:schemeClr val="accent1">
                    <a:lumMod val="85000"/>
                    <a:lumOff val="15000"/>
                  </a:schemeClr>
                </a:solidFill>
              </a:rPr>
              <a:t>tempus</a:t>
            </a:r>
            <a:r>
              <a:rPr lang="it-IT" dirty="0">
                <a:solidFill>
                  <a:schemeClr val="accent1">
                    <a:lumMod val="85000"/>
                    <a:lumOff val="15000"/>
                  </a:schemeClr>
                </a:solidFill>
              </a:rPr>
              <a:t> ut, </a:t>
            </a:r>
            <a:r>
              <a:rPr lang="it-IT" dirty="0" err="1">
                <a:solidFill>
                  <a:schemeClr val="accent1">
                    <a:lumMod val="85000"/>
                    <a:lumOff val="15000"/>
                  </a:schemeClr>
                </a:solidFill>
              </a:rPr>
              <a:t>penatibus</a:t>
            </a:r>
            <a:r>
              <a:rPr lang="it-IT" dirty="0">
                <a:solidFill>
                  <a:schemeClr val="accent1">
                    <a:lumMod val="85000"/>
                    <a:lumOff val="15000"/>
                  </a:schemeClr>
                </a:solidFill>
              </a:rPr>
              <a:t> </a:t>
            </a:r>
            <a:r>
              <a:rPr lang="it-IT" dirty="0" err="1">
                <a:solidFill>
                  <a:schemeClr val="accent1">
                    <a:lumMod val="85000"/>
                    <a:lumOff val="15000"/>
                  </a:schemeClr>
                </a:solidFill>
              </a:rPr>
              <a:t>egestas</a:t>
            </a:r>
            <a:r>
              <a:rPr lang="it-IT" dirty="0">
                <a:solidFill>
                  <a:schemeClr val="accent1">
                    <a:lumMod val="85000"/>
                    <a:lumOff val="15000"/>
                  </a:schemeClr>
                </a:solidFill>
              </a:rPr>
              <a:t> massa </a:t>
            </a:r>
            <a:r>
              <a:rPr lang="it-IT" dirty="0" err="1">
                <a:solidFill>
                  <a:schemeClr val="accent1">
                    <a:lumMod val="85000"/>
                    <a:lumOff val="15000"/>
                  </a:schemeClr>
                </a:solidFill>
              </a:rPr>
              <a:t>ipsum</a:t>
            </a:r>
            <a:r>
              <a:rPr lang="it-IT" dirty="0">
                <a:solidFill>
                  <a:schemeClr val="accent1">
                    <a:lumMod val="85000"/>
                    <a:lumOff val="15000"/>
                  </a:schemeClr>
                </a:solidFill>
              </a:rPr>
              <a:t> </a:t>
            </a:r>
            <a:r>
              <a:rPr lang="it-IT" dirty="0" err="1">
                <a:solidFill>
                  <a:schemeClr val="accent1">
                    <a:lumMod val="85000"/>
                    <a:lumOff val="15000"/>
                  </a:schemeClr>
                </a:solidFill>
              </a:rPr>
              <a:t>nec</a:t>
            </a:r>
            <a:r>
              <a:rPr lang="it-IT" dirty="0">
                <a:solidFill>
                  <a:schemeClr val="accent1">
                    <a:lumMod val="85000"/>
                    <a:lumOff val="15000"/>
                  </a:schemeClr>
                </a:solidFill>
              </a:rPr>
              <a:t> </a:t>
            </a:r>
            <a:r>
              <a:rPr lang="it-IT" dirty="0" err="1">
                <a:solidFill>
                  <a:schemeClr val="accent1">
                    <a:lumMod val="85000"/>
                    <a:lumOff val="15000"/>
                  </a:schemeClr>
                </a:solidFill>
              </a:rPr>
              <a:t>commodo</a:t>
            </a:r>
            <a:r>
              <a:rPr lang="it-IT" dirty="0">
                <a:solidFill>
                  <a:schemeClr val="accent1">
                    <a:lumMod val="85000"/>
                    <a:lumOff val="15000"/>
                  </a:schemeClr>
                </a:solidFill>
              </a:rPr>
              <a:t> viverra, urna et </a:t>
            </a:r>
            <a:r>
              <a:rPr lang="it-IT" dirty="0" err="1">
                <a:solidFill>
                  <a:schemeClr val="accent1">
                    <a:lumMod val="85000"/>
                    <a:lumOff val="15000"/>
                  </a:schemeClr>
                </a:solidFill>
              </a:rPr>
              <a:t>luctus</a:t>
            </a:r>
            <a:r>
              <a:rPr lang="it-IT" dirty="0">
                <a:solidFill>
                  <a:schemeClr val="accent1">
                    <a:lumMod val="85000"/>
                    <a:lumOff val="15000"/>
                  </a:schemeClr>
                </a:solidFill>
              </a:rPr>
              <a:t> </a:t>
            </a:r>
            <a:r>
              <a:rPr lang="it-IT" dirty="0" err="1">
                <a:solidFill>
                  <a:schemeClr val="accent1">
                    <a:lumMod val="85000"/>
                    <a:lumOff val="15000"/>
                  </a:schemeClr>
                </a:solidFill>
              </a:rPr>
              <a:t>ac</a:t>
            </a:r>
            <a:r>
              <a:rPr lang="it-IT" dirty="0">
                <a:solidFill>
                  <a:schemeClr val="accent1">
                    <a:lumMod val="85000"/>
                    <a:lumOff val="15000"/>
                  </a:schemeClr>
                </a:solidFill>
              </a:rPr>
              <a:t> odio </a:t>
            </a:r>
            <a:r>
              <a:rPr lang="it-IT" dirty="0" err="1">
                <a:solidFill>
                  <a:schemeClr val="accent1">
                    <a:lumMod val="85000"/>
                    <a:lumOff val="15000"/>
                  </a:schemeClr>
                </a:solidFill>
              </a:rPr>
              <a:t>mauris</a:t>
            </a:r>
            <a:r>
              <a:rPr lang="it-IT" dirty="0">
                <a:solidFill>
                  <a:schemeClr val="accent1">
                    <a:lumMod val="85000"/>
                    <a:lumOff val="15000"/>
                  </a:schemeClr>
                </a:solidFill>
              </a:rPr>
              <a:t> non, </a:t>
            </a:r>
            <a:r>
              <a:rPr lang="it-IT" dirty="0" err="1">
                <a:solidFill>
                  <a:schemeClr val="accent1">
                    <a:lumMod val="85000"/>
                    <a:lumOff val="15000"/>
                  </a:schemeClr>
                </a:solidFill>
              </a:rPr>
              <a:t>commodo</a:t>
            </a:r>
            <a:r>
              <a:rPr lang="it-IT" dirty="0">
                <a:solidFill>
                  <a:schemeClr val="accent1">
                    <a:lumMod val="85000"/>
                    <a:lumOff val="15000"/>
                  </a:schemeClr>
                </a:solidFill>
              </a:rPr>
              <a:t> </a:t>
            </a:r>
            <a:r>
              <a:rPr lang="it-IT" dirty="0" err="1">
                <a:solidFill>
                  <a:schemeClr val="accent1">
                    <a:lumMod val="85000"/>
                    <a:lumOff val="15000"/>
                  </a:schemeClr>
                </a:solidFill>
              </a:rPr>
              <a:t>risus</a:t>
            </a:r>
            <a:r>
              <a:rPr lang="it-IT" dirty="0">
                <a:solidFill>
                  <a:schemeClr val="accent1">
                    <a:lumMod val="85000"/>
                    <a:lumOff val="15000"/>
                  </a:schemeClr>
                </a:solidFill>
              </a:rPr>
              <a:t> nulla </a:t>
            </a:r>
            <a:r>
              <a:rPr lang="it-IT" dirty="0" err="1">
                <a:solidFill>
                  <a:schemeClr val="accent1">
                    <a:lumMod val="85000"/>
                    <a:lumOff val="15000"/>
                  </a:schemeClr>
                </a:solidFill>
              </a:rPr>
              <a:t>nam</a:t>
            </a:r>
            <a:r>
              <a:rPr lang="it-IT" dirty="0">
                <a:solidFill>
                  <a:schemeClr val="accent1">
                    <a:lumMod val="85000"/>
                    <a:lumOff val="15000"/>
                  </a:schemeClr>
                </a:solidFill>
              </a:rPr>
              <a:t> </a:t>
            </a:r>
            <a:r>
              <a:rPr lang="it-IT" dirty="0" err="1">
                <a:solidFill>
                  <a:schemeClr val="accent1">
                    <a:lumMod val="85000"/>
                    <a:lumOff val="15000"/>
                  </a:schemeClr>
                </a:solidFill>
              </a:rPr>
              <a:t>duis</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a:t>
            </a:r>
            <a:r>
              <a:rPr lang="it-IT" dirty="0" err="1">
                <a:solidFill>
                  <a:schemeClr val="accent1">
                    <a:lumMod val="85000"/>
                    <a:lumOff val="15000"/>
                  </a:schemeClr>
                </a:solidFill>
              </a:rPr>
              <a:t>aliquet</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a:t>
            </a:r>
            <a:r>
              <a:rPr lang="it-IT" dirty="0" err="1">
                <a:solidFill>
                  <a:schemeClr val="accent1">
                    <a:lumMod val="85000"/>
                    <a:lumOff val="15000"/>
                  </a:schemeClr>
                </a:solidFill>
              </a:rPr>
              <a:t>metus</a:t>
            </a:r>
            <a:r>
              <a:rPr lang="it-IT" dirty="0">
                <a:solidFill>
                  <a:schemeClr val="accent1">
                    <a:lumMod val="85000"/>
                    <a:lumOff val="15000"/>
                  </a:schemeClr>
                </a:solidFill>
              </a:rPr>
              <a:t>. </a:t>
            </a: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enim</a:t>
            </a:r>
            <a:r>
              <a:rPr lang="it-IT" dirty="0">
                <a:solidFill>
                  <a:schemeClr val="accent1">
                    <a:lumMod val="85000"/>
                    <a:lumOff val="15000"/>
                  </a:schemeClr>
                </a:solidFill>
              </a:rPr>
              <a:t> </a:t>
            </a:r>
            <a:r>
              <a:rPr lang="it-IT" dirty="0" err="1">
                <a:solidFill>
                  <a:schemeClr val="accent1">
                    <a:lumMod val="85000"/>
                    <a:lumOff val="15000"/>
                  </a:schemeClr>
                </a:solidFill>
              </a:rPr>
              <a:t>facilisis</a:t>
            </a:r>
            <a:r>
              <a:rPr lang="it-IT" dirty="0">
                <a:solidFill>
                  <a:schemeClr val="accent1">
                    <a:lumMod val="85000"/>
                    <a:lumOff val="15000"/>
                  </a:schemeClr>
                </a:solidFill>
              </a:rPr>
              <a:t> in. </a:t>
            </a:r>
            <a:r>
              <a:rPr lang="it-IT" dirty="0" err="1">
                <a:solidFill>
                  <a:schemeClr val="accent1">
                    <a:lumMod val="85000"/>
                    <a:lumOff val="15000"/>
                  </a:schemeClr>
                </a:solidFill>
              </a:rPr>
              <a:t>Natoque</a:t>
            </a:r>
            <a:r>
              <a:rPr lang="it-IT" dirty="0">
                <a:solidFill>
                  <a:schemeClr val="accent1">
                    <a:lumMod val="85000"/>
                    <a:lumOff val="15000"/>
                  </a:schemeClr>
                </a:solidFill>
              </a:rPr>
              <a:t> vero </a:t>
            </a:r>
            <a:r>
              <a:rPr lang="it-IT" dirty="0" err="1">
                <a:solidFill>
                  <a:schemeClr val="accent1">
                    <a:lumMod val="85000"/>
                    <a:lumOff val="15000"/>
                  </a:schemeClr>
                </a:solidFill>
              </a:rPr>
              <a:t>augue</a:t>
            </a:r>
            <a:r>
              <a:rPr lang="it-IT" dirty="0">
                <a:solidFill>
                  <a:schemeClr val="accent1">
                    <a:lumMod val="85000"/>
                    <a:lumOff val="15000"/>
                  </a:schemeClr>
                </a:solidFill>
              </a:rPr>
              <a:t>, </a:t>
            </a:r>
            <a:r>
              <a:rPr lang="it-IT" dirty="0" err="1">
                <a:solidFill>
                  <a:schemeClr val="accent1">
                    <a:lumMod val="85000"/>
                    <a:lumOff val="15000"/>
                  </a:schemeClr>
                </a:solidFill>
              </a:rPr>
              <a:t>iaculis</a:t>
            </a:r>
            <a:r>
              <a:rPr lang="it-IT" dirty="0">
                <a:solidFill>
                  <a:schemeClr val="accent1">
                    <a:lumMod val="85000"/>
                    <a:lumOff val="15000"/>
                  </a:schemeClr>
                </a:solidFill>
              </a:rPr>
              <a:t> </a:t>
            </a:r>
            <a:r>
              <a:rPr lang="it-IT" dirty="0" err="1">
                <a:solidFill>
                  <a:schemeClr val="accent1">
                    <a:lumMod val="85000"/>
                    <a:lumOff val="15000"/>
                  </a:schemeClr>
                </a:solidFill>
              </a:rPr>
              <a:t>diam</a:t>
            </a:r>
            <a:r>
              <a:rPr lang="it-IT" dirty="0">
                <a:solidFill>
                  <a:schemeClr val="accent1">
                    <a:lumMod val="85000"/>
                    <a:lumOff val="15000"/>
                  </a:schemeClr>
                </a:solidFill>
              </a:rPr>
              <a:t> </a:t>
            </a:r>
            <a:r>
              <a:rPr lang="it-IT" dirty="0" err="1">
                <a:solidFill>
                  <a:schemeClr val="accent1">
                    <a:lumMod val="85000"/>
                    <a:lumOff val="15000"/>
                  </a:schemeClr>
                </a:solidFill>
              </a:rPr>
              <a:t>habitasse</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mus</a:t>
            </a:r>
            <a:r>
              <a:rPr lang="it-IT" dirty="0">
                <a:solidFill>
                  <a:schemeClr val="accent1">
                    <a:lumMod val="85000"/>
                    <a:lumOff val="15000"/>
                  </a:schemeClr>
                </a:solidFill>
              </a:rPr>
              <a:t>. </a:t>
            </a:r>
          </a:p>
          <a:p>
            <a:pPr eaLnBrk="1" hangingPunct="1">
              <a:defRPr/>
            </a:pP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eaLnBrk="1" hangingPunct="1">
              <a:defRPr/>
            </a:pPr>
            <a:endParaRPr lang="it-IT" dirty="0">
              <a:solidFill>
                <a:schemeClr val="accent1">
                  <a:lumMod val="85000"/>
                  <a:lumOff val="15000"/>
                </a:schemeClr>
              </a:solidFill>
            </a:endParaRPr>
          </a:p>
        </p:txBody>
      </p:sp>
      <p:sp>
        <p:nvSpPr>
          <p:cNvPr id="5"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321467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225" y="587216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 y="3767144"/>
            <a:ext cx="9155113" cy="2733675"/>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750" dirty="0"/>
          </a:p>
        </p:txBody>
      </p:sp>
      <p:pic>
        <p:nvPicPr>
          <p:cNvPr id="6"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665" y="310991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stretch>
            <a:fillRect/>
          </a:stretch>
        </p:blipFill>
        <p:spPr>
          <a:xfrm>
            <a:off x="917575" y="1952625"/>
            <a:ext cx="5168900" cy="1549400"/>
          </a:xfrm>
          <a:prstGeom prst="rect">
            <a:avLst/>
          </a:prstGeom>
        </p:spPr>
      </p:pic>
    </p:spTree>
    <p:extLst>
      <p:ext uri="{BB962C8B-B14F-4D97-AF65-F5344CB8AC3E}">
        <p14:creationId xmlns:p14="http://schemas.microsoft.com/office/powerpoint/2010/main" val="35821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tro slide">
    <p:spTree>
      <p:nvGrpSpPr>
        <p:cNvPr id="1" name=""/>
        <p:cNvGrpSpPr/>
        <p:nvPr/>
      </p:nvGrpSpPr>
      <p:grpSpPr>
        <a:xfrm>
          <a:off x="0" y="0"/>
          <a:ext cx="0" cy="0"/>
          <a:chOff x="0" y="0"/>
          <a:chExt cx="0" cy="0"/>
        </a:xfrm>
      </p:grpSpPr>
      <p:pic>
        <p:nvPicPr>
          <p:cNvPr id="14"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8748716" y="574681"/>
            <a:ext cx="407987" cy="1674813"/>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7" name="Straight Connector 16"/>
          <p:cNvCxnSpPr/>
          <p:nvPr/>
        </p:nvCxnSpPr>
        <p:spPr>
          <a:xfrm flipV="1">
            <a:off x="776288" y="2913069"/>
            <a:ext cx="7972425" cy="3175"/>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8"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225" y="587216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13"/>
          <p:cNvSpPr>
            <a:spLocks noGrp="1"/>
          </p:cNvSpPr>
          <p:nvPr>
            <p:ph type="body" sz="quarter" idx="15" hasCustomPrompt="1"/>
          </p:nvPr>
        </p:nvSpPr>
        <p:spPr>
          <a:xfrm>
            <a:off x="776288" y="3082925"/>
            <a:ext cx="6553200" cy="931132"/>
          </a:xfrm>
          <a:prstGeom prst="rect">
            <a:avLst/>
          </a:prstGeom>
        </p:spPr>
        <p:txBody>
          <a:bodyPr vert="horz"/>
          <a:lstStyle>
            <a:lvl1pPr marL="0" indent="0">
              <a:buNone/>
              <a:defRPr sz="2100" b="1" baseline="0">
                <a:solidFill>
                  <a:srgbClr val="B41020"/>
                </a:solidFill>
              </a:defRPr>
            </a:lvl1pPr>
            <a:lvl2pPr marL="342892" indent="0">
              <a:buNone/>
              <a:defRPr/>
            </a:lvl2pPr>
            <a:lvl3pPr marL="685783" indent="0">
              <a:buNone/>
              <a:defRPr/>
            </a:lvl3pPr>
            <a:lvl4pPr marL="1028675" indent="0">
              <a:buNone/>
              <a:defRPr/>
            </a:lvl4pPr>
            <a:lvl5pPr marL="1371566" indent="0">
              <a:buNone/>
              <a:defRPr/>
            </a:lvl5pPr>
          </a:lstStyle>
          <a:p>
            <a:pPr lvl="0"/>
            <a:r>
              <a:rPr lang="hu-HU" dirty="0"/>
              <a:t>THE TITLE OF THE PRESENTATION EVEN IN TWO LINES</a:t>
            </a:r>
          </a:p>
        </p:txBody>
      </p:sp>
      <p:sp>
        <p:nvSpPr>
          <p:cNvPr id="20" name="Text Placeholder 15"/>
          <p:cNvSpPr>
            <a:spLocks noGrp="1"/>
          </p:cNvSpPr>
          <p:nvPr>
            <p:ph type="body" sz="quarter" idx="16" hasCustomPrompt="1"/>
          </p:nvPr>
        </p:nvSpPr>
        <p:spPr>
          <a:xfrm>
            <a:off x="7329491" y="3082926"/>
            <a:ext cx="1560703" cy="931863"/>
          </a:xfrm>
          <a:prstGeom prst="rect">
            <a:avLst/>
          </a:prstGeom>
        </p:spPr>
        <p:txBody>
          <a:bodyPr vert="horz"/>
          <a:lstStyle>
            <a:lvl1pPr marL="0" indent="0" algn="r">
              <a:buNone/>
              <a:defRPr sz="1200">
                <a:solidFill>
                  <a:srgbClr val="404040"/>
                </a:solidFill>
              </a:defRPr>
            </a:lvl1pPr>
          </a:lstStyle>
          <a:p>
            <a:pPr lvl="0"/>
            <a:r>
              <a:rPr lang="hu-HU" dirty="0"/>
              <a:t>Budapest,</a:t>
            </a:r>
            <a:br>
              <a:rPr lang="hu-HU" dirty="0"/>
            </a:br>
            <a:r>
              <a:rPr lang="hu-HU" dirty="0"/>
              <a:t>26. 02. 2017.</a:t>
            </a:r>
          </a:p>
        </p:txBody>
      </p:sp>
      <p:sp>
        <p:nvSpPr>
          <p:cNvPr id="21" name="Text Placeholder 17"/>
          <p:cNvSpPr>
            <a:spLocks noGrp="1"/>
          </p:cNvSpPr>
          <p:nvPr>
            <p:ph type="body" sz="quarter" idx="17" hasCustomPrompt="1"/>
          </p:nvPr>
        </p:nvSpPr>
        <p:spPr>
          <a:xfrm>
            <a:off x="776288" y="4203088"/>
            <a:ext cx="6553200" cy="971550"/>
          </a:xfrm>
          <a:prstGeom prst="rect">
            <a:avLst/>
          </a:prstGeom>
        </p:spPr>
        <p:txBody>
          <a:bodyPr vert="horz"/>
          <a:lstStyle>
            <a:lvl1pPr marL="0" indent="0">
              <a:buNone/>
              <a:defRPr sz="1650">
                <a:solidFill>
                  <a:srgbClr val="262626"/>
                </a:solidFill>
              </a:defRPr>
            </a:lvl1pPr>
          </a:lstStyle>
          <a:p>
            <a:pPr lvl="0"/>
            <a:r>
              <a:rPr lang="hu-HU" dirty="0"/>
              <a:t>The subtitle and brief description</a:t>
            </a:r>
          </a:p>
        </p:txBody>
      </p:sp>
      <p:sp>
        <p:nvSpPr>
          <p:cNvPr id="22" name="Text Placeholder 19"/>
          <p:cNvSpPr>
            <a:spLocks noGrp="1"/>
          </p:cNvSpPr>
          <p:nvPr>
            <p:ph type="body" sz="quarter" idx="18" hasCustomPrompt="1"/>
          </p:nvPr>
        </p:nvSpPr>
        <p:spPr>
          <a:xfrm>
            <a:off x="776288" y="5316023"/>
            <a:ext cx="6553200" cy="368300"/>
          </a:xfrm>
          <a:prstGeom prst="rect">
            <a:avLst/>
          </a:prstGeom>
        </p:spPr>
        <p:txBody>
          <a:bodyPr vert="horz"/>
          <a:lstStyle>
            <a:lvl1pPr marL="0" indent="0">
              <a:buNone/>
              <a:defRPr sz="1500" b="1">
                <a:solidFill>
                  <a:srgbClr val="871829"/>
                </a:solidFill>
              </a:defRPr>
            </a:lvl1pPr>
          </a:lstStyle>
          <a:p>
            <a:pPr lvl="0"/>
            <a:r>
              <a:rPr lang="hu-HU" dirty="0"/>
              <a:t>Author Name Surname</a:t>
            </a:r>
          </a:p>
        </p:txBody>
      </p:sp>
      <p:sp>
        <p:nvSpPr>
          <p:cNvPr id="23" name="Text Placeholder 19"/>
          <p:cNvSpPr>
            <a:spLocks noGrp="1"/>
          </p:cNvSpPr>
          <p:nvPr>
            <p:ph type="body" sz="quarter" idx="19" hasCustomPrompt="1"/>
          </p:nvPr>
        </p:nvSpPr>
        <p:spPr>
          <a:xfrm>
            <a:off x="776288" y="5778942"/>
            <a:ext cx="6553200" cy="790945"/>
          </a:xfrm>
          <a:prstGeom prst="rect">
            <a:avLst/>
          </a:prstGeom>
        </p:spPr>
        <p:txBody>
          <a:bodyPr vert="horz"/>
          <a:lstStyle>
            <a:lvl1pPr marL="0" marR="0" indent="0" algn="l" defTabSz="342892" rtl="0" eaLnBrk="1" fontAlgn="base" latinLnBrk="0" hangingPunct="1">
              <a:lnSpc>
                <a:spcPct val="100000"/>
              </a:lnSpc>
              <a:spcBef>
                <a:spcPct val="20000"/>
              </a:spcBef>
              <a:spcAft>
                <a:spcPct val="0"/>
              </a:spcAft>
              <a:buClrTx/>
              <a:buSzTx/>
              <a:buFont typeface="Arial" charset="0"/>
              <a:buNone/>
              <a:tabLst/>
              <a:defRPr sz="1500" b="0">
                <a:solidFill>
                  <a:srgbClr val="262626"/>
                </a:solidFill>
              </a:defRPr>
            </a:lvl1pPr>
          </a:lstStyle>
          <a:p>
            <a:pPr marL="0" marR="0" lvl="0" indent="0" algn="l" defTabSz="342892" rtl="0" eaLnBrk="1" fontAlgn="base" latinLnBrk="0" hangingPunct="1">
              <a:lnSpc>
                <a:spcPct val="100000"/>
              </a:lnSpc>
              <a:spcBef>
                <a:spcPct val="20000"/>
              </a:spcBef>
              <a:spcAft>
                <a:spcPct val="0"/>
              </a:spcAft>
              <a:buClrTx/>
              <a:buSzTx/>
              <a:buFont typeface="Arial" charset="0"/>
              <a:buNone/>
              <a:tabLst/>
              <a:defRPr/>
            </a:pPr>
            <a:r>
              <a:rPr lang="en-US" dirty="0"/>
              <a:t>Department of Networked Systems and Services </a:t>
            </a:r>
            <a:r>
              <a:rPr lang="hu-HU" dirty="0"/>
              <a:t>mailaddress@hit.bme.hu</a:t>
            </a:r>
          </a:p>
        </p:txBody>
      </p:sp>
      <p:pic>
        <p:nvPicPr>
          <p:cNvPr id="7" name="Picture 6"/>
          <p:cNvPicPr>
            <a:picLocks noChangeAspect="1"/>
          </p:cNvPicPr>
          <p:nvPr/>
        </p:nvPicPr>
        <p:blipFill>
          <a:blip r:embed="rId4"/>
          <a:stretch>
            <a:fillRect/>
          </a:stretch>
        </p:blipFill>
        <p:spPr>
          <a:xfrm>
            <a:off x="776290" y="574680"/>
            <a:ext cx="5587286" cy="1674813"/>
          </a:xfrm>
          <a:prstGeom prst="rect">
            <a:avLst/>
          </a:prstGeom>
        </p:spPr>
      </p:pic>
    </p:spTree>
    <p:extLst>
      <p:ext uri="{BB962C8B-B14F-4D97-AF65-F5344CB8AC3E}">
        <p14:creationId xmlns:p14="http://schemas.microsoft.com/office/powerpoint/2010/main" val="10774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ím és tartalom">
    <p:spTree>
      <p:nvGrpSpPr>
        <p:cNvPr id="1" name=""/>
        <p:cNvGrpSpPr/>
        <p:nvPr/>
      </p:nvGrpSpPr>
      <p:grpSpPr>
        <a:xfrm>
          <a:off x="0" y="0"/>
          <a:ext cx="0" cy="0"/>
          <a:chOff x="0" y="0"/>
          <a:chExt cx="0" cy="0"/>
        </a:xfrm>
      </p:grpSpPr>
      <p:sp>
        <p:nvSpPr>
          <p:cNvPr id="7" name="Picture Placeholder 2"/>
          <p:cNvSpPr>
            <a:spLocks noGrp="1"/>
          </p:cNvSpPr>
          <p:nvPr>
            <p:ph type="pic" idx="10"/>
          </p:nvPr>
        </p:nvSpPr>
        <p:spPr>
          <a:xfrm>
            <a:off x="6109385" y="1334317"/>
            <a:ext cx="3034617" cy="5008206"/>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10" name="Text Placeholder 4"/>
          <p:cNvSpPr>
            <a:spLocks noGrp="1"/>
          </p:cNvSpPr>
          <p:nvPr>
            <p:ph type="body" sz="quarter" idx="16" hasCustomPrompt="1"/>
          </p:nvPr>
        </p:nvSpPr>
        <p:spPr>
          <a:xfrm>
            <a:off x="252416" y="1334319"/>
            <a:ext cx="5784851" cy="500820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5"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110651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2.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11" name="Rectangle 10"/>
          <p:cNvSpPr/>
          <p:nvPr/>
        </p:nvSpPr>
        <p:spPr>
          <a:xfrm flipH="1">
            <a:off x="8980491" y="149225"/>
            <a:ext cx="174625" cy="704850"/>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3" name="Rectangle 12"/>
          <p:cNvSpPr/>
          <p:nvPr/>
        </p:nvSpPr>
        <p:spPr>
          <a:xfrm>
            <a:off x="3" y="6573838"/>
            <a:ext cx="9155113" cy="290512"/>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hu-HU" sz="750" dirty="0"/>
              <a:t>     © </a:t>
            </a:r>
            <a:r>
              <a:rPr lang="en-US" sz="750" dirty="0"/>
              <a:t>Department of Networked Systems and Services </a:t>
            </a:r>
          </a:p>
        </p:txBody>
      </p:sp>
      <p:pic>
        <p:nvPicPr>
          <p:cNvPr id="1029" name="Picture 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74625" y="896939"/>
            <a:ext cx="12573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flipV="1">
            <a:off x="1363663" y="1014417"/>
            <a:ext cx="7791450" cy="3175"/>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032" name="TextBox 9"/>
          <p:cNvSpPr txBox="1">
            <a:spLocks noChangeArrowheads="1"/>
          </p:cNvSpPr>
          <p:nvPr/>
        </p:nvSpPr>
        <p:spPr bwMode="auto">
          <a:xfrm>
            <a:off x="8572501" y="6573843"/>
            <a:ext cx="30168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fld id="{B5ED0D89-4142-A84B-A38A-D908094048C3}" type="slidenum">
              <a:rPr lang="en-US" sz="750" smtClean="0">
                <a:solidFill>
                  <a:schemeClr val="bg1"/>
                </a:solidFill>
              </a:rPr>
              <a:pPr eaLnBrk="1" hangingPunct="1">
                <a:defRPr/>
              </a:pPr>
              <a:t>‹#›</a:t>
            </a:fld>
            <a:endParaRPr lang="en-US" sz="750" dirty="0">
              <a:solidFill>
                <a:schemeClr val="bg1"/>
              </a:solidFill>
            </a:endParaRPr>
          </a:p>
        </p:txBody>
      </p:sp>
      <p:pic>
        <p:nvPicPr>
          <p:cNvPr id="2" name="Picture 1"/>
          <p:cNvPicPr>
            <a:picLocks noChangeAspect="1"/>
          </p:cNvPicPr>
          <p:nvPr/>
        </p:nvPicPr>
        <p:blipFill>
          <a:blip r:embed="rId10"/>
          <a:stretch>
            <a:fillRect/>
          </a:stretch>
        </p:blipFill>
        <p:spPr>
          <a:xfrm>
            <a:off x="220666" y="149225"/>
            <a:ext cx="2376032" cy="712226"/>
          </a:xfrm>
          <a:prstGeom prst="rect">
            <a:avLst/>
          </a:prstGeom>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Lst>
  <p:hf sldNum="0" hdr="0" ftr="0" dt="0"/>
  <p:txStyles>
    <p:titleStyle>
      <a:lvl1pPr algn="ctr" defTabSz="342892" rtl="0" eaLnBrk="1" fontAlgn="base" hangingPunct="1">
        <a:spcBef>
          <a:spcPct val="0"/>
        </a:spcBef>
        <a:spcAft>
          <a:spcPct val="0"/>
        </a:spcAft>
        <a:defRPr sz="3300" kern="1200">
          <a:solidFill>
            <a:schemeClr val="tx1"/>
          </a:solidFill>
          <a:latin typeface="+mj-lt"/>
          <a:ea typeface="ＭＳ Ｐゴシック" charset="0"/>
          <a:cs typeface="ＭＳ Ｐゴシック" charset="0"/>
        </a:defRPr>
      </a:lvl1pPr>
      <a:lvl2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2pPr>
      <a:lvl3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3pPr>
      <a:lvl4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4pPr>
      <a:lvl5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5pPr>
      <a:lvl6pPr marL="342892"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6pPr>
      <a:lvl7pPr marL="685783"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7pPr>
      <a:lvl8pPr marL="1028675"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8pPr>
      <a:lvl9pPr marL="1371566"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9pPr>
    </p:titleStyle>
    <p:bodyStyle>
      <a:lvl1pPr marL="257168" indent="-257168" algn="l" defTabSz="342892"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1pPr>
      <a:lvl2pPr marL="557199" indent="-214308" algn="l" defTabSz="342892"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2pPr>
      <a:lvl3pPr marL="857228" indent="-171446" algn="l" defTabSz="342892" rtl="0" eaLnBrk="1" fontAlgn="base" hangingPunct="1">
        <a:spcBef>
          <a:spcPct val="20000"/>
        </a:spcBef>
        <a:spcAft>
          <a:spcPct val="0"/>
        </a:spcAft>
        <a:buFont typeface="Arial" charset="0"/>
        <a:buChar char="•"/>
        <a:defRPr sz="1800" kern="1200">
          <a:solidFill>
            <a:schemeClr val="tx1"/>
          </a:solidFill>
          <a:latin typeface="+mn-lt"/>
          <a:ea typeface="ＭＳ Ｐゴシック" charset="0"/>
          <a:cs typeface="+mn-cs"/>
        </a:defRPr>
      </a:lvl3pPr>
      <a:lvl4pPr marL="1200120" indent="-171446" algn="l" defTabSz="342892" rtl="0" eaLnBrk="1" fontAlgn="base" hangingPunct="1">
        <a:spcBef>
          <a:spcPct val="20000"/>
        </a:spcBef>
        <a:spcAft>
          <a:spcPct val="0"/>
        </a:spcAft>
        <a:buFont typeface="Arial" charset="0"/>
        <a:buChar char="–"/>
        <a:defRPr sz="1500" kern="1200">
          <a:solidFill>
            <a:schemeClr val="tx1"/>
          </a:solidFill>
          <a:latin typeface="+mn-lt"/>
          <a:ea typeface="ＭＳ Ｐゴシック" charset="0"/>
          <a:cs typeface="+mn-cs"/>
        </a:defRPr>
      </a:lvl4pPr>
      <a:lvl5pPr marL="1543012" indent="-171446" algn="l" defTabSz="342892" rtl="0" eaLnBrk="1" fontAlgn="base" hangingPunct="1">
        <a:spcBef>
          <a:spcPct val="20000"/>
        </a:spcBef>
        <a:spcAft>
          <a:spcPct val="0"/>
        </a:spcAft>
        <a:buFont typeface="Arial" charset="0"/>
        <a:buChar char="»"/>
        <a:defRPr sz="1500" kern="1200">
          <a:solidFill>
            <a:schemeClr val="tx1"/>
          </a:solidFill>
          <a:latin typeface="+mn-lt"/>
          <a:ea typeface="ＭＳ Ｐゴシック" charset="0"/>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11" name="Rectangle 10"/>
          <p:cNvSpPr/>
          <p:nvPr/>
        </p:nvSpPr>
        <p:spPr>
          <a:xfrm flipH="1">
            <a:off x="8980491" y="149225"/>
            <a:ext cx="174625" cy="704850"/>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3" name="Rectangle 12"/>
          <p:cNvSpPr/>
          <p:nvPr/>
        </p:nvSpPr>
        <p:spPr>
          <a:xfrm>
            <a:off x="3" y="6573838"/>
            <a:ext cx="9155113" cy="290512"/>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hu-HU" sz="750" dirty="0"/>
              <a:t>     © </a:t>
            </a:r>
            <a:r>
              <a:rPr lang="en-US" sz="750" dirty="0"/>
              <a:t>Department of Networked Systems and Services </a:t>
            </a:r>
          </a:p>
        </p:txBody>
      </p:sp>
      <p:pic>
        <p:nvPicPr>
          <p:cNvPr id="1029" name="Picture 5"/>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74625" y="896939"/>
            <a:ext cx="12573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flipV="1">
            <a:off x="1363663" y="1014417"/>
            <a:ext cx="7791450" cy="3175"/>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032" name="TextBox 9"/>
          <p:cNvSpPr txBox="1">
            <a:spLocks noChangeArrowheads="1"/>
          </p:cNvSpPr>
          <p:nvPr/>
        </p:nvSpPr>
        <p:spPr bwMode="auto">
          <a:xfrm>
            <a:off x="8572501" y="6573843"/>
            <a:ext cx="30168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fld id="{B5ED0D89-4142-A84B-A38A-D908094048C3}" type="slidenum">
              <a:rPr lang="en-US" sz="750" smtClean="0">
                <a:solidFill>
                  <a:schemeClr val="bg1"/>
                </a:solidFill>
              </a:rPr>
              <a:pPr eaLnBrk="1" hangingPunct="1">
                <a:defRPr/>
              </a:pPr>
              <a:t>‹#›</a:t>
            </a:fld>
            <a:endParaRPr lang="en-US" sz="750" dirty="0">
              <a:solidFill>
                <a:schemeClr val="bg1"/>
              </a:solidFill>
            </a:endParaRPr>
          </a:p>
        </p:txBody>
      </p:sp>
      <p:pic>
        <p:nvPicPr>
          <p:cNvPr id="2" name="Picture 1"/>
          <p:cNvPicPr>
            <a:picLocks noChangeAspect="1"/>
          </p:cNvPicPr>
          <p:nvPr/>
        </p:nvPicPr>
        <p:blipFill>
          <a:blip r:embed="rId15"/>
          <a:stretch>
            <a:fillRect/>
          </a:stretch>
        </p:blipFill>
        <p:spPr>
          <a:xfrm>
            <a:off x="220666" y="149225"/>
            <a:ext cx="2376032" cy="712226"/>
          </a:xfrm>
          <a:prstGeom prst="rect">
            <a:avLst/>
          </a:prstGeom>
        </p:spPr>
      </p:pic>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8" r:id="rId9"/>
    <p:sldLayoutId id="2147483755" r:id="rId10"/>
    <p:sldLayoutId id="2147483759" r:id="rId11"/>
    <p:sldLayoutId id="2147483756" r:id="rId12"/>
  </p:sldLayoutIdLst>
  <p:hf sldNum="0" hdr="0" ftr="0" dt="0"/>
  <p:txStyles>
    <p:titleStyle>
      <a:lvl1pPr algn="ctr" defTabSz="342892" rtl="0" eaLnBrk="1" fontAlgn="base" hangingPunct="1">
        <a:spcBef>
          <a:spcPct val="0"/>
        </a:spcBef>
        <a:spcAft>
          <a:spcPct val="0"/>
        </a:spcAft>
        <a:defRPr sz="3300" kern="1200">
          <a:solidFill>
            <a:schemeClr val="tx1"/>
          </a:solidFill>
          <a:latin typeface="+mj-lt"/>
          <a:ea typeface="ＭＳ Ｐゴシック" charset="0"/>
          <a:cs typeface="ＭＳ Ｐゴシック" charset="0"/>
        </a:defRPr>
      </a:lvl1pPr>
      <a:lvl2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2pPr>
      <a:lvl3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3pPr>
      <a:lvl4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4pPr>
      <a:lvl5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5pPr>
      <a:lvl6pPr marL="342892"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6pPr>
      <a:lvl7pPr marL="685783"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7pPr>
      <a:lvl8pPr marL="1028675"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8pPr>
      <a:lvl9pPr marL="1371566"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9pPr>
    </p:titleStyle>
    <p:bodyStyle>
      <a:lvl1pPr marL="257168" indent="-257168" algn="l" defTabSz="342892"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1pPr>
      <a:lvl2pPr marL="557199" indent="-214308" algn="l" defTabSz="342892"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2pPr>
      <a:lvl3pPr marL="857228" indent="-171446" algn="l" defTabSz="342892" rtl="0" eaLnBrk="1" fontAlgn="base" hangingPunct="1">
        <a:spcBef>
          <a:spcPct val="20000"/>
        </a:spcBef>
        <a:spcAft>
          <a:spcPct val="0"/>
        </a:spcAft>
        <a:buFont typeface="Arial" charset="0"/>
        <a:buChar char="•"/>
        <a:defRPr sz="1800" kern="1200">
          <a:solidFill>
            <a:schemeClr val="tx1"/>
          </a:solidFill>
          <a:latin typeface="+mn-lt"/>
          <a:ea typeface="ＭＳ Ｐゴシック" charset="0"/>
          <a:cs typeface="+mn-cs"/>
        </a:defRPr>
      </a:lvl3pPr>
      <a:lvl4pPr marL="1200120" indent="-171446" algn="l" defTabSz="342892" rtl="0" eaLnBrk="1" fontAlgn="base" hangingPunct="1">
        <a:spcBef>
          <a:spcPct val="20000"/>
        </a:spcBef>
        <a:spcAft>
          <a:spcPct val="0"/>
        </a:spcAft>
        <a:buFont typeface="Arial" charset="0"/>
        <a:buChar char="–"/>
        <a:defRPr sz="1500" kern="1200">
          <a:solidFill>
            <a:schemeClr val="tx1"/>
          </a:solidFill>
          <a:latin typeface="+mn-lt"/>
          <a:ea typeface="ＭＳ Ｐゴシック" charset="0"/>
          <a:cs typeface="+mn-cs"/>
        </a:defRPr>
      </a:lvl4pPr>
      <a:lvl5pPr marL="1543012" indent="-171446" algn="l" defTabSz="342892" rtl="0" eaLnBrk="1" fontAlgn="base" hangingPunct="1">
        <a:spcBef>
          <a:spcPct val="20000"/>
        </a:spcBef>
        <a:spcAft>
          <a:spcPct val="0"/>
        </a:spcAft>
        <a:buFont typeface="Arial" charset="0"/>
        <a:buChar char="»"/>
        <a:defRPr sz="1500" kern="1200">
          <a:solidFill>
            <a:schemeClr val="tx1"/>
          </a:solidFill>
          <a:latin typeface="+mn-lt"/>
          <a:ea typeface="ＭＳ Ｐゴシック" charset="0"/>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xfrm>
            <a:off x="1664258" y="3245760"/>
            <a:ext cx="6957228" cy="1197035"/>
          </a:xfrm>
        </p:spPr>
        <p:txBody>
          <a:bodyPr/>
          <a:lstStyle/>
          <a:p>
            <a:r>
              <a:rPr lang="en-US" sz="2800" dirty="0">
                <a:latin typeface="Calibri" panose="020F0502020204030204" pitchFamily="34" charset="0"/>
                <a:cs typeface="Calibri" panose="020F0502020204030204" pitchFamily="34" charset="0"/>
              </a:rPr>
              <a:t>Minimizing Power Consumption of MIMO Network Using a Novel Unconstrained Quantum Genetic Algorithm</a:t>
            </a:r>
          </a:p>
        </p:txBody>
      </p:sp>
      <p:sp>
        <p:nvSpPr>
          <p:cNvPr id="11" name="Text Placeholder 10"/>
          <p:cNvSpPr>
            <a:spLocks noGrp="1"/>
          </p:cNvSpPr>
          <p:nvPr>
            <p:ph type="body" sz="quarter" idx="19"/>
          </p:nvPr>
        </p:nvSpPr>
        <p:spPr>
          <a:xfrm>
            <a:off x="1725216" y="4806993"/>
            <a:ext cx="4914900" cy="593209"/>
          </a:xfrm>
        </p:spPr>
        <p:txBody>
          <a:bodyPr/>
          <a:lstStyle/>
          <a:p>
            <a:pPr marL="0" lvl="3" indent="0">
              <a:buNone/>
            </a:pPr>
            <a:r>
              <a:rPr lang="en-GB" b="1" dirty="0">
                <a:solidFill>
                  <a:srgbClr val="871829"/>
                </a:solidFill>
                <a:cs typeface="ＭＳ Ｐゴシック" charset="0"/>
              </a:rPr>
              <a:t>Areeba Tabassum Shoaib</a:t>
            </a:r>
          </a:p>
          <a:p>
            <a:pPr marL="0" lvl="3" indent="0">
              <a:buNone/>
            </a:pPr>
            <a:r>
              <a:rPr lang="en-GB" b="1" dirty="0">
                <a:solidFill>
                  <a:srgbClr val="871829"/>
                </a:solidFill>
                <a:cs typeface="ＭＳ Ｐゴシック" charset="0"/>
              </a:rPr>
              <a:t>Advisor : Sara-El-Gaily (Ph.D.)</a:t>
            </a:r>
          </a:p>
          <a:p>
            <a:pPr marL="0" lvl="3" indent="0">
              <a:buNone/>
            </a:pPr>
            <a:endParaRPr lang="en-GB" b="1" dirty="0">
              <a:solidFill>
                <a:srgbClr val="871829"/>
              </a:solidFill>
              <a:cs typeface="ＭＳ Ｐゴシック" charset="0"/>
            </a:endParaRPr>
          </a:p>
        </p:txBody>
      </p:sp>
    </p:spTree>
    <p:extLst>
      <p:ext uri="{BB962C8B-B14F-4D97-AF65-F5344CB8AC3E}">
        <p14:creationId xmlns:p14="http://schemas.microsoft.com/office/powerpoint/2010/main" val="15826390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CDEB854-C20C-526A-1D9A-210E0ECB134B}"/>
              </a:ext>
            </a:extLst>
          </p:cNvPr>
          <p:cNvSpPr/>
          <p:nvPr/>
        </p:nvSpPr>
        <p:spPr>
          <a:xfrm>
            <a:off x="5596271" y="2359152"/>
            <a:ext cx="2347577" cy="234757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436EF6A-1ABE-208D-FC07-F2BCA95FB160}"/>
              </a:ext>
            </a:extLst>
          </p:cNvPr>
          <p:cNvSpPr txBox="1"/>
          <p:nvPr/>
        </p:nvSpPr>
        <p:spPr>
          <a:xfrm>
            <a:off x="1318117" y="2551902"/>
            <a:ext cx="4368785" cy="1962076"/>
          </a:xfrm>
          <a:prstGeom prst="rect">
            <a:avLst/>
          </a:prstGeom>
          <a:noFill/>
        </p:spPr>
        <p:txBody>
          <a:bodyPr wrap="square" rtlCol="0">
            <a:spAutoFit/>
          </a:bodyPr>
          <a:lstStyle/>
          <a:p>
            <a:pPr algn="ctr"/>
            <a:r>
              <a:rPr lang="en-US" altLang="zh-CN" sz="4050" b="1" dirty="0">
                <a:solidFill>
                  <a:srgbClr val="2F5597"/>
                </a:solidFill>
                <a:latin typeface="思源黑体 CN Heavy" panose="020B0A00000000000000" pitchFamily="34" charset="-122"/>
                <a:ea typeface="思源黑体 CN Heavy" panose="020B0A00000000000000" pitchFamily="34" charset="-122"/>
              </a:rPr>
              <a:t>Implementation</a:t>
            </a:r>
          </a:p>
          <a:p>
            <a:pPr algn="ctr"/>
            <a:r>
              <a:rPr lang="en-US" altLang="zh-CN" sz="4050" b="1" dirty="0">
                <a:solidFill>
                  <a:srgbClr val="2F5597"/>
                </a:solidFill>
                <a:latin typeface="思源黑体 CN Heavy" panose="020B0A00000000000000" pitchFamily="34" charset="-122"/>
                <a:ea typeface="思源黑体 CN Heavy" panose="020B0A00000000000000" pitchFamily="34" charset="-122"/>
              </a:rPr>
              <a:t>&amp;</a:t>
            </a:r>
          </a:p>
          <a:p>
            <a:pPr algn="ctr"/>
            <a:r>
              <a:rPr lang="en-US" altLang="zh-CN" sz="4050" b="1" dirty="0">
                <a:solidFill>
                  <a:srgbClr val="2F5597"/>
                </a:solidFill>
                <a:latin typeface="思源黑体 CN Heavy" panose="020B0A00000000000000" pitchFamily="34" charset="-122"/>
                <a:ea typeface="思源黑体 CN Heavy" panose="020B0A00000000000000" pitchFamily="34" charset="-122"/>
              </a:rPr>
              <a:t>Configuration</a:t>
            </a:r>
            <a:endParaRPr lang="zh-CN" altLang="en-US" sz="4050" b="1" dirty="0">
              <a:solidFill>
                <a:srgbClr val="2F5597"/>
              </a:solidFill>
              <a:latin typeface="思源黑体 CN Heavy" panose="020B0A00000000000000" pitchFamily="34" charset="-122"/>
              <a:ea typeface="思源黑体 CN Heavy" panose="020B0A00000000000000" pitchFamily="34" charset="-122"/>
            </a:endParaRPr>
          </a:p>
        </p:txBody>
      </p:sp>
      <p:sp>
        <p:nvSpPr>
          <p:cNvPr id="8"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8E239A1-7D33-C658-BA60-85D25D3FCC20}"/>
              </a:ext>
            </a:extLst>
          </p:cNvPr>
          <p:cNvSpPr txBox="1"/>
          <p:nvPr/>
        </p:nvSpPr>
        <p:spPr>
          <a:xfrm>
            <a:off x="6263713" y="2261598"/>
            <a:ext cx="1012692"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4</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Tree>
    <p:extLst>
      <p:ext uri="{BB962C8B-B14F-4D97-AF65-F5344CB8AC3E}">
        <p14:creationId xmlns:p14="http://schemas.microsoft.com/office/powerpoint/2010/main" val="14139360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2977A717-3E66-3C10-8224-ACFF734B579A}"/>
              </a:ext>
            </a:extLst>
          </p:cNvPr>
          <p:cNvGrpSpPr/>
          <p:nvPr/>
        </p:nvGrpSpPr>
        <p:grpSpPr>
          <a:xfrm>
            <a:off x="14335" y="2705632"/>
            <a:ext cx="1473977" cy="1194383"/>
            <a:chOff x="5776018" y="1639515"/>
            <a:chExt cx="1112102" cy="600856"/>
          </a:xfrm>
        </p:grpSpPr>
        <p:sp>
          <p:nvSpPr>
            <p:cNvPr id="129" name="Text Placeholder 3">
              <a:extLst>
                <a:ext uri="{FF2B5EF4-FFF2-40B4-BE49-F238E27FC236}">
                  <a16:creationId xmlns:a16="http://schemas.microsoft.com/office/drawing/2014/main" id="{AD8A2BDE-90E1-86E2-6C38-77F7FC28C79A}"/>
                </a:ext>
              </a:extLst>
            </p:cNvPr>
            <p:cNvSpPr txBox="1"/>
            <p:nvPr/>
          </p:nvSpPr>
          <p:spPr>
            <a:xfrm>
              <a:off x="5963928" y="1639515"/>
              <a:ext cx="486199" cy="123866"/>
            </a:xfrm>
            <a:prstGeom prst="rect">
              <a:avLst/>
            </a:prstGeom>
          </p:spPr>
          <p:txBody>
            <a:bodyPr wrap="none" lIns="0" tIns="0" rIns="0" bIns="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spcBef>
                  <a:spcPct val="20000"/>
                </a:spcBef>
                <a:defRPr/>
              </a:pPr>
              <a:r>
                <a:rPr lang="en-US" sz="1600" dirty="0">
                  <a:solidFill>
                    <a:srgbClr val="262626"/>
                  </a:solidFill>
                  <a:latin typeface="Montserrat Medium" panose="00000600000000000000" charset="0"/>
                  <a:cs typeface="Montserrat Medium" panose="00000600000000000000" charset="0"/>
                </a:rPr>
                <a:t>UQGA</a:t>
              </a:r>
            </a:p>
          </p:txBody>
        </p:sp>
        <p:sp>
          <p:nvSpPr>
            <p:cNvPr id="130" name="Text Placeholder 3">
              <a:extLst>
                <a:ext uri="{FF2B5EF4-FFF2-40B4-BE49-F238E27FC236}">
                  <a16:creationId xmlns:a16="http://schemas.microsoft.com/office/drawing/2014/main" id="{7C0235DF-7520-6178-3E43-45C4CE6BA116}"/>
                </a:ext>
              </a:extLst>
            </p:cNvPr>
            <p:cNvSpPr txBox="1"/>
            <p:nvPr/>
          </p:nvSpPr>
          <p:spPr>
            <a:xfrm>
              <a:off x="5776018" y="1806840"/>
              <a:ext cx="1112102" cy="433531"/>
            </a:xfrm>
            <a:prstGeom prst="rect">
              <a:avLst/>
            </a:prstGeom>
          </p:spPr>
          <p:txBody>
            <a:bodyPr wrap="square" lIns="0" tIns="0" rIns="0" bIns="0"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schemeClr val="accent1"/>
                  </a:solidFill>
                  <a:latin typeface="Montserrat Medium" panose="00000600000000000000" charset="0"/>
                  <a:ea typeface="Montserrat Medium" panose="00000600000000000000" charset="0"/>
                  <a:cs typeface="Montserrat Medium" panose="00000600000000000000" charset="0"/>
                </a:rPr>
                <a:t>Unconstrained Quantum Genetic Algorithm</a:t>
              </a:r>
            </a:p>
          </p:txBody>
        </p:sp>
      </p:grpSp>
      <p:grpSp>
        <p:nvGrpSpPr>
          <p:cNvPr id="67" name="Group 66">
            <a:extLst>
              <a:ext uri="{FF2B5EF4-FFF2-40B4-BE49-F238E27FC236}">
                <a16:creationId xmlns:a16="http://schemas.microsoft.com/office/drawing/2014/main" id="{FDDD5EC7-E626-E61C-6F06-F1540B5049EF}"/>
              </a:ext>
            </a:extLst>
          </p:cNvPr>
          <p:cNvGrpSpPr/>
          <p:nvPr/>
        </p:nvGrpSpPr>
        <p:grpSpPr>
          <a:xfrm>
            <a:off x="2691313" y="2646613"/>
            <a:ext cx="1530162" cy="1288959"/>
            <a:chOff x="5824059" y="1543414"/>
            <a:chExt cx="1140204" cy="471093"/>
          </a:xfrm>
        </p:grpSpPr>
        <p:sp>
          <p:nvSpPr>
            <p:cNvPr id="127" name="Text Placeholder 3">
              <a:extLst>
                <a:ext uri="{FF2B5EF4-FFF2-40B4-BE49-F238E27FC236}">
                  <a16:creationId xmlns:a16="http://schemas.microsoft.com/office/drawing/2014/main" id="{E76D323A-B966-073E-5577-1B06172A8AFE}"/>
                </a:ext>
              </a:extLst>
            </p:cNvPr>
            <p:cNvSpPr txBox="1"/>
            <p:nvPr/>
          </p:nvSpPr>
          <p:spPr>
            <a:xfrm>
              <a:off x="5858442" y="1543414"/>
              <a:ext cx="389010" cy="194148"/>
            </a:xfrm>
            <a:prstGeom prst="rect">
              <a:avLst/>
            </a:prstGeom>
          </p:spPr>
          <p:txBody>
            <a:bodyPr wrap="none" lIns="0" tIns="0" rIns="0" bIns="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spcBef>
                  <a:spcPct val="20000"/>
                </a:spcBef>
                <a:defRPr/>
              </a:pPr>
              <a:r>
                <a:rPr lang="en-US" sz="1600" dirty="0">
                  <a:solidFill>
                    <a:srgbClr val="262626"/>
                  </a:solidFill>
                  <a:latin typeface="Montserrat Medium" panose="00000600000000000000" charset="0"/>
                  <a:cs typeface="Montserrat Medium" panose="00000600000000000000" charset="0"/>
                </a:rPr>
                <a:t>QMSA</a:t>
              </a:r>
            </a:p>
          </p:txBody>
        </p:sp>
        <p:sp>
          <p:nvSpPr>
            <p:cNvPr id="128" name="Text Placeholder 3">
              <a:extLst>
                <a:ext uri="{FF2B5EF4-FFF2-40B4-BE49-F238E27FC236}">
                  <a16:creationId xmlns:a16="http://schemas.microsoft.com/office/drawing/2014/main" id="{0DD74432-37AF-B424-FADA-39640BEE678E}"/>
                </a:ext>
              </a:extLst>
            </p:cNvPr>
            <p:cNvSpPr txBox="1"/>
            <p:nvPr/>
          </p:nvSpPr>
          <p:spPr>
            <a:xfrm>
              <a:off x="5824059" y="1699543"/>
              <a:ext cx="1140204" cy="314964"/>
            </a:xfrm>
            <a:prstGeom prst="rect">
              <a:avLst/>
            </a:prstGeom>
          </p:spPr>
          <p:txBody>
            <a:bodyPr wrap="square" lIns="0" tIns="0" rIns="0" bIns="0"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schemeClr val="accent1"/>
                  </a:solidFill>
                  <a:latin typeface="Montserrat Medium" panose="00000600000000000000" charset="0"/>
                </a:rPr>
                <a:t>Quantum Minimum Searching Algorithm</a:t>
              </a:r>
            </a:p>
          </p:txBody>
        </p:sp>
      </p:grpSp>
      <p:grpSp>
        <p:nvGrpSpPr>
          <p:cNvPr id="68" name="Group 67">
            <a:extLst>
              <a:ext uri="{FF2B5EF4-FFF2-40B4-BE49-F238E27FC236}">
                <a16:creationId xmlns:a16="http://schemas.microsoft.com/office/drawing/2014/main" id="{E48480F4-9510-FCE7-D350-A546C05DDA9B}"/>
              </a:ext>
            </a:extLst>
          </p:cNvPr>
          <p:cNvGrpSpPr/>
          <p:nvPr/>
        </p:nvGrpSpPr>
        <p:grpSpPr>
          <a:xfrm>
            <a:off x="4900598" y="2752134"/>
            <a:ext cx="1913309" cy="956247"/>
            <a:chOff x="5808721" y="1537993"/>
            <a:chExt cx="1152141" cy="754011"/>
          </a:xfrm>
        </p:grpSpPr>
        <p:sp>
          <p:nvSpPr>
            <p:cNvPr id="125" name="Text Placeholder 3">
              <a:extLst>
                <a:ext uri="{FF2B5EF4-FFF2-40B4-BE49-F238E27FC236}">
                  <a16:creationId xmlns:a16="http://schemas.microsoft.com/office/drawing/2014/main" id="{286405E4-54AE-A861-4B1B-F71ED86EC2EA}"/>
                </a:ext>
              </a:extLst>
            </p:cNvPr>
            <p:cNvSpPr txBox="1"/>
            <p:nvPr/>
          </p:nvSpPr>
          <p:spPr>
            <a:xfrm>
              <a:off x="5953229" y="1537993"/>
              <a:ext cx="442100" cy="194148"/>
            </a:xfrm>
            <a:prstGeom prst="rect">
              <a:avLst/>
            </a:prstGeom>
          </p:spPr>
          <p:txBody>
            <a:bodyPr wrap="none" lIns="0" tIns="0" rIns="0" bIns="0"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spcBef>
                  <a:spcPct val="20000"/>
                </a:spcBef>
                <a:defRPr/>
              </a:pPr>
              <a:r>
                <a:rPr lang="en-US" sz="1600" dirty="0">
                  <a:solidFill>
                    <a:srgbClr val="262626"/>
                  </a:solidFill>
                  <a:latin typeface="Montserrat Medium" panose="00000600000000000000" charset="0"/>
                  <a:cs typeface="Montserrat Medium" panose="00000600000000000000" charset="0"/>
                </a:rPr>
                <a:t>QEVSA</a:t>
              </a:r>
            </a:p>
          </p:txBody>
        </p:sp>
        <p:sp>
          <p:nvSpPr>
            <p:cNvPr id="126" name="Text Placeholder 3">
              <a:extLst>
                <a:ext uri="{FF2B5EF4-FFF2-40B4-BE49-F238E27FC236}">
                  <a16:creationId xmlns:a16="http://schemas.microsoft.com/office/drawing/2014/main" id="{8B1368F9-D825-1AA1-9D8F-B6261DE4D692}"/>
                </a:ext>
              </a:extLst>
            </p:cNvPr>
            <p:cNvSpPr txBox="1"/>
            <p:nvPr/>
          </p:nvSpPr>
          <p:spPr>
            <a:xfrm>
              <a:off x="5808721" y="1782365"/>
              <a:ext cx="1152141" cy="509639"/>
            </a:xfrm>
            <a:prstGeom prst="rect">
              <a:avLst/>
            </a:prstGeom>
          </p:spPr>
          <p:txBody>
            <a:bodyPr wrap="square" lIns="0" tIns="0" rIns="0" bIns="0"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schemeClr val="accent1"/>
                  </a:solidFill>
                  <a:latin typeface="Montserrat Medium" panose="00000600000000000000" charset="0"/>
                </a:rPr>
                <a:t>Quantum Extreme Value Searching Algorithm</a:t>
              </a:r>
            </a:p>
          </p:txBody>
        </p:sp>
      </p:grpSp>
      <p:grpSp>
        <p:nvGrpSpPr>
          <p:cNvPr id="69" name="Group 68">
            <a:extLst>
              <a:ext uri="{FF2B5EF4-FFF2-40B4-BE49-F238E27FC236}">
                <a16:creationId xmlns:a16="http://schemas.microsoft.com/office/drawing/2014/main" id="{4DDAC21D-4224-9E28-4716-7805CA340B87}"/>
              </a:ext>
            </a:extLst>
          </p:cNvPr>
          <p:cNvGrpSpPr/>
          <p:nvPr/>
        </p:nvGrpSpPr>
        <p:grpSpPr>
          <a:xfrm>
            <a:off x="7869260" y="3011353"/>
            <a:ext cx="1210268" cy="461007"/>
            <a:chOff x="5737533" y="1536267"/>
            <a:chExt cx="1298016" cy="363509"/>
          </a:xfrm>
        </p:grpSpPr>
        <mc:AlternateContent xmlns:mc="http://schemas.openxmlformats.org/markup-compatibility/2006">
          <mc:Choice xmlns:a14="http://schemas.microsoft.com/office/drawing/2010/main" Requires="a14">
            <p:sp>
              <p:nvSpPr>
                <p:cNvPr id="123" name="Text Placeholder 3">
                  <a:extLst>
                    <a:ext uri="{FF2B5EF4-FFF2-40B4-BE49-F238E27FC236}">
                      <a16:creationId xmlns:a16="http://schemas.microsoft.com/office/drawing/2014/main" id="{FCD4A826-0FA3-335A-8DD3-DB60B0E9CCC7}"/>
                    </a:ext>
                  </a:extLst>
                </p:cNvPr>
                <p:cNvSpPr txBox="1"/>
                <p:nvPr/>
              </p:nvSpPr>
              <p:spPr>
                <a:xfrm>
                  <a:off x="5737533" y="1536267"/>
                  <a:ext cx="1298016" cy="272617"/>
                </a:xfrm>
                <a:prstGeom prst="rect">
                  <a:avLst/>
                </a:prstGeom>
              </p:spPr>
              <p:txBody>
                <a:bodyPr wrap="none" lIns="0" tIns="0" rIns="0" bIns="0"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spcBef>
                      <a:spcPct val="20000"/>
                    </a:spcBef>
                    <a:defRPr/>
                  </a:pPr>
                  <a14:m>
                    <m:oMathPara xmlns:m="http://schemas.openxmlformats.org/officeDocument/2006/math">
                      <m:oMathParaPr>
                        <m:jc m:val="centerGroup"/>
                      </m:oMathParaPr>
                      <m:oMath xmlns:m="http://schemas.openxmlformats.org/officeDocument/2006/math">
                        <m:r>
                          <a:rPr lang="en-US" sz="1200">
                            <a:solidFill>
                              <a:schemeClr val="accent1"/>
                            </a:solidFill>
                            <a:latin typeface="Montserrat Medium" panose="00000600000000000000" charset="0"/>
                            <a:ea typeface="Montserrat Medium" panose="00000600000000000000" charset="0"/>
                            <a:cs typeface="Montserrat Medium" panose="00000600000000000000" charset="0"/>
                          </a:rPr>
                          <m:t>𝑮</m:t>
                        </m:r>
                        <m:r>
                          <a:rPr lang="en-US" sz="1200">
                            <a:solidFill>
                              <a:schemeClr val="accent1"/>
                            </a:solidFill>
                            <a:latin typeface="Montserrat Medium" panose="00000600000000000000" charset="0"/>
                            <a:ea typeface="Montserrat Medium" panose="00000600000000000000" charset="0"/>
                            <a:cs typeface="Montserrat Medium" panose="00000600000000000000" charset="0"/>
                          </a:rPr>
                          <m:t>=</m:t>
                        </m:r>
                        <m:f>
                          <m:fPr>
                            <m:ctrlPr>
                              <a:rPr lang="en-US" sz="1200">
                                <a:solidFill>
                                  <a:schemeClr val="accent1"/>
                                </a:solidFill>
                                <a:latin typeface="Montserrat Medium" panose="00000600000000000000" charset="0"/>
                                <a:ea typeface="Montserrat Medium" panose="00000600000000000000" charset="0"/>
                                <a:cs typeface="Montserrat Medium" panose="00000600000000000000" charset="0"/>
                              </a:rPr>
                            </m:ctrlPr>
                          </m:fPr>
                          <m:num>
                            <m:sSub>
                              <m:sSubPr>
                                <m:ctrlPr>
                                  <a:rPr lang="en-US" sz="1200">
                                    <a:solidFill>
                                      <a:schemeClr val="accent1"/>
                                    </a:solidFill>
                                    <a:latin typeface="Montserrat Medium" panose="00000600000000000000" charset="0"/>
                                    <a:ea typeface="Montserrat Medium" panose="00000600000000000000" charset="0"/>
                                    <a:cs typeface="Montserrat Medium" panose="00000600000000000000" charset="0"/>
                                  </a:rPr>
                                </m:ctrlPr>
                              </m:sSubPr>
                              <m:e>
                                <m:r>
                                  <a:rPr lang="en-US" sz="1200">
                                    <a:solidFill>
                                      <a:schemeClr val="accent1"/>
                                    </a:solidFill>
                                    <a:latin typeface="Montserrat Medium" panose="00000600000000000000" charset="0"/>
                                    <a:ea typeface="Montserrat Medium" panose="00000600000000000000" charset="0"/>
                                    <a:cs typeface="Montserrat Medium" panose="00000600000000000000" charset="0"/>
                                  </a:rPr>
                                  <m:t>𝑷</m:t>
                                </m:r>
                              </m:e>
                              <m:sub>
                                <m:r>
                                  <a:rPr lang="en-US" sz="1200">
                                    <a:solidFill>
                                      <a:schemeClr val="accent1"/>
                                    </a:solidFill>
                                    <a:latin typeface="Montserrat Medium" panose="00000600000000000000" charset="0"/>
                                    <a:ea typeface="Montserrat Medium" panose="00000600000000000000" charset="0"/>
                                    <a:cs typeface="Montserrat Medium" panose="00000600000000000000" charset="0"/>
                                  </a:rPr>
                                  <m:t>𝒎𝒂𝒙</m:t>
                                </m:r>
                              </m:sub>
                            </m:sSub>
                            <m:r>
                              <a:rPr lang="en-US" sz="1200">
                                <a:solidFill>
                                  <a:schemeClr val="accent1"/>
                                </a:solidFill>
                                <a:latin typeface="Montserrat Medium" panose="00000600000000000000" charset="0"/>
                                <a:ea typeface="Montserrat Medium" panose="00000600000000000000" charset="0"/>
                                <a:cs typeface="Montserrat Medium" panose="00000600000000000000" charset="0"/>
                              </a:rPr>
                              <m:t>−</m:t>
                            </m:r>
                            <m:sSub>
                              <m:sSubPr>
                                <m:ctrlPr>
                                  <a:rPr lang="en-US" sz="1200">
                                    <a:solidFill>
                                      <a:schemeClr val="accent1"/>
                                    </a:solidFill>
                                    <a:latin typeface="Montserrat Medium" panose="00000600000000000000" charset="0"/>
                                    <a:ea typeface="Montserrat Medium" panose="00000600000000000000" charset="0"/>
                                    <a:cs typeface="Montserrat Medium" panose="00000600000000000000" charset="0"/>
                                  </a:rPr>
                                </m:ctrlPr>
                              </m:sSubPr>
                              <m:e>
                                <m:r>
                                  <a:rPr lang="en-US" sz="1200">
                                    <a:solidFill>
                                      <a:schemeClr val="accent1"/>
                                    </a:solidFill>
                                    <a:latin typeface="Montserrat Medium" panose="00000600000000000000" charset="0"/>
                                    <a:ea typeface="Montserrat Medium" panose="00000600000000000000" charset="0"/>
                                    <a:cs typeface="Montserrat Medium" panose="00000600000000000000" charset="0"/>
                                  </a:rPr>
                                  <m:t>𝑷</m:t>
                                </m:r>
                              </m:e>
                              <m:sub>
                                <m:r>
                                  <a:rPr lang="en-US" sz="1200">
                                    <a:solidFill>
                                      <a:schemeClr val="accent1"/>
                                    </a:solidFill>
                                    <a:latin typeface="Montserrat Medium" panose="00000600000000000000" charset="0"/>
                                    <a:ea typeface="Montserrat Medium" panose="00000600000000000000" charset="0"/>
                                    <a:cs typeface="Montserrat Medium" panose="00000600000000000000" charset="0"/>
                                  </a:rPr>
                                  <m:t>𝒎𝒊𝒏</m:t>
                                </m:r>
                              </m:sub>
                            </m:sSub>
                          </m:num>
                          <m:den>
                            <m:r>
                              <a:rPr lang="en-US" sz="1200">
                                <a:solidFill>
                                  <a:schemeClr val="accent1"/>
                                </a:solidFill>
                                <a:latin typeface="Montserrat Medium" panose="00000600000000000000" charset="0"/>
                                <a:ea typeface="Montserrat Medium" panose="00000600000000000000" charset="0"/>
                                <a:cs typeface="Montserrat Medium" panose="00000600000000000000" charset="0"/>
                              </a:rPr>
                              <m:t>𝜶</m:t>
                            </m:r>
                          </m:den>
                        </m:f>
                      </m:oMath>
                    </m:oMathPara>
                  </a14:m>
                  <a:endParaRPr lang="en-US" sz="1200" dirty="0">
                    <a:solidFill>
                      <a:schemeClr val="accent1"/>
                    </a:solidFill>
                    <a:latin typeface="Montserrat Medium" panose="00000600000000000000" charset="0"/>
                    <a:ea typeface="Montserrat Medium" panose="00000600000000000000" charset="0"/>
                    <a:cs typeface="Montserrat Medium" panose="00000600000000000000" charset="0"/>
                  </a:endParaRPr>
                </a:p>
              </p:txBody>
            </p:sp>
          </mc:Choice>
          <mc:Fallback>
            <p:sp>
              <p:nvSpPr>
                <p:cNvPr id="123" name="Text Placeholder 3">
                  <a:extLst>
                    <a:ext uri="{FF2B5EF4-FFF2-40B4-BE49-F238E27FC236}">
                      <a16:creationId xmlns:a16="http://schemas.microsoft.com/office/drawing/2014/main" id="{FCD4A826-0FA3-335A-8DD3-DB60B0E9CCC7}"/>
                    </a:ext>
                  </a:extLst>
                </p:cNvPr>
                <p:cNvSpPr txBox="1">
                  <a:spLocks noRot="1" noChangeAspect="1" noMove="1" noResize="1" noEditPoints="1" noAdjustHandles="1" noChangeArrowheads="1" noChangeShapeType="1" noTextEdit="1"/>
                </p:cNvSpPr>
                <p:nvPr/>
              </p:nvSpPr>
              <p:spPr>
                <a:xfrm>
                  <a:off x="5737533" y="1536267"/>
                  <a:ext cx="1298016" cy="272617"/>
                </a:xfrm>
                <a:prstGeom prst="rect">
                  <a:avLst/>
                </a:prstGeom>
                <a:blipFill>
                  <a:blip r:embed="rId3"/>
                  <a:stretch>
                    <a:fillRect l="-2525" t="-3509" r="-505" b="-8772"/>
                  </a:stretch>
                </a:blipFill>
              </p:spPr>
              <p:txBody>
                <a:bodyPr/>
                <a:lstStyle/>
                <a:p>
                  <a:r>
                    <a:rPr lang="en-US">
                      <a:noFill/>
                    </a:rPr>
                    <a:t> </a:t>
                  </a:r>
                </a:p>
              </p:txBody>
            </p:sp>
          </mc:Fallback>
        </mc:AlternateContent>
        <p:sp>
          <p:nvSpPr>
            <p:cNvPr id="124" name="Text Placeholder 3">
              <a:extLst>
                <a:ext uri="{FF2B5EF4-FFF2-40B4-BE49-F238E27FC236}">
                  <a16:creationId xmlns:a16="http://schemas.microsoft.com/office/drawing/2014/main" id="{CEC71EF1-3082-EA8B-306F-94E1979DB470}"/>
                </a:ext>
              </a:extLst>
            </p:cNvPr>
            <p:cNvSpPr txBox="1"/>
            <p:nvPr/>
          </p:nvSpPr>
          <p:spPr>
            <a:xfrm>
              <a:off x="5776018" y="1729896"/>
              <a:ext cx="1116530" cy="169880"/>
            </a:xfrm>
            <a:prstGeom prst="rect">
              <a:avLst/>
            </a:prstGeom>
          </p:spPr>
          <p:txBody>
            <a:bodyPr wrap="square" lIns="0" tIns="0" rIns="0" bIns="0"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400" dirty="0">
                <a:solidFill>
                  <a:srgbClr val="262626"/>
                </a:solidFill>
                <a:latin typeface="Montserrat Medium" panose="00000600000000000000" charset="0"/>
                <a:ea typeface="Montserrat Medium" panose="00000600000000000000" charset="0"/>
                <a:cs typeface="Montserrat Medium" panose="00000600000000000000" charset="0"/>
              </a:endParaRPr>
            </a:p>
          </p:txBody>
        </p:sp>
      </p:grpSp>
      <p:sp>
        <p:nvSpPr>
          <p:cNvPr id="70" name="Chevron 42">
            <a:extLst>
              <a:ext uri="{FF2B5EF4-FFF2-40B4-BE49-F238E27FC236}">
                <a16:creationId xmlns:a16="http://schemas.microsoft.com/office/drawing/2014/main" id="{34351D03-3CC0-933B-2E08-60389DD291FF}"/>
              </a:ext>
            </a:extLst>
          </p:cNvPr>
          <p:cNvSpPr/>
          <p:nvPr/>
        </p:nvSpPr>
        <p:spPr>
          <a:xfrm>
            <a:off x="1500752" y="2297110"/>
            <a:ext cx="1144422" cy="1899511"/>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solidFill>
                <a:srgbClr val="262626"/>
              </a:solidFill>
            </a:endParaRPr>
          </a:p>
        </p:txBody>
      </p:sp>
      <p:sp>
        <p:nvSpPr>
          <p:cNvPr id="71" name="Chevron 63">
            <a:extLst>
              <a:ext uri="{FF2B5EF4-FFF2-40B4-BE49-F238E27FC236}">
                <a16:creationId xmlns:a16="http://schemas.microsoft.com/office/drawing/2014/main" id="{FAF18D24-AA22-787D-E623-1E8881285E72}"/>
              </a:ext>
            </a:extLst>
          </p:cNvPr>
          <p:cNvSpPr/>
          <p:nvPr/>
        </p:nvSpPr>
        <p:spPr>
          <a:xfrm>
            <a:off x="3736941" y="2297110"/>
            <a:ext cx="1144422" cy="1899511"/>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solidFill>
                <a:srgbClr val="262626"/>
              </a:solidFill>
            </a:endParaRPr>
          </a:p>
        </p:txBody>
      </p:sp>
      <p:sp>
        <p:nvSpPr>
          <p:cNvPr id="72" name="Chevron 67">
            <a:extLst>
              <a:ext uri="{FF2B5EF4-FFF2-40B4-BE49-F238E27FC236}">
                <a16:creationId xmlns:a16="http://schemas.microsoft.com/office/drawing/2014/main" id="{1793F812-B4DC-0ED9-D0B4-CE557D6AFE50}"/>
              </a:ext>
            </a:extLst>
          </p:cNvPr>
          <p:cNvSpPr/>
          <p:nvPr/>
        </p:nvSpPr>
        <p:spPr>
          <a:xfrm>
            <a:off x="6715286" y="2231794"/>
            <a:ext cx="1144422" cy="1899511"/>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solidFill>
                <a:srgbClr val="262626"/>
              </a:solidFill>
            </a:endParaRPr>
          </a:p>
        </p:txBody>
      </p:sp>
      <p:sp>
        <p:nvSpPr>
          <p:cNvPr id="74" name="Oval 73">
            <a:extLst>
              <a:ext uri="{FF2B5EF4-FFF2-40B4-BE49-F238E27FC236}">
                <a16:creationId xmlns:a16="http://schemas.microsoft.com/office/drawing/2014/main" id="{5F6A57EE-F080-6208-CBD1-CE4D31122AC5}"/>
              </a:ext>
            </a:extLst>
          </p:cNvPr>
          <p:cNvSpPr>
            <a:spLocks noChangeAspect="1"/>
          </p:cNvSpPr>
          <p:nvPr/>
        </p:nvSpPr>
        <p:spPr>
          <a:xfrm>
            <a:off x="1365578" y="2862937"/>
            <a:ext cx="1076932" cy="1077835"/>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 dirty="0">
              <a:solidFill>
                <a:srgbClr val="262626"/>
              </a:solidFill>
              <a:latin typeface="Calibri Light" panose="020F0302020204030204"/>
            </a:endParaRPr>
          </a:p>
        </p:txBody>
      </p:sp>
      <p:sp>
        <p:nvSpPr>
          <p:cNvPr id="75" name="Oval 74">
            <a:extLst>
              <a:ext uri="{FF2B5EF4-FFF2-40B4-BE49-F238E27FC236}">
                <a16:creationId xmlns:a16="http://schemas.microsoft.com/office/drawing/2014/main" id="{93392F73-EB38-AAC9-B92C-1B73DA407428}"/>
              </a:ext>
            </a:extLst>
          </p:cNvPr>
          <p:cNvSpPr>
            <a:spLocks noChangeAspect="1"/>
          </p:cNvSpPr>
          <p:nvPr/>
        </p:nvSpPr>
        <p:spPr>
          <a:xfrm>
            <a:off x="3627228" y="2862937"/>
            <a:ext cx="1076933" cy="1077835"/>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 dirty="0">
              <a:solidFill>
                <a:srgbClr val="262626"/>
              </a:solidFill>
              <a:latin typeface="Calibri Light" panose="020F0302020204030204"/>
            </a:endParaRPr>
          </a:p>
        </p:txBody>
      </p:sp>
      <p:sp>
        <p:nvSpPr>
          <p:cNvPr id="76" name="Oval 75">
            <a:extLst>
              <a:ext uri="{FF2B5EF4-FFF2-40B4-BE49-F238E27FC236}">
                <a16:creationId xmlns:a16="http://schemas.microsoft.com/office/drawing/2014/main" id="{FB9C501F-626D-0CFD-2EFC-341C3BFEA773}"/>
              </a:ext>
            </a:extLst>
          </p:cNvPr>
          <p:cNvSpPr>
            <a:spLocks noChangeAspect="1"/>
          </p:cNvSpPr>
          <p:nvPr/>
        </p:nvSpPr>
        <p:spPr>
          <a:xfrm>
            <a:off x="6609151" y="2797621"/>
            <a:ext cx="1076933" cy="1077835"/>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 dirty="0">
              <a:solidFill>
                <a:srgbClr val="262626"/>
              </a:solidFill>
              <a:latin typeface="Calibri Light" panose="020F0302020204030204"/>
            </a:endParaRPr>
          </a:p>
        </p:txBody>
      </p:sp>
      <p:sp>
        <p:nvSpPr>
          <p:cNvPr id="78" name="Arc 77">
            <a:extLst>
              <a:ext uri="{FF2B5EF4-FFF2-40B4-BE49-F238E27FC236}">
                <a16:creationId xmlns:a16="http://schemas.microsoft.com/office/drawing/2014/main" id="{E0113FBC-5BF0-29E3-5142-D354BF981E60}"/>
              </a:ext>
            </a:extLst>
          </p:cNvPr>
          <p:cNvSpPr/>
          <p:nvPr/>
        </p:nvSpPr>
        <p:spPr>
          <a:xfrm rot="19051047">
            <a:off x="1686914" y="1713075"/>
            <a:ext cx="2717377" cy="2075217"/>
          </a:xfrm>
          <a:prstGeom prst="arc">
            <a:avLst/>
          </a:prstGeom>
          <a:noFill/>
          <a:ln w="19050">
            <a:solidFill>
              <a:srgbClr val="22385C"/>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400" dirty="0">
              <a:solidFill>
                <a:srgbClr val="262626"/>
              </a:solidFill>
            </a:endParaRPr>
          </a:p>
        </p:txBody>
      </p:sp>
      <p:sp>
        <p:nvSpPr>
          <p:cNvPr id="79" name="Arc 78">
            <a:extLst>
              <a:ext uri="{FF2B5EF4-FFF2-40B4-BE49-F238E27FC236}">
                <a16:creationId xmlns:a16="http://schemas.microsoft.com/office/drawing/2014/main" id="{9217D1EE-31AD-8034-3A21-5D9B02F967C4}"/>
              </a:ext>
            </a:extLst>
          </p:cNvPr>
          <p:cNvSpPr/>
          <p:nvPr/>
        </p:nvSpPr>
        <p:spPr>
          <a:xfrm rot="13500000" flipH="1">
            <a:off x="4793405" y="2113629"/>
            <a:ext cx="2075217" cy="2717377"/>
          </a:xfrm>
          <a:prstGeom prst="arc">
            <a:avLst/>
          </a:prstGeom>
          <a:noFill/>
          <a:ln w="19050">
            <a:solidFill>
              <a:srgbClr val="22385C"/>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400" dirty="0">
              <a:solidFill>
                <a:srgbClr val="262626"/>
              </a:solidFill>
            </a:endParaRPr>
          </a:p>
        </p:txBody>
      </p:sp>
      <p:pic>
        <p:nvPicPr>
          <p:cNvPr id="132" name="Graphic 131" descr="Lightbulb and gear with solid fill">
            <a:extLst>
              <a:ext uri="{FF2B5EF4-FFF2-40B4-BE49-F238E27FC236}">
                <a16:creationId xmlns:a16="http://schemas.microsoft.com/office/drawing/2014/main" id="{6F1BB7C9-8252-338D-B6AD-EE53BAAC0F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89976" y="2912214"/>
            <a:ext cx="914400" cy="914400"/>
          </a:xfrm>
          <a:prstGeom prst="rect">
            <a:avLst/>
          </a:prstGeom>
        </p:spPr>
      </p:pic>
      <p:pic>
        <p:nvPicPr>
          <p:cNvPr id="136" name="Graphic 135" descr="Binary with solid fill">
            <a:extLst>
              <a:ext uri="{FF2B5EF4-FFF2-40B4-BE49-F238E27FC236}">
                <a16:creationId xmlns:a16="http://schemas.microsoft.com/office/drawing/2014/main" id="{C2C2C217-5752-0950-3F7A-1423ADE951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67058" y="3021706"/>
            <a:ext cx="652482" cy="652482"/>
          </a:xfrm>
          <a:prstGeom prst="rect">
            <a:avLst/>
          </a:prstGeom>
        </p:spPr>
      </p:pic>
      <p:pic>
        <p:nvPicPr>
          <p:cNvPr id="138" name="Graphic 137" descr="Bullseye with solid fill">
            <a:extLst>
              <a:ext uri="{FF2B5EF4-FFF2-40B4-BE49-F238E27FC236}">
                <a16:creationId xmlns:a16="http://schemas.microsoft.com/office/drawing/2014/main" id="{13485C7F-B59E-0CED-D72D-13D1C994207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04725" y="2862937"/>
            <a:ext cx="914400" cy="914400"/>
          </a:xfrm>
          <a:prstGeom prst="rect">
            <a:avLst/>
          </a:prstGeom>
        </p:spPr>
      </p:pic>
      <p:sp>
        <p:nvSpPr>
          <p:cNvPr id="141" name="Title 3">
            <a:extLst>
              <a:ext uri="{FF2B5EF4-FFF2-40B4-BE49-F238E27FC236}">
                <a16:creationId xmlns:a16="http://schemas.microsoft.com/office/drawing/2014/main" id="{4913B0CA-F284-950E-2964-49F224065282}"/>
              </a:ext>
            </a:extLst>
          </p:cNvPr>
          <p:cNvSpPr>
            <a:spLocks noGrp="1"/>
          </p:cNvSpPr>
          <p:nvPr>
            <p:ph type="title"/>
          </p:nvPr>
        </p:nvSpPr>
        <p:spPr>
          <a:xfrm>
            <a:off x="3066267" y="468399"/>
            <a:ext cx="5785200" cy="471585"/>
          </a:xfrm>
        </p:spPr>
        <p:txBody>
          <a:bodyPr/>
          <a:lstStyle/>
          <a:p>
            <a:r>
              <a:rPr lang="en-US" dirty="0"/>
              <a:t>IMPLEMENTATION &amp; CONFIGURATION</a:t>
            </a:r>
          </a:p>
        </p:txBody>
      </p:sp>
    </p:spTree>
    <p:extLst>
      <p:ext uri="{BB962C8B-B14F-4D97-AF65-F5344CB8AC3E}">
        <p14:creationId xmlns:p14="http://schemas.microsoft.com/office/powerpoint/2010/main" val="178752192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D6EFA1C-536A-F0AE-DE57-12A1673BF9BA}"/>
              </a:ext>
            </a:extLst>
          </p:cNvPr>
          <p:cNvSpPr/>
          <p:nvPr/>
        </p:nvSpPr>
        <p:spPr>
          <a:xfrm flipH="1">
            <a:off x="1208403" y="2294714"/>
            <a:ext cx="1864873" cy="1946418"/>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A181F92-E94A-F593-3223-A5E3CB7ECC3D}"/>
              </a:ext>
            </a:extLst>
          </p:cNvPr>
          <p:cNvSpPr txBox="1"/>
          <p:nvPr/>
        </p:nvSpPr>
        <p:spPr>
          <a:xfrm>
            <a:off x="1454790" y="2217131"/>
            <a:ext cx="835956"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5</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6"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55CB415-A184-20BF-21A3-9552F48B7DCC}"/>
              </a:ext>
            </a:extLst>
          </p:cNvPr>
          <p:cNvSpPr txBox="1"/>
          <p:nvPr/>
        </p:nvSpPr>
        <p:spPr>
          <a:xfrm>
            <a:off x="1872768" y="2921678"/>
            <a:ext cx="4673001" cy="715581"/>
          </a:xfrm>
          <a:prstGeom prst="rect">
            <a:avLst/>
          </a:prstGeom>
          <a:noFill/>
        </p:spPr>
        <p:txBody>
          <a:bodyPr wrap="square" rtlCol="0">
            <a:spAutoFit/>
          </a:bodyPr>
          <a:lstStyle/>
          <a:p>
            <a:pPr algn="ctr"/>
            <a:r>
              <a:rPr lang="en-US" altLang="zh-CN" sz="4050" b="1" dirty="0">
                <a:solidFill>
                  <a:srgbClr val="C3262F"/>
                </a:solidFill>
                <a:latin typeface="思源黑体 CN Heavy" panose="020B0A00000000000000" pitchFamily="34" charset="-122"/>
                <a:ea typeface="思源黑体 CN Heavy" panose="020B0A00000000000000" pitchFamily="34" charset="-122"/>
              </a:rPr>
              <a:t>Results</a:t>
            </a:r>
            <a:endParaRPr lang="zh-CN" altLang="en-US" sz="4050" b="1" dirty="0">
              <a:solidFill>
                <a:srgbClr val="C3262F"/>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13694150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174043-6F87-F333-9569-2365CB5CA301}"/>
              </a:ext>
            </a:extLst>
          </p:cNvPr>
          <p:cNvSpPr>
            <a:spLocks noGrp="1"/>
          </p:cNvSpPr>
          <p:nvPr>
            <p:ph type="title"/>
          </p:nvPr>
        </p:nvSpPr>
        <p:spPr>
          <a:xfrm>
            <a:off x="2676062" y="194933"/>
            <a:ext cx="6254514" cy="671606"/>
          </a:xfrm>
        </p:spPr>
        <p:txBody>
          <a:bodyPr/>
          <a:lstStyle/>
          <a:p>
            <a:r>
              <a:rPr lang="en-US" sz="2000" cap="none" dirty="0"/>
              <a:t>RESULTS WITH VARYING POWER SETS AND FIXED ANTENNAS AT THE BASE STATION</a:t>
            </a:r>
            <a:endParaRPr lang="en-US" dirty="0"/>
          </a:p>
        </p:txBody>
      </p:sp>
      <p:grpSp>
        <p:nvGrpSpPr>
          <p:cNvPr id="5" name="Google Shape;90;p16">
            <a:extLst>
              <a:ext uri="{FF2B5EF4-FFF2-40B4-BE49-F238E27FC236}">
                <a16:creationId xmlns:a16="http://schemas.microsoft.com/office/drawing/2014/main" id="{E37B6EE6-9803-6442-3521-D2C90C471CE4}"/>
              </a:ext>
            </a:extLst>
          </p:cNvPr>
          <p:cNvGrpSpPr/>
          <p:nvPr/>
        </p:nvGrpSpPr>
        <p:grpSpPr>
          <a:xfrm>
            <a:off x="210688" y="4665756"/>
            <a:ext cx="1130211" cy="1106488"/>
            <a:chOff x="1872662" y="1882561"/>
            <a:chExt cx="1130211" cy="1178850"/>
          </a:xfrm>
        </p:grpSpPr>
        <p:sp>
          <p:nvSpPr>
            <p:cNvPr id="7" name="Google Shape;91;p16">
              <a:extLst>
                <a:ext uri="{FF2B5EF4-FFF2-40B4-BE49-F238E27FC236}">
                  <a16:creationId xmlns:a16="http://schemas.microsoft.com/office/drawing/2014/main" id="{C0181A12-C1B7-41CC-A917-19ABFFD4ACD5}"/>
                </a:ext>
              </a:extLst>
            </p:cNvPr>
            <p:cNvSpPr/>
            <p:nvPr/>
          </p:nvSpPr>
          <p:spPr>
            <a:xfrm>
              <a:off x="1893773" y="2806916"/>
              <a:ext cx="1109100" cy="254495"/>
            </a:xfrm>
            <a:prstGeom prst="roundRect">
              <a:avLst>
                <a:gd name="adj" fmla="val 50000"/>
              </a:avLst>
            </a:prstGeom>
            <a:solidFill>
              <a:srgbClr val="07A39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dirty="0">
                  <a:solidFill>
                    <a:schemeClr val="lt1"/>
                  </a:solidFill>
                  <a:latin typeface="Fira Sans Extra Condensed Medium"/>
                  <a:sym typeface="Fira Sans Extra Condensed Medium"/>
                </a:rPr>
                <a:t>UCGA</a:t>
              </a:r>
              <a:endParaRPr sz="1200" dirty="0">
                <a:solidFill>
                  <a:schemeClr val="lt1"/>
                </a:solidFill>
              </a:endParaRPr>
            </a:p>
          </p:txBody>
        </p:sp>
        <p:sp>
          <p:nvSpPr>
            <p:cNvPr id="8" name="Google Shape;92;p16">
              <a:extLst>
                <a:ext uri="{FF2B5EF4-FFF2-40B4-BE49-F238E27FC236}">
                  <a16:creationId xmlns:a16="http://schemas.microsoft.com/office/drawing/2014/main" id="{473E7322-6D38-D3B5-5690-BD73954E3B10}"/>
                </a:ext>
              </a:extLst>
            </p:cNvPr>
            <p:cNvSpPr/>
            <p:nvPr/>
          </p:nvSpPr>
          <p:spPr>
            <a:xfrm>
              <a:off x="1872662" y="1882561"/>
              <a:ext cx="1109100" cy="254495"/>
            </a:xfrm>
            <a:prstGeom prst="roundRect">
              <a:avLst>
                <a:gd name="adj" fmla="val 50000"/>
              </a:avLst>
            </a:prstGeom>
            <a:solidFill>
              <a:srgbClr val="0680C3"/>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1"/>
                  </a:solidFill>
                  <a:latin typeface="Fira Sans Extra Condensed Medium"/>
                  <a:sym typeface="Fira Sans Extra Condensed Medium"/>
                </a:rPr>
                <a:t>UQGA</a:t>
              </a:r>
              <a:endParaRPr sz="1200" dirty="0">
                <a:solidFill>
                  <a:schemeClr val="lt1"/>
                </a:solidFill>
              </a:endParaRPr>
            </a:p>
          </p:txBody>
        </p:sp>
      </p:grpSp>
      <p:grpSp>
        <p:nvGrpSpPr>
          <p:cNvPr id="10" name="Google Shape;94;p16">
            <a:extLst>
              <a:ext uri="{FF2B5EF4-FFF2-40B4-BE49-F238E27FC236}">
                <a16:creationId xmlns:a16="http://schemas.microsoft.com/office/drawing/2014/main" id="{46F32D1D-5160-9D64-8EAC-10CD2F3FBCE4}"/>
              </a:ext>
            </a:extLst>
          </p:cNvPr>
          <p:cNvGrpSpPr/>
          <p:nvPr/>
        </p:nvGrpSpPr>
        <p:grpSpPr>
          <a:xfrm>
            <a:off x="249399" y="1580914"/>
            <a:ext cx="1495500" cy="2499081"/>
            <a:chOff x="1599750" y="1628244"/>
            <a:chExt cx="1495500" cy="2499081"/>
          </a:xfrm>
        </p:grpSpPr>
        <p:sp>
          <p:nvSpPr>
            <p:cNvPr id="11" name="Google Shape;95;p16">
              <a:extLst>
                <a:ext uri="{FF2B5EF4-FFF2-40B4-BE49-F238E27FC236}">
                  <a16:creationId xmlns:a16="http://schemas.microsoft.com/office/drawing/2014/main" id="{49FF6E8E-8E0F-87B3-489D-236FFE48035E}"/>
                </a:ext>
              </a:extLst>
            </p:cNvPr>
            <p:cNvSpPr/>
            <p:nvPr/>
          </p:nvSpPr>
          <p:spPr>
            <a:xfrm>
              <a:off x="2098353" y="1650016"/>
              <a:ext cx="498600" cy="2068889"/>
            </a:xfrm>
            <a:prstGeom prst="round2SameRect">
              <a:avLst>
                <a:gd name="adj1" fmla="val 50000"/>
                <a:gd name="adj2" fmla="val 0"/>
              </a:avLst>
            </a:prstGeom>
            <a:solidFill>
              <a:srgbClr val="07A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13" name="Google Shape;97;p16">
              <a:extLst>
                <a:ext uri="{FF2B5EF4-FFF2-40B4-BE49-F238E27FC236}">
                  <a16:creationId xmlns:a16="http://schemas.microsoft.com/office/drawing/2014/main" id="{7806F650-A081-7A45-96BB-E66072A505FF}"/>
                </a:ext>
              </a:extLst>
            </p:cNvPr>
            <p:cNvSpPr/>
            <p:nvPr/>
          </p:nvSpPr>
          <p:spPr>
            <a:xfrm>
              <a:off x="1599888" y="1628244"/>
              <a:ext cx="498600" cy="2079000"/>
            </a:xfrm>
            <a:prstGeom prst="round2SameRect">
              <a:avLst>
                <a:gd name="adj1" fmla="val 50000"/>
                <a:gd name="adj2" fmla="val 0"/>
              </a:avLst>
            </a:prstGeom>
            <a:solidFill>
              <a:srgbClr val="068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14" name="Google Shape;98;p16">
              <a:extLst>
                <a:ext uri="{FF2B5EF4-FFF2-40B4-BE49-F238E27FC236}">
                  <a16:creationId xmlns:a16="http://schemas.microsoft.com/office/drawing/2014/main" id="{5EE88D5E-55A6-956F-18C7-5DDA89A78CB7}"/>
                </a:ext>
              </a:extLst>
            </p:cNvPr>
            <p:cNvSpPr txBox="1"/>
            <p:nvPr/>
          </p:nvSpPr>
          <p:spPr>
            <a:xfrm rot="-5400000">
              <a:off x="1323283" y="3056784"/>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Light"/>
                  <a:cs typeface="Fira Sans Extra Condensed Light"/>
                  <a:sym typeface="Fira Sans Extra Condensed Medium"/>
                </a:rPr>
                <a:t>63.39</a:t>
              </a:r>
              <a:endParaRPr sz="1500" dirty="0">
                <a:solidFill>
                  <a:srgbClr val="FFFFFF"/>
                </a:solidFill>
                <a:latin typeface="Fira Sans Extra Condensed Light"/>
                <a:ea typeface="Fira Sans Extra Condensed Light"/>
                <a:cs typeface="Fira Sans Extra Condensed Light"/>
                <a:sym typeface="Fira Sans Extra Condensed Light"/>
              </a:endParaRPr>
            </a:p>
          </p:txBody>
        </p:sp>
        <p:sp>
          <p:nvSpPr>
            <p:cNvPr id="15" name="Google Shape;99;p16">
              <a:extLst>
                <a:ext uri="{FF2B5EF4-FFF2-40B4-BE49-F238E27FC236}">
                  <a16:creationId xmlns:a16="http://schemas.microsoft.com/office/drawing/2014/main" id="{450B8AD5-0DC0-E0A9-CE75-473C5D5D3FDC}"/>
                </a:ext>
              </a:extLst>
            </p:cNvPr>
            <p:cNvSpPr txBox="1"/>
            <p:nvPr/>
          </p:nvSpPr>
          <p:spPr>
            <a:xfrm rot="-5400000">
              <a:off x="1821749"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63.39</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7" name="Google Shape;101;p16">
              <a:extLst>
                <a:ext uri="{FF2B5EF4-FFF2-40B4-BE49-F238E27FC236}">
                  <a16:creationId xmlns:a16="http://schemas.microsoft.com/office/drawing/2014/main" id="{E1883F83-06B9-FB38-6398-CCC3490A3B73}"/>
                </a:ext>
              </a:extLst>
            </p:cNvPr>
            <p:cNvSpPr txBox="1"/>
            <p:nvPr/>
          </p:nvSpPr>
          <p:spPr>
            <a:xfrm>
              <a:off x="1599750" y="3839325"/>
              <a:ext cx="14955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3</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cxnSp>
        <p:nvCxnSpPr>
          <p:cNvPr id="43" name="Google Shape;121;p16">
            <a:extLst>
              <a:ext uri="{FF2B5EF4-FFF2-40B4-BE49-F238E27FC236}">
                <a16:creationId xmlns:a16="http://schemas.microsoft.com/office/drawing/2014/main" id="{FCE21014-532A-15DF-4870-F63E49D0FC9A}"/>
              </a:ext>
            </a:extLst>
          </p:cNvPr>
          <p:cNvCxnSpPr>
            <a:cxnSpLocks/>
          </p:cNvCxnSpPr>
          <p:nvPr/>
        </p:nvCxnSpPr>
        <p:spPr>
          <a:xfrm>
            <a:off x="21770" y="3654945"/>
            <a:ext cx="3679372" cy="0"/>
          </a:xfrm>
          <a:prstGeom prst="straightConnector1">
            <a:avLst/>
          </a:prstGeom>
          <a:noFill/>
          <a:ln w="9525" cap="flat" cmpd="sng">
            <a:solidFill>
              <a:srgbClr val="434343"/>
            </a:solidFill>
            <a:prstDash val="solid"/>
            <a:round/>
            <a:headEnd type="none" w="med" len="med"/>
            <a:tailEnd type="none" w="med" len="med"/>
          </a:ln>
        </p:spPr>
      </p:cxnSp>
      <p:grpSp>
        <p:nvGrpSpPr>
          <p:cNvPr id="44" name="Google Shape;94;p16">
            <a:extLst>
              <a:ext uri="{FF2B5EF4-FFF2-40B4-BE49-F238E27FC236}">
                <a16:creationId xmlns:a16="http://schemas.microsoft.com/office/drawing/2014/main" id="{C3147B43-855B-BCD6-6A17-70DFBB1669FE}"/>
              </a:ext>
            </a:extLst>
          </p:cNvPr>
          <p:cNvGrpSpPr/>
          <p:nvPr/>
        </p:nvGrpSpPr>
        <p:grpSpPr>
          <a:xfrm>
            <a:off x="1424739" y="1579606"/>
            <a:ext cx="1495500" cy="2499081"/>
            <a:chOff x="1599750" y="1628244"/>
            <a:chExt cx="1495500" cy="2499081"/>
          </a:xfrm>
        </p:grpSpPr>
        <p:sp>
          <p:nvSpPr>
            <p:cNvPr id="45" name="Google Shape;95;p16">
              <a:extLst>
                <a:ext uri="{FF2B5EF4-FFF2-40B4-BE49-F238E27FC236}">
                  <a16:creationId xmlns:a16="http://schemas.microsoft.com/office/drawing/2014/main" id="{03B0C965-9A6E-46ED-6A00-4AE13D0973B8}"/>
                </a:ext>
              </a:extLst>
            </p:cNvPr>
            <p:cNvSpPr/>
            <p:nvPr/>
          </p:nvSpPr>
          <p:spPr>
            <a:xfrm>
              <a:off x="2098353" y="1650955"/>
              <a:ext cx="498600" cy="2068889"/>
            </a:xfrm>
            <a:prstGeom prst="round2SameRect">
              <a:avLst>
                <a:gd name="adj1" fmla="val 50000"/>
                <a:gd name="adj2" fmla="val 0"/>
              </a:avLst>
            </a:prstGeom>
            <a:solidFill>
              <a:srgbClr val="07A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46" name="Google Shape;97;p16">
              <a:extLst>
                <a:ext uri="{FF2B5EF4-FFF2-40B4-BE49-F238E27FC236}">
                  <a16:creationId xmlns:a16="http://schemas.microsoft.com/office/drawing/2014/main" id="{FCD18A73-33E9-778B-93D4-CA06A3439214}"/>
                </a:ext>
              </a:extLst>
            </p:cNvPr>
            <p:cNvSpPr/>
            <p:nvPr/>
          </p:nvSpPr>
          <p:spPr>
            <a:xfrm>
              <a:off x="1599888" y="1628244"/>
              <a:ext cx="498600" cy="2079000"/>
            </a:xfrm>
            <a:prstGeom prst="round2SameRect">
              <a:avLst>
                <a:gd name="adj1" fmla="val 50000"/>
                <a:gd name="adj2" fmla="val 0"/>
              </a:avLst>
            </a:prstGeom>
            <a:solidFill>
              <a:srgbClr val="068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47" name="Google Shape;98;p16">
              <a:extLst>
                <a:ext uri="{FF2B5EF4-FFF2-40B4-BE49-F238E27FC236}">
                  <a16:creationId xmlns:a16="http://schemas.microsoft.com/office/drawing/2014/main" id="{69D5EEF8-C94C-BD95-D052-C04CDF0BA9C6}"/>
                </a:ext>
              </a:extLst>
            </p:cNvPr>
            <p:cNvSpPr txBox="1"/>
            <p:nvPr/>
          </p:nvSpPr>
          <p:spPr>
            <a:xfrm rot="-5400000">
              <a:off x="1323283" y="3056784"/>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Light"/>
                  <a:cs typeface="Fira Sans Extra Condensed Light"/>
                  <a:sym typeface="Fira Sans Extra Condensed Medium"/>
                </a:rPr>
                <a:t>63.39</a:t>
              </a:r>
              <a:endParaRPr sz="1500" dirty="0">
                <a:solidFill>
                  <a:srgbClr val="FFFFFF"/>
                </a:solidFill>
                <a:latin typeface="Fira Sans Extra Condensed Light"/>
                <a:ea typeface="Fira Sans Extra Condensed Light"/>
                <a:cs typeface="Fira Sans Extra Condensed Light"/>
                <a:sym typeface="Fira Sans Extra Condensed Light"/>
              </a:endParaRPr>
            </a:p>
          </p:txBody>
        </p:sp>
        <p:sp>
          <p:nvSpPr>
            <p:cNvPr id="51" name="Google Shape;99;p16">
              <a:extLst>
                <a:ext uri="{FF2B5EF4-FFF2-40B4-BE49-F238E27FC236}">
                  <a16:creationId xmlns:a16="http://schemas.microsoft.com/office/drawing/2014/main" id="{E48210A9-4972-05F2-10EC-11C84EADE303}"/>
                </a:ext>
              </a:extLst>
            </p:cNvPr>
            <p:cNvSpPr txBox="1"/>
            <p:nvPr/>
          </p:nvSpPr>
          <p:spPr>
            <a:xfrm rot="-5400000">
              <a:off x="1821749"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63.39</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01;p16">
              <a:extLst>
                <a:ext uri="{FF2B5EF4-FFF2-40B4-BE49-F238E27FC236}">
                  <a16:creationId xmlns:a16="http://schemas.microsoft.com/office/drawing/2014/main" id="{39E191F4-91C4-5CA6-FF7B-B62FFBFFDF00}"/>
                </a:ext>
              </a:extLst>
            </p:cNvPr>
            <p:cNvSpPr txBox="1"/>
            <p:nvPr/>
          </p:nvSpPr>
          <p:spPr>
            <a:xfrm>
              <a:off x="1599750" y="3839325"/>
              <a:ext cx="14955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4</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67" name="Google Shape;94;p16">
            <a:extLst>
              <a:ext uri="{FF2B5EF4-FFF2-40B4-BE49-F238E27FC236}">
                <a16:creationId xmlns:a16="http://schemas.microsoft.com/office/drawing/2014/main" id="{111F90CF-99CC-1A60-2B8A-39C9417B74DF}"/>
              </a:ext>
            </a:extLst>
          </p:cNvPr>
          <p:cNvGrpSpPr/>
          <p:nvPr/>
        </p:nvGrpSpPr>
        <p:grpSpPr>
          <a:xfrm>
            <a:off x="2511765" y="1587514"/>
            <a:ext cx="1495500" cy="2499081"/>
            <a:chOff x="1599750" y="1628244"/>
            <a:chExt cx="1495500" cy="2499081"/>
          </a:xfrm>
        </p:grpSpPr>
        <p:sp>
          <p:nvSpPr>
            <p:cNvPr id="68" name="Google Shape;95;p16">
              <a:extLst>
                <a:ext uri="{FF2B5EF4-FFF2-40B4-BE49-F238E27FC236}">
                  <a16:creationId xmlns:a16="http://schemas.microsoft.com/office/drawing/2014/main" id="{1FB6667F-CBC1-8496-D1A3-C27BA2B74AD5}"/>
                </a:ext>
              </a:extLst>
            </p:cNvPr>
            <p:cNvSpPr/>
            <p:nvPr/>
          </p:nvSpPr>
          <p:spPr>
            <a:xfrm>
              <a:off x="2098353" y="1628244"/>
              <a:ext cx="498600" cy="2068889"/>
            </a:xfrm>
            <a:prstGeom prst="round2SameRect">
              <a:avLst>
                <a:gd name="adj1" fmla="val 50000"/>
                <a:gd name="adj2" fmla="val 0"/>
              </a:avLst>
            </a:prstGeom>
            <a:solidFill>
              <a:srgbClr val="07A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69" name="Google Shape;97;p16">
              <a:extLst>
                <a:ext uri="{FF2B5EF4-FFF2-40B4-BE49-F238E27FC236}">
                  <a16:creationId xmlns:a16="http://schemas.microsoft.com/office/drawing/2014/main" id="{98693B35-E439-C750-4B88-485C360CF893}"/>
                </a:ext>
              </a:extLst>
            </p:cNvPr>
            <p:cNvSpPr/>
            <p:nvPr/>
          </p:nvSpPr>
          <p:spPr>
            <a:xfrm>
              <a:off x="1599888" y="1628244"/>
              <a:ext cx="498600" cy="2079000"/>
            </a:xfrm>
            <a:prstGeom prst="round2SameRect">
              <a:avLst>
                <a:gd name="adj1" fmla="val 50000"/>
                <a:gd name="adj2" fmla="val 0"/>
              </a:avLst>
            </a:prstGeom>
            <a:solidFill>
              <a:srgbClr val="068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70" name="Google Shape;98;p16">
              <a:extLst>
                <a:ext uri="{FF2B5EF4-FFF2-40B4-BE49-F238E27FC236}">
                  <a16:creationId xmlns:a16="http://schemas.microsoft.com/office/drawing/2014/main" id="{B20C524E-6B15-BCFD-B7EE-C90F626FE85A}"/>
                </a:ext>
              </a:extLst>
            </p:cNvPr>
            <p:cNvSpPr txBox="1"/>
            <p:nvPr/>
          </p:nvSpPr>
          <p:spPr>
            <a:xfrm rot="-5400000">
              <a:off x="1323283" y="3056784"/>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Light"/>
                  <a:cs typeface="Fira Sans Extra Condensed Light"/>
                  <a:sym typeface="Fira Sans Extra Condensed Medium"/>
                </a:rPr>
                <a:t>63.39</a:t>
              </a:r>
              <a:endParaRPr sz="1500" dirty="0">
                <a:solidFill>
                  <a:srgbClr val="FFFFFF"/>
                </a:solidFill>
                <a:latin typeface="Fira Sans Extra Condensed Light"/>
                <a:ea typeface="Fira Sans Extra Condensed Light"/>
                <a:cs typeface="Fira Sans Extra Condensed Light"/>
                <a:sym typeface="Fira Sans Extra Condensed Light"/>
              </a:endParaRPr>
            </a:p>
          </p:txBody>
        </p:sp>
        <p:sp>
          <p:nvSpPr>
            <p:cNvPr id="71" name="Google Shape;99;p16">
              <a:extLst>
                <a:ext uri="{FF2B5EF4-FFF2-40B4-BE49-F238E27FC236}">
                  <a16:creationId xmlns:a16="http://schemas.microsoft.com/office/drawing/2014/main" id="{FAF7F890-9312-01C8-56F4-A1A1226812FF}"/>
                </a:ext>
              </a:extLst>
            </p:cNvPr>
            <p:cNvSpPr txBox="1"/>
            <p:nvPr/>
          </p:nvSpPr>
          <p:spPr>
            <a:xfrm rot="-5400000">
              <a:off x="1821749"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63.39</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72" name="Google Shape;101;p16">
              <a:extLst>
                <a:ext uri="{FF2B5EF4-FFF2-40B4-BE49-F238E27FC236}">
                  <a16:creationId xmlns:a16="http://schemas.microsoft.com/office/drawing/2014/main" id="{91197CB2-613A-09C9-3A2F-8BB6E64D0A30}"/>
                </a:ext>
              </a:extLst>
            </p:cNvPr>
            <p:cNvSpPr txBox="1"/>
            <p:nvPr/>
          </p:nvSpPr>
          <p:spPr>
            <a:xfrm>
              <a:off x="1599750" y="3839325"/>
              <a:ext cx="14955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5</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sp>
        <p:nvSpPr>
          <p:cNvPr id="81" name="TextBox 80">
            <a:extLst>
              <a:ext uri="{FF2B5EF4-FFF2-40B4-BE49-F238E27FC236}">
                <a16:creationId xmlns:a16="http://schemas.microsoft.com/office/drawing/2014/main" id="{1A96B33B-1FCC-3427-BF0D-6F836C5EF863}"/>
              </a:ext>
            </a:extLst>
          </p:cNvPr>
          <p:cNvSpPr txBox="1"/>
          <p:nvPr/>
        </p:nvSpPr>
        <p:spPr>
          <a:xfrm>
            <a:off x="182136" y="4713489"/>
            <a:ext cx="1972070" cy="577081"/>
          </a:xfrm>
          <a:prstGeom prst="rect">
            <a:avLst/>
          </a:prstGeom>
          <a:noFill/>
        </p:spPr>
        <p:txBody>
          <a:bodyPr wrap="square" rtlCol="0">
            <a:spAutoFit/>
          </a:bodyPr>
          <a:lstStyle/>
          <a:p>
            <a:endParaRPr lang="en-US" altLang="ko-KR" sz="1050" dirty="0">
              <a:solidFill>
                <a:srgbClr val="1E35A1"/>
              </a:solidFill>
              <a:cs typeface="Arial" pitchFamily="34" charset="0"/>
            </a:endParaRPr>
          </a:p>
          <a:p>
            <a:r>
              <a:rPr lang="en-US" altLang="ko-KR" sz="1050" dirty="0">
                <a:solidFill>
                  <a:srgbClr val="1E35A1"/>
                </a:solidFill>
                <a:cs typeface="Arial" pitchFamily="34" charset="0"/>
              </a:rPr>
              <a:t>Unconstrained Quantum Genetic Algorithms</a:t>
            </a:r>
            <a:endParaRPr lang="ko-KR" altLang="en-US" sz="1050" dirty="0">
              <a:solidFill>
                <a:srgbClr val="1E35A1"/>
              </a:solidFill>
              <a:cs typeface="Arial" pitchFamily="34" charset="0"/>
            </a:endParaRPr>
          </a:p>
        </p:txBody>
      </p:sp>
      <p:sp>
        <p:nvSpPr>
          <p:cNvPr id="82" name="TextBox 81">
            <a:extLst>
              <a:ext uri="{FF2B5EF4-FFF2-40B4-BE49-F238E27FC236}">
                <a16:creationId xmlns:a16="http://schemas.microsoft.com/office/drawing/2014/main" id="{130EC3CB-ACFC-6D66-728B-0635B94B5108}"/>
              </a:ext>
            </a:extLst>
          </p:cNvPr>
          <p:cNvSpPr txBox="1"/>
          <p:nvPr/>
        </p:nvSpPr>
        <p:spPr>
          <a:xfrm>
            <a:off x="210688" y="5699256"/>
            <a:ext cx="1822220" cy="577081"/>
          </a:xfrm>
          <a:prstGeom prst="rect">
            <a:avLst/>
          </a:prstGeom>
          <a:noFill/>
        </p:spPr>
        <p:txBody>
          <a:bodyPr wrap="square" rtlCol="0">
            <a:spAutoFit/>
          </a:bodyPr>
          <a:lstStyle/>
          <a:p>
            <a:endParaRPr lang="en-US" altLang="ko-KR" sz="1050" dirty="0">
              <a:solidFill>
                <a:srgbClr val="00B0F0"/>
              </a:solidFill>
              <a:cs typeface="Arial" pitchFamily="34" charset="0"/>
            </a:endParaRPr>
          </a:p>
          <a:p>
            <a:r>
              <a:rPr lang="en-US" altLang="ko-KR" sz="1050" dirty="0">
                <a:solidFill>
                  <a:srgbClr val="00B0F0"/>
                </a:solidFill>
                <a:cs typeface="Arial" pitchFamily="34" charset="0"/>
              </a:rPr>
              <a:t>Unconstrained Classical Genetic Algorithms</a:t>
            </a:r>
            <a:endParaRPr lang="ko-KR" altLang="en-US" sz="1050" dirty="0">
              <a:solidFill>
                <a:srgbClr val="00B0F0"/>
              </a:solidFill>
              <a:cs typeface="Arial" pitchFamily="34" charset="0"/>
            </a:endParaRPr>
          </a:p>
        </p:txBody>
      </p:sp>
      <p:sp>
        <p:nvSpPr>
          <p:cNvPr id="2" name="Google Shape;102;p16">
            <a:extLst>
              <a:ext uri="{FF2B5EF4-FFF2-40B4-BE49-F238E27FC236}">
                <a16:creationId xmlns:a16="http://schemas.microsoft.com/office/drawing/2014/main" id="{D201571C-CE5B-0BD4-E7AD-8ED4B551F7B8}"/>
              </a:ext>
            </a:extLst>
          </p:cNvPr>
          <p:cNvSpPr txBox="1"/>
          <p:nvPr/>
        </p:nvSpPr>
        <p:spPr>
          <a:xfrm>
            <a:off x="1246602" y="3981539"/>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rgbClr val="434343"/>
                </a:solidFill>
                <a:latin typeface="Roboto"/>
                <a:ea typeface="Roboto"/>
                <a:cs typeface="Roboto"/>
                <a:sym typeface="Roboto"/>
              </a:rPr>
              <a:t>Power sets</a:t>
            </a:r>
            <a:endParaRPr sz="1600" b="1" dirty="0">
              <a:solidFill>
                <a:srgbClr val="434343"/>
              </a:solidFill>
              <a:latin typeface="Roboto"/>
              <a:ea typeface="Roboto"/>
              <a:cs typeface="Roboto"/>
              <a:sym typeface="Roboto"/>
            </a:endParaRPr>
          </a:p>
        </p:txBody>
      </p:sp>
      <p:graphicFrame>
        <p:nvGraphicFramePr>
          <p:cNvPr id="12" name="Chart 2">
            <a:extLst>
              <a:ext uri="{FF2B5EF4-FFF2-40B4-BE49-F238E27FC236}">
                <a16:creationId xmlns:a16="http://schemas.microsoft.com/office/drawing/2014/main" id="{2C0AF30E-0BDD-80B6-20F6-8269DEBCBCB1}"/>
              </a:ext>
            </a:extLst>
          </p:cNvPr>
          <p:cNvGraphicFramePr/>
          <p:nvPr>
            <p:extLst>
              <p:ext uri="{D42A27DB-BD31-4B8C-83A1-F6EECF244321}">
                <p14:modId xmlns:p14="http://schemas.microsoft.com/office/powerpoint/2010/main" val="4267733442"/>
              </p:ext>
            </p:extLst>
          </p:nvPr>
        </p:nvGraphicFramePr>
        <p:xfrm>
          <a:off x="3825502" y="1230820"/>
          <a:ext cx="5272995" cy="3673809"/>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3">
            <a:extLst>
              <a:ext uri="{FF2B5EF4-FFF2-40B4-BE49-F238E27FC236}">
                <a16:creationId xmlns:a16="http://schemas.microsoft.com/office/drawing/2014/main" id="{4C18BDE2-5E52-0436-57D7-8D506874CA8C}"/>
              </a:ext>
            </a:extLst>
          </p:cNvPr>
          <p:cNvSpPr/>
          <p:nvPr/>
        </p:nvSpPr>
        <p:spPr>
          <a:xfrm>
            <a:off x="4150848" y="5095233"/>
            <a:ext cx="4880511" cy="8491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t>c</a:t>
            </a:r>
            <a:endParaRPr lang="ko-KR" altLang="en-US" sz="1800" dirty="0"/>
          </a:p>
        </p:txBody>
      </p:sp>
      <p:sp>
        <p:nvSpPr>
          <p:cNvPr id="19" name="Oval 14">
            <a:extLst>
              <a:ext uri="{FF2B5EF4-FFF2-40B4-BE49-F238E27FC236}">
                <a16:creationId xmlns:a16="http://schemas.microsoft.com/office/drawing/2014/main" id="{ADF13DA3-8BDB-E8AD-07EC-3D803B879C4E}"/>
              </a:ext>
            </a:extLst>
          </p:cNvPr>
          <p:cNvSpPr/>
          <p:nvPr/>
        </p:nvSpPr>
        <p:spPr>
          <a:xfrm>
            <a:off x="4150849" y="5298341"/>
            <a:ext cx="459000" cy="383873"/>
          </a:xfrm>
          <a:prstGeom prst="ellipse">
            <a:avLst/>
          </a:prstGeom>
          <a:solidFill>
            <a:srgbClr val="07A398"/>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1" name="TextBox 20">
            <a:extLst>
              <a:ext uri="{FF2B5EF4-FFF2-40B4-BE49-F238E27FC236}">
                <a16:creationId xmlns:a16="http://schemas.microsoft.com/office/drawing/2014/main" id="{4AABB1D3-280D-3302-76A0-1DB13732B178}"/>
              </a:ext>
            </a:extLst>
          </p:cNvPr>
          <p:cNvSpPr txBox="1"/>
          <p:nvPr/>
        </p:nvSpPr>
        <p:spPr>
          <a:xfrm>
            <a:off x="4701482" y="5298341"/>
            <a:ext cx="1496257" cy="507831"/>
          </a:xfrm>
          <a:prstGeom prst="rect">
            <a:avLst/>
          </a:prstGeom>
          <a:noFill/>
        </p:spPr>
        <p:txBody>
          <a:bodyPr wrap="square" rtlCol="0">
            <a:spAutoFit/>
          </a:bodyPr>
          <a:lstStyle/>
          <a:p>
            <a:r>
              <a:rPr lang="en-US" altLang="ko-KR" sz="900" dirty="0">
                <a:solidFill>
                  <a:schemeClr val="accent1"/>
                </a:solidFill>
                <a:cs typeface="Arial" pitchFamily="34" charset="0"/>
              </a:rPr>
              <a:t>UCGA</a:t>
            </a:r>
          </a:p>
          <a:p>
            <a:r>
              <a:rPr lang="en-US" altLang="ko-KR" sz="900" dirty="0">
                <a:solidFill>
                  <a:schemeClr val="accent1"/>
                </a:solidFill>
                <a:cs typeface="Arial" pitchFamily="34" charset="0"/>
              </a:rPr>
              <a:t>Unconstrained Classical Genetic Algorithm</a:t>
            </a:r>
            <a:endParaRPr lang="ko-KR" altLang="en-US" sz="900" dirty="0">
              <a:solidFill>
                <a:schemeClr val="accent1"/>
              </a:solidFill>
              <a:cs typeface="Arial" pitchFamily="34" charset="0"/>
            </a:endParaRPr>
          </a:p>
        </p:txBody>
      </p:sp>
      <p:sp>
        <p:nvSpPr>
          <p:cNvPr id="22" name="Oval 16">
            <a:extLst>
              <a:ext uri="{FF2B5EF4-FFF2-40B4-BE49-F238E27FC236}">
                <a16:creationId xmlns:a16="http://schemas.microsoft.com/office/drawing/2014/main" id="{3C3A4803-3AC2-FB31-650E-87B6B99AD0DC}"/>
              </a:ext>
            </a:extLst>
          </p:cNvPr>
          <p:cNvSpPr/>
          <p:nvPr/>
        </p:nvSpPr>
        <p:spPr>
          <a:xfrm>
            <a:off x="6168087" y="5298341"/>
            <a:ext cx="459000" cy="383873"/>
          </a:xfrm>
          <a:prstGeom prst="ellipse">
            <a:avLst/>
          </a:prstGeom>
          <a:solidFill>
            <a:srgbClr val="0680C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3" name="TextBox 22">
            <a:extLst>
              <a:ext uri="{FF2B5EF4-FFF2-40B4-BE49-F238E27FC236}">
                <a16:creationId xmlns:a16="http://schemas.microsoft.com/office/drawing/2014/main" id="{56BA1386-73D9-1CF2-78D7-6D026099C671}"/>
              </a:ext>
            </a:extLst>
          </p:cNvPr>
          <p:cNvSpPr txBox="1"/>
          <p:nvPr/>
        </p:nvSpPr>
        <p:spPr>
          <a:xfrm>
            <a:off x="6748485" y="5296911"/>
            <a:ext cx="1496258" cy="507831"/>
          </a:xfrm>
          <a:prstGeom prst="rect">
            <a:avLst/>
          </a:prstGeom>
          <a:noFill/>
        </p:spPr>
        <p:txBody>
          <a:bodyPr wrap="square" rtlCol="0">
            <a:spAutoFit/>
          </a:bodyPr>
          <a:lstStyle/>
          <a:p>
            <a:r>
              <a:rPr lang="en-US" altLang="ko-KR" sz="900" dirty="0">
                <a:solidFill>
                  <a:schemeClr val="accent1"/>
                </a:solidFill>
                <a:cs typeface="Arial" pitchFamily="34" charset="0"/>
              </a:rPr>
              <a:t>UQGA</a:t>
            </a:r>
          </a:p>
          <a:p>
            <a:r>
              <a:rPr lang="en-US" altLang="ko-KR" sz="900" dirty="0">
                <a:solidFill>
                  <a:schemeClr val="accent1"/>
                </a:solidFill>
                <a:cs typeface="Arial" pitchFamily="34" charset="0"/>
              </a:rPr>
              <a:t>Unconstrained Quantum Genetic Algorithm</a:t>
            </a:r>
            <a:endParaRPr lang="ko-KR" altLang="en-US" sz="900" dirty="0">
              <a:solidFill>
                <a:schemeClr val="accent1"/>
              </a:solidFill>
              <a:cs typeface="Arial" pitchFamily="34" charset="0"/>
            </a:endParaRPr>
          </a:p>
        </p:txBody>
      </p:sp>
    </p:spTree>
    <p:extLst>
      <p:ext uri="{BB962C8B-B14F-4D97-AF65-F5344CB8AC3E}">
        <p14:creationId xmlns:p14="http://schemas.microsoft.com/office/powerpoint/2010/main" val="22824339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Google Shape;564;p33">
            <a:extLst>
              <a:ext uri="{FF2B5EF4-FFF2-40B4-BE49-F238E27FC236}">
                <a16:creationId xmlns:a16="http://schemas.microsoft.com/office/drawing/2014/main" id="{C1860BAB-1088-995B-6896-9700C7666A88}"/>
              </a:ext>
            </a:extLst>
          </p:cNvPr>
          <p:cNvSpPr/>
          <p:nvPr/>
        </p:nvSpPr>
        <p:spPr>
          <a:xfrm>
            <a:off x="1733487" y="3931867"/>
            <a:ext cx="727800" cy="1302187"/>
          </a:xfrm>
          <a:custGeom>
            <a:avLst/>
            <a:gdLst/>
            <a:ahLst/>
            <a:cxnLst/>
            <a:rect l="l" t="t" r="r" b="b"/>
            <a:pathLst>
              <a:path w="38816" h="58756" extrusionOk="0">
                <a:moveTo>
                  <a:pt x="1" y="1"/>
                </a:moveTo>
                <a:lnTo>
                  <a:pt x="1" y="47023"/>
                </a:lnTo>
                <a:cubicBezTo>
                  <a:pt x="1" y="53497"/>
                  <a:pt x="8694" y="58756"/>
                  <a:pt x="19424" y="58756"/>
                </a:cubicBezTo>
                <a:cubicBezTo>
                  <a:pt x="30123" y="58756"/>
                  <a:pt x="38816" y="53497"/>
                  <a:pt x="38816" y="47023"/>
                </a:cubicBezTo>
                <a:lnTo>
                  <a:pt x="38816" y="1"/>
                </a:lnTo>
                <a:close/>
              </a:path>
            </a:pathLst>
          </a:custGeom>
          <a:gradFill>
            <a:gsLst>
              <a:gs pos="0">
                <a:srgbClr val="9A9A9A">
                  <a:alpha val="35294"/>
                </a:srgbClr>
              </a:gs>
              <a:gs pos="100000">
                <a:srgbClr val="FFFFFF">
                  <a:alpha val="0"/>
                </a:srgbClr>
              </a:gs>
            </a:gsLst>
            <a:lin ang="5400012" scaled="0"/>
          </a:gra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61" name="Google Shape;564;p33">
            <a:extLst>
              <a:ext uri="{FF2B5EF4-FFF2-40B4-BE49-F238E27FC236}">
                <a16:creationId xmlns:a16="http://schemas.microsoft.com/office/drawing/2014/main" id="{ABF0E06E-9E90-7407-BB04-02DB961D6E8B}"/>
              </a:ext>
            </a:extLst>
          </p:cNvPr>
          <p:cNvSpPr/>
          <p:nvPr/>
        </p:nvSpPr>
        <p:spPr>
          <a:xfrm>
            <a:off x="2580745" y="3960067"/>
            <a:ext cx="727800" cy="1302187"/>
          </a:xfrm>
          <a:custGeom>
            <a:avLst/>
            <a:gdLst/>
            <a:ahLst/>
            <a:cxnLst/>
            <a:rect l="l" t="t" r="r" b="b"/>
            <a:pathLst>
              <a:path w="38816" h="58756" extrusionOk="0">
                <a:moveTo>
                  <a:pt x="1" y="1"/>
                </a:moveTo>
                <a:lnTo>
                  <a:pt x="1" y="47023"/>
                </a:lnTo>
                <a:cubicBezTo>
                  <a:pt x="1" y="53497"/>
                  <a:pt x="8694" y="58756"/>
                  <a:pt x="19424" y="58756"/>
                </a:cubicBezTo>
                <a:cubicBezTo>
                  <a:pt x="30123" y="58756"/>
                  <a:pt x="38816" y="53497"/>
                  <a:pt x="38816" y="47023"/>
                </a:cubicBezTo>
                <a:lnTo>
                  <a:pt x="38816" y="1"/>
                </a:lnTo>
                <a:close/>
              </a:path>
            </a:pathLst>
          </a:custGeom>
          <a:gradFill>
            <a:gsLst>
              <a:gs pos="0">
                <a:srgbClr val="9A9A9A">
                  <a:alpha val="35294"/>
                </a:srgbClr>
              </a:gs>
              <a:gs pos="100000">
                <a:srgbClr val="FFFFFF">
                  <a:alpha val="0"/>
                </a:srgbClr>
              </a:gs>
            </a:gsLst>
            <a:lin ang="5400012" scaled="0"/>
          </a:gra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5" name="Google Shape;564;p33">
            <a:extLst>
              <a:ext uri="{FF2B5EF4-FFF2-40B4-BE49-F238E27FC236}">
                <a16:creationId xmlns:a16="http://schemas.microsoft.com/office/drawing/2014/main" id="{26AD8193-EA60-ABF8-95F3-614D5223ADB3}"/>
              </a:ext>
            </a:extLst>
          </p:cNvPr>
          <p:cNvSpPr/>
          <p:nvPr/>
        </p:nvSpPr>
        <p:spPr>
          <a:xfrm>
            <a:off x="135624" y="4003087"/>
            <a:ext cx="727800" cy="1302187"/>
          </a:xfrm>
          <a:custGeom>
            <a:avLst/>
            <a:gdLst/>
            <a:ahLst/>
            <a:cxnLst/>
            <a:rect l="l" t="t" r="r" b="b"/>
            <a:pathLst>
              <a:path w="38816" h="58756" extrusionOk="0">
                <a:moveTo>
                  <a:pt x="1" y="1"/>
                </a:moveTo>
                <a:lnTo>
                  <a:pt x="1" y="47023"/>
                </a:lnTo>
                <a:cubicBezTo>
                  <a:pt x="1" y="53497"/>
                  <a:pt x="8694" y="58756"/>
                  <a:pt x="19424" y="58756"/>
                </a:cubicBezTo>
                <a:cubicBezTo>
                  <a:pt x="30123" y="58756"/>
                  <a:pt x="38816" y="53497"/>
                  <a:pt x="38816" y="47023"/>
                </a:cubicBezTo>
                <a:lnTo>
                  <a:pt x="38816" y="1"/>
                </a:lnTo>
                <a:close/>
              </a:path>
            </a:pathLst>
          </a:custGeom>
          <a:gradFill>
            <a:gsLst>
              <a:gs pos="0">
                <a:srgbClr val="9A9A9A">
                  <a:alpha val="35294"/>
                </a:srgbClr>
              </a:gs>
              <a:gs pos="100000">
                <a:srgbClr val="FFFFFF">
                  <a:alpha val="0"/>
                </a:srgbClr>
              </a:gs>
            </a:gsLst>
            <a:lin ang="5400012" scaled="0"/>
          </a:gra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6" name="Google Shape;478;p30">
            <a:extLst>
              <a:ext uri="{FF2B5EF4-FFF2-40B4-BE49-F238E27FC236}">
                <a16:creationId xmlns:a16="http://schemas.microsoft.com/office/drawing/2014/main" id="{8ED5F8F5-5F45-FC85-C491-4DF9DA45060C}"/>
              </a:ext>
            </a:extLst>
          </p:cNvPr>
          <p:cNvSpPr txBox="1">
            <a:spLocks noGrp="1"/>
          </p:cNvSpPr>
          <p:nvPr>
            <p:ph type="title"/>
          </p:nvPr>
        </p:nvSpPr>
        <p:spPr>
          <a:xfrm>
            <a:off x="2423645" y="117736"/>
            <a:ext cx="6456836" cy="1057830"/>
          </a:xfrm>
          <a:prstGeom prst="rect">
            <a:avLst/>
          </a:prstGeom>
        </p:spPr>
        <p:txBody>
          <a:bodyPr spcFirstLastPara="1" wrap="square" lIns="68569" tIns="68569" rIns="68569" bIns="68569" anchor="ctr" anchorCtr="0">
            <a:noAutofit/>
          </a:bodyPr>
          <a:lstStyle/>
          <a:p>
            <a:pPr>
              <a:spcBef>
                <a:spcPts val="0"/>
              </a:spcBef>
              <a:spcAft>
                <a:spcPts val="0"/>
              </a:spcAft>
            </a:pPr>
            <a:r>
              <a:rPr lang="en-US" sz="1800" cap="none" dirty="0"/>
              <a:t>RESULTS WITH FIXED POWER SETS AND DIFFERENT  ANTENNAS AT THE BASE STATION</a:t>
            </a:r>
          </a:p>
        </p:txBody>
      </p:sp>
      <p:sp>
        <p:nvSpPr>
          <p:cNvPr id="18" name="Google Shape;490;p30">
            <a:extLst>
              <a:ext uri="{FF2B5EF4-FFF2-40B4-BE49-F238E27FC236}">
                <a16:creationId xmlns:a16="http://schemas.microsoft.com/office/drawing/2014/main" id="{24068EC6-EE7D-0076-FE77-DA9A90D782AF}"/>
              </a:ext>
            </a:extLst>
          </p:cNvPr>
          <p:cNvSpPr txBox="1"/>
          <p:nvPr/>
        </p:nvSpPr>
        <p:spPr>
          <a:xfrm>
            <a:off x="50050" y="5106834"/>
            <a:ext cx="2373595" cy="410165"/>
          </a:xfrm>
          <a:prstGeom prst="rect">
            <a:avLst/>
          </a:prstGeom>
          <a:noFill/>
          <a:ln>
            <a:noFill/>
          </a:ln>
        </p:spPr>
        <p:txBody>
          <a:bodyPr spcFirstLastPara="1" wrap="square" lIns="68569" tIns="68569" rIns="68569" bIns="68569" anchor="ctr" anchorCtr="0">
            <a:noAutofit/>
          </a:bodyPr>
          <a:lstStyle/>
          <a:p>
            <a:pPr>
              <a:spcBef>
                <a:spcPts val="0"/>
              </a:spcBef>
              <a:spcAft>
                <a:spcPts val="0"/>
              </a:spcAft>
              <a:buClr>
                <a:schemeClr val="dk1"/>
              </a:buClr>
              <a:buSzPts val="1100"/>
            </a:pPr>
            <a:r>
              <a:rPr lang="en" sz="1200" dirty="0">
                <a:solidFill>
                  <a:srgbClr val="2F5597"/>
                </a:solidFill>
                <a:latin typeface="Roboto"/>
                <a:ea typeface="Roboto"/>
                <a:cs typeface="Roboto"/>
                <a:sym typeface="Roboto"/>
              </a:rPr>
              <a:t>Unconstrained Classical Genetic Algorithm</a:t>
            </a:r>
            <a:endParaRPr sz="1200" dirty="0">
              <a:solidFill>
                <a:srgbClr val="2F5597"/>
              </a:solidFill>
              <a:latin typeface="Roboto"/>
              <a:ea typeface="Roboto"/>
              <a:cs typeface="Roboto"/>
              <a:sym typeface="Roboto"/>
            </a:endParaRPr>
          </a:p>
        </p:txBody>
      </p:sp>
      <p:sp>
        <p:nvSpPr>
          <p:cNvPr id="19" name="Google Shape;491;p30">
            <a:extLst>
              <a:ext uri="{FF2B5EF4-FFF2-40B4-BE49-F238E27FC236}">
                <a16:creationId xmlns:a16="http://schemas.microsoft.com/office/drawing/2014/main" id="{19F8932E-F36F-8B63-EF40-04355C67A3A8}"/>
              </a:ext>
            </a:extLst>
          </p:cNvPr>
          <p:cNvSpPr txBox="1"/>
          <p:nvPr/>
        </p:nvSpPr>
        <p:spPr>
          <a:xfrm>
            <a:off x="-22474" y="4806126"/>
            <a:ext cx="1523275" cy="221629"/>
          </a:xfrm>
          <a:prstGeom prst="rect">
            <a:avLst/>
          </a:prstGeom>
          <a:noFill/>
          <a:ln>
            <a:noFill/>
          </a:ln>
        </p:spPr>
        <p:txBody>
          <a:bodyPr spcFirstLastPara="1" wrap="square" lIns="68569" tIns="68569" rIns="68569" bIns="68569" anchor="ctr" anchorCtr="0">
            <a:noAutofit/>
          </a:bodyPr>
          <a:lstStyle/>
          <a:p>
            <a:pPr>
              <a:spcBef>
                <a:spcPts val="0"/>
              </a:spcBef>
              <a:spcAft>
                <a:spcPts val="0"/>
              </a:spcAft>
            </a:pPr>
            <a:r>
              <a:rPr lang="en" sz="2000" dirty="0">
                <a:solidFill>
                  <a:srgbClr val="2F5597"/>
                </a:solidFill>
                <a:latin typeface="Bebas Neue"/>
                <a:ea typeface="Bebas Neue"/>
                <a:cs typeface="Bebas Neue"/>
                <a:sym typeface="Bebas Neue"/>
              </a:rPr>
              <a:t>  UCGA</a:t>
            </a:r>
            <a:endParaRPr sz="2000" dirty="0">
              <a:solidFill>
                <a:srgbClr val="2F5597"/>
              </a:solidFill>
              <a:latin typeface="Bebas Neue"/>
              <a:ea typeface="Bebas Neue"/>
              <a:cs typeface="Bebas Neue"/>
              <a:sym typeface="Bebas Neue"/>
            </a:endParaRPr>
          </a:p>
        </p:txBody>
      </p:sp>
      <p:sp>
        <p:nvSpPr>
          <p:cNvPr id="22" name="Google Shape;494;p30">
            <a:extLst>
              <a:ext uri="{FF2B5EF4-FFF2-40B4-BE49-F238E27FC236}">
                <a16:creationId xmlns:a16="http://schemas.microsoft.com/office/drawing/2014/main" id="{25EA6F2C-A92F-3307-D1AD-FD6C73E409CB}"/>
              </a:ext>
            </a:extLst>
          </p:cNvPr>
          <p:cNvSpPr txBox="1"/>
          <p:nvPr/>
        </p:nvSpPr>
        <p:spPr>
          <a:xfrm>
            <a:off x="74089" y="5872905"/>
            <a:ext cx="2622047" cy="401200"/>
          </a:xfrm>
          <a:prstGeom prst="rect">
            <a:avLst/>
          </a:prstGeom>
          <a:noFill/>
          <a:ln>
            <a:noFill/>
          </a:ln>
        </p:spPr>
        <p:txBody>
          <a:bodyPr spcFirstLastPara="1" wrap="square" lIns="68569" tIns="68569" rIns="68569" bIns="68569" anchor="ctr" anchorCtr="0">
            <a:noAutofit/>
          </a:bodyPr>
          <a:lstStyle/>
          <a:p>
            <a:pPr>
              <a:spcBef>
                <a:spcPts val="0"/>
              </a:spcBef>
              <a:spcAft>
                <a:spcPts val="0"/>
              </a:spcAft>
            </a:pPr>
            <a:r>
              <a:rPr lang="en" sz="1200" dirty="0">
                <a:solidFill>
                  <a:srgbClr val="00B0F0"/>
                </a:solidFill>
                <a:latin typeface="Roboto"/>
                <a:ea typeface="Roboto"/>
                <a:cs typeface="Roboto"/>
                <a:sym typeface="Roboto"/>
              </a:rPr>
              <a:t>Unconstrained Quantum Genetic Algorithm</a:t>
            </a:r>
            <a:endParaRPr sz="1200" dirty="0">
              <a:solidFill>
                <a:srgbClr val="00B0F0"/>
              </a:solidFill>
              <a:latin typeface="Roboto"/>
              <a:ea typeface="Roboto"/>
              <a:cs typeface="Roboto"/>
              <a:sym typeface="Roboto"/>
            </a:endParaRPr>
          </a:p>
        </p:txBody>
      </p:sp>
      <p:sp>
        <p:nvSpPr>
          <p:cNvPr id="23" name="Google Shape;495;p30">
            <a:extLst>
              <a:ext uri="{FF2B5EF4-FFF2-40B4-BE49-F238E27FC236}">
                <a16:creationId xmlns:a16="http://schemas.microsoft.com/office/drawing/2014/main" id="{E15DB109-4600-A10C-A04D-F1C4228D1D76}"/>
              </a:ext>
            </a:extLst>
          </p:cNvPr>
          <p:cNvSpPr txBox="1"/>
          <p:nvPr/>
        </p:nvSpPr>
        <p:spPr>
          <a:xfrm>
            <a:off x="74089" y="5648225"/>
            <a:ext cx="1523275" cy="221629"/>
          </a:xfrm>
          <a:prstGeom prst="rect">
            <a:avLst/>
          </a:prstGeom>
          <a:noFill/>
          <a:ln>
            <a:noFill/>
          </a:ln>
        </p:spPr>
        <p:txBody>
          <a:bodyPr spcFirstLastPara="1" wrap="square" lIns="68569" tIns="68569" rIns="68569" bIns="68569" anchor="ctr" anchorCtr="0">
            <a:noAutofit/>
          </a:bodyPr>
          <a:lstStyle/>
          <a:p>
            <a:pPr>
              <a:spcBef>
                <a:spcPts val="0"/>
              </a:spcBef>
              <a:spcAft>
                <a:spcPts val="0"/>
              </a:spcAft>
            </a:pPr>
            <a:r>
              <a:rPr lang="en" sz="2000" dirty="0">
                <a:solidFill>
                  <a:srgbClr val="00B0F0"/>
                </a:solidFill>
                <a:latin typeface="Bebas Neue"/>
                <a:ea typeface="Bebas Neue"/>
                <a:cs typeface="Bebas Neue"/>
                <a:sym typeface="Bebas Neue"/>
              </a:rPr>
              <a:t>UQGA</a:t>
            </a:r>
            <a:endParaRPr sz="2000" dirty="0">
              <a:solidFill>
                <a:srgbClr val="00B0F0"/>
              </a:solidFill>
              <a:latin typeface="Bebas Neue"/>
              <a:ea typeface="Bebas Neue"/>
              <a:cs typeface="Bebas Neue"/>
              <a:sym typeface="Bebas Neue"/>
            </a:endParaRPr>
          </a:p>
        </p:txBody>
      </p:sp>
      <p:sp>
        <p:nvSpPr>
          <p:cNvPr id="39" name="Google Shape;491;p30">
            <a:extLst>
              <a:ext uri="{FF2B5EF4-FFF2-40B4-BE49-F238E27FC236}">
                <a16:creationId xmlns:a16="http://schemas.microsoft.com/office/drawing/2014/main" id="{E483582A-0DA4-1948-4B27-69942715136C}"/>
              </a:ext>
            </a:extLst>
          </p:cNvPr>
          <p:cNvSpPr txBox="1"/>
          <p:nvPr/>
        </p:nvSpPr>
        <p:spPr>
          <a:xfrm>
            <a:off x="503468" y="4311342"/>
            <a:ext cx="885547" cy="221629"/>
          </a:xfrm>
          <a:prstGeom prst="rect">
            <a:avLst/>
          </a:prstGeom>
          <a:noFill/>
          <a:ln>
            <a:noFill/>
          </a:ln>
        </p:spPr>
        <p:txBody>
          <a:bodyPr spcFirstLastPara="1" wrap="square" lIns="68569" tIns="68569" rIns="68569" bIns="68569" anchor="ctr" anchorCtr="0">
            <a:noAutofit/>
          </a:bodyPr>
          <a:lstStyle/>
          <a:p>
            <a:pPr>
              <a:spcBef>
                <a:spcPts val="0"/>
              </a:spcBef>
              <a:spcAft>
                <a:spcPts val="0"/>
              </a:spcAft>
            </a:pPr>
            <a:r>
              <a:rPr lang="en" sz="1500" dirty="0">
                <a:solidFill>
                  <a:schemeClr val="accent1"/>
                </a:solidFill>
                <a:latin typeface="Bebas Neue"/>
                <a:ea typeface="Bebas Neue"/>
                <a:cs typeface="Bebas Neue"/>
                <a:sym typeface="Bebas Neue"/>
              </a:rPr>
              <a:t>  4X4 MIMO</a:t>
            </a:r>
            <a:endParaRPr sz="1500" dirty="0">
              <a:solidFill>
                <a:schemeClr val="accent1"/>
              </a:solidFill>
              <a:latin typeface="Bebas Neue"/>
              <a:ea typeface="Bebas Neue"/>
              <a:cs typeface="Bebas Neue"/>
              <a:sym typeface="Bebas Neue"/>
            </a:endParaRPr>
          </a:p>
        </p:txBody>
      </p:sp>
      <p:sp>
        <p:nvSpPr>
          <p:cNvPr id="40" name="Google Shape;491;p30">
            <a:extLst>
              <a:ext uri="{FF2B5EF4-FFF2-40B4-BE49-F238E27FC236}">
                <a16:creationId xmlns:a16="http://schemas.microsoft.com/office/drawing/2014/main" id="{6F79D384-505B-131F-E433-A1B3115FF72C}"/>
              </a:ext>
            </a:extLst>
          </p:cNvPr>
          <p:cNvSpPr txBox="1"/>
          <p:nvPr/>
        </p:nvSpPr>
        <p:spPr>
          <a:xfrm>
            <a:off x="2110140" y="4320625"/>
            <a:ext cx="1523275" cy="221629"/>
          </a:xfrm>
          <a:prstGeom prst="rect">
            <a:avLst/>
          </a:prstGeom>
          <a:noFill/>
          <a:ln>
            <a:noFill/>
          </a:ln>
        </p:spPr>
        <p:txBody>
          <a:bodyPr spcFirstLastPara="1" wrap="square" lIns="68569" tIns="68569" rIns="68569" bIns="68569" anchor="ctr" anchorCtr="0">
            <a:noAutofit/>
          </a:bodyPr>
          <a:lstStyle/>
          <a:p>
            <a:pPr>
              <a:spcBef>
                <a:spcPts val="0"/>
              </a:spcBef>
              <a:spcAft>
                <a:spcPts val="0"/>
              </a:spcAft>
            </a:pPr>
            <a:r>
              <a:rPr lang="en" sz="1500" dirty="0">
                <a:solidFill>
                  <a:schemeClr val="accent1"/>
                </a:solidFill>
                <a:latin typeface="Bebas Neue"/>
                <a:ea typeface="Bebas Neue"/>
                <a:cs typeface="Bebas Neue"/>
                <a:sym typeface="Bebas Neue"/>
              </a:rPr>
              <a:t>  8X8 MIMO</a:t>
            </a:r>
            <a:endParaRPr sz="1500" dirty="0">
              <a:solidFill>
                <a:schemeClr val="accent1"/>
              </a:solidFill>
              <a:latin typeface="Bebas Neue"/>
              <a:ea typeface="Bebas Neue"/>
              <a:cs typeface="Bebas Neue"/>
              <a:sym typeface="Bebas Neue"/>
            </a:endParaRPr>
          </a:p>
        </p:txBody>
      </p:sp>
      <p:sp>
        <p:nvSpPr>
          <p:cNvPr id="48" name="Google Shape;564;p33">
            <a:extLst>
              <a:ext uri="{FF2B5EF4-FFF2-40B4-BE49-F238E27FC236}">
                <a16:creationId xmlns:a16="http://schemas.microsoft.com/office/drawing/2014/main" id="{4E317734-385A-AB20-F701-E311C3F93712}"/>
              </a:ext>
            </a:extLst>
          </p:cNvPr>
          <p:cNvSpPr/>
          <p:nvPr/>
        </p:nvSpPr>
        <p:spPr>
          <a:xfrm>
            <a:off x="930414" y="3986821"/>
            <a:ext cx="727800" cy="1302187"/>
          </a:xfrm>
          <a:custGeom>
            <a:avLst/>
            <a:gdLst/>
            <a:ahLst/>
            <a:cxnLst/>
            <a:rect l="l" t="t" r="r" b="b"/>
            <a:pathLst>
              <a:path w="38816" h="58756" extrusionOk="0">
                <a:moveTo>
                  <a:pt x="1" y="1"/>
                </a:moveTo>
                <a:lnTo>
                  <a:pt x="1" y="47023"/>
                </a:lnTo>
                <a:cubicBezTo>
                  <a:pt x="1" y="53497"/>
                  <a:pt x="8694" y="58756"/>
                  <a:pt x="19424" y="58756"/>
                </a:cubicBezTo>
                <a:cubicBezTo>
                  <a:pt x="30123" y="58756"/>
                  <a:pt x="38816" y="53497"/>
                  <a:pt x="38816" y="47023"/>
                </a:cubicBezTo>
                <a:lnTo>
                  <a:pt x="38816" y="1"/>
                </a:lnTo>
                <a:close/>
              </a:path>
            </a:pathLst>
          </a:custGeom>
          <a:gradFill>
            <a:gsLst>
              <a:gs pos="0">
                <a:srgbClr val="9A9A9A">
                  <a:alpha val="35294"/>
                </a:srgbClr>
              </a:gs>
              <a:gs pos="100000">
                <a:srgbClr val="FFFFFF">
                  <a:alpha val="0"/>
                </a:srgbClr>
              </a:gs>
            </a:gsLst>
            <a:lin ang="5400012" scaled="0"/>
          </a:gra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49" name="Google Shape;565;p33">
            <a:extLst>
              <a:ext uri="{FF2B5EF4-FFF2-40B4-BE49-F238E27FC236}">
                <a16:creationId xmlns:a16="http://schemas.microsoft.com/office/drawing/2014/main" id="{C4F552CD-6437-95A9-C6C3-D76957BFDA34}"/>
              </a:ext>
            </a:extLst>
          </p:cNvPr>
          <p:cNvSpPr/>
          <p:nvPr/>
        </p:nvSpPr>
        <p:spPr>
          <a:xfrm>
            <a:off x="145533" y="2333759"/>
            <a:ext cx="727875" cy="1860361"/>
          </a:xfrm>
          <a:prstGeom prst="can">
            <a:avLst>
              <a:gd name="adj" fmla="val 58764"/>
            </a:avLst>
          </a:prstGeom>
          <a:solidFill>
            <a:srgbClr val="1E35A1"/>
          </a:solidFill>
          <a:ln>
            <a:noFill/>
          </a:ln>
        </p:spPr>
        <p:txBody>
          <a:bodyPr spcFirstLastPara="1" wrap="square" lIns="68569" tIns="68569" rIns="68569" bIns="68569" anchor="ctr" anchorCtr="0">
            <a:noAutofit/>
          </a:bodyPr>
          <a:lstStyle/>
          <a:p>
            <a:pPr>
              <a:spcBef>
                <a:spcPts val="0"/>
              </a:spcBef>
              <a:spcAft>
                <a:spcPts val="0"/>
              </a:spcAft>
            </a:pPr>
            <a:endParaRPr sz="1800">
              <a:solidFill>
                <a:srgbClr val="F13710"/>
              </a:solidFill>
            </a:endParaRPr>
          </a:p>
        </p:txBody>
      </p:sp>
      <p:sp>
        <p:nvSpPr>
          <p:cNvPr id="50" name="Google Shape;570;p33">
            <a:extLst>
              <a:ext uri="{FF2B5EF4-FFF2-40B4-BE49-F238E27FC236}">
                <a16:creationId xmlns:a16="http://schemas.microsoft.com/office/drawing/2014/main" id="{314C7319-A6D7-F1A2-0D36-EF626DB20AC0}"/>
              </a:ext>
            </a:extLst>
          </p:cNvPr>
          <p:cNvSpPr/>
          <p:nvPr/>
        </p:nvSpPr>
        <p:spPr>
          <a:xfrm>
            <a:off x="203493" y="2373990"/>
            <a:ext cx="612647" cy="345089"/>
          </a:xfrm>
          <a:custGeom>
            <a:avLst/>
            <a:gdLst/>
            <a:ahLst/>
            <a:cxnLst/>
            <a:rect l="l" t="t" r="r" b="b"/>
            <a:pathLst>
              <a:path w="31217" h="15838" extrusionOk="0">
                <a:moveTo>
                  <a:pt x="15593" y="15837"/>
                </a:moveTo>
                <a:cubicBezTo>
                  <a:pt x="6687" y="15837"/>
                  <a:pt x="0" y="11673"/>
                  <a:pt x="0" y="7934"/>
                </a:cubicBezTo>
                <a:cubicBezTo>
                  <a:pt x="0" y="4196"/>
                  <a:pt x="6657" y="1"/>
                  <a:pt x="15593" y="1"/>
                </a:cubicBezTo>
                <a:cubicBezTo>
                  <a:pt x="24560" y="1"/>
                  <a:pt x="31216" y="4196"/>
                  <a:pt x="31216" y="7934"/>
                </a:cubicBezTo>
                <a:cubicBezTo>
                  <a:pt x="31216" y="11673"/>
                  <a:pt x="24560" y="15837"/>
                  <a:pt x="15593" y="15837"/>
                </a:cubicBezTo>
                <a:close/>
              </a:path>
            </a:pathLst>
          </a:custGeom>
          <a:solidFill>
            <a:srgbClr val="2F5597"/>
          </a:solidFill>
          <a:ln>
            <a:noFill/>
          </a:ln>
        </p:spPr>
        <p:txBody>
          <a:bodyPr spcFirstLastPara="1" wrap="square" lIns="68569" tIns="68569" rIns="68569" bIns="68569" anchor="ctr" anchorCtr="0">
            <a:noAutofit/>
          </a:bodyPr>
          <a:lstStyle/>
          <a:p>
            <a:pPr>
              <a:spcBef>
                <a:spcPts val="0"/>
              </a:spcBef>
              <a:spcAft>
                <a:spcPts val="0"/>
              </a:spcAft>
            </a:pPr>
            <a:endParaRPr sz="1800" dirty="0">
              <a:solidFill>
                <a:srgbClr val="1E35A1"/>
              </a:solidFill>
            </a:endParaRPr>
          </a:p>
        </p:txBody>
      </p:sp>
      <p:sp>
        <p:nvSpPr>
          <p:cNvPr id="53" name="Google Shape;573;p33">
            <a:extLst>
              <a:ext uri="{FF2B5EF4-FFF2-40B4-BE49-F238E27FC236}">
                <a16:creationId xmlns:a16="http://schemas.microsoft.com/office/drawing/2014/main" id="{CA143177-9E1F-6F32-F5E0-5C3967BCFCFE}"/>
              </a:ext>
            </a:extLst>
          </p:cNvPr>
          <p:cNvSpPr txBox="1"/>
          <p:nvPr/>
        </p:nvSpPr>
        <p:spPr>
          <a:xfrm>
            <a:off x="107373" y="1836605"/>
            <a:ext cx="781211" cy="546008"/>
          </a:xfrm>
          <a:prstGeom prst="rect">
            <a:avLst/>
          </a:prstGeom>
          <a:noFill/>
          <a:ln>
            <a:noFill/>
          </a:ln>
        </p:spPr>
        <p:txBody>
          <a:bodyPr spcFirstLastPara="1" wrap="square" lIns="68569" tIns="68569" rIns="68569" bIns="68569" anchor="ctr" anchorCtr="0">
            <a:noAutofit/>
          </a:bodyPr>
          <a:lstStyle/>
          <a:p>
            <a:pPr algn="ctr">
              <a:spcBef>
                <a:spcPts val="0"/>
              </a:spcBef>
              <a:spcAft>
                <a:spcPts val="0"/>
              </a:spcAft>
            </a:pPr>
            <a:r>
              <a:rPr lang="en" sz="1800" dirty="0">
                <a:solidFill>
                  <a:srgbClr val="1E35A1"/>
                </a:solidFill>
                <a:latin typeface="Bebas Neue"/>
                <a:ea typeface="Bebas Neue"/>
                <a:cs typeface="Bebas Neue"/>
                <a:sym typeface="Bebas Neue"/>
              </a:rPr>
              <a:t>63.39</a:t>
            </a:r>
            <a:endParaRPr sz="1800" dirty="0">
              <a:solidFill>
                <a:srgbClr val="1E35A1"/>
              </a:solidFill>
              <a:latin typeface="Bebas Neue"/>
              <a:ea typeface="Bebas Neue"/>
              <a:cs typeface="Bebas Neue"/>
              <a:sym typeface="Bebas Neue"/>
            </a:endParaRPr>
          </a:p>
        </p:txBody>
      </p:sp>
      <p:sp>
        <p:nvSpPr>
          <p:cNvPr id="54" name="Google Shape;562;p33">
            <a:extLst>
              <a:ext uri="{FF2B5EF4-FFF2-40B4-BE49-F238E27FC236}">
                <a16:creationId xmlns:a16="http://schemas.microsoft.com/office/drawing/2014/main" id="{888989C2-5FD2-5301-F8F9-BE9C574B6BBE}"/>
              </a:ext>
            </a:extLst>
          </p:cNvPr>
          <p:cNvSpPr/>
          <p:nvPr/>
        </p:nvSpPr>
        <p:spPr>
          <a:xfrm>
            <a:off x="927594" y="2333758"/>
            <a:ext cx="727875" cy="1860361"/>
          </a:xfrm>
          <a:prstGeom prst="can">
            <a:avLst>
              <a:gd name="adj" fmla="val 58764"/>
            </a:avLst>
          </a:prstGeom>
          <a:solidFill>
            <a:srgbClr val="00B0F0"/>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2" name="Google Shape;572;p33">
            <a:extLst>
              <a:ext uri="{FF2B5EF4-FFF2-40B4-BE49-F238E27FC236}">
                <a16:creationId xmlns:a16="http://schemas.microsoft.com/office/drawing/2014/main" id="{977FF07E-42F4-D1F6-9FBD-2FA4142179EB}"/>
              </a:ext>
            </a:extLst>
          </p:cNvPr>
          <p:cNvSpPr/>
          <p:nvPr/>
        </p:nvSpPr>
        <p:spPr>
          <a:xfrm>
            <a:off x="989377" y="2364542"/>
            <a:ext cx="607987" cy="366612"/>
          </a:xfrm>
          <a:custGeom>
            <a:avLst/>
            <a:gdLst/>
            <a:ahLst/>
            <a:cxnLst/>
            <a:rect l="l" t="t" r="r" b="b"/>
            <a:pathLst>
              <a:path w="31217" h="15837" extrusionOk="0">
                <a:moveTo>
                  <a:pt x="31217" y="7903"/>
                </a:moveTo>
                <a:cubicBezTo>
                  <a:pt x="31217" y="12280"/>
                  <a:pt x="24226" y="15836"/>
                  <a:pt x="15624" y="15836"/>
                </a:cubicBezTo>
                <a:cubicBezTo>
                  <a:pt x="6991" y="15836"/>
                  <a:pt x="0" y="12280"/>
                  <a:pt x="0" y="7903"/>
                </a:cubicBezTo>
                <a:cubicBezTo>
                  <a:pt x="0" y="3526"/>
                  <a:pt x="6991" y="0"/>
                  <a:pt x="15624" y="0"/>
                </a:cubicBezTo>
                <a:cubicBezTo>
                  <a:pt x="24226" y="0"/>
                  <a:pt x="31217" y="3526"/>
                  <a:pt x="31217" y="7903"/>
                </a:cubicBezTo>
                <a:close/>
              </a:path>
            </a:pathLst>
          </a:custGeom>
          <a:solidFill>
            <a:schemeClr val="accent5">
              <a:lumMod val="40000"/>
              <a:lumOff val="60000"/>
            </a:schemeClr>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6" name="Google Shape;565;p33">
            <a:extLst>
              <a:ext uri="{FF2B5EF4-FFF2-40B4-BE49-F238E27FC236}">
                <a16:creationId xmlns:a16="http://schemas.microsoft.com/office/drawing/2014/main" id="{1B03639F-8872-BB67-535E-C8E389BA739F}"/>
              </a:ext>
            </a:extLst>
          </p:cNvPr>
          <p:cNvSpPr/>
          <p:nvPr/>
        </p:nvSpPr>
        <p:spPr>
          <a:xfrm>
            <a:off x="1733490" y="1624192"/>
            <a:ext cx="727875" cy="2607673"/>
          </a:xfrm>
          <a:prstGeom prst="can">
            <a:avLst>
              <a:gd name="adj" fmla="val 58764"/>
            </a:avLst>
          </a:prstGeom>
          <a:solidFill>
            <a:srgbClr val="1E35A1"/>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7" name="Google Shape;570;p33">
            <a:extLst>
              <a:ext uri="{FF2B5EF4-FFF2-40B4-BE49-F238E27FC236}">
                <a16:creationId xmlns:a16="http://schemas.microsoft.com/office/drawing/2014/main" id="{A6704C5E-4310-BCFF-78EC-8AA67745453B}"/>
              </a:ext>
            </a:extLst>
          </p:cNvPr>
          <p:cNvSpPr/>
          <p:nvPr/>
        </p:nvSpPr>
        <p:spPr>
          <a:xfrm>
            <a:off x="1791589" y="1664291"/>
            <a:ext cx="612647" cy="345089"/>
          </a:xfrm>
          <a:custGeom>
            <a:avLst/>
            <a:gdLst/>
            <a:ahLst/>
            <a:cxnLst/>
            <a:rect l="l" t="t" r="r" b="b"/>
            <a:pathLst>
              <a:path w="31217" h="15838" extrusionOk="0">
                <a:moveTo>
                  <a:pt x="15593" y="15837"/>
                </a:moveTo>
                <a:cubicBezTo>
                  <a:pt x="6687" y="15837"/>
                  <a:pt x="0" y="11673"/>
                  <a:pt x="0" y="7934"/>
                </a:cubicBezTo>
                <a:cubicBezTo>
                  <a:pt x="0" y="4196"/>
                  <a:pt x="6657" y="1"/>
                  <a:pt x="15593" y="1"/>
                </a:cubicBezTo>
                <a:cubicBezTo>
                  <a:pt x="24560" y="1"/>
                  <a:pt x="31216" y="4196"/>
                  <a:pt x="31216" y="7934"/>
                </a:cubicBezTo>
                <a:cubicBezTo>
                  <a:pt x="31216" y="11673"/>
                  <a:pt x="24560" y="15837"/>
                  <a:pt x="15593" y="15837"/>
                </a:cubicBezTo>
                <a:close/>
              </a:path>
            </a:pathLst>
          </a:custGeom>
          <a:solidFill>
            <a:srgbClr val="2F5597"/>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8" name="Google Shape;562;p33">
            <a:extLst>
              <a:ext uri="{FF2B5EF4-FFF2-40B4-BE49-F238E27FC236}">
                <a16:creationId xmlns:a16="http://schemas.microsoft.com/office/drawing/2014/main" id="{4BD433BE-220A-BD40-1AA7-C6644C93BBE2}"/>
              </a:ext>
            </a:extLst>
          </p:cNvPr>
          <p:cNvSpPr/>
          <p:nvPr/>
        </p:nvSpPr>
        <p:spPr>
          <a:xfrm>
            <a:off x="2574426" y="1637401"/>
            <a:ext cx="727875" cy="2556719"/>
          </a:xfrm>
          <a:prstGeom prst="can">
            <a:avLst>
              <a:gd name="adj" fmla="val 58764"/>
            </a:avLst>
          </a:prstGeom>
          <a:solidFill>
            <a:srgbClr val="00B0F0"/>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9" name="Google Shape;572;p33">
            <a:extLst>
              <a:ext uri="{FF2B5EF4-FFF2-40B4-BE49-F238E27FC236}">
                <a16:creationId xmlns:a16="http://schemas.microsoft.com/office/drawing/2014/main" id="{48F99C38-AA82-8F53-9A5D-1C560732575A}"/>
              </a:ext>
            </a:extLst>
          </p:cNvPr>
          <p:cNvSpPr/>
          <p:nvPr/>
        </p:nvSpPr>
        <p:spPr>
          <a:xfrm>
            <a:off x="2641029" y="1668705"/>
            <a:ext cx="607987" cy="366612"/>
          </a:xfrm>
          <a:custGeom>
            <a:avLst/>
            <a:gdLst/>
            <a:ahLst/>
            <a:cxnLst/>
            <a:rect l="l" t="t" r="r" b="b"/>
            <a:pathLst>
              <a:path w="31217" h="15837" extrusionOk="0">
                <a:moveTo>
                  <a:pt x="31217" y="7903"/>
                </a:moveTo>
                <a:cubicBezTo>
                  <a:pt x="31217" y="12280"/>
                  <a:pt x="24226" y="15836"/>
                  <a:pt x="15624" y="15836"/>
                </a:cubicBezTo>
                <a:cubicBezTo>
                  <a:pt x="6991" y="15836"/>
                  <a:pt x="0" y="12280"/>
                  <a:pt x="0" y="7903"/>
                </a:cubicBezTo>
                <a:cubicBezTo>
                  <a:pt x="0" y="3526"/>
                  <a:pt x="6991" y="0"/>
                  <a:pt x="15624" y="0"/>
                </a:cubicBezTo>
                <a:cubicBezTo>
                  <a:pt x="24226" y="0"/>
                  <a:pt x="31217" y="3526"/>
                  <a:pt x="31217" y="7903"/>
                </a:cubicBezTo>
                <a:close/>
              </a:path>
            </a:pathLst>
          </a:custGeom>
          <a:solidFill>
            <a:schemeClr val="accent5">
              <a:lumMod val="40000"/>
              <a:lumOff val="60000"/>
            </a:schemeClr>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62" name="Google Shape;573;p33">
            <a:extLst>
              <a:ext uri="{FF2B5EF4-FFF2-40B4-BE49-F238E27FC236}">
                <a16:creationId xmlns:a16="http://schemas.microsoft.com/office/drawing/2014/main" id="{81D7EB6E-3E51-A5CA-54EF-459FAF67530B}"/>
              </a:ext>
            </a:extLst>
          </p:cNvPr>
          <p:cNvSpPr txBox="1"/>
          <p:nvPr/>
        </p:nvSpPr>
        <p:spPr>
          <a:xfrm>
            <a:off x="882342" y="1825193"/>
            <a:ext cx="781211" cy="546008"/>
          </a:xfrm>
          <a:prstGeom prst="rect">
            <a:avLst/>
          </a:prstGeom>
          <a:noFill/>
          <a:ln>
            <a:noFill/>
          </a:ln>
        </p:spPr>
        <p:txBody>
          <a:bodyPr spcFirstLastPara="1" wrap="square" lIns="68569" tIns="68569" rIns="68569" bIns="68569" anchor="ctr" anchorCtr="0">
            <a:noAutofit/>
          </a:bodyPr>
          <a:lstStyle/>
          <a:p>
            <a:pPr algn="ctr">
              <a:spcBef>
                <a:spcPts val="0"/>
              </a:spcBef>
              <a:spcAft>
                <a:spcPts val="0"/>
              </a:spcAft>
            </a:pPr>
            <a:r>
              <a:rPr lang="en" sz="1800" dirty="0">
                <a:solidFill>
                  <a:srgbClr val="00B0F0"/>
                </a:solidFill>
                <a:latin typeface="Bebas Neue"/>
                <a:ea typeface="Bebas Neue"/>
                <a:cs typeface="Bebas Neue"/>
                <a:sym typeface="Bebas Neue"/>
              </a:rPr>
              <a:t>63.39</a:t>
            </a:r>
            <a:endParaRPr sz="1800" dirty="0">
              <a:solidFill>
                <a:srgbClr val="00B0F0"/>
              </a:solidFill>
              <a:latin typeface="Bebas Neue"/>
              <a:ea typeface="Bebas Neue"/>
              <a:cs typeface="Bebas Neue"/>
              <a:sym typeface="Bebas Neue"/>
            </a:endParaRPr>
          </a:p>
        </p:txBody>
      </p:sp>
      <p:sp>
        <p:nvSpPr>
          <p:cNvPr id="63" name="Google Shape;573;p33">
            <a:extLst>
              <a:ext uri="{FF2B5EF4-FFF2-40B4-BE49-F238E27FC236}">
                <a16:creationId xmlns:a16="http://schemas.microsoft.com/office/drawing/2014/main" id="{1B3D92AF-0E05-70E6-5DFE-8E6E856DC09B}"/>
              </a:ext>
            </a:extLst>
          </p:cNvPr>
          <p:cNvSpPr txBox="1"/>
          <p:nvPr/>
        </p:nvSpPr>
        <p:spPr>
          <a:xfrm>
            <a:off x="1680154" y="1215746"/>
            <a:ext cx="781211" cy="546008"/>
          </a:xfrm>
          <a:prstGeom prst="rect">
            <a:avLst/>
          </a:prstGeom>
          <a:noFill/>
          <a:ln>
            <a:noFill/>
          </a:ln>
        </p:spPr>
        <p:txBody>
          <a:bodyPr spcFirstLastPara="1" wrap="square" lIns="68569" tIns="68569" rIns="68569" bIns="68569" anchor="ctr" anchorCtr="0">
            <a:noAutofit/>
          </a:bodyPr>
          <a:lstStyle/>
          <a:p>
            <a:pPr algn="ctr">
              <a:spcBef>
                <a:spcPts val="0"/>
              </a:spcBef>
              <a:spcAft>
                <a:spcPts val="0"/>
              </a:spcAft>
            </a:pPr>
            <a:r>
              <a:rPr lang="en" sz="1800" dirty="0">
                <a:solidFill>
                  <a:srgbClr val="1E35A1"/>
                </a:solidFill>
                <a:latin typeface="Bebas Neue"/>
                <a:ea typeface="Bebas Neue"/>
                <a:cs typeface="Bebas Neue"/>
                <a:sym typeface="Bebas Neue"/>
              </a:rPr>
              <a:t>126.791</a:t>
            </a:r>
            <a:endParaRPr sz="1800" dirty="0">
              <a:solidFill>
                <a:srgbClr val="1E35A1"/>
              </a:solidFill>
              <a:latin typeface="Bebas Neue"/>
              <a:ea typeface="Bebas Neue"/>
              <a:cs typeface="Bebas Neue"/>
              <a:sym typeface="Bebas Neue"/>
            </a:endParaRPr>
          </a:p>
        </p:txBody>
      </p:sp>
      <p:sp>
        <p:nvSpPr>
          <p:cNvPr id="64" name="Google Shape;573;p33">
            <a:extLst>
              <a:ext uri="{FF2B5EF4-FFF2-40B4-BE49-F238E27FC236}">
                <a16:creationId xmlns:a16="http://schemas.microsoft.com/office/drawing/2014/main" id="{8C5A3DA4-7174-F7A6-863E-FD47BC8AFB62}"/>
              </a:ext>
            </a:extLst>
          </p:cNvPr>
          <p:cNvSpPr txBox="1"/>
          <p:nvPr/>
        </p:nvSpPr>
        <p:spPr>
          <a:xfrm>
            <a:off x="2554416" y="1149230"/>
            <a:ext cx="781211" cy="546008"/>
          </a:xfrm>
          <a:prstGeom prst="rect">
            <a:avLst/>
          </a:prstGeom>
          <a:noFill/>
          <a:ln>
            <a:noFill/>
          </a:ln>
        </p:spPr>
        <p:txBody>
          <a:bodyPr spcFirstLastPara="1" wrap="square" lIns="68569" tIns="68569" rIns="68569" bIns="68569" anchor="ctr" anchorCtr="0">
            <a:noAutofit/>
          </a:bodyPr>
          <a:lstStyle/>
          <a:p>
            <a:pPr algn="ctr">
              <a:spcBef>
                <a:spcPts val="0"/>
              </a:spcBef>
              <a:spcAft>
                <a:spcPts val="0"/>
              </a:spcAft>
            </a:pPr>
            <a:r>
              <a:rPr lang="en" sz="1800" dirty="0">
                <a:solidFill>
                  <a:srgbClr val="00B0F0"/>
                </a:solidFill>
                <a:latin typeface="Bebas Neue"/>
                <a:ea typeface="Bebas Neue"/>
                <a:cs typeface="Bebas Neue"/>
                <a:sym typeface="Bebas Neue"/>
              </a:rPr>
              <a:t>126.791</a:t>
            </a:r>
            <a:endParaRPr sz="1800" dirty="0">
              <a:solidFill>
                <a:srgbClr val="00B0F0"/>
              </a:solidFill>
              <a:latin typeface="Bebas Neue"/>
              <a:ea typeface="Bebas Neue"/>
              <a:cs typeface="Bebas Neue"/>
              <a:sym typeface="Bebas Neue"/>
            </a:endParaRPr>
          </a:p>
        </p:txBody>
      </p:sp>
      <p:graphicFrame>
        <p:nvGraphicFramePr>
          <p:cNvPr id="2" name="Chart 2">
            <a:extLst>
              <a:ext uri="{FF2B5EF4-FFF2-40B4-BE49-F238E27FC236}">
                <a16:creationId xmlns:a16="http://schemas.microsoft.com/office/drawing/2014/main" id="{A894690E-7557-9C60-0066-30058D22BE47}"/>
              </a:ext>
            </a:extLst>
          </p:cNvPr>
          <p:cNvGraphicFramePr/>
          <p:nvPr>
            <p:extLst>
              <p:ext uri="{D42A27DB-BD31-4B8C-83A1-F6EECF244321}">
                <p14:modId xmlns:p14="http://schemas.microsoft.com/office/powerpoint/2010/main" val="2401865039"/>
              </p:ext>
            </p:extLst>
          </p:nvPr>
        </p:nvGraphicFramePr>
        <p:xfrm>
          <a:off x="3633415" y="1215747"/>
          <a:ext cx="5403212" cy="3701194"/>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13">
            <a:extLst>
              <a:ext uri="{FF2B5EF4-FFF2-40B4-BE49-F238E27FC236}">
                <a16:creationId xmlns:a16="http://schemas.microsoft.com/office/drawing/2014/main" id="{C5DB2244-93C2-00AA-765A-AB37984DBDF2}"/>
              </a:ext>
            </a:extLst>
          </p:cNvPr>
          <p:cNvSpPr/>
          <p:nvPr/>
        </p:nvSpPr>
        <p:spPr>
          <a:xfrm>
            <a:off x="4188946" y="5080066"/>
            <a:ext cx="4517839" cy="12517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Oval 14">
            <a:extLst>
              <a:ext uri="{FF2B5EF4-FFF2-40B4-BE49-F238E27FC236}">
                <a16:creationId xmlns:a16="http://schemas.microsoft.com/office/drawing/2014/main" id="{B4E7013D-7458-7769-2F73-1C4507DD5CE3}"/>
              </a:ext>
            </a:extLst>
          </p:cNvPr>
          <p:cNvSpPr/>
          <p:nvPr/>
        </p:nvSpPr>
        <p:spPr>
          <a:xfrm>
            <a:off x="4306307" y="5394165"/>
            <a:ext cx="459000" cy="459000"/>
          </a:xfrm>
          <a:prstGeom prst="ellipse">
            <a:avLst/>
          </a:prstGeom>
          <a:solidFill>
            <a:srgbClr val="07A398"/>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TextBox 4">
            <a:extLst>
              <a:ext uri="{FF2B5EF4-FFF2-40B4-BE49-F238E27FC236}">
                <a16:creationId xmlns:a16="http://schemas.microsoft.com/office/drawing/2014/main" id="{5DA288E0-FE6B-8486-7288-6E44144BAB69}"/>
              </a:ext>
            </a:extLst>
          </p:cNvPr>
          <p:cNvSpPr txBox="1"/>
          <p:nvPr/>
        </p:nvSpPr>
        <p:spPr>
          <a:xfrm>
            <a:off x="4917138" y="5369749"/>
            <a:ext cx="1496257" cy="507831"/>
          </a:xfrm>
          <a:prstGeom prst="rect">
            <a:avLst/>
          </a:prstGeom>
          <a:noFill/>
        </p:spPr>
        <p:txBody>
          <a:bodyPr wrap="square" rtlCol="0">
            <a:spAutoFit/>
          </a:bodyPr>
          <a:lstStyle/>
          <a:p>
            <a:r>
              <a:rPr lang="en-US" altLang="ko-KR" sz="900" dirty="0">
                <a:solidFill>
                  <a:schemeClr val="accent1"/>
                </a:solidFill>
                <a:cs typeface="Arial" pitchFamily="34" charset="0"/>
              </a:rPr>
              <a:t>UCGA</a:t>
            </a:r>
          </a:p>
          <a:p>
            <a:r>
              <a:rPr lang="en-US" altLang="ko-KR" sz="900" dirty="0">
                <a:solidFill>
                  <a:schemeClr val="accent1"/>
                </a:solidFill>
                <a:cs typeface="Arial" pitchFamily="34" charset="0"/>
              </a:rPr>
              <a:t>Unconstrained Classical Genetic Algorithms</a:t>
            </a:r>
            <a:endParaRPr lang="ko-KR" altLang="en-US" sz="900" dirty="0">
              <a:solidFill>
                <a:schemeClr val="accent1"/>
              </a:solidFill>
              <a:cs typeface="Arial" pitchFamily="34" charset="0"/>
            </a:endParaRPr>
          </a:p>
        </p:txBody>
      </p:sp>
      <p:sp>
        <p:nvSpPr>
          <p:cNvPr id="7" name="Oval 16">
            <a:extLst>
              <a:ext uri="{FF2B5EF4-FFF2-40B4-BE49-F238E27FC236}">
                <a16:creationId xmlns:a16="http://schemas.microsoft.com/office/drawing/2014/main" id="{B3BEFC10-8665-698B-2885-620F23BFCEE5}"/>
              </a:ext>
            </a:extLst>
          </p:cNvPr>
          <p:cNvSpPr/>
          <p:nvPr/>
        </p:nvSpPr>
        <p:spPr>
          <a:xfrm>
            <a:off x="6413395" y="5434216"/>
            <a:ext cx="459000" cy="459000"/>
          </a:xfrm>
          <a:prstGeom prst="ellipse">
            <a:avLst/>
          </a:prstGeom>
          <a:solidFill>
            <a:srgbClr val="0680C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8" name="TextBox 7">
            <a:extLst>
              <a:ext uri="{FF2B5EF4-FFF2-40B4-BE49-F238E27FC236}">
                <a16:creationId xmlns:a16="http://schemas.microsoft.com/office/drawing/2014/main" id="{F67016BD-699C-50F9-FFE6-0DB87DBBB62A}"/>
              </a:ext>
            </a:extLst>
          </p:cNvPr>
          <p:cNvSpPr txBox="1"/>
          <p:nvPr/>
        </p:nvSpPr>
        <p:spPr>
          <a:xfrm>
            <a:off x="6958012" y="5369748"/>
            <a:ext cx="1496258" cy="507831"/>
          </a:xfrm>
          <a:prstGeom prst="rect">
            <a:avLst/>
          </a:prstGeom>
          <a:noFill/>
        </p:spPr>
        <p:txBody>
          <a:bodyPr wrap="square" rtlCol="0">
            <a:spAutoFit/>
          </a:bodyPr>
          <a:lstStyle/>
          <a:p>
            <a:r>
              <a:rPr lang="en-US" altLang="ko-KR" sz="900" dirty="0">
                <a:solidFill>
                  <a:schemeClr val="accent1"/>
                </a:solidFill>
                <a:cs typeface="Arial" pitchFamily="34" charset="0"/>
              </a:rPr>
              <a:t>UQGA</a:t>
            </a:r>
          </a:p>
          <a:p>
            <a:r>
              <a:rPr lang="en-US" altLang="ko-KR" sz="900" dirty="0">
                <a:solidFill>
                  <a:schemeClr val="accent1"/>
                </a:solidFill>
                <a:cs typeface="Arial" pitchFamily="34" charset="0"/>
              </a:rPr>
              <a:t>Unconstrained Quantum Genetic Algorithm</a:t>
            </a:r>
            <a:endParaRPr lang="ko-KR" altLang="en-US" sz="900" dirty="0">
              <a:solidFill>
                <a:schemeClr val="accent1"/>
              </a:solidFill>
              <a:cs typeface="Arial" pitchFamily="34" charset="0"/>
            </a:endParaRPr>
          </a:p>
        </p:txBody>
      </p:sp>
    </p:spTree>
    <p:extLst>
      <p:ext uri="{BB962C8B-B14F-4D97-AF65-F5344CB8AC3E}">
        <p14:creationId xmlns:p14="http://schemas.microsoft.com/office/powerpoint/2010/main" val="19293930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CDEB854-C20C-526A-1D9A-210E0ECB134B}"/>
              </a:ext>
            </a:extLst>
          </p:cNvPr>
          <p:cNvSpPr/>
          <p:nvPr/>
        </p:nvSpPr>
        <p:spPr>
          <a:xfrm>
            <a:off x="5596271" y="2359152"/>
            <a:ext cx="2347577" cy="234757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436EF6A-1ABE-208D-FC07-F2BCA95FB160}"/>
              </a:ext>
            </a:extLst>
          </p:cNvPr>
          <p:cNvSpPr txBox="1"/>
          <p:nvPr/>
        </p:nvSpPr>
        <p:spPr>
          <a:xfrm>
            <a:off x="914101" y="2836919"/>
            <a:ext cx="5504023" cy="1338828"/>
          </a:xfrm>
          <a:prstGeom prst="rect">
            <a:avLst/>
          </a:prstGeom>
          <a:noFill/>
        </p:spPr>
        <p:txBody>
          <a:bodyPr wrap="square" rtlCol="0">
            <a:spAutoFit/>
          </a:bodyPr>
          <a:lstStyle/>
          <a:p>
            <a:pPr algn="ctr"/>
            <a:r>
              <a:rPr lang="en-US" altLang="zh-CN" sz="4050" b="1" dirty="0">
                <a:solidFill>
                  <a:srgbClr val="2F5597"/>
                </a:solidFill>
                <a:latin typeface="思源黑体 CN Heavy" panose="020B0A00000000000000" pitchFamily="34" charset="-122"/>
                <a:ea typeface="思源黑体 CN Heavy" panose="020B0A00000000000000" pitchFamily="34" charset="-122"/>
              </a:rPr>
              <a:t>Computational Complexity</a:t>
            </a:r>
            <a:endParaRPr lang="zh-CN" altLang="en-US" sz="4050" b="1" dirty="0">
              <a:solidFill>
                <a:srgbClr val="2F5597"/>
              </a:solidFill>
              <a:latin typeface="思源黑体 CN Heavy" panose="020B0A00000000000000" pitchFamily="34" charset="-122"/>
              <a:ea typeface="思源黑体 CN Heavy" panose="020B0A00000000000000" pitchFamily="34" charset="-122"/>
            </a:endParaRPr>
          </a:p>
        </p:txBody>
      </p:sp>
      <p:sp>
        <p:nvSpPr>
          <p:cNvPr id="8"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8E239A1-7D33-C658-BA60-85D25D3FCC20}"/>
              </a:ext>
            </a:extLst>
          </p:cNvPr>
          <p:cNvSpPr txBox="1"/>
          <p:nvPr/>
        </p:nvSpPr>
        <p:spPr>
          <a:xfrm>
            <a:off x="6263713" y="2309592"/>
            <a:ext cx="1012692"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6</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Tree>
    <p:extLst>
      <p:ext uri="{BB962C8B-B14F-4D97-AF65-F5344CB8AC3E}">
        <p14:creationId xmlns:p14="http://schemas.microsoft.com/office/powerpoint/2010/main" val="33788623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4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2E74D1B-0405-CB57-22F4-B1FD026E95BB}"/>
              </a:ext>
            </a:extLst>
          </p:cNvPr>
          <p:cNvSpPr txBox="1"/>
          <p:nvPr/>
        </p:nvSpPr>
        <p:spPr>
          <a:xfrm>
            <a:off x="3368900" y="81832"/>
            <a:ext cx="5544118" cy="954107"/>
          </a:xfrm>
          <a:prstGeom prst="rect">
            <a:avLst/>
          </a:prstGeom>
          <a:noFill/>
        </p:spPr>
        <p:txBody>
          <a:bodyPr wrap="square" rtlCol="0">
            <a:spAutoFit/>
          </a:bodyPr>
          <a:lstStyle/>
          <a:p>
            <a:pPr algn="r"/>
            <a:r>
              <a:rPr lang="en-US" altLang="zh-CN" sz="2800" b="1" dirty="0">
                <a:solidFill>
                  <a:srgbClr val="910736"/>
                </a:solidFill>
                <a:latin typeface="思源黑体 CN Medium" panose="020B0600000000000000" pitchFamily="34" charset="-122"/>
                <a:ea typeface="思源黑体 CN Medium" panose="020B0600000000000000" pitchFamily="34" charset="-122"/>
                <a:cs typeface="Arial" panose="020B0604020202020204" pitchFamily="34" charset="0"/>
              </a:rPr>
              <a:t>General Computational Complexity</a:t>
            </a:r>
            <a:endParaRPr lang="zh-CN" altLang="en-US" sz="2800" b="1" dirty="0">
              <a:solidFill>
                <a:srgbClr val="910736"/>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grpSp>
        <p:nvGrpSpPr>
          <p:cNvPr id="14" name="组合 10">
            <a:extLst>
              <a:ext uri="{FF2B5EF4-FFF2-40B4-BE49-F238E27FC236}">
                <a16:creationId xmlns:a16="http://schemas.microsoft.com/office/drawing/2014/main" id="{3DC19931-6FB7-02BB-CDDE-2004F21CF10E}"/>
              </a:ext>
            </a:extLst>
          </p:cNvPr>
          <p:cNvGrpSpPr/>
          <p:nvPr/>
        </p:nvGrpSpPr>
        <p:grpSpPr>
          <a:xfrm>
            <a:off x="2710826" y="1767569"/>
            <a:ext cx="3779180" cy="3548982"/>
            <a:chOff x="3997576" y="1698177"/>
            <a:chExt cx="4196848" cy="4176464"/>
          </a:xfrm>
        </p:grpSpPr>
        <p:grpSp>
          <p:nvGrpSpPr>
            <p:cNvPr id="15" name="Group 1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B426828-AD89-F399-7D42-73A67B5A5CAB}"/>
                </a:ext>
              </a:extLst>
            </p:cNvPr>
            <p:cNvGrpSpPr/>
            <p:nvPr/>
          </p:nvGrpSpPr>
          <p:grpSpPr>
            <a:xfrm>
              <a:off x="3997576" y="1698177"/>
              <a:ext cx="4196848" cy="4176464"/>
              <a:chOff x="2627784" y="1988840"/>
              <a:chExt cx="4196848" cy="4176464"/>
            </a:xfrm>
          </p:grpSpPr>
          <p:sp>
            <p:nvSpPr>
              <p:cNvPr id="25" name="Freeform 20">
                <a:extLst>
                  <a:ext uri="{FF2B5EF4-FFF2-40B4-BE49-F238E27FC236}">
                    <a16:creationId xmlns:a16="http://schemas.microsoft.com/office/drawing/2014/main" id="{736B76BD-75F9-140C-8EAB-3C45177824BE}"/>
                  </a:ext>
                </a:extLst>
              </p:cNvPr>
              <p:cNvSpPr/>
              <p:nvPr/>
            </p:nvSpPr>
            <p:spPr>
              <a:xfrm>
                <a:off x="3880779" y="1988840"/>
                <a:ext cx="2742048" cy="2073970"/>
              </a:xfrm>
              <a:custGeom>
                <a:avLst/>
                <a:gdLst>
                  <a:gd name="connsiteX0" fmla="*/ 672724 w 2176259"/>
                  <a:gd name="connsiteY0" fmla="*/ 0 h 1646031"/>
                  <a:gd name="connsiteX1" fmla="*/ 2124457 w 2176259"/>
                  <a:gd name="connsiteY1" fmla="*/ 864036 h 1646031"/>
                  <a:gd name="connsiteX2" fmla="*/ 2176259 w 2176259"/>
                  <a:gd name="connsiteY2" fmla="*/ 971569 h 1646031"/>
                  <a:gd name="connsiteX3" fmla="*/ 1501797 w 2176259"/>
                  <a:gd name="connsiteY3" fmla="*/ 1646031 h 1646031"/>
                  <a:gd name="connsiteX4" fmla="*/ 0 w 2176259"/>
                  <a:gd name="connsiteY4" fmla="*/ 144234 h 1646031"/>
                  <a:gd name="connsiteX5" fmla="*/ 30081 w 2176259"/>
                  <a:gd name="connsiteY5" fmla="*/ 129744 h 1646031"/>
                  <a:gd name="connsiteX6" fmla="*/ 672724 w 2176259"/>
                  <a:gd name="connsiteY6" fmla="*/ 0 h 1646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6259" h="1646031">
                    <a:moveTo>
                      <a:pt x="672724" y="0"/>
                    </a:moveTo>
                    <a:cubicBezTo>
                      <a:pt x="1299602" y="0"/>
                      <a:pt x="1844878" y="349377"/>
                      <a:pt x="2124457" y="864036"/>
                    </a:cubicBezTo>
                    <a:lnTo>
                      <a:pt x="2176259" y="971569"/>
                    </a:lnTo>
                    <a:lnTo>
                      <a:pt x="1501797" y="1646031"/>
                    </a:lnTo>
                    <a:lnTo>
                      <a:pt x="0" y="144234"/>
                    </a:lnTo>
                    <a:lnTo>
                      <a:pt x="30081" y="129744"/>
                    </a:lnTo>
                    <a:cubicBezTo>
                      <a:pt x="227604" y="46199"/>
                      <a:pt x="444769" y="0"/>
                      <a:pt x="672724" y="0"/>
                    </a:cubicBezTo>
                    <a:close/>
                  </a:path>
                </a:pathLst>
              </a:custGeom>
              <a:solidFill>
                <a:srgbClr val="004B82"/>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dirty="0">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sp>
            <p:nvSpPr>
              <p:cNvPr id="26" name="Freeform 21">
                <a:extLst>
                  <a:ext uri="{FF2B5EF4-FFF2-40B4-BE49-F238E27FC236}">
                    <a16:creationId xmlns:a16="http://schemas.microsoft.com/office/drawing/2014/main" id="{F74B4119-6045-EEE0-79AB-87630EF4BC07}"/>
                  </a:ext>
                </a:extLst>
              </p:cNvPr>
              <p:cNvSpPr/>
              <p:nvPr/>
            </p:nvSpPr>
            <p:spPr>
              <a:xfrm>
                <a:off x="4744402" y="3221449"/>
                <a:ext cx="2080230" cy="2746119"/>
              </a:xfrm>
              <a:custGeom>
                <a:avLst/>
                <a:gdLst>
                  <a:gd name="connsiteX0" fmla="*/ 1506765 w 1650999"/>
                  <a:gd name="connsiteY0" fmla="*/ 0 h 2179490"/>
                  <a:gd name="connsiteX1" fmla="*/ 1521255 w 1650999"/>
                  <a:gd name="connsiteY1" fmla="*/ 30081 h 2179490"/>
                  <a:gd name="connsiteX2" fmla="*/ 1650999 w 1650999"/>
                  <a:gd name="connsiteY2" fmla="*/ 672724 h 2179490"/>
                  <a:gd name="connsiteX3" fmla="*/ 786964 w 1650999"/>
                  <a:gd name="connsiteY3" fmla="*/ 2124457 h 2179490"/>
                  <a:gd name="connsiteX4" fmla="*/ 672724 w 1650999"/>
                  <a:gd name="connsiteY4" fmla="*/ 2179490 h 2179490"/>
                  <a:gd name="connsiteX5" fmla="*/ 0 w 1650999"/>
                  <a:gd name="connsiteY5" fmla="*/ 1506766 h 217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99" h="2179490">
                    <a:moveTo>
                      <a:pt x="1506765" y="0"/>
                    </a:moveTo>
                    <a:lnTo>
                      <a:pt x="1521255" y="30081"/>
                    </a:lnTo>
                    <a:cubicBezTo>
                      <a:pt x="1604801" y="227603"/>
                      <a:pt x="1650999" y="444769"/>
                      <a:pt x="1650999" y="672724"/>
                    </a:cubicBezTo>
                    <a:cubicBezTo>
                      <a:pt x="1650999" y="1299602"/>
                      <a:pt x="1301622" y="1844878"/>
                      <a:pt x="786964" y="2124457"/>
                    </a:cubicBezTo>
                    <a:lnTo>
                      <a:pt x="672724" y="2179490"/>
                    </a:lnTo>
                    <a:lnTo>
                      <a:pt x="0" y="1506766"/>
                    </a:lnTo>
                    <a:close/>
                  </a:path>
                </a:pathLst>
              </a:custGeom>
              <a:solidFill>
                <a:srgbClr val="C3262F"/>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dirty="0">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sp>
            <p:nvSpPr>
              <p:cNvPr id="27" name="Freeform 22">
                <a:extLst>
                  <a:ext uri="{FF2B5EF4-FFF2-40B4-BE49-F238E27FC236}">
                    <a16:creationId xmlns:a16="http://schemas.microsoft.com/office/drawing/2014/main" id="{56EBE7B2-2411-8AE1-39C7-9A71C037B2FC}"/>
                  </a:ext>
                </a:extLst>
              </p:cNvPr>
              <p:cNvSpPr/>
              <p:nvPr/>
            </p:nvSpPr>
            <p:spPr>
              <a:xfrm>
                <a:off x="2834049" y="4091457"/>
                <a:ext cx="2741966" cy="2073847"/>
              </a:xfrm>
              <a:custGeom>
                <a:avLst/>
                <a:gdLst>
                  <a:gd name="connsiteX0" fmla="*/ 674494 w 2176194"/>
                  <a:gd name="connsiteY0" fmla="*/ 0 h 1645933"/>
                  <a:gd name="connsiteX1" fmla="*/ 2176194 w 2176194"/>
                  <a:gd name="connsiteY1" fmla="*/ 1501700 h 1645933"/>
                  <a:gd name="connsiteX2" fmla="*/ 2146116 w 2176194"/>
                  <a:gd name="connsiteY2" fmla="*/ 1516189 h 1645933"/>
                  <a:gd name="connsiteX3" fmla="*/ 1503472 w 2176194"/>
                  <a:gd name="connsiteY3" fmla="*/ 1645933 h 1645933"/>
                  <a:gd name="connsiteX4" fmla="*/ 51739 w 2176194"/>
                  <a:gd name="connsiteY4" fmla="*/ 781898 h 1645933"/>
                  <a:gd name="connsiteX5" fmla="*/ 0 w 2176194"/>
                  <a:gd name="connsiteY5" fmla="*/ 674494 h 164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6194" h="1645933">
                    <a:moveTo>
                      <a:pt x="674494" y="0"/>
                    </a:moveTo>
                    <a:lnTo>
                      <a:pt x="2176194" y="1501700"/>
                    </a:lnTo>
                    <a:lnTo>
                      <a:pt x="2146116" y="1516189"/>
                    </a:lnTo>
                    <a:cubicBezTo>
                      <a:pt x="1948593" y="1599735"/>
                      <a:pt x="1731428" y="1645933"/>
                      <a:pt x="1503472" y="1645933"/>
                    </a:cubicBezTo>
                    <a:cubicBezTo>
                      <a:pt x="876595" y="1645933"/>
                      <a:pt x="331318" y="1296556"/>
                      <a:pt x="51739" y="781898"/>
                    </a:cubicBezTo>
                    <a:lnTo>
                      <a:pt x="0" y="674494"/>
                    </a:lnTo>
                    <a:close/>
                  </a:path>
                </a:pathLst>
              </a:custGeom>
              <a:solidFill>
                <a:srgbClr val="004B82"/>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dirty="0">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sp>
            <p:nvSpPr>
              <p:cNvPr id="28" name="Freeform 23">
                <a:extLst>
                  <a:ext uri="{FF2B5EF4-FFF2-40B4-BE49-F238E27FC236}">
                    <a16:creationId xmlns:a16="http://schemas.microsoft.com/office/drawing/2014/main" id="{2B797AD7-17E6-1488-04CB-334DA3EA7BE3}"/>
                  </a:ext>
                </a:extLst>
              </p:cNvPr>
              <p:cNvSpPr/>
              <p:nvPr/>
            </p:nvSpPr>
            <p:spPr>
              <a:xfrm>
                <a:off x="2627784" y="2179271"/>
                <a:ext cx="2076677" cy="2743807"/>
              </a:xfrm>
              <a:custGeom>
                <a:avLst/>
                <a:gdLst>
                  <a:gd name="connsiteX0" fmla="*/ 974468 w 1648179"/>
                  <a:gd name="connsiteY0" fmla="*/ 0 h 2177655"/>
                  <a:gd name="connsiteX1" fmla="*/ 1648179 w 1648179"/>
                  <a:gd name="connsiteY1" fmla="*/ 673711 h 2177655"/>
                  <a:gd name="connsiteX2" fmla="*/ 144234 w 1648179"/>
                  <a:gd name="connsiteY2" fmla="*/ 2177655 h 2177655"/>
                  <a:gd name="connsiteX3" fmla="*/ 129744 w 1648179"/>
                  <a:gd name="connsiteY3" fmla="*/ 2147575 h 2177655"/>
                  <a:gd name="connsiteX4" fmla="*/ 0 w 1648179"/>
                  <a:gd name="connsiteY4" fmla="*/ 1504931 h 2177655"/>
                  <a:gd name="connsiteX5" fmla="*/ 864036 w 1648179"/>
                  <a:gd name="connsiteY5" fmla="*/ 53198 h 217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8179" h="2177655">
                    <a:moveTo>
                      <a:pt x="974468" y="0"/>
                    </a:moveTo>
                    <a:lnTo>
                      <a:pt x="1648179" y="673711"/>
                    </a:lnTo>
                    <a:lnTo>
                      <a:pt x="144234" y="2177655"/>
                    </a:lnTo>
                    <a:lnTo>
                      <a:pt x="129744" y="2147575"/>
                    </a:lnTo>
                    <a:cubicBezTo>
                      <a:pt x="46199" y="1950052"/>
                      <a:pt x="0" y="1732887"/>
                      <a:pt x="0" y="1504931"/>
                    </a:cubicBezTo>
                    <a:cubicBezTo>
                      <a:pt x="0" y="878053"/>
                      <a:pt x="349377" y="332777"/>
                      <a:pt x="864036" y="53198"/>
                    </a:cubicBezTo>
                    <a:close/>
                  </a:path>
                </a:pathLst>
              </a:custGeom>
              <a:solidFill>
                <a:srgbClr val="C3262F"/>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dirty="0">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grpSp>
        <p:sp>
          <p:nvSpPr>
            <p:cNvPr id="16" name="Oval 2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003F47B-B7B4-1767-0388-917AA96B58FC}"/>
                </a:ext>
              </a:extLst>
            </p:cNvPr>
            <p:cNvSpPr/>
            <p:nvPr/>
          </p:nvSpPr>
          <p:spPr>
            <a:xfrm>
              <a:off x="7007244" y="3260511"/>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rgbClr val="004B82"/>
                  </a:solidFill>
                  <a:latin typeface="思源黑体 CN Medium" panose="020B0600000000000000" pitchFamily="34" charset="-122"/>
                  <a:ea typeface="思源黑体 CN Medium" panose="020B0600000000000000" pitchFamily="34" charset="-122"/>
                </a:rPr>
                <a:t>1</a:t>
              </a:r>
            </a:p>
          </p:txBody>
        </p:sp>
        <p:sp>
          <p:nvSpPr>
            <p:cNvPr id="17" name="Oval 2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08D861B-DB40-E8A9-F6F3-A671FD51C649}"/>
                </a:ext>
              </a:extLst>
            </p:cNvPr>
            <p:cNvSpPr/>
            <p:nvPr/>
          </p:nvSpPr>
          <p:spPr>
            <a:xfrm>
              <a:off x="4887325" y="3962093"/>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rgbClr val="004B82"/>
                  </a:solidFill>
                  <a:latin typeface="思源黑体 CN Medium" panose="020B0600000000000000" pitchFamily="34" charset="-122"/>
                  <a:ea typeface="思源黑体 CN Medium" panose="020B0600000000000000" pitchFamily="34" charset="-122"/>
                </a:rPr>
                <a:t>3</a:t>
              </a:r>
            </a:p>
          </p:txBody>
        </p:sp>
        <p:sp>
          <p:nvSpPr>
            <p:cNvPr id="18" name="Oval 2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70FC25D-688F-833B-E6C6-DEBB3AF0ACBB}"/>
                </a:ext>
              </a:extLst>
            </p:cNvPr>
            <p:cNvSpPr/>
            <p:nvPr/>
          </p:nvSpPr>
          <p:spPr>
            <a:xfrm>
              <a:off x="5592385" y="2589034"/>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rgbClr val="B52222"/>
                  </a:solidFill>
                  <a:latin typeface="思源黑体 CN Medium" panose="020B0600000000000000" pitchFamily="34" charset="-122"/>
                  <a:ea typeface="思源黑体 CN Medium" panose="020B0600000000000000" pitchFamily="34" charset="-122"/>
                </a:rPr>
                <a:t>4</a:t>
              </a:r>
            </a:p>
          </p:txBody>
        </p:sp>
        <p:sp>
          <p:nvSpPr>
            <p:cNvPr id="19" name="Oval 2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E25F276-695D-211C-7D2E-3AB8EA1870BC}"/>
                </a:ext>
              </a:extLst>
            </p:cNvPr>
            <p:cNvSpPr/>
            <p:nvPr/>
          </p:nvSpPr>
          <p:spPr>
            <a:xfrm>
              <a:off x="6344670" y="4663004"/>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rgbClr val="B52222"/>
                  </a:solidFill>
                  <a:latin typeface="思源黑体 CN Medium" panose="020B0600000000000000" pitchFamily="34" charset="-122"/>
                  <a:ea typeface="思源黑体 CN Medium" panose="020B0600000000000000" pitchFamily="34" charset="-122"/>
                </a:rPr>
                <a:t>2</a:t>
              </a:r>
            </a:p>
          </p:txBody>
        </p:sp>
        <p:sp>
          <p:nvSpPr>
            <p:cNvPr id="20" name="文本框 3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9B19478-EE36-6071-3114-265D8BD1BD88}"/>
                </a:ext>
              </a:extLst>
            </p:cNvPr>
            <p:cNvSpPr txBox="1"/>
            <p:nvPr/>
          </p:nvSpPr>
          <p:spPr>
            <a:xfrm rot="2377943">
              <a:off x="4306192" y="4785454"/>
              <a:ext cx="2027843" cy="833045"/>
            </a:xfrm>
            <a:prstGeom prst="rect">
              <a:avLst/>
            </a:prstGeom>
            <a:noFill/>
          </p:spPr>
          <p:txBody>
            <a:bodyPr wrap="square" rtlCol="0">
              <a:spAutoFit/>
            </a:bodyPr>
            <a:lstStyle/>
            <a:p>
              <a:r>
                <a:rPr lang="en-US" altLang="zh-CN" sz="20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C</a:t>
              </a:r>
              <a:r>
                <a:rPr lang="en-US" altLang="zh-CN" sz="2000" b="1" dirty="0">
                  <a:solidFill>
                    <a:srgbClr val="FDFDFD"/>
                  </a:solidFill>
                  <a:ea typeface="思源黑体 CN Medium" panose="020B0600000000000000" pitchFamily="34" charset="-122"/>
                  <a:cs typeface="Arial" panose="020B0604020202020204" pitchFamily="34" charset="0"/>
                </a:rPr>
                <a:t>hromosome Size </a:t>
              </a:r>
              <a:r>
                <a:rPr lang="en-US" altLang="zh-CN" sz="2000" b="1" i="1" dirty="0">
                  <a:solidFill>
                    <a:srgbClr val="FDFDFD"/>
                  </a:solidFill>
                  <a:ea typeface="思源黑体 CN Medium" panose="020B0600000000000000" pitchFamily="34" charset="-122"/>
                  <a:cs typeface="Arial" panose="020B0604020202020204" pitchFamily="34" charset="0"/>
                </a:rPr>
                <a:t>(m)</a:t>
              </a:r>
              <a:endParaRPr lang="zh-CN" altLang="en-US" sz="2000" b="1" i="1" dirty="0">
                <a:solidFill>
                  <a:srgbClr val="FDFDFD"/>
                </a:solidFill>
                <a:ea typeface="思源黑体 CN Medium" panose="020B0600000000000000" pitchFamily="34" charset="-122"/>
                <a:cs typeface="Arial" panose="020B0604020202020204" pitchFamily="34" charset="0"/>
              </a:endParaRPr>
            </a:p>
          </p:txBody>
        </p:sp>
        <p:sp>
          <p:nvSpPr>
            <p:cNvPr id="21" name="文本框 3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EBEB2B0-C706-FA6B-7076-0584CBFA2DF5}"/>
                </a:ext>
              </a:extLst>
            </p:cNvPr>
            <p:cNvSpPr txBox="1"/>
            <p:nvPr/>
          </p:nvSpPr>
          <p:spPr>
            <a:xfrm rot="18806218">
              <a:off x="6409715" y="3779763"/>
              <a:ext cx="2360919" cy="786120"/>
            </a:xfrm>
            <a:prstGeom prst="rect">
              <a:avLst/>
            </a:prstGeom>
            <a:noFill/>
          </p:spPr>
          <p:txBody>
            <a:bodyPr wrap="square" rtlCol="0">
              <a:spAutoFit/>
            </a:bodyPr>
            <a:lstStyle/>
            <a:p>
              <a:r>
                <a:rPr lang="en-US" altLang="zh-CN" sz="2000" b="1" dirty="0">
                  <a:solidFill>
                    <a:srgbClr val="FDFDFD"/>
                  </a:solidFill>
                  <a:ea typeface="思源黑体 CN Medium" panose="020B0600000000000000" pitchFamily="34" charset="-122"/>
                  <a:cs typeface="Arial" panose="020B0604020202020204" pitchFamily="34" charset="0"/>
                </a:rPr>
                <a:t> Population Size </a:t>
              </a:r>
              <a:r>
                <a:rPr lang="en-US" altLang="zh-CN" sz="2000" b="1" i="1" dirty="0">
                  <a:solidFill>
                    <a:srgbClr val="FDFDFD"/>
                  </a:solidFill>
                  <a:ea typeface="思源黑体 CN Medium" panose="020B0600000000000000" pitchFamily="34" charset="-122"/>
                  <a:cs typeface="Arial" panose="020B0604020202020204" pitchFamily="34" charset="0"/>
                </a:rPr>
                <a:t>(p)</a:t>
              </a:r>
              <a:endParaRPr lang="zh-CN" altLang="en-US" sz="2000" b="1" i="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2" name="文本框 3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9955996-3C26-C716-74F5-7ACA8F0223A4}"/>
                </a:ext>
              </a:extLst>
            </p:cNvPr>
            <p:cNvSpPr txBox="1"/>
            <p:nvPr/>
          </p:nvSpPr>
          <p:spPr>
            <a:xfrm rot="2510052">
              <a:off x="6033438" y="2449490"/>
              <a:ext cx="1661609" cy="470852"/>
            </a:xfrm>
            <a:prstGeom prst="rect">
              <a:avLst/>
            </a:prstGeom>
            <a:noFill/>
          </p:spPr>
          <p:txBody>
            <a:bodyPr wrap="square" rtlCol="0">
              <a:spAutoFit/>
            </a:bodyPr>
            <a:lstStyle/>
            <a:p>
              <a:r>
                <a:rPr lang="en-US" altLang="zh-CN" sz="20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Factors</a:t>
              </a:r>
              <a:endParaRPr lang="zh-CN" altLang="en-US" sz="20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3" name="文本框 3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1807CDC7-ED01-4BCC-9FEC-648A402E8226}"/>
                </a:ext>
              </a:extLst>
            </p:cNvPr>
            <p:cNvSpPr txBox="1"/>
            <p:nvPr/>
          </p:nvSpPr>
          <p:spPr>
            <a:xfrm rot="18866809">
              <a:off x="3691844" y="2618535"/>
              <a:ext cx="2362335" cy="786120"/>
            </a:xfrm>
            <a:prstGeom prst="rect">
              <a:avLst/>
            </a:prstGeom>
            <a:noFill/>
          </p:spPr>
          <p:txBody>
            <a:bodyPr wrap="square" rtlCol="0">
              <a:spAutoFit/>
            </a:bodyPr>
            <a:lstStyle/>
            <a:p>
              <a:r>
                <a:rPr lang="en-US" altLang="zh-CN" sz="2000" b="1" dirty="0">
                  <a:solidFill>
                    <a:srgbClr val="FDFDFD"/>
                  </a:solidFill>
                  <a:ea typeface="思源黑体 CN Medium" panose="020B0600000000000000" pitchFamily="34" charset="-122"/>
                  <a:cs typeface="Arial" panose="020B0604020202020204" pitchFamily="34" charset="0"/>
                </a:rPr>
                <a:t> Generations </a:t>
              </a:r>
              <a:r>
                <a:rPr lang="en-US" altLang="zh-CN" sz="2000" b="1" i="1" dirty="0">
                  <a:solidFill>
                    <a:srgbClr val="FDFDFD"/>
                  </a:solidFill>
                  <a:ea typeface="思源黑体 CN Medium" panose="020B0600000000000000" pitchFamily="34" charset="-122"/>
                  <a:cs typeface="Arial" panose="020B0604020202020204" pitchFamily="34" charset="0"/>
                </a:rPr>
                <a:t>(g)</a:t>
              </a:r>
              <a:endParaRPr lang="zh-CN" altLang="en-US" sz="2000" b="1" i="1" dirty="0">
                <a:solidFill>
                  <a:srgbClr val="FDFDFD"/>
                </a:solidFill>
                <a:ea typeface="思源黑体 CN Medium" panose="020B0600000000000000" pitchFamily="34" charset="-122"/>
                <a:cs typeface="Arial" panose="020B0604020202020204" pitchFamily="34" charset="0"/>
              </a:endParaRPr>
            </a:p>
          </p:txBody>
        </p:sp>
      </p:grpSp>
      <mc:AlternateContent xmlns:mc="http://schemas.openxmlformats.org/markup-compatibility/2006" xmlns:a14="http://schemas.microsoft.com/office/drawing/2010/main">
        <mc:Choice Requires="a14">
          <p:sp>
            <p:nvSpPr>
              <p:cNvPr id="30" name="文本框 30"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632D17E4-7D57-980D-AFAE-062D3E4D3AA0}"/>
                  </a:ext>
                </a:extLst>
              </p:cNvPr>
              <p:cNvSpPr txBox="1"/>
              <p:nvPr/>
            </p:nvSpPr>
            <p:spPr>
              <a:xfrm>
                <a:off x="3925341" y="3303318"/>
                <a:ext cx="142483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𝑶</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𝒑</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𝒎</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𝒈</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m:t>
                      </m:r>
                    </m:oMath>
                  </m:oMathPara>
                </a14:m>
                <a:endParaRPr lang="zh-CN" altLang="en-US" b="1" i="1" dirty="0">
                  <a:solidFill>
                    <a:schemeClr val="accent1"/>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mc:Choice>
        <mc:Fallback xmlns="">
          <p:sp>
            <p:nvSpPr>
              <p:cNvPr id="30" name="文本框 30"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632D17E4-7D57-980D-AFAE-062D3E4D3AA0}"/>
                  </a:ext>
                </a:extLst>
              </p:cNvPr>
              <p:cNvSpPr txBox="1">
                <a:spLocks noRot="1" noChangeAspect="1" noMove="1" noResize="1" noEditPoints="1" noAdjustHandles="1" noChangeArrowheads="1" noChangeShapeType="1" noTextEdit="1"/>
              </p:cNvSpPr>
              <p:nvPr/>
            </p:nvSpPr>
            <p:spPr>
              <a:xfrm>
                <a:off x="3925341" y="3303318"/>
                <a:ext cx="1424830" cy="461665"/>
              </a:xfrm>
              <a:prstGeom prst="rect">
                <a:avLst/>
              </a:prstGeom>
              <a:blipFill>
                <a:blip r:embed="rId3"/>
                <a:stretch>
                  <a:fillRect l="-1282" r="-13248" b="-18421"/>
                </a:stretch>
              </a:blipFill>
            </p:spPr>
            <p:txBody>
              <a:bodyPr/>
              <a:lstStyle/>
              <a:p>
                <a:r>
                  <a:rPr lang="en-US">
                    <a:noFill/>
                  </a:rPr>
                  <a:t> </a:t>
                </a:r>
              </a:p>
            </p:txBody>
          </p:sp>
        </mc:Fallback>
      </mc:AlternateContent>
    </p:spTree>
    <p:extLst>
      <p:ext uri="{BB962C8B-B14F-4D97-AF65-F5344CB8AC3E}">
        <p14:creationId xmlns:p14="http://schemas.microsoft.com/office/powerpoint/2010/main" val="38372384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DBFFD56-E358-5B24-EF39-59367CE37BFA}"/>
              </a:ext>
            </a:extLst>
          </p:cNvPr>
          <p:cNvSpPr/>
          <p:nvPr/>
        </p:nvSpPr>
        <p:spPr>
          <a:xfrm>
            <a:off x="1037326" y="3505200"/>
            <a:ext cx="1637620" cy="917576"/>
          </a:xfrm>
          <a:prstGeom prst="roundRect">
            <a:avLst>
              <a:gd name="adj" fmla="val 10439"/>
            </a:avLst>
          </a:prstGeom>
          <a:solidFill>
            <a:srgbClr val="9CB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Quantum Selection</a:t>
            </a:r>
          </a:p>
        </p:txBody>
      </p:sp>
      <p:sp>
        <p:nvSpPr>
          <p:cNvPr id="6" name="Rectangle: Rounded Corners 5">
            <a:extLst>
              <a:ext uri="{FF2B5EF4-FFF2-40B4-BE49-F238E27FC236}">
                <a16:creationId xmlns:a16="http://schemas.microsoft.com/office/drawing/2014/main" id="{FB8437A7-78AA-A740-D142-54C301BEBD9D}"/>
              </a:ext>
            </a:extLst>
          </p:cNvPr>
          <p:cNvSpPr/>
          <p:nvPr/>
        </p:nvSpPr>
        <p:spPr>
          <a:xfrm>
            <a:off x="1057664" y="2587624"/>
            <a:ext cx="1263014" cy="948678"/>
          </a:xfrm>
          <a:prstGeom prst="roundRect">
            <a:avLst>
              <a:gd name="adj" fmla="val 125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Complexity</a:t>
            </a:r>
          </a:p>
        </p:txBody>
      </p:sp>
      <p:sp>
        <p:nvSpPr>
          <p:cNvPr id="7" name="Rectangle: Rounded Corners 6">
            <a:extLst>
              <a:ext uri="{FF2B5EF4-FFF2-40B4-BE49-F238E27FC236}">
                <a16:creationId xmlns:a16="http://schemas.microsoft.com/office/drawing/2014/main" id="{88F6ED91-C011-F095-F3D1-66763BD239D0}"/>
              </a:ext>
            </a:extLst>
          </p:cNvPr>
          <p:cNvSpPr/>
          <p:nvPr/>
        </p:nvSpPr>
        <p:spPr>
          <a:xfrm>
            <a:off x="1076326" y="4422775"/>
            <a:ext cx="1263014" cy="917576"/>
          </a:xfrm>
          <a:prstGeom prst="roundRect">
            <a:avLst>
              <a:gd name="adj" fmla="val 940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Complexity</a:t>
            </a:r>
          </a:p>
        </p:txBody>
      </p:sp>
      <p:sp>
        <p:nvSpPr>
          <p:cNvPr id="8" name="TextBox 7">
            <a:extLst>
              <a:ext uri="{FF2B5EF4-FFF2-40B4-BE49-F238E27FC236}">
                <a16:creationId xmlns:a16="http://schemas.microsoft.com/office/drawing/2014/main" id="{A23A64A9-5F0E-F220-F647-9FFA243863BC}"/>
              </a:ext>
            </a:extLst>
          </p:cNvPr>
          <p:cNvSpPr txBox="1"/>
          <p:nvPr/>
        </p:nvSpPr>
        <p:spPr>
          <a:xfrm>
            <a:off x="299213" y="1921086"/>
            <a:ext cx="482824" cy="415498"/>
          </a:xfrm>
          <a:prstGeom prst="rect">
            <a:avLst/>
          </a:prstGeom>
          <a:noFill/>
        </p:spPr>
        <p:txBody>
          <a:bodyPr wrap="none" rtlCol="0" anchor="ctr">
            <a:spAutoFit/>
          </a:bodyPr>
          <a:lstStyle/>
          <a:p>
            <a:pPr algn="r"/>
            <a:r>
              <a:rPr lang="en-US" sz="2100" b="1" dirty="0">
                <a:solidFill>
                  <a:schemeClr val="bg2">
                    <a:lumMod val="50000"/>
                  </a:schemeClr>
                </a:solidFill>
              </a:rPr>
              <a:t>01</a:t>
            </a:r>
          </a:p>
        </p:txBody>
      </p:sp>
      <p:sp>
        <p:nvSpPr>
          <p:cNvPr id="9" name="TextBox 8">
            <a:extLst>
              <a:ext uri="{FF2B5EF4-FFF2-40B4-BE49-F238E27FC236}">
                <a16:creationId xmlns:a16="http://schemas.microsoft.com/office/drawing/2014/main" id="{49E0DFF9-CD60-E459-B168-094CA967EEBF}"/>
              </a:ext>
            </a:extLst>
          </p:cNvPr>
          <p:cNvSpPr txBox="1"/>
          <p:nvPr/>
        </p:nvSpPr>
        <p:spPr>
          <a:xfrm>
            <a:off x="383769" y="2843553"/>
            <a:ext cx="418704" cy="369332"/>
          </a:xfrm>
          <a:prstGeom prst="rect">
            <a:avLst/>
          </a:prstGeom>
          <a:noFill/>
        </p:spPr>
        <p:txBody>
          <a:bodyPr wrap="none" rtlCol="0" anchor="ctr">
            <a:spAutoFit/>
          </a:bodyPr>
          <a:lstStyle/>
          <a:p>
            <a:pPr algn="r"/>
            <a:r>
              <a:rPr lang="en-US" dirty="0">
                <a:solidFill>
                  <a:schemeClr val="bg2">
                    <a:lumMod val="90000"/>
                  </a:schemeClr>
                </a:solidFill>
              </a:rPr>
              <a:t>02</a:t>
            </a:r>
          </a:p>
        </p:txBody>
      </p:sp>
      <p:sp>
        <p:nvSpPr>
          <p:cNvPr id="10" name="TextBox 9">
            <a:extLst>
              <a:ext uri="{FF2B5EF4-FFF2-40B4-BE49-F238E27FC236}">
                <a16:creationId xmlns:a16="http://schemas.microsoft.com/office/drawing/2014/main" id="{4057A954-C411-FB98-4848-0A2265C4AAEB}"/>
              </a:ext>
            </a:extLst>
          </p:cNvPr>
          <p:cNvSpPr txBox="1"/>
          <p:nvPr/>
        </p:nvSpPr>
        <p:spPr>
          <a:xfrm>
            <a:off x="254328" y="3733150"/>
            <a:ext cx="527709" cy="461665"/>
          </a:xfrm>
          <a:prstGeom prst="rect">
            <a:avLst/>
          </a:prstGeom>
          <a:noFill/>
        </p:spPr>
        <p:txBody>
          <a:bodyPr wrap="none" rtlCol="0" anchor="ctr">
            <a:spAutoFit/>
          </a:bodyPr>
          <a:lstStyle/>
          <a:p>
            <a:pPr algn="r"/>
            <a:r>
              <a:rPr lang="en-US" dirty="0">
                <a:solidFill>
                  <a:schemeClr val="bg2">
                    <a:lumMod val="90000"/>
                  </a:schemeClr>
                </a:solidFill>
              </a:rPr>
              <a:t>03</a:t>
            </a:r>
          </a:p>
        </p:txBody>
      </p:sp>
      <p:sp>
        <p:nvSpPr>
          <p:cNvPr id="11" name="TextBox 10">
            <a:extLst>
              <a:ext uri="{FF2B5EF4-FFF2-40B4-BE49-F238E27FC236}">
                <a16:creationId xmlns:a16="http://schemas.microsoft.com/office/drawing/2014/main" id="{F6FAE830-B62A-5A2D-3AF5-111564CBCDE8}"/>
              </a:ext>
            </a:extLst>
          </p:cNvPr>
          <p:cNvSpPr txBox="1"/>
          <p:nvPr/>
        </p:nvSpPr>
        <p:spPr>
          <a:xfrm>
            <a:off x="359276" y="4628485"/>
            <a:ext cx="418704" cy="369332"/>
          </a:xfrm>
          <a:prstGeom prst="rect">
            <a:avLst/>
          </a:prstGeom>
          <a:noFill/>
        </p:spPr>
        <p:txBody>
          <a:bodyPr wrap="none" rtlCol="0" anchor="ctr">
            <a:spAutoFit/>
          </a:bodyPr>
          <a:lstStyle/>
          <a:p>
            <a:pPr algn="r"/>
            <a:r>
              <a:rPr lang="en-US" dirty="0">
                <a:solidFill>
                  <a:schemeClr val="bg2">
                    <a:lumMod val="90000"/>
                  </a:schemeClr>
                </a:solidFill>
              </a:rPr>
              <a:t>04</a:t>
            </a:r>
          </a:p>
        </p:txBody>
      </p:sp>
      <p:grpSp>
        <p:nvGrpSpPr>
          <p:cNvPr id="13" name="Group 12">
            <a:extLst>
              <a:ext uri="{FF2B5EF4-FFF2-40B4-BE49-F238E27FC236}">
                <a16:creationId xmlns:a16="http://schemas.microsoft.com/office/drawing/2014/main" id="{104A52DC-F798-B116-44EC-FB42529EBC91}"/>
              </a:ext>
            </a:extLst>
          </p:cNvPr>
          <p:cNvGrpSpPr/>
          <p:nvPr/>
        </p:nvGrpSpPr>
        <p:grpSpPr>
          <a:xfrm>
            <a:off x="2270127" y="1670051"/>
            <a:ext cx="6520070" cy="3670300"/>
            <a:chOff x="3026835" y="982134"/>
            <a:chExt cx="8693427" cy="4893733"/>
          </a:xfrm>
          <a:solidFill>
            <a:schemeClr val="accent6"/>
          </a:solidFill>
          <a:effectLst>
            <a:outerShdw blurRad="152400" dist="63500" dir="10800000" algn="r" rotWithShape="0">
              <a:prstClr val="black">
                <a:alpha val="40000"/>
              </a:prstClr>
            </a:outerShdw>
          </a:effectLst>
        </p:grpSpPr>
        <p:sp>
          <p:nvSpPr>
            <p:cNvPr id="14" name="Rectangle: Rounded Corners 13">
              <a:extLst>
                <a:ext uri="{FF2B5EF4-FFF2-40B4-BE49-F238E27FC236}">
                  <a16:creationId xmlns:a16="http://schemas.microsoft.com/office/drawing/2014/main" id="{DF0B846C-B768-98B8-0931-F1C933993050}"/>
                </a:ext>
              </a:extLst>
            </p:cNvPr>
            <p:cNvSpPr/>
            <p:nvPr/>
          </p:nvSpPr>
          <p:spPr>
            <a:xfrm>
              <a:off x="3026835" y="982134"/>
              <a:ext cx="8390465" cy="4893733"/>
            </a:xfrm>
            <a:prstGeom prst="roundRect">
              <a:avLst>
                <a:gd name="adj" fmla="val 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Shape 14">
              <a:extLst>
                <a:ext uri="{FF2B5EF4-FFF2-40B4-BE49-F238E27FC236}">
                  <a16:creationId xmlns:a16="http://schemas.microsoft.com/office/drawing/2014/main" id="{5F39A7FE-9A5E-414A-86E1-CB879CBF7D5B}"/>
                </a:ext>
              </a:extLst>
            </p:cNvPr>
            <p:cNvSpPr/>
            <p:nvPr/>
          </p:nvSpPr>
          <p:spPr>
            <a:xfrm>
              <a:off x="11417300" y="982134"/>
              <a:ext cx="302962" cy="4893733"/>
            </a:xfrm>
            <a:custGeom>
              <a:avLst/>
              <a:gdLst>
                <a:gd name="connsiteX0" fmla="*/ 0 w 302962"/>
                <a:gd name="connsiteY0" fmla="*/ 0 h 4893733"/>
                <a:gd name="connsiteX1" fmla="*/ 159332 w 302962"/>
                <a:gd name="connsiteY1" fmla="*/ 0 h 4893733"/>
                <a:gd name="connsiteX2" fmla="*/ 302962 w 302962"/>
                <a:gd name="connsiteY2" fmla="*/ 143630 h 4893733"/>
                <a:gd name="connsiteX3" fmla="*/ 302962 w 302962"/>
                <a:gd name="connsiteY3" fmla="*/ 4750103 h 4893733"/>
                <a:gd name="connsiteX4" fmla="*/ 159332 w 302962"/>
                <a:gd name="connsiteY4" fmla="*/ 4893733 h 4893733"/>
                <a:gd name="connsiteX5" fmla="*/ 0 w 302962"/>
                <a:gd name="connsiteY5" fmla="*/ 4893733 h 489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962" h="4893733">
                  <a:moveTo>
                    <a:pt x="0" y="0"/>
                  </a:moveTo>
                  <a:lnTo>
                    <a:pt x="159332" y="0"/>
                  </a:lnTo>
                  <a:cubicBezTo>
                    <a:pt x="238657" y="0"/>
                    <a:pt x="302962" y="64305"/>
                    <a:pt x="302962" y="143630"/>
                  </a:cubicBezTo>
                  <a:lnTo>
                    <a:pt x="302962" y="4750103"/>
                  </a:lnTo>
                  <a:cubicBezTo>
                    <a:pt x="302962" y="4829428"/>
                    <a:pt x="238657" y="4893733"/>
                    <a:pt x="159332" y="4893733"/>
                  </a:cubicBezTo>
                  <a:lnTo>
                    <a:pt x="0" y="489373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16" name="Rectangle: Rounded Corners 15">
            <a:extLst>
              <a:ext uri="{FF2B5EF4-FFF2-40B4-BE49-F238E27FC236}">
                <a16:creationId xmlns:a16="http://schemas.microsoft.com/office/drawing/2014/main" id="{A91B06F6-F88E-C21B-470D-67F3BB18FA8C}"/>
              </a:ext>
            </a:extLst>
          </p:cNvPr>
          <p:cNvSpPr/>
          <p:nvPr/>
        </p:nvSpPr>
        <p:spPr>
          <a:xfrm>
            <a:off x="799906" y="1669050"/>
            <a:ext cx="1697318" cy="917576"/>
          </a:xfrm>
          <a:prstGeom prst="roundRect">
            <a:avLst>
              <a:gd name="adj" fmla="val 1147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1600" b="1" dirty="0">
                <a:solidFill>
                  <a:srgbClr val="000000"/>
                </a:solidFill>
                <a:latin typeface="TimesNewRomanPSMT"/>
              </a:rPr>
              <a:t>Quantum Initialization</a:t>
            </a:r>
          </a:p>
        </p:txBody>
      </p:sp>
      <p:sp>
        <p:nvSpPr>
          <p:cNvPr id="17" name="Rectangle 16">
            <a:extLst>
              <a:ext uri="{FF2B5EF4-FFF2-40B4-BE49-F238E27FC236}">
                <a16:creationId xmlns:a16="http://schemas.microsoft.com/office/drawing/2014/main" id="{7EAA17A3-F9C9-EB42-81F9-FC6309FC5009}"/>
              </a:ext>
            </a:extLst>
          </p:cNvPr>
          <p:cNvSpPr/>
          <p:nvPr/>
        </p:nvSpPr>
        <p:spPr>
          <a:xfrm>
            <a:off x="3191276" y="2102824"/>
            <a:ext cx="4730413" cy="31282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C0C87B05-408F-B0FE-E330-C436B9698E9E}"/>
              </a:ext>
            </a:extLst>
          </p:cNvPr>
          <p:cNvGrpSpPr/>
          <p:nvPr/>
        </p:nvGrpSpPr>
        <p:grpSpPr>
          <a:xfrm>
            <a:off x="3333813" y="2118967"/>
            <a:ext cx="4587876" cy="1512287"/>
            <a:chOff x="332936" y="2771789"/>
            <a:chExt cx="2926080" cy="1815095"/>
          </a:xfrm>
        </p:grpSpPr>
        <p:sp>
          <p:nvSpPr>
            <p:cNvPr id="19" name="TextBox 18">
              <a:extLst>
                <a:ext uri="{FF2B5EF4-FFF2-40B4-BE49-F238E27FC236}">
                  <a16:creationId xmlns:a16="http://schemas.microsoft.com/office/drawing/2014/main" id="{DEFEE7E7-D967-F29B-870C-209633CFF361}"/>
                </a:ext>
              </a:extLst>
            </p:cNvPr>
            <p:cNvSpPr txBox="1"/>
            <p:nvPr/>
          </p:nvSpPr>
          <p:spPr>
            <a:xfrm>
              <a:off x="332936" y="2771789"/>
              <a:ext cx="2926080" cy="609514"/>
            </a:xfrm>
            <a:prstGeom prst="rect">
              <a:avLst/>
            </a:prstGeom>
            <a:noFill/>
          </p:spPr>
          <p:txBody>
            <a:bodyPr wrap="square" lIns="0" rIns="0" rtlCol="0" anchor="b">
              <a:spAutoFit/>
            </a:bodyPr>
            <a:lstStyle/>
            <a:p>
              <a:pPr algn="ctr"/>
              <a:r>
                <a:rPr lang="en-US" sz="2700" b="1" noProof="1"/>
                <a:t>Quantum Inititalization</a:t>
              </a:r>
            </a:p>
          </p:txBody>
        </p:sp>
        <p:sp>
          <p:nvSpPr>
            <p:cNvPr id="20" name="TextBox 19">
              <a:extLst>
                <a:ext uri="{FF2B5EF4-FFF2-40B4-BE49-F238E27FC236}">
                  <a16:creationId xmlns:a16="http://schemas.microsoft.com/office/drawing/2014/main" id="{68F2683D-4F4B-C39B-A430-AF6F164C9E8D}"/>
                </a:ext>
              </a:extLst>
            </p:cNvPr>
            <p:cNvSpPr txBox="1"/>
            <p:nvPr/>
          </p:nvSpPr>
          <p:spPr>
            <a:xfrm>
              <a:off x="332936" y="3478674"/>
              <a:ext cx="2926080" cy="1108210"/>
            </a:xfrm>
            <a:prstGeom prst="rect">
              <a:avLst/>
            </a:prstGeom>
            <a:noFill/>
          </p:spPr>
          <p:txBody>
            <a:bodyPr wrap="square" lIns="0" rIns="0" rtlCol="0" anchor="t">
              <a:spAutoFit/>
            </a:bodyPr>
            <a:lstStyle/>
            <a:p>
              <a:r>
                <a:rPr lang="en-US" sz="1800" b="0" i="0" dirty="0">
                  <a:solidFill>
                    <a:srgbClr val="000000"/>
                  </a:solidFill>
                  <a:effectLst/>
                  <a:latin typeface="+mn-lt"/>
                </a:rPr>
                <a:t>QEVSA is utilized within each region to construct the initial population, leading to potential optimal or near-optimal solutions.</a:t>
              </a:r>
              <a:endParaRPr lang="zh-CN" altLang="en-US" sz="1600" b="1" dirty="0">
                <a:solidFill>
                  <a:srgbClr val="000000"/>
                </a:solidFill>
                <a:latin typeface="+mn-lt"/>
              </a:endParaRPr>
            </a:p>
          </p:txBody>
        </p:sp>
      </p:grpSp>
      <p:grpSp>
        <p:nvGrpSpPr>
          <p:cNvPr id="21" name="Graphic 24" descr="Rocket">
            <a:extLst>
              <a:ext uri="{FF2B5EF4-FFF2-40B4-BE49-F238E27FC236}">
                <a16:creationId xmlns:a16="http://schemas.microsoft.com/office/drawing/2014/main" id="{829FF35D-AE5F-6B4B-CEEC-03AFF0645971}"/>
              </a:ext>
            </a:extLst>
          </p:cNvPr>
          <p:cNvGrpSpPr/>
          <p:nvPr/>
        </p:nvGrpSpPr>
        <p:grpSpPr>
          <a:xfrm>
            <a:off x="2468077" y="2084163"/>
            <a:ext cx="684809" cy="684809"/>
            <a:chOff x="3290769" y="1635883"/>
            <a:chExt cx="913079" cy="913079"/>
          </a:xfrm>
        </p:grpSpPr>
        <p:sp>
          <p:nvSpPr>
            <p:cNvPr id="22" name="Freeform: Shape 21">
              <a:extLst>
                <a:ext uri="{FF2B5EF4-FFF2-40B4-BE49-F238E27FC236}">
                  <a16:creationId xmlns:a16="http://schemas.microsoft.com/office/drawing/2014/main" id="{0BB21E4D-45DF-EE75-8235-D903DB2FADE7}"/>
                </a:ext>
              </a:extLst>
            </p:cNvPr>
            <p:cNvSpPr/>
            <p:nvPr/>
          </p:nvSpPr>
          <p:spPr>
            <a:xfrm>
              <a:off x="3955604" y="1710742"/>
              <a:ext cx="174494" cy="167677"/>
            </a:xfrm>
            <a:custGeom>
              <a:avLst/>
              <a:gdLst>
                <a:gd name="connsiteX0" fmla="*/ 170251 w 174494"/>
                <a:gd name="connsiteY0" fmla="*/ 5035 h 167677"/>
                <a:gd name="connsiteX1" fmla="*/ 0 w 174494"/>
                <a:gd name="connsiteY1" fmla="*/ 25960 h 167677"/>
                <a:gd name="connsiteX2" fmla="*/ 77992 w 174494"/>
                <a:gd name="connsiteY2" fmla="*/ 87783 h 167677"/>
                <a:gd name="connsiteX3" fmla="*/ 140766 w 174494"/>
                <a:gd name="connsiteY3" fmla="*/ 167677 h 167677"/>
                <a:gd name="connsiteX4" fmla="*/ 170251 w 174494"/>
                <a:gd name="connsiteY4" fmla="*/ 5035 h 167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94" h="167677">
                  <a:moveTo>
                    <a:pt x="170251" y="5035"/>
                  </a:moveTo>
                  <a:cubicBezTo>
                    <a:pt x="156935" y="-8281"/>
                    <a:pt x="71334" y="6937"/>
                    <a:pt x="0" y="25960"/>
                  </a:cubicBezTo>
                  <a:cubicBezTo>
                    <a:pt x="25680" y="41178"/>
                    <a:pt x="52312" y="62102"/>
                    <a:pt x="77992" y="87783"/>
                  </a:cubicBezTo>
                  <a:cubicBezTo>
                    <a:pt x="104624" y="114414"/>
                    <a:pt x="125548" y="141046"/>
                    <a:pt x="140766" y="167677"/>
                  </a:cubicBezTo>
                  <a:cubicBezTo>
                    <a:pt x="159789" y="94441"/>
                    <a:pt x="184518" y="18351"/>
                    <a:pt x="170251" y="5035"/>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 name="Freeform: Shape 22">
              <a:extLst>
                <a:ext uri="{FF2B5EF4-FFF2-40B4-BE49-F238E27FC236}">
                  <a16:creationId xmlns:a16="http://schemas.microsoft.com/office/drawing/2014/main" id="{953B705E-4C48-84C6-5CBE-5E7866129A45}"/>
                </a:ext>
              </a:extLst>
            </p:cNvPr>
            <p:cNvSpPr/>
            <p:nvPr/>
          </p:nvSpPr>
          <p:spPr>
            <a:xfrm>
              <a:off x="3364069" y="1972224"/>
              <a:ext cx="232010" cy="221910"/>
            </a:xfrm>
            <a:custGeom>
              <a:avLst/>
              <a:gdLst>
                <a:gd name="connsiteX0" fmla="*/ 232010 w 232010"/>
                <a:gd name="connsiteY0" fmla="*/ 14624 h 221910"/>
                <a:gd name="connsiteX1" fmla="*/ 199672 w 232010"/>
                <a:gd name="connsiteY1" fmla="*/ 2259 h 221910"/>
                <a:gd name="connsiteX2" fmla="*/ 161627 w 232010"/>
                <a:gd name="connsiteY2" fmla="*/ 9868 h 221910"/>
                <a:gd name="connsiteX3" fmla="*/ 10398 w 232010"/>
                <a:gd name="connsiteY3" fmla="*/ 161097 h 221910"/>
                <a:gd name="connsiteX4" fmla="*/ 42736 w 232010"/>
                <a:gd name="connsiteY4" fmla="*/ 221018 h 221910"/>
                <a:gd name="connsiteX5" fmla="*/ 169236 w 232010"/>
                <a:gd name="connsiteY5" fmla="*/ 192484 h 221910"/>
                <a:gd name="connsiteX6" fmla="*/ 232010 w 232010"/>
                <a:gd name="connsiteY6" fmla="*/ 14624 h 22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10" h="221910">
                  <a:moveTo>
                    <a:pt x="232010" y="14624"/>
                  </a:moveTo>
                  <a:lnTo>
                    <a:pt x="199672" y="2259"/>
                  </a:lnTo>
                  <a:cubicBezTo>
                    <a:pt x="186356" y="-2497"/>
                    <a:pt x="172089" y="357"/>
                    <a:pt x="161627" y="9868"/>
                  </a:cubicBezTo>
                  <a:lnTo>
                    <a:pt x="10398" y="161097"/>
                  </a:lnTo>
                  <a:cubicBezTo>
                    <a:pt x="-14331" y="185826"/>
                    <a:pt x="8496" y="228627"/>
                    <a:pt x="42736" y="221018"/>
                  </a:cubicBezTo>
                  <a:lnTo>
                    <a:pt x="169236" y="192484"/>
                  </a:lnTo>
                  <a:cubicBezTo>
                    <a:pt x="179698" y="144928"/>
                    <a:pt x="196818" y="81202"/>
                    <a:pt x="232010" y="14624"/>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4" name="Freeform: Shape 23">
              <a:extLst>
                <a:ext uri="{FF2B5EF4-FFF2-40B4-BE49-F238E27FC236}">
                  <a16:creationId xmlns:a16="http://schemas.microsoft.com/office/drawing/2014/main" id="{70BAC85B-96C5-1094-F647-2464FFBB5D47}"/>
                </a:ext>
              </a:extLst>
            </p:cNvPr>
            <p:cNvSpPr/>
            <p:nvPr/>
          </p:nvSpPr>
          <p:spPr>
            <a:xfrm>
              <a:off x="3643676" y="2235091"/>
              <a:ext cx="222350" cy="239085"/>
            </a:xfrm>
            <a:custGeom>
              <a:avLst/>
              <a:gdLst>
                <a:gd name="connsiteX0" fmla="*/ 204451 w 222350"/>
                <a:gd name="connsiteY0" fmla="*/ 0 h 239085"/>
                <a:gd name="connsiteX1" fmla="*/ 30395 w 222350"/>
                <a:gd name="connsiteY1" fmla="*/ 60872 h 239085"/>
                <a:gd name="connsiteX2" fmla="*/ 910 w 222350"/>
                <a:gd name="connsiteY2" fmla="*/ 195932 h 239085"/>
                <a:gd name="connsiteX3" fmla="*/ 60831 w 222350"/>
                <a:gd name="connsiteY3" fmla="*/ 228270 h 239085"/>
                <a:gd name="connsiteX4" fmla="*/ 212060 w 222350"/>
                <a:gd name="connsiteY4" fmla="*/ 77041 h 239085"/>
                <a:gd name="connsiteX5" fmla="*/ 219669 w 222350"/>
                <a:gd name="connsiteY5" fmla="*/ 38996 h 239085"/>
                <a:gd name="connsiteX6" fmla="*/ 204451 w 222350"/>
                <a:gd name="connsiteY6" fmla="*/ 0 h 23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50" h="239085">
                  <a:moveTo>
                    <a:pt x="204451" y="0"/>
                  </a:moveTo>
                  <a:cubicBezTo>
                    <a:pt x="140726" y="33289"/>
                    <a:pt x="79854" y="51361"/>
                    <a:pt x="30395" y="60872"/>
                  </a:cubicBezTo>
                  <a:lnTo>
                    <a:pt x="910" y="195932"/>
                  </a:lnTo>
                  <a:cubicBezTo>
                    <a:pt x="-6699" y="230172"/>
                    <a:pt x="35151" y="253950"/>
                    <a:pt x="60831" y="228270"/>
                  </a:cubicBezTo>
                  <a:lnTo>
                    <a:pt x="212060" y="77041"/>
                  </a:lnTo>
                  <a:cubicBezTo>
                    <a:pt x="221571" y="67530"/>
                    <a:pt x="225376" y="52312"/>
                    <a:pt x="219669" y="38996"/>
                  </a:cubicBezTo>
                  <a:lnTo>
                    <a:pt x="204451" y="0"/>
                  </a:ln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5" name="Freeform: Shape 24">
              <a:extLst>
                <a:ext uri="{FF2B5EF4-FFF2-40B4-BE49-F238E27FC236}">
                  <a16:creationId xmlns:a16="http://schemas.microsoft.com/office/drawing/2014/main" id="{17FF673B-F342-F262-844F-CD504477D119}"/>
                </a:ext>
              </a:extLst>
            </p:cNvPr>
            <p:cNvSpPr/>
            <p:nvPr/>
          </p:nvSpPr>
          <p:spPr>
            <a:xfrm>
              <a:off x="3566594" y="1753822"/>
              <a:ext cx="511704" cy="510753"/>
            </a:xfrm>
            <a:custGeom>
              <a:avLst/>
              <a:gdLst>
                <a:gd name="connsiteX0" fmla="*/ 337649 w 511704"/>
                <a:gd name="connsiteY0" fmla="*/ 0 h 510753"/>
                <a:gd name="connsiteX1" fmla="*/ 155984 w 511704"/>
                <a:gd name="connsiteY1" fmla="*/ 123646 h 510753"/>
                <a:gd name="connsiteX2" fmla="*/ 0 w 511704"/>
                <a:gd name="connsiteY2" fmla="*/ 451784 h 510753"/>
                <a:gd name="connsiteX3" fmla="*/ 58970 w 511704"/>
                <a:gd name="connsiteY3" fmla="*/ 510754 h 510753"/>
                <a:gd name="connsiteX4" fmla="*/ 388059 w 511704"/>
                <a:gd name="connsiteY4" fmla="*/ 355720 h 510753"/>
                <a:gd name="connsiteX5" fmla="*/ 511705 w 511704"/>
                <a:gd name="connsiteY5" fmla="*/ 175007 h 510753"/>
                <a:gd name="connsiteX6" fmla="*/ 439419 w 511704"/>
                <a:gd name="connsiteY6" fmla="*/ 70383 h 510753"/>
                <a:gd name="connsiteX7" fmla="*/ 337649 w 511704"/>
                <a:gd name="connsiteY7" fmla="*/ 0 h 510753"/>
                <a:gd name="connsiteX8" fmla="*/ 386156 w 511704"/>
                <a:gd name="connsiteY8" fmla="*/ 205443 h 510753"/>
                <a:gd name="connsiteX9" fmla="*/ 305311 w 511704"/>
                <a:gd name="connsiteY9" fmla="*/ 205443 h 510753"/>
                <a:gd name="connsiteX10" fmla="*/ 305311 w 511704"/>
                <a:gd name="connsiteY10" fmla="*/ 124597 h 510753"/>
                <a:gd name="connsiteX11" fmla="*/ 386156 w 511704"/>
                <a:gd name="connsiteY11" fmla="*/ 124597 h 510753"/>
                <a:gd name="connsiteX12" fmla="*/ 386156 w 511704"/>
                <a:gd name="connsiteY12" fmla="*/ 205443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1704" h="510753">
                  <a:moveTo>
                    <a:pt x="337649" y="0"/>
                  </a:moveTo>
                  <a:cubicBezTo>
                    <a:pt x="281533" y="22827"/>
                    <a:pt x="217807" y="61823"/>
                    <a:pt x="155984" y="123646"/>
                  </a:cubicBezTo>
                  <a:cubicBezTo>
                    <a:pt x="42801" y="236830"/>
                    <a:pt x="9511" y="373792"/>
                    <a:pt x="0" y="451784"/>
                  </a:cubicBezTo>
                  <a:lnTo>
                    <a:pt x="58970" y="510754"/>
                  </a:lnTo>
                  <a:cubicBezTo>
                    <a:pt x="136962" y="501242"/>
                    <a:pt x="274875" y="468904"/>
                    <a:pt x="388059" y="355720"/>
                  </a:cubicBezTo>
                  <a:cubicBezTo>
                    <a:pt x="449882" y="293897"/>
                    <a:pt x="488878" y="231123"/>
                    <a:pt x="511705" y="175007"/>
                  </a:cubicBezTo>
                  <a:cubicBezTo>
                    <a:pt x="499340" y="143620"/>
                    <a:pt x="474611" y="106526"/>
                    <a:pt x="439419" y="70383"/>
                  </a:cubicBezTo>
                  <a:cubicBezTo>
                    <a:pt x="405179" y="37094"/>
                    <a:pt x="369036" y="12365"/>
                    <a:pt x="337649" y="0"/>
                  </a:cubicBezTo>
                  <a:close/>
                  <a:moveTo>
                    <a:pt x="386156" y="205443"/>
                  </a:moveTo>
                  <a:cubicBezTo>
                    <a:pt x="364281" y="227319"/>
                    <a:pt x="328138" y="227319"/>
                    <a:pt x="305311" y="205443"/>
                  </a:cubicBezTo>
                  <a:cubicBezTo>
                    <a:pt x="283435" y="183567"/>
                    <a:pt x="283435" y="147424"/>
                    <a:pt x="305311" y="124597"/>
                  </a:cubicBezTo>
                  <a:cubicBezTo>
                    <a:pt x="327187" y="102721"/>
                    <a:pt x="363329" y="102721"/>
                    <a:pt x="386156" y="124597"/>
                  </a:cubicBezTo>
                  <a:cubicBezTo>
                    <a:pt x="408032" y="147424"/>
                    <a:pt x="408032" y="183567"/>
                    <a:pt x="386156" y="20544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6" name="Freeform: Shape 25">
              <a:extLst>
                <a:ext uri="{FF2B5EF4-FFF2-40B4-BE49-F238E27FC236}">
                  <a16:creationId xmlns:a16="http://schemas.microsoft.com/office/drawing/2014/main" id="{6F2E4156-2670-898C-E536-F935329A65C1}"/>
                </a:ext>
              </a:extLst>
            </p:cNvPr>
            <p:cNvSpPr/>
            <p:nvPr/>
          </p:nvSpPr>
          <p:spPr>
            <a:xfrm>
              <a:off x="3454569" y="2241134"/>
              <a:ext cx="135466" cy="135747"/>
            </a:xfrm>
            <a:custGeom>
              <a:avLst/>
              <a:gdLst>
                <a:gd name="connsiteX0" fmla="*/ 111074 w 135466"/>
                <a:gd name="connsiteY0" fmla="*/ 24393 h 135747"/>
                <a:gd name="connsiteX1" fmla="*/ 66371 w 135466"/>
                <a:gd name="connsiteY1" fmla="*/ 14881 h 135747"/>
                <a:gd name="connsiteX2" fmla="*/ 2646 w 135466"/>
                <a:gd name="connsiteY2" fmla="*/ 132821 h 135747"/>
                <a:gd name="connsiteX3" fmla="*/ 120586 w 135466"/>
                <a:gd name="connsiteY3" fmla="*/ 69095 h 135747"/>
                <a:gd name="connsiteX4" fmla="*/ 111074 w 135466"/>
                <a:gd name="connsiteY4" fmla="*/ 24393 h 13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66" h="135747">
                  <a:moveTo>
                    <a:pt x="111074" y="24393"/>
                  </a:moveTo>
                  <a:cubicBezTo>
                    <a:pt x="95856" y="9175"/>
                    <a:pt x="97759" y="-16506"/>
                    <a:pt x="66371" y="14881"/>
                  </a:cubicBezTo>
                  <a:cubicBezTo>
                    <a:pt x="34984" y="46268"/>
                    <a:pt x="-11621" y="117603"/>
                    <a:pt x="2646" y="132821"/>
                  </a:cubicBezTo>
                  <a:cubicBezTo>
                    <a:pt x="17864" y="148039"/>
                    <a:pt x="89198" y="100482"/>
                    <a:pt x="120586" y="69095"/>
                  </a:cubicBezTo>
                  <a:cubicBezTo>
                    <a:pt x="151973" y="36757"/>
                    <a:pt x="126292" y="38659"/>
                    <a:pt x="111074" y="2439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Tree>
    <p:extLst>
      <p:ext uri="{BB962C8B-B14F-4D97-AF65-F5344CB8AC3E}">
        <p14:creationId xmlns:p14="http://schemas.microsoft.com/office/powerpoint/2010/main" val="177340404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2CD1350-D265-F731-0346-DDE67179FF09}"/>
              </a:ext>
            </a:extLst>
          </p:cNvPr>
          <p:cNvSpPr/>
          <p:nvPr/>
        </p:nvSpPr>
        <p:spPr>
          <a:xfrm>
            <a:off x="1076325" y="1670050"/>
            <a:ext cx="1514601" cy="917576"/>
          </a:xfrm>
          <a:prstGeom prst="roundRect">
            <a:avLst>
              <a:gd name="adj" fmla="val 10439"/>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Quantum Initialization</a:t>
            </a:r>
          </a:p>
        </p:txBody>
      </p:sp>
      <p:sp>
        <p:nvSpPr>
          <p:cNvPr id="6" name="Rectangle: Rounded Corners 5">
            <a:extLst>
              <a:ext uri="{FF2B5EF4-FFF2-40B4-BE49-F238E27FC236}">
                <a16:creationId xmlns:a16="http://schemas.microsoft.com/office/drawing/2014/main" id="{B0A97CCB-C8D4-F630-74B9-51AA9D2F4021}"/>
              </a:ext>
            </a:extLst>
          </p:cNvPr>
          <p:cNvSpPr/>
          <p:nvPr/>
        </p:nvSpPr>
        <p:spPr>
          <a:xfrm>
            <a:off x="1091261" y="3508358"/>
            <a:ext cx="1406086" cy="917576"/>
          </a:xfrm>
          <a:prstGeom prst="roundRect">
            <a:avLst>
              <a:gd name="adj" fmla="val 12515"/>
            </a:avLst>
          </a:prstGeom>
          <a:solidFill>
            <a:srgbClr val="9CB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Quantum Selection</a:t>
            </a:r>
          </a:p>
        </p:txBody>
      </p:sp>
      <p:sp>
        <p:nvSpPr>
          <p:cNvPr id="7" name="Rectangle: Rounded Corners 6">
            <a:extLst>
              <a:ext uri="{FF2B5EF4-FFF2-40B4-BE49-F238E27FC236}">
                <a16:creationId xmlns:a16="http://schemas.microsoft.com/office/drawing/2014/main" id="{8CBD3F0D-736E-8228-D1A5-013FA16293E6}"/>
              </a:ext>
            </a:extLst>
          </p:cNvPr>
          <p:cNvSpPr/>
          <p:nvPr/>
        </p:nvSpPr>
        <p:spPr>
          <a:xfrm>
            <a:off x="1066994" y="4422775"/>
            <a:ext cx="1406085" cy="917576"/>
          </a:xfrm>
          <a:prstGeom prst="roundRect">
            <a:avLst>
              <a:gd name="adj" fmla="val 940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Complexity</a:t>
            </a:r>
          </a:p>
        </p:txBody>
      </p:sp>
      <p:sp>
        <p:nvSpPr>
          <p:cNvPr id="16" name="Rectangle: Rounded Corners 15">
            <a:extLst>
              <a:ext uri="{FF2B5EF4-FFF2-40B4-BE49-F238E27FC236}">
                <a16:creationId xmlns:a16="http://schemas.microsoft.com/office/drawing/2014/main" id="{83BBB9A1-19D0-CE77-19BF-6ECCF801F667}"/>
              </a:ext>
            </a:extLst>
          </p:cNvPr>
          <p:cNvSpPr/>
          <p:nvPr/>
        </p:nvSpPr>
        <p:spPr>
          <a:xfrm>
            <a:off x="809237" y="2588530"/>
            <a:ext cx="1548766" cy="917576"/>
          </a:xfrm>
          <a:prstGeom prst="roundRect">
            <a:avLst>
              <a:gd name="adj" fmla="val 11477"/>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US" sz="1400" b="1" dirty="0">
                <a:solidFill>
                  <a:schemeClr val="bg1"/>
                </a:solidFill>
              </a:rPr>
              <a:t>Complexity</a:t>
            </a:r>
          </a:p>
        </p:txBody>
      </p:sp>
      <p:grpSp>
        <p:nvGrpSpPr>
          <p:cNvPr id="13" name="Group 12">
            <a:extLst>
              <a:ext uri="{FF2B5EF4-FFF2-40B4-BE49-F238E27FC236}">
                <a16:creationId xmlns:a16="http://schemas.microsoft.com/office/drawing/2014/main" id="{FFD35464-D457-3735-7E11-94DFEF2CF569}"/>
              </a:ext>
            </a:extLst>
          </p:cNvPr>
          <p:cNvGrpSpPr/>
          <p:nvPr/>
        </p:nvGrpSpPr>
        <p:grpSpPr>
          <a:xfrm>
            <a:off x="2270127" y="1660720"/>
            <a:ext cx="6520070" cy="3670300"/>
            <a:chOff x="3026835" y="982134"/>
            <a:chExt cx="8693427" cy="4893733"/>
          </a:xfrm>
          <a:solidFill>
            <a:srgbClr val="000000"/>
          </a:solidFill>
          <a:effectLst>
            <a:outerShdw blurRad="152400" dist="63500" dir="10800000" algn="r" rotWithShape="0">
              <a:prstClr val="black">
                <a:alpha val="40000"/>
              </a:prstClr>
            </a:outerShdw>
          </a:effectLst>
        </p:grpSpPr>
        <p:sp>
          <p:nvSpPr>
            <p:cNvPr id="14" name="Rectangle: Rounded Corners 13">
              <a:extLst>
                <a:ext uri="{FF2B5EF4-FFF2-40B4-BE49-F238E27FC236}">
                  <a16:creationId xmlns:a16="http://schemas.microsoft.com/office/drawing/2014/main" id="{2344E853-C436-25A6-2C69-41AD009FBBEE}"/>
                </a:ext>
              </a:extLst>
            </p:cNvPr>
            <p:cNvSpPr/>
            <p:nvPr/>
          </p:nvSpPr>
          <p:spPr>
            <a:xfrm>
              <a:off x="3026835" y="982134"/>
              <a:ext cx="8390465" cy="4893733"/>
            </a:xfrm>
            <a:prstGeom prst="roundRect">
              <a:avLst>
                <a:gd name="adj" fmla="val 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Freeform: Shape 14">
              <a:extLst>
                <a:ext uri="{FF2B5EF4-FFF2-40B4-BE49-F238E27FC236}">
                  <a16:creationId xmlns:a16="http://schemas.microsoft.com/office/drawing/2014/main" id="{3639E907-2424-CC02-337B-CD8DDDA5A922}"/>
                </a:ext>
              </a:extLst>
            </p:cNvPr>
            <p:cNvSpPr/>
            <p:nvPr/>
          </p:nvSpPr>
          <p:spPr>
            <a:xfrm>
              <a:off x="11417300" y="982134"/>
              <a:ext cx="302962" cy="4893733"/>
            </a:xfrm>
            <a:custGeom>
              <a:avLst/>
              <a:gdLst>
                <a:gd name="connsiteX0" fmla="*/ 0 w 302962"/>
                <a:gd name="connsiteY0" fmla="*/ 0 h 4893733"/>
                <a:gd name="connsiteX1" fmla="*/ 159332 w 302962"/>
                <a:gd name="connsiteY1" fmla="*/ 0 h 4893733"/>
                <a:gd name="connsiteX2" fmla="*/ 302962 w 302962"/>
                <a:gd name="connsiteY2" fmla="*/ 143630 h 4893733"/>
                <a:gd name="connsiteX3" fmla="*/ 302962 w 302962"/>
                <a:gd name="connsiteY3" fmla="*/ 4750103 h 4893733"/>
                <a:gd name="connsiteX4" fmla="*/ 159332 w 302962"/>
                <a:gd name="connsiteY4" fmla="*/ 4893733 h 4893733"/>
                <a:gd name="connsiteX5" fmla="*/ 0 w 302962"/>
                <a:gd name="connsiteY5" fmla="*/ 4893733 h 489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962" h="4893733">
                  <a:moveTo>
                    <a:pt x="0" y="0"/>
                  </a:moveTo>
                  <a:lnTo>
                    <a:pt x="159332" y="0"/>
                  </a:lnTo>
                  <a:cubicBezTo>
                    <a:pt x="238657" y="0"/>
                    <a:pt x="302962" y="64305"/>
                    <a:pt x="302962" y="143630"/>
                  </a:cubicBezTo>
                  <a:lnTo>
                    <a:pt x="302962" y="4750103"/>
                  </a:lnTo>
                  <a:cubicBezTo>
                    <a:pt x="302962" y="4829428"/>
                    <a:pt x="238657" y="4893733"/>
                    <a:pt x="159332" y="4893733"/>
                  </a:cubicBezTo>
                  <a:lnTo>
                    <a:pt x="0" y="489373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17" name="Rectangle 16">
            <a:extLst>
              <a:ext uri="{FF2B5EF4-FFF2-40B4-BE49-F238E27FC236}">
                <a16:creationId xmlns:a16="http://schemas.microsoft.com/office/drawing/2014/main" id="{B51837BE-54E2-205F-3379-58093365607A}"/>
              </a:ext>
            </a:extLst>
          </p:cNvPr>
          <p:cNvSpPr/>
          <p:nvPr/>
        </p:nvSpPr>
        <p:spPr>
          <a:xfrm>
            <a:off x="3421507" y="2084162"/>
            <a:ext cx="4908546" cy="291365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CCC51C90-3795-8ACE-A793-EE89FE7F3016}"/>
              </a:ext>
            </a:extLst>
          </p:cNvPr>
          <p:cNvGrpSpPr/>
          <p:nvPr/>
        </p:nvGrpSpPr>
        <p:grpSpPr>
          <a:xfrm>
            <a:off x="3560851" y="1845850"/>
            <a:ext cx="4963275" cy="3318605"/>
            <a:chOff x="235669" y="2281778"/>
            <a:chExt cx="3023347" cy="3316426"/>
          </a:xfrm>
        </p:grpSpPr>
        <p:sp>
          <p:nvSpPr>
            <p:cNvPr id="19" name="TextBox 18">
              <a:extLst>
                <a:ext uri="{FF2B5EF4-FFF2-40B4-BE49-F238E27FC236}">
                  <a16:creationId xmlns:a16="http://schemas.microsoft.com/office/drawing/2014/main" id="{98F559C2-7343-C92F-5FE5-FA3D37A2D047}"/>
                </a:ext>
              </a:extLst>
            </p:cNvPr>
            <p:cNvSpPr txBox="1"/>
            <p:nvPr/>
          </p:nvSpPr>
          <p:spPr>
            <a:xfrm>
              <a:off x="332936" y="2281778"/>
              <a:ext cx="2926080" cy="677108"/>
            </a:xfrm>
            <a:prstGeom prst="rect">
              <a:avLst/>
            </a:prstGeom>
            <a:noFill/>
          </p:spPr>
          <p:txBody>
            <a:bodyPr wrap="square" lIns="0" rIns="0" rtlCol="0" anchor="b">
              <a:spAutoFit/>
            </a:bodyPr>
            <a:lstStyle/>
            <a:p>
              <a:pPr algn="ctr"/>
              <a:r>
                <a:rPr lang="en-US" sz="2700" b="1" noProof="1"/>
                <a:t>Complexity</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D31AD70-9283-A409-0303-85A5BEB5E36C}"/>
                    </a:ext>
                  </a:extLst>
                </p:cNvPr>
                <p:cNvSpPr txBox="1"/>
                <p:nvPr/>
              </p:nvSpPr>
              <p:spPr>
                <a:xfrm>
                  <a:off x="235669" y="3081733"/>
                  <a:ext cx="2926080" cy="2516471"/>
                </a:xfrm>
                <a:prstGeom prst="rect">
                  <a:avLst/>
                </a:prstGeom>
                <a:noFill/>
              </p:spPr>
              <p:txBody>
                <a:bodyPr wrap="square" lIns="0" rIns="0" rtlCol="0" anchor="t">
                  <a:spAutoFit/>
                </a:bodyPr>
                <a:lstStyle/>
                <a:p>
                  <a:r>
                    <a:rPr lang="en-US" sz="1400" b="0" i="0" dirty="0">
                      <a:solidFill>
                        <a:schemeClr val="bg1"/>
                      </a:solidFill>
                      <a:effectLst/>
                      <a:latin typeface="TimesNewRomanPSMT"/>
                    </a:rPr>
                    <a:t>The computational complexity of QEVSA is estimated to require </a:t>
                  </a:r>
                  <a14:m>
                    <m:oMath xmlns:m="http://schemas.openxmlformats.org/officeDocument/2006/math">
                      <m:r>
                        <a:rPr lang="en-US" sz="1400" b="0" i="1" smtClean="0">
                          <a:solidFill>
                            <a:schemeClr val="bg1"/>
                          </a:solidFill>
                          <a:latin typeface="Cambria Math" panose="02040503050406030204" pitchFamily="18" charset="0"/>
                        </a:rPr>
                        <m:t>𝑂</m:t>
                      </m:r>
                      <m:func>
                        <m:funcPr>
                          <m:ctrlPr>
                            <a:rPr lang="en-US" sz="1400" b="0" i="1" smtClean="0">
                              <a:solidFill>
                                <a:schemeClr val="bg1"/>
                              </a:solidFill>
                              <a:latin typeface="Cambria Math" panose="02040503050406030204" pitchFamily="18" charset="0"/>
                            </a:rPr>
                          </m:ctrlPr>
                        </m:funcPr>
                        <m:fName>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log</m:t>
                              </m:r>
                            </m:e>
                            <m:sub>
                              <m:r>
                                <a:rPr lang="en-US" sz="1400" b="0" i="1" smtClean="0">
                                  <a:solidFill>
                                    <a:schemeClr val="bg1"/>
                                  </a:solidFill>
                                  <a:latin typeface="Cambria Math" panose="02040503050406030204" pitchFamily="18" charset="0"/>
                                </a:rPr>
                                <m:t>2</m:t>
                              </m:r>
                            </m:sub>
                          </m:sSub>
                        </m:fName>
                        <m:e>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𝐺</m:t>
                          </m:r>
                          <m:r>
                            <a:rPr lang="en-US" sz="1400" b="0" i="1" smtClean="0">
                              <a:solidFill>
                                <a:schemeClr val="bg1"/>
                              </a:solidFill>
                              <a:latin typeface="Cambria Math" panose="02040503050406030204" pitchFamily="18" charset="0"/>
                            </a:rPr>
                            <m:t>)</m:t>
                          </m:r>
                        </m:e>
                      </m:func>
                      <m:func>
                        <m:funcPr>
                          <m:ctrlPr>
                            <a:rPr lang="en-US" sz="1400" b="0" i="1" smtClean="0">
                              <a:solidFill>
                                <a:schemeClr val="bg1"/>
                              </a:solidFill>
                              <a:latin typeface="Cambria Math" panose="02040503050406030204" pitchFamily="18" charset="0"/>
                            </a:rPr>
                          </m:ctrlPr>
                        </m:funcPr>
                        <m:fName>
                          <m:sSup>
                            <m:sSupPr>
                              <m:ctrlPr>
                                <a:rPr lang="en-US" sz="1400" b="0" i="1" smtClean="0">
                                  <a:solidFill>
                                    <a:schemeClr val="bg1"/>
                                  </a:solidFill>
                                  <a:latin typeface="Cambria Math" panose="02040503050406030204" pitchFamily="18" charset="0"/>
                                </a:rPr>
                              </m:ctrlPr>
                            </m:sSupPr>
                            <m:e>
                              <m:sSub>
                                <m:sSubPr>
                                  <m:ctrlPr>
                                    <a:rPr lang="en-US" sz="1400" i="1">
                                      <a:solidFill>
                                        <a:schemeClr val="bg1"/>
                                      </a:solidFill>
                                      <a:latin typeface="Cambria Math" panose="02040503050406030204" pitchFamily="18" charset="0"/>
                                    </a:rPr>
                                  </m:ctrlPr>
                                </m:sSubPr>
                                <m:e>
                                  <m:r>
                                    <m:rPr>
                                      <m:sty m:val="p"/>
                                    </m:rPr>
                                    <a:rPr lang="en-US" sz="1400">
                                      <a:solidFill>
                                        <a:schemeClr val="bg1"/>
                                      </a:solidFill>
                                      <a:latin typeface="Cambria Math" panose="02040503050406030204" pitchFamily="18" charset="0"/>
                                    </a:rPr>
                                    <m:t>log</m:t>
                                  </m:r>
                                </m:e>
                                <m:sub>
                                  <m:r>
                                    <a:rPr lang="en-US" sz="1400" i="1">
                                      <a:solidFill>
                                        <a:schemeClr val="bg1"/>
                                      </a:solidFill>
                                      <a:latin typeface="Cambria Math" panose="02040503050406030204" pitchFamily="18" charset="0"/>
                                    </a:rPr>
                                    <m:t>2</m:t>
                                  </m:r>
                                </m:sub>
                              </m:sSub>
                            </m:e>
                            <m:sup>
                              <m:r>
                                <a:rPr lang="en-US" sz="1400" b="0" i="1" smtClean="0">
                                  <a:solidFill>
                                    <a:schemeClr val="bg1"/>
                                  </a:solidFill>
                                  <a:latin typeface="Cambria Math" panose="02040503050406030204" pitchFamily="18" charset="0"/>
                                </a:rPr>
                                <m:t>3</m:t>
                              </m:r>
                            </m:sup>
                          </m:sSup>
                        </m:fName>
                        <m:e>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𝑁</m:t>
                          </m:r>
                          <m:r>
                            <a:rPr lang="en-US" sz="1400" b="0" i="1" smtClean="0">
                              <a:solidFill>
                                <a:schemeClr val="bg1"/>
                              </a:solidFill>
                              <a:latin typeface="Cambria Math" panose="02040503050406030204" pitchFamily="18" charset="0"/>
                            </a:rPr>
                            <m:t>)</m:t>
                          </m:r>
                        </m:e>
                      </m:func>
                      <m:r>
                        <a:rPr lang="en-US" sz="1400" b="0" i="1" smtClean="0">
                          <a:solidFill>
                            <a:schemeClr val="bg1"/>
                          </a:solidFill>
                          <a:latin typeface="Cambria Math" panose="02040503050406030204" pitchFamily="18" charset="0"/>
                        </a:rPr>
                        <m:t>)</m:t>
                      </m:r>
                    </m:oMath>
                  </a14:m>
                  <a:r>
                    <a:rPr lang="en-US" sz="1400" b="0" i="0" dirty="0">
                      <a:solidFill>
                        <a:schemeClr val="bg1"/>
                      </a:solidFill>
                      <a:effectLst/>
                      <a:latin typeface="TimesNewRomanPSMT"/>
                    </a:rPr>
                    <a:t> steps. The computational complexity required to create the initial quantum population of the UQGA is </a:t>
                  </a:r>
                  <a14:m>
                    <m:oMath xmlns:m="http://schemas.openxmlformats.org/officeDocument/2006/math">
                      <m:r>
                        <a:rPr lang="en-US" sz="1400" i="1">
                          <a:solidFill>
                            <a:schemeClr val="bg1"/>
                          </a:solidFill>
                          <a:latin typeface="Cambria Math" panose="02040503050406030204" pitchFamily="18" charset="0"/>
                        </a:rPr>
                        <m:t>𝑂</m:t>
                      </m:r>
                      <m:func>
                        <m:funcPr>
                          <m:ctrlPr>
                            <a:rPr lang="en-US" sz="1400" i="1">
                              <a:solidFill>
                                <a:schemeClr val="bg1"/>
                              </a:solidFill>
                              <a:latin typeface="Cambria Math" panose="02040503050406030204" pitchFamily="18" charset="0"/>
                            </a:rPr>
                          </m:ctrlPr>
                        </m:funcPr>
                        <m:fName>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𝑆</m:t>
                          </m:r>
                          <m:r>
                            <a:rPr lang="en-US" sz="1400" b="0" i="1" smtClean="0">
                              <a:solidFill>
                                <a:schemeClr val="bg1"/>
                              </a:solidFill>
                              <a:latin typeface="Cambria Math" panose="02040503050406030204" pitchFamily="18" charset="0"/>
                            </a:rPr>
                            <m:t> </m:t>
                          </m:r>
                          <m:sSub>
                            <m:sSubPr>
                              <m:ctrlPr>
                                <a:rPr lang="en-US" sz="1400" i="1">
                                  <a:solidFill>
                                    <a:schemeClr val="bg1"/>
                                  </a:solidFill>
                                  <a:latin typeface="Cambria Math" panose="02040503050406030204" pitchFamily="18" charset="0"/>
                                </a:rPr>
                              </m:ctrlPr>
                            </m:sSubPr>
                            <m:e>
                              <m:r>
                                <m:rPr>
                                  <m:sty m:val="p"/>
                                </m:rPr>
                                <a:rPr lang="en-US" sz="1400">
                                  <a:solidFill>
                                    <a:schemeClr val="bg1"/>
                                  </a:solidFill>
                                  <a:latin typeface="Cambria Math" panose="02040503050406030204" pitchFamily="18" charset="0"/>
                                </a:rPr>
                                <m:t>log</m:t>
                              </m:r>
                            </m:e>
                            <m:sub>
                              <m:r>
                                <a:rPr lang="en-US" sz="1400" i="1">
                                  <a:solidFill>
                                    <a:schemeClr val="bg1"/>
                                  </a:solidFill>
                                  <a:latin typeface="Cambria Math" panose="02040503050406030204" pitchFamily="18" charset="0"/>
                                </a:rPr>
                                <m:t>2</m:t>
                              </m:r>
                            </m:sub>
                          </m:sSub>
                        </m:fName>
                        <m:e>
                          <m:r>
                            <a:rPr lang="en-US" sz="1400" i="1">
                              <a:solidFill>
                                <a:schemeClr val="bg1"/>
                              </a:solidFill>
                              <a:latin typeface="Cambria Math" panose="02040503050406030204" pitchFamily="18" charset="0"/>
                            </a:rPr>
                            <m:t>(</m:t>
                          </m:r>
                          <m:r>
                            <a:rPr lang="en-US" sz="1400" i="1">
                              <a:solidFill>
                                <a:schemeClr val="bg1"/>
                              </a:solidFill>
                              <a:latin typeface="Cambria Math" panose="02040503050406030204" pitchFamily="18" charset="0"/>
                            </a:rPr>
                            <m:t>𝐺</m:t>
                          </m:r>
                          <m:r>
                            <a:rPr lang="en-US" sz="1400" i="1">
                              <a:solidFill>
                                <a:schemeClr val="bg1"/>
                              </a:solidFill>
                              <a:latin typeface="Cambria Math" panose="02040503050406030204" pitchFamily="18" charset="0"/>
                            </a:rPr>
                            <m:t>)</m:t>
                          </m:r>
                        </m:e>
                      </m:func>
                      <m:func>
                        <m:funcPr>
                          <m:ctrlPr>
                            <a:rPr lang="en-US" sz="1400" i="1">
                              <a:solidFill>
                                <a:schemeClr val="bg1"/>
                              </a:solidFill>
                              <a:latin typeface="Cambria Math" panose="02040503050406030204" pitchFamily="18" charset="0"/>
                            </a:rPr>
                          </m:ctrlPr>
                        </m:funcPr>
                        <m:fName>
                          <m:sSup>
                            <m:sSupPr>
                              <m:ctrlPr>
                                <a:rPr lang="en-US" sz="1400" i="1">
                                  <a:solidFill>
                                    <a:schemeClr val="bg1"/>
                                  </a:solidFill>
                                  <a:latin typeface="Cambria Math" panose="02040503050406030204" pitchFamily="18" charset="0"/>
                                </a:rPr>
                              </m:ctrlPr>
                            </m:sSupPr>
                            <m:e>
                              <m:sSub>
                                <m:sSubPr>
                                  <m:ctrlPr>
                                    <a:rPr lang="en-US" sz="1400" i="1">
                                      <a:solidFill>
                                        <a:schemeClr val="bg1"/>
                                      </a:solidFill>
                                      <a:latin typeface="Cambria Math" panose="02040503050406030204" pitchFamily="18" charset="0"/>
                                    </a:rPr>
                                  </m:ctrlPr>
                                </m:sSubPr>
                                <m:e>
                                  <m:r>
                                    <m:rPr>
                                      <m:sty m:val="p"/>
                                    </m:rPr>
                                    <a:rPr lang="en-US" sz="1400">
                                      <a:solidFill>
                                        <a:schemeClr val="bg1"/>
                                      </a:solidFill>
                                      <a:latin typeface="Cambria Math" panose="02040503050406030204" pitchFamily="18" charset="0"/>
                                    </a:rPr>
                                    <m:t>log</m:t>
                                  </m:r>
                                </m:e>
                                <m:sub>
                                  <m:r>
                                    <a:rPr lang="en-US" sz="1400" i="1">
                                      <a:solidFill>
                                        <a:schemeClr val="bg1"/>
                                      </a:solidFill>
                                      <a:latin typeface="Cambria Math" panose="02040503050406030204" pitchFamily="18" charset="0"/>
                                    </a:rPr>
                                    <m:t>2</m:t>
                                  </m:r>
                                </m:sub>
                              </m:sSub>
                            </m:e>
                            <m:sup>
                              <m:r>
                                <a:rPr lang="en-US" sz="1400" i="1">
                                  <a:solidFill>
                                    <a:schemeClr val="bg1"/>
                                  </a:solidFill>
                                  <a:latin typeface="Cambria Math" panose="02040503050406030204" pitchFamily="18" charset="0"/>
                                </a:rPr>
                                <m:t>3</m:t>
                              </m:r>
                            </m:sup>
                          </m:sSup>
                        </m:fName>
                        <m:e>
                          <m:r>
                            <a:rPr lang="en-US" sz="1400" i="1">
                              <a:solidFill>
                                <a:schemeClr val="bg1"/>
                              </a:solidFill>
                              <a:latin typeface="Cambria Math" panose="02040503050406030204" pitchFamily="18" charset="0"/>
                            </a:rPr>
                            <m:t>(</m:t>
                          </m:r>
                          <m:rad>
                            <m:radPr>
                              <m:degHide m:val="on"/>
                              <m:ctrlPr>
                                <a:rPr lang="en-US" sz="1400" i="1">
                                  <a:solidFill>
                                    <a:schemeClr val="bg1"/>
                                  </a:solidFill>
                                  <a:latin typeface="Cambria Math" panose="02040503050406030204" pitchFamily="18" charset="0"/>
                                </a:rPr>
                              </m:ctrlPr>
                            </m:radPr>
                            <m:deg/>
                            <m:e>
                              <m:r>
                                <a:rPr lang="en-US" sz="1400" b="0" i="1" smtClean="0">
                                  <a:solidFill>
                                    <a:schemeClr val="bg1"/>
                                  </a:solidFill>
                                  <a:latin typeface="Cambria Math" panose="02040503050406030204" pitchFamily="18" charset="0"/>
                                </a:rPr>
                                <m:t>𝑁</m:t>
                              </m:r>
                            </m:e>
                          </m:rad>
                          <m:r>
                            <a:rPr lang="en-US" sz="1400" i="1">
                              <a:solidFill>
                                <a:schemeClr val="bg1"/>
                              </a:solidFill>
                              <a:latin typeface="Cambria Math" panose="02040503050406030204" pitchFamily="18" charset="0"/>
                            </a:rPr>
                            <m:t>)</m:t>
                          </m:r>
                        </m:e>
                      </m:func>
                      <m:r>
                        <a:rPr lang="en-US" sz="1400" i="1">
                          <a:solidFill>
                            <a:schemeClr val="bg1"/>
                          </a:solidFill>
                          <a:latin typeface="Cambria Math" panose="02040503050406030204" pitchFamily="18" charset="0"/>
                        </a:rPr>
                        <m:t>)</m:t>
                      </m:r>
                    </m:oMath>
                  </a14:m>
                  <a:endParaRPr lang="en-US" sz="1400" dirty="0">
                    <a:solidFill>
                      <a:schemeClr val="bg1"/>
                    </a:solidFill>
                  </a:endParaRPr>
                </a:p>
                <a:p>
                  <a:r>
                    <a:rPr lang="en-US" sz="1400" dirty="0">
                      <a:solidFill>
                        <a:schemeClr val="bg1"/>
                      </a:solidFill>
                    </a:rPr>
                    <a:t> </a:t>
                  </a:r>
                  <a:br>
                    <a:rPr lang="en-US" sz="1400" dirty="0">
                      <a:solidFill>
                        <a:schemeClr val="bg1"/>
                      </a:solidFill>
                    </a:rPr>
                  </a:br>
                  <a:br>
                    <a:rPr lang="en-US" sz="1400" dirty="0">
                      <a:solidFill>
                        <a:schemeClr val="bg1"/>
                      </a:solidFill>
                    </a:rPr>
                  </a:br>
                  <a:endParaRPr lang="en-US" sz="1400" noProof="1">
                    <a:solidFill>
                      <a:schemeClr val="bg1"/>
                    </a:solidFill>
                  </a:endParaRPr>
                </a:p>
                <a:p>
                  <a:pPr>
                    <a:spcAft>
                      <a:spcPts val="900"/>
                    </a:spcAft>
                  </a:pPr>
                  <a:endParaRPr lang="en-US" sz="1400" noProof="1">
                    <a:solidFill>
                      <a:schemeClr val="bg1"/>
                    </a:solidFill>
                  </a:endParaRPr>
                </a:p>
                <a:p>
                  <a:pPr>
                    <a:spcAft>
                      <a:spcPts val="900"/>
                    </a:spcAft>
                  </a:pPr>
                  <a:endParaRPr lang="en-US" sz="1400" noProof="1">
                    <a:solidFill>
                      <a:schemeClr val="bg1"/>
                    </a:solidFill>
                  </a:endParaRPr>
                </a:p>
                <a:p>
                  <a:pPr>
                    <a:spcAft>
                      <a:spcPts val="900"/>
                    </a:spcAft>
                  </a:pPr>
                  <a:endParaRPr lang="en-US" sz="1400" noProof="1">
                    <a:solidFill>
                      <a:schemeClr val="bg1"/>
                    </a:solidFill>
                  </a:endParaRPr>
                </a:p>
              </p:txBody>
            </p:sp>
          </mc:Choice>
          <mc:Fallback>
            <p:sp>
              <p:nvSpPr>
                <p:cNvPr id="20" name="TextBox 19">
                  <a:extLst>
                    <a:ext uri="{FF2B5EF4-FFF2-40B4-BE49-F238E27FC236}">
                      <a16:creationId xmlns:a16="http://schemas.microsoft.com/office/drawing/2014/main" id="{FD31AD70-9283-A409-0303-85A5BEB5E36C}"/>
                    </a:ext>
                  </a:extLst>
                </p:cNvPr>
                <p:cNvSpPr txBox="1">
                  <a:spLocks noRot="1" noChangeAspect="1" noMove="1" noResize="1" noEditPoints="1" noAdjustHandles="1" noChangeArrowheads="1" noChangeShapeType="1" noTextEdit="1"/>
                </p:cNvSpPr>
                <p:nvPr/>
              </p:nvSpPr>
              <p:spPr>
                <a:xfrm>
                  <a:off x="235669" y="3081733"/>
                  <a:ext cx="2926080" cy="2516471"/>
                </a:xfrm>
                <a:prstGeom prst="rect">
                  <a:avLst/>
                </a:prstGeom>
                <a:blipFill>
                  <a:blip r:embed="rId2"/>
                  <a:stretch>
                    <a:fillRect l="-2284" t="-484"/>
                  </a:stretch>
                </a:blipFill>
              </p:spPr>
              <p:txBody>
                <a:bodyPr/>
                <a:lstStyle/>
                <a:p>
                  <a:r>
                    <a:rPr lang="en-US">
                      <a:noFill/>
                    </a:rPr>
                    <a:t> </a:t>
                  </a:r>
                </a:p>
              </p:txBody>
            </p:sp>
          </mc:Fallback>
        </mc:AlternateContent>
      </p:grpSp>
      <p:grpSp>
        <p:nvGrpSpPr>
          <p:cNvPr id="21" name="Graphic 24" descr="Rocket">
            <a:extLst>
              <a:ext uri="{FF2B5EF4-FFF2-40B4-BE49-F238E27FC236}">
                <a16:creationId xmlns:a16="http://schemas.microsoft.com/office/drawing/2014/main" id="{793B16BD-6023-FC60-A200-F1114EB88EA1}"/>
              </a:ext>
            </a:extLst>
          </p:cNvPr>
          <p:cNvGrpSpPr/>
          <p:nvPr/>
        </p:nvGrpSpPr>
        <p:grpSpPr>
          <a:xfrm>
            <a:off x="2544441" y="2065469"/>
            <a:ext cx="574522" cy="572575"/>
            <a:chOff x="3364069" y="1710742"/>
            <a:chExt cx="766029" cy="763434"/>
          </a:xfrm>
        </p:grpSpPr>
        <p:sp>
          <p:nvSpPr>
            <p:cNvPr id="22" name="Freeform: Shape 21">
              <a:extLst>
                <a:ext uri="{FF2B5EF4-FFF2-40B4-BE49-F238E27FC236}">
                  <a16:creationId xmlns:a16="http://schemas.microsoft.com/office/drawing/2014/main" id="{EB722E46-777B-1484-62DF-6E5D36665AE8}"/>
                </a:ext>
              </a:extLst>
            </p:cNvPr>
            <p:cNvSpPr/>
            <p:nvPr/>
          </p:nvSpPr>
          <p:spPr>
            <a:xfrm>
              <a:off x="3955604" y="1710742"/>
              <a:ext cx="174494" cy="167677"/>
            </a:xfrm>
            <a:custGeom>
              <a:avLst/>
              <a:gdLst>
                <a:gd name="connsiteX0" fmla="*/ 170251 w 174494"/>
                <a:gd name="connsiteY0" fmla="*/ 5035 h 167677"/>
                <a:gd name="connsiteX1" fmla="*/ 0 w 174494"/>
                <a:gd name="connsiteY1" fmla="*/ 25960 h 167677"/>
                <a:gd name="connsiteX2" fmla="*/ 77992 w 174494"/>
                <a:gd name="connsiteY2" fmla="*/ 87783 h 167677"/>
                <a:gd name="connsiteX3" fmla="*/ 140766 w 174494"/>
                <a:gd name="connsiteY3" fmla="*/ 167677 h 167677"/>
                <a:gd name="connsiteX4" fmla="*/ 170251 w 174494"/>
                <a:gd name="connsiteY4" fmla="*/ 5035 h 167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94" h="167677">
                  <a:moveTo>
                    <a:pt x="170251" y="5035"/>
                  </a:moveTo>
                  <a:cubicBezTo>
                    <a:pt x="156935" y="-8281"/>
                    <a:pt x="71334" y="6937"/>
                    <a:pt x="0" y="25960"/>
                  </a:cubicBezTo>
                  <a:cubicBezTo>
                    <a:pt x="25680" y="41178"/>
                    <a:pt x="52312" y="62102"/>
                    <a:pt x="77992" y="87783"/>
                  </a:cubicBezTo>
                  <a:cubicBezTo>
                    <a:pt x="104624" y="114414"/>
                    <a:pt x="125548" y="141046"/>
                    <a:pt x="140766" y="167677"/>
                  </a:cubicBezTo>
                  <a:cubicBezTo>
                    <a:pt x="159789" y="94441"/>
                    <a:pt x="184518" y="18351"/>
                    <a:pt x="170251" y="5035"/>
                  </a:cubicBezTo>
                  <a:close/>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 name="Freeform: Shape 22">
              <a:extLst>
                <a:ext uri="{FF2B5EF4-FFF2-40B4-BE49-F238E27FC236}">
                  <a16:creationId xmlns:a16="http://schemas.microsoft.com/office/drawing/2014/main" id="{FC7147EF-FE7A-FDC7-1B64-5717A7AC2EC1}"/>
                </a:ext>
              </a:extLst>
            </p:cNvPr>
            <p:cNvSpPr/>
            <p:nvPr/>
          </p:nvSpPr>
          <p:spPr>
            <a:xfrm>
              <a:off x="3364069" y="1972224"/>
              <a:ext cx="232010" cy="221910"/>
            </a:xfrm>
            <a:custGeom>
              <a:avLst/>
              <a:gdLst>
                <a:gd name="connsiteX0" fmla="*/ 232010 w 232010"/>
                <a:gd name="connsiteY0" fmla="*/ 14624 h 221910"/>
                <a:gd name="connsiteX1" fmla="*/ 199672 w 232010"/>
                <a:gd name="connsiteY1" fmla="*/ 2259 h 221910"/>
                <a:gd name="connsiteX2" fmla="*/ 161627 w 232010"/>
                <a:gd name="connsiteY2" fmla="*/ 9868 h 221910"/>
                <a:gd name="connsiteX3" fmla="*/ 10398 w 232010"/>
                <a:gd name="connsiteY3" fmla="*/ 161097 h 221910"/>
                <a:gd name="connsiteX4" fmla="*/ 42736 w 232010"/>
                <a:gd name="connsiteY4" fmla="*/ 221018 h 221910"/>
                <a:gd name="connsiteX5" fmla="*/ 169236 w 232010"/>
                <a:gd name="connsiteY5" fmla="*/ 192484 h 221910"/>
                <a:gd name="connsiteX6" fmla="*/ 232010 w 232010"/>
                <a:gd name="connsiteY6" fmla="*/ 14624 h 22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10" h="221910">
                  <a:moveTo>
                    <a:pt x="232010" y="14624"/>
                  </a:moveTo>
                  <a:lnTo>
                    <a:pt x="199672" y="2259"/>
                  </a:lnTo>
                  <a:cubicBezTo>
                    <a:pt x="186356" y="-2497"/>
                    <a:pt x="172089" y="357"/>
                    <a:pt x="161627" y="9868"/>
                  </a:cubicBezTo>
                  <a:lnTo>
                    <a:pt x="10398" y="161097"/>
                  </a:lnTo>
                  <a:cubicBezTo>
                    <a:pt x="-14331" y="185826"/>
                    <a:pt x="8496" y="228627"/>
                    <a:pt x="42736" y="221018"/>
                  </a:cubicBezTo>
                  <a:lnTo>
                    <a:pt x="169236" y="192484"/>
                  </a:lnTo>
                  <a:cubicBezTo>
                    <a:pt x="179698" y="144928"/>
                    <a:pt x="196818" y="81202"/>
                    <a:pt x="232010" y="14624"/>
                  </a:cubicBezTo>
                  <a:close/>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4" name="Freeform: Shape 23">
              <a:extLst>
                <a:ext uri="{FF2B5EF4-FFF2-40B4-BE49-F238E27FC236}">
                  <a16:creationId xmlns:a16="http://schemas.microsoft.com/office/drawing/2014/main" id="{C709C5F1-D8DB-110B-B282-980DD4331518}"/>
                </a:ext>
              </a:extLst>
            </p:cNvPr>
            <p:cNvSpPr/>
            <p:nvPr/>
          </p:nvSpPr>
          <p:spPr>
            <a:xfrm>
              <a:off x="3643676" y="2235091"/>
              <a:ext cx="222350" cy="239085"/>
            </a:xfrm>
            <a:custGeom>
              <a:avLst/>
              <a:gdLst>
                <a:gd name="connsiteX0" fmla="*/ 204451 w 222350"/>
                <a:gd name="connsiteY0" fmla="*/ 0 h 239085"/>
                <a:gd name="connsiteX1" fmla="*/ 30395 w 222350"/>
                <a:gd name="connsiteY1" fmla="*/ 60872 h 239085"/>
                <a:gd name="connsiteX2" fmla="*/ 910 w 222350"/>
                <a:gd name="connsiteY2" fmla="*/ 195932 h 239085"/>
                <a:gd name="connsiteX3" fmla="*/ 60831 w 222350"/>
                <a:gd name="connsiteY3" fmla="*/ 228270 h 239085"/>
                <a:gd name="connsiteX4" fmla="*/ 212060 w 222350"/>
                <a:gd name="connsiteY4" fmla="*/ 77041 h 239085"/>
                <a:gd name="connsiteX5" fmla="*/ 219669 w 222350"/>
                <a:gd name="connsiteY5" fmla="*/ 38996 h 239085"/>
                <a:gd name="connsiteX6" fmla="*/ 204451 w 222350"/>
                <a:gd name="connsiteY6" fmla="*/ 0 h 23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50" h="239085">
                  <a:moveTo>
                    <a:pt x="204451" y="0"/>
                  </a:moveTo>
                  <a:cubicBezTo>
                    <a:pt x="140726" y="33289"/>
                    <a:pt x="79854" y="51361"/>
                    <a:pt x="30395" y="60872"/>
                  </a:cubicBezTo>
                  <a:lnTo>
                    <a:pt x="910" y="195932"/>
                  </a:lnTo>
                  <a:cubicBezTo>
                    <a:pt x="-6699" y="230172"/>
                    <a:pt x="35151" y="253950"/>
                    <a:pt x="60831" y="228270"/>
                  </a:cubicBezTo>
                  <a:lnTo>
                    <a:pt x="212060" y="77041"/>
                  </a:lnTo>
                  <a:cubicBezTo>
                    <a:pt x="221571" y="67530"/>
                    <a:pt x="225376" y="52312"/>
                    <a:pt x="219669" y="38996"/>
                  </a:cubicBezTo>
                  <a:lnTo>
                    <a:pt x="204451" y="0"/>
                  </a:lnTo>
                  <a:close/>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5" name="Freeform: Shape 24">
              <a:extLst>
                <a:ext uri="{FF2B5EF4-FFF2-40B4-BE49-F238E27FC236}">
                  <a16:creationId xmlns:a16="http://schemas.microsoft.com/office/drawing/2014/main" id="{049A0BA5-BBBB-FB35-2ACF-3233393C49F0}"/>
                </a:ext>
              </a:extLst>
            </p:cNvPr>
            <p:cNvSpPr/>
            <p:nvPr/>
          </p:nvSpPr>
          <p:spPr>
            <a:xfrm>
              <a:off x="3566594" y="1753822"/>
              <a:ext cx="511704" cy="549284"/>
            </a:xfrm>
            <a:custGeom>
              <a:avLst/>
              <a:gdLst>
                <a:gd name="connsiteX0" fmla="*/ 337649 w 511704"/>
                <a:gd name="connsiteY0" fmla="*/ 0 h 510753"/>
                <a:gd name="connsiteX1" fmla="*/ 155984 w 511704"/>
                <a:gd name="connsiteY1" fmla="*/ 123646 h 510753"/>
                <a:gd name="connsiteX2" fmla="*/ 0 w 511704"/>
                <a:gd name="connsiteY2" fmla="*/ 451784 h 510753"/>
                <a:gd name="connsiteX3" fmla="*/ 58970 w 511704"/>
                <a:gd name="connsiteY3" fmla="*/ 510754 h 510753"/>
                <a:gd name="connsiteX4" fmla="*/ 388059 w 511704"/>
                <a:gd name="connsiteY4" fmla="*/ 355720 h 510753"/>
                <a:gd name="connsiteX5" fmla="*/ 511705 w 511704"/>
                <a:gd name="connsiteY5" fmla="*/ 175007 h 510753"/>
                <a:gd name="connsiteX6" fmla="*/ 439419 w 511704"/>
                <a:gd name="connsiteY6" fmla="*/ 70383 h 510753"/>
                <a:gd name="connsiteX7" fmla="*/ 337649 w 511704"/>
                <a:gd name="connsiteY7" fmla="*/ 0 h 510753"/>
                <a:gd name="connsiteX8" fmla="*/ 386156 w 511704"/>
                <a:gd name="connsiteY8" fmla="*/ 205443 h 510753"/>
                <a:gd name="connsiteX9" fmla="*/ 305311 w 511704"/>
                <a:gd name="connsiteY9" fmla="*/ 205443 h 510753"/>
                <a:gd name="connsiteX10" fmla="*/ 305311 w 511704"/>
                <a:gd name="connsiteY10" fmla="*/ 124597 h 510753"/>
                <a:gd name="connsiteX11" fmla="*/ 386156 w 511704"/>
                <a:gd name="connsiteY11" fmla="*/ 124597 h 510753"/>
                <a:gd name="connsiteX12" fmla="*/ 386156 w 511704"/>
                <a:gd name="connsiteY12" fmla="*/ 205443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1704" h="510753">
                  <a:moveTo>
                    <a:pt x="337649" y="0"/>
                  </a:moveTo>
                  <a:cubicBezTo>
                    <a:pt x="281533" y="22827"/>
                    <a:pt x="217807" y="61823"/>
                    <a:pt x="155984" y="123646"/>
                  </a:cubicBezTo>
                  <a:cubicBezTo>
                    <a:pt x="42801" y="236830"/>
                    <a:pt x="9511" y="373792"/>
                    <a:pt x="0" y="451784"/>
                  </a:cubicBezTo>
                  <a:lnTo>
                    <a:pt x="58970" y="510754"/>
                  </a:lnTo>
                  <a:cubicBezTo>
                    <a:pt x="136962" y="501242"/>
                    <a:pt x="274875" y="468904"/>
                    <a:pt x="388059" y="355720"/>
                  </a:cubicBezTo>
                  <a:cubicBezTo>
                    <a:pt x="449882" y="293897"/>
                    <a:pt x="488878" y="231123"/>
                    <a:pt x="511705" y="175007"/>
                  </a:cubicBezTo>
                  <a:cubicBezTo>
                    <a:pt x="499340" y="143620"/>
                    <a:pt x="474611" y="106526"/>
                    <a:pt x="439419" y="70383"/>
                  </a:cubicBezTo>
                  <a:cubicBezTo>
                    <a:pt x="405179" y="37094"/>
                    <a:pt x="369036" y="12365"/>
                    <a:pt x="337649" y="0"/>
                  </a:cubicBezTo>
                  <a:close/>
                  <a:moveTo>
                    <a:pt x="386156" y="205443"/>
                  </a:moveTo>
                  <a:cubicBezTo>
                    <a:pt x="364281" y="227319"/>
                    <a:pt x="328138" y="227319"/>
                    <a:pt x="305311" y="205443"/>
                  </a:cubicBezTo>
                  <a:cubicBezTo>
                    <a:pt x="283435" y="183567"/>
                    <a:pt x="283435" y="147424"/>
                    <a:pt x="305311" y="124597"/>
                  </a:cubicBezTo>
                  <a:cubicBezTo>
                    <a:pt x="327187" y="102721"/>
                    <a:pt x="363329" y="102721"/>
                    <a:pt x="386156" y="124597"/>
                  </a:cubicBezTo>
                  <a:cubicBezTo>
                    <a:pt x="408032" y="147424"/>
                    <a:pt x="408032" y="183567"/>
                    <a:pt x="386156" y="205443"/>
                  </a:cubicBezTo>
                  <a:close/>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26" name="Freeform: Shape 25">
              <a:extLst>
                <a:ext uri="{FF2B5EF4-FFF2-40B4-BE49-F238E27FC236}">
                  <a16:creationId xmlns:a16="http://schemas.microsoft.com/office/drawing/2014/main" id="{7E615768-0794-204A-1AF8-1C75DCCC1380}"/>
                </a:ext>
              </a:extLst>
            </p:cNvPr>
            <p:cNvSpPr/>
            <p:nvPr/>
          </p:nvSpPr>
          <p:spPr>
            <a:xfrm>
              <a:off x="3454569" y="2241134"/>
              <a:ext cx="135466" cy="135747"/>
            </a:xfrm>
            <a:custGeom>
              <a:avLst/>
              <a:gdLst>
                <a:gd name="connsiteX0" fmla="*/ 111074 w 135466"/>
                <a:gd name="connsiteY0" fmla="*/ 24393 h 135747"/>
                <a:gd name="connsiteX1" fmla="*/ 66371 w 135466"/>
                <a:gd name="connsiteY1" fmla="*/ 14881 h 135747"/>
                <a:gd name="connsiteX2" fmla="*/ 2646 w 135466"/>
                <a:gd name="connsiteY2" fmla="*/ 132821 h 135747"/>
                <a:gd name="connsiteX3" fmla="*/ 120586 w 135466"/>
                <a:gd name="connsiteY3" fmla="*/ 69095 h 135747"/>
                <a:gd name="connsiteX4" fmla="*/ 111074 w 135466"/>
                <a:gd name="connsiteY4" fmla="*/ 24393 h 13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66" h="135747">
                  <a:moveTo>
                    <a:pt x="111074" y="24393"/>
                  </a:moveTo>
                  <a:cubicBezTo>
                    <a:pt x="95856" y="9175"/>
                    <a:pt x="97759" y="-16506"/>
                    <a:pt x="66371" y="14881"/>
                  </a:cubicBezTo>
                  <a:cubicBezTo>
                    <a:pt x="34984" y="46268"/>
                    <a:pt x="-11621" y="117603"/>
                    <a:pt x="2646" y="132821"/>
                  </a:cubicBezTo>
                  <a:cubicBezTo>
                    <a:pt x="17864" y="148039"/>
                    <a:pt x="89198" y="100482"/>
                    <a:pt x="120586" y="69095"/>
                  </a:cubicBezTo>
                  <a:cubicBezTo>
                    <a:pt x="151973" y="36757"/>
                    <a:pt x="126292" y="38659"/>
                    <a:pt x="111074" y="24393"/>
                  </a:cubicBezTo>
                  <a:close/>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27" name="TextBox 26">
            <a:extLst>
              <a:ext uri="{FF2B5EF4-FFF2-40B4-BE49-F238E27FC236}">
                <a16:creationId xmlns:a16="http://schemas.microsoft.com/office/drawing/2014/main" id="{1160C516-76D8-5F25-53BF-6DF2E75D2CE3}"/>
              </a:ext>
            </a:extLst>
          </p:cNvPr>
          <p:cNvSpPr txBox="1"/>
          <p:nvPr/>
        </p:nvSpPr>
        <p:spPr>
          <a:xfrm>
            <a:off x="363333" y="1944169"/>
            <a:ext cx="418704" cy="369332"/>
          </a:xfrm>
          <a:prstGeom prst="rect">
            <a:avLst/>
          </a:prstGeom>
          <a:noFill/>
        </p:spPr>
        <p:txBody>
          <a:bodyPr wrap="none" rtlCol="0" anchor="ctr">
            <a:spAutoFit/>
          </a:bodyPr>
          <a:lstStyle/>
          <a:p>
            <a:pPr algn="r"/>
            <a:r>
              <a:rPr lang="en-US" dirty="0">
                <a:solidFill>
                  <a:schemeClr val="bg2">
                    <a:lumMod val="90000"/>
                  </a:schemeClr>
                </a:solidFill>
              </a:rPr>
              <a:t>01</a:t>
            </a:r>
          </a:p>
        </p:txBody>
      </p:sp>
      <p:sp>
        <p:nvSpPr>
          <p:cNvPr id="28" name="TextBox 27">
            <a:extLst>
              <a:ext uri="{FF2B5EF4-FFF2-40B4-BE49-F238E27FC236}">
                <a16:creationId xmlns:a16="http://schemas.microsoft.com/office/drawing/2014/main" id="{25C6465C-FD6F-FE0E-667D-473B3B7E9351}"/>
              </a:ext>
            </a:extLst>
          </p:cNvPr>
          <p:cNvSpPr txBox="1"/>
          <p:nvPr/>
        </p:nvSpPr>
        <p:spPr>
          <a:xfrm>
            <a:off x="319649" y="2820470"/>
            <a:ext cx="482824" cy="415498"/>
          </a:xfrm>
          <a:prstGeom prst="rect">
            <a:avLst/>
          </a:prstGeom>
          <a:noFill/>
        </p:spPr>
        <p:txBody>
          <a:bodyPr wrap="none" rtlCol="0" anchor="ctr">
            <a:spAutoFit/>
          </a:bodyPr>
          <a:lstStyle/>
          <a:p>
            <a:pPr algn="r"/>
            <a:r>
              <a:rPr lang="en-US" sz="2100" b="1" dirty="0">
                <a:solidFill>
                  <a:schemeClr val="bg2">
                    <a:lumMod val="50000"/>
                  </a:schemeClr>
                </a:solidFill>
              </a:rPr>
              <a:t>02</a:t>
            </a:r>
          </a:p>
        </p:txBody>
      </p:sp>
      <p:sp>
        <p:nvSpPr>
          <p:cNvPr id="29" name="TextBox 28">
            <a:extLst>
              <a:ext uri="{FF2B5EF4-FFF2-40B4-BE49-F238E27FC236}">
                <a16:creationId xmlns:a16="http://schemas.microsoft.com/office/drawing/2014/main" id="{57565762-8939-2E43-730D-F2FECD5E6035}"/>
              </a:ext>
            </a:extLst>
          </p:cNvPr>
          <p:cNvSpPr txBox="1"/>
          <p:nvPr/>
        </p:nvSpPr>
        <p:spPr>
          <a:xfrm>
            <a:off x="254328" y="3733150"/>
            <a:ext cx="527709" cy="461665"/>
          </a:xfrm>
          <a:prstGeom prst="rect">
            <a:avLst/>
          </a:prstGeom>
          <a:noFill/>
        </p:spPr>
        <p:txBody>
          <a:bodyPr wrap="none" rtlCol="0" anchor="ctr">
            <a:spAutoFit/>
          </a:bodyPr>
          <a:lstStyle/>
          <a:p>
            <a:pPr algn="r"/>
            <a:r>
              <a:rPr lang="en-US" dirty="0">
                <a:solidFill>
                  <a:schemeClr val="bg2">
                    <a:lumMod val="90000"/>
                  </a:schemeClr>
                </a:solidFill>
              </a:rPr>
              <a:t>03</a:t>
            </a:r>
          </a:p>
        </p:txBody>
      </p:sp>
      <p:sp>
        <p:nvSpPr>
          <p:cNvPr id="30" name="TextBox 29">
            <a:extLst>
              <a:ext uri="{FF2B5EF4-FFF2-40B4-BE49-F238E27FC236}">
                <a16:creationId xmlns:a16="http://schemas.microsoft.com/office/drawing/2014/main" id="{36A3A628-A5DF-5588-1B51-52FD47F10FCA}"/>
              </a:ext>
            </a:extLst>
          </p:cNvPr>
          <p:cNvSpPr txBox="1"/>
          <p:nvPr/>
        </p:nvSpPr>
        <p:spPr>
          <a:xfrm>
            <a:off x="359276" y="4628485"/>
            <a:ext cx="418704" cy="369332"/>
          </a:xfrm>
          <a:prstGeom prst="rect">
            <a:avLst/>
          </a:prstGeom>
          <a:noFill/>
        </p:spPr>
        <p:txBody>
          <a:bodyPr wrap="none" rtlCol="0" anchor="ctr">
            <a:spAutoFit/>
          </a:bodyPr>
          <a:lstStyle/>
          <a:p>
            <a:pPr algn="r"/>
            <a:r>
              <a:rPr lang="en-US" dirty="0">
                <a:solidFill>
                  <a:schemeClr val="bg2">
                    <a:lumMod val="90000"/>
                  </a:schemeClr>
                </a:solidFill>
              </a:rPr>
              <a:t>04</a:t>
            </a:r>
          </a:p>
        </p:txBody>
      </p:sp>
    </p:spTree>
    <p:extLst>
      <p:ext uri="{BB962C8B-B14F-4D97-AF65-F5344CB8AC3E}">
        <p14:creationId xmlns:p14="http://schemas.microsoft.com/office/powerpoint/2010/main" val="63016007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4B01898-948B-38A3-8A95-95D98ABA5B11}"/>
              </a:ext>
            </a:extLst>
          </p:cNvPr>
          <p:cNvSpPr/>
          <p:nvPr/>
        </p:nvSpPr>
        <p:spPr>
          <a:xfrm>
            <a:off x="1076325" y="1670050"/>
            <a:ext cx="1536867" cy="917576"/>
          </a:xfrm>
          <a:prstGeom prst="roundRect">
            <a:avLst>
              <a:gd name="adj" fmla="val 10439"/>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Quantum Initialization</a:t>
            </a:r>
          </a:p>
        </p:txBody>
      </p:sp>
      <p:sp>
        <p:nvSpPr>
          <p:cNvPr id="6" name="Rectangle: Rounded Corners 5">
            <a:extLst>
              <a:ext uri="{FF2B5EF4-FFF2-40B4-BE49-F238E27FC236}">
                <a16:creationId xmlns:a16="http://schemas.microsoft.com/office/drawing/2014/main" id="{B35CB926-95FE-6324-005A-60283012838A}"/>
              </a:ext>
            </a:extLst>
          </p:cNvPr>
          <p:cNvSpPr/>
          <p:nvPr/>
        </p:nvSpPr>
        <p:spPr>
          <a:xfrm>
            <a:off x="1076326" y="2587624"/>
            <a:ext cx="1263014" cy="917576"/>
          </a:xfrm>
          <a:prstGeom prst="roundRect">
            <a:avLst>
              <a:gd name="adj" fmla="val 125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Complexity</a:t>
            </a:r>
          </a:p>
        </p:txBody>
      </p:sp>
      <p:sp>
        <p:nvSpPr>
          <p:cNvPr id="7" name="Rectangle: Rounded Corners 6">
            <a:extLst>
              <a:ext uri="{FF2B5EF4-FFF2-40B4-BE49-F238E27FC236}">
                <a16:creationId xmlns:a16="http://schemas.microsoft.com/office/drawing/2014/main" id="{B6E95152-3BA9-90E4-B3F7-DC711F9A2743}"/>
              </a:ext>
            </a:extLst>
          </p:cNvPr>
          <p:cNvSpPr/>
          <p:nvPr/>
        </p:nvSpPr>
        <p:spPr>
          <a:xfrm>
            <a:off x="1076326" y="4422775"/>
            <a:ext cx="1263014" cy="917576"/>
          </a:xfrm>
          <a:prstGeom prst="roundRect">
            <a:avLst>
              <a:gd name="adj" fmla="val 9401"/>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Complexity</a:t>
            </a:r>
          </a:p>
        </p:txBody>
      </p:sp>
      <p:grpSp>
        <p:nvGrpSpPr>
          <p:cNvPr id="13" name="Group 12">
            <a:extLst>
              <a:ext uri="{FF2B5EF4-FFF2-40B4-BE49-F238E27FC236}">
                <a16:creationId xmlns:a16="http://schemas.microsoft.com/office/drawing/2014/main" id="{FC8389B7-C831-321F-E6CE-1E11048CBB38}"/>
              </a:ext>
            </a:extLst>
          </p:cNvPr>
          <p:cNvGrpSpPr/>
          <p:nvPr/>
        </p:nvGrpSpPr>
        <p:grpSpPr>
          <a:xfrm>
            <a:off x="2270127" y="1670051"/>
            <a:ext cx="6520070" cy="3670300"/>
            <a:chOff x="3026835" y="982134"/>
            <a:chExt cx="8693427" cy="4893733"/>
          </a:xfrm>
          <a:solidFill>
            <a:srgbClr val="9CBB2C"/>
          </a:solidFill>
          <a:effectLst>
            <a:outerShdw blurRad="152400" dist="63500" dir="10800000" algn="r" rotWithShape="0">
              <a:prstClr val="black">
                <a:alpha val="40000"/>
              </a:prstClr>
            </a:outerShdw>
          </a:effectLst>
        </p:grpSpPr>
        <p:sp>
          <p:nvSpPr>
            <p:cNvPr id="14" name="Rectangle: Rounded Corners 13">
              <a:extLst>
                <a:ext uri="{FF2B5EF4-FFF2-40B4-BE49-F238E27FC236}">
                  <a16:creationId xmlns:a16="http://schemas.microsoft.com/office/drawing/2014/main" id="{A3DD7C13-E087-A4FC-E2B8-6B3532F07A38}"/>
                </a:ext>
              </a:extLst>
            </p:cNvPr>
            <p:cNvSpPr/>
            <p:nvPr/>
          </p:nvSpPr>
          <p:spPr>
            <a:xfrm>
              <a:off x="3026835" y="982134"/>
              <a:ext cx="8390465" cy="4893733"/>
            </a:xfrm>
            <a:prstGeom prst="roundRect">
              <a:avLst>
                <a:gd name="adj" fmla="val 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Shape 14">
              <a:extLst>
                <a:ext uri="{FF2B5EF4-FFF2-40B4-BE49-F238E27FC236}">
                  <a16:creationId xmlns:a16="http://schemas.microsoft.com/office/drawing/2014/main" id="{F1A55F40-55FF-9460-F7B1-95438E9C6D17}"/>
                </a:ext>
              </a:extLst>
            </p:cNvPr>
            <p:cNvSpPr/>
            <p:nvPr/>
          </p:nvSpPr>
          <p:spPr>
            <a:xfrm>
              <a:off x="11417300" y="982134"/>
              <a:ext cx="302962" cy="4893733"/>
            </a:xfrm>
            <a:custGeom>
              <a:avLst/>
              <a:gdLst>
                <a:gd name="connsiteX0" fmla="*/ 0 w 302962"/>
                <a:gd name="connsiteY0" fmla="*/ 0 h 4893733"/>
                <a:gd name="connsiteX1" fmla="*/ 159332 w 302962"/>
                <a:gd name="connsiteY1" fmla="*/ 0 h 4893733"/>
                <a:gd name="connsiteX2" fmla="*/ 302962 w 302962"/>
                <a:gd name="connsiteY2" fmla="*/ 143630 h 4893733"/>
                <a:gd name="connsiteX3" fmla="*/ 302962 w 302962"/>
                <a:gd name="connsiteY3" fmla="*/ 4750103 h 4893733"/>
                <a:gd name="connsiteX4" fmla="*/ 159332 w 302962"/>
                <a:gd name="connsiteY4" fmla="*/ 4893733 h 4893733"/>
                <a:gd name="connsiteX5" fmla="*/ 0 w 302962"/>
                <a:gd name="connsiteY5" fmla="*/ 4893733 h 489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962" h="4893733">
                  <a:moveTo>
                    <a:pt x="0" y="0"/>
                  </a:moveTo>
                  <a:lnTo>
                    <a:pt x="159332" y="0"/>
                  </a:lnTo>
                  <a:cubicBezTo>
                    <a:pt x="238657" y="0"/>
                    <a:pt x="302962" y="64305"/>
                    <a:pt x="302962" y="143630"/>
                  </a:cubicBezTo>
                  <a:lnTo>
                    <a:pt x="302962" y="4750103"/>
                  </a:lnTo>
                  <a:cubicBezTo>
                    <a:pt x="302962" y="4829428"/>
                    <a:pt x="238657" y="4893733"/>
                    <a:pt x="159332" y="4893733"/>
                  </a:cubicBezTo>
                  <a:lnTo>
                    <a:pt x="0" y="489373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16" name="Rectangle: Rounded Corners 15">
            <a:extLst>
              <a:ext uri="{FF2B5EF4-FFF2-40B4-BE49-F238E27FC236}">
                <a16:creationId xmlns:a16="http://schemas.microsoft.com/office/drawing/2014/main" id="{45A28CF2-A029-ADC1-FCDD-7E3D5347DBB7}"/>
              </a:ext>
            </a:extLst>
          </p:cNvPr>
          <p:cNvSpPr/>
          <p:nvPr/>
        </p:nvSpPr>
        <p:spPr>
          <a:xfrm>
            <a:off x="790575" y="3505199"/>
            <a:ext cx="1548766" cy="917576"/>
          </a:xfrm>
          <a:prstGeom prst="roundRect">
            <a:avLst>
              <a:gd name="adj" fmla="val 11477"/>
            </a:avLst>
          </a:prstGeom>
          <a:solidFill>
            <a:srgbClr val="9CB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1600" b="1" dirty="0">
                <a:solidFill>
                  <a:srgbClr val="000000"/>
                </a:solidFill>
                <a:latin typeface="TimesNewRomanPSMT"/>
              </a:rPr>
              <a:t>Quantum Selection</a:t>
            </a:r>
          </a:p>
        </p:txBody>
      </p:sp>
      <p:sp>
        <p:nvSpPr>
          <p:cNvPr id="17" name="Rectangle 16">
            <a:extLst>
              <a:ext uri="{FF2B5EF4-FFF2-40B4-BE49-F238E27FC236}">
                <a16:creationId xmlns:a16="http://schemas.microsoft.com/office/drawing/2014/main" id="{80A603D8-36A6-77AC-4223-54F8E50D9187}"/>
              </a:ext>
            </a:extLst>
          </p:cNvPr>
          <p:cNvSpPr/>
          <p:nvPr/>
        </p:nvSpPr>
        <p:spPr>
          <a:xfrm>
            <a:off x="3421507" y="2091250"/>
            <a:ext cx="4943415" cy="292328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D0D82614-7D4F-EC0B-D756-E9A22C773793}"/>
              </a:ext>
            </a:extLst>
          </p:cNvPr>
          <p:cNvGrpSpPr/>
          <p:nvPr/>
        </p:nvGrpSpPr>
        <p:grpSpPr>
          <a:xfrm>
            <a:off x="3720529" y="2213482"/>
            <a:ext cx="4568595" cy="1521612"/>
            <a:chOff x="332936" y="2412323"/>
            <a:chExt cx="2926080" cy="2028816"/>
          </a:xfrm>
        </p:grpSpPr>
        <p:sp>
          <p:nvSpPr>
            <p:cNvPr id="19" name="TextBox 18">
              <a:extLst>
                <a:ext uri="{FF2B5EF4-FFF2-40B4-BE49-F238E27FC236}">
                  <a16:creationId xmlns:a16="http://schemas.microsoft.com/office/drawing/2014/main" id="{20855A92-BCE8-9651-CBDF-3CAF358AD33F}"/>
                </a:ext>
              </a:extLst>
            </p:cNvPr>
            <p:cNvSpPr txBox="1"/>
            <p:nvPr/>
          </p:nvSpPr>
          <p:spPr>
            <a:xfrm>
              <a:off x="332936" y="2412323"/>
              <a:ext cx="2926080" cy="677108"/>
            </a:xfrm>
            <a:prstGeom prst="rect">
              <a:avLst/>
            </a:prstGeom>
            <a:noFill/>
          </p:spPr>
          <p:txBody>
            <a:bodyPr wrap="square" lIns="0" rIns="0" rtlCol="0" anchor="b">
              <a:spAutoFit/>
            </a:bodyPr>
            <a:lstStyle/>
            <a:p>
              <a:pPr algn="ctr"/>
              <a:r>
                <a:rPr lang="en-US" sz="2700" b="1" noProof="1"/>
                <a:t>Quantum Selection</a:t>
              </a:r>
            </a:p>
          </p:txBody>
        </p:sp>
        <p:sp>
          <p:nvSpPr>
            <p:cNvPr id="20" name="TextBox 19">
              <a:extLst>
                <a:ext uri="{FF2B5EF4-FFF2-40B4-BE49-F238E27FC236}">
                  <a16:creationId xmlns:a16="http://schemas.microsoft.com/office/drawing/2014/main" id="{12277D46-7F9E-C6F8-8A87-703DB26FA026}"/>
                </a:ext>
              </a:extLst>
            </p:cNvPr>
            <p:cNvSpPr txBox="1"/>
            <p:nvPr/>
          </p:nvSpPr>
          <p:spPr>
            <a:xfrm>
              <a:off x="332936" y="3086922"/>
              <a:ext cx="2926080" cy="1354217"/>
            </a:xfrm>
            <a:prstGeom prst="rect">
              <a:avLst/>
            </a:prstGeom>
            <a:noFill/>
          </p:spPr>
          <p:txBody>
            <a:bodyPr wrap="square" lIns="0" rIns="0" rtlCol="0" anchor="t">
              <a:spAutoFit/>
            </a:bodyPr>
            <a:lstStyle/>
            <a:p>
              <a:r>
                <a:rPr lang="en-US" sz="1600" b="0" i="0" dirty="0">
                  <a:solidFill>
                    <a:srgbClr val="000000"/>
                  </a:solidFill>
                  <a:effectLst/>
                  <a:latin typeface="TimesNewRomanPSMT"/>
                </a:rPr>
                <a:t>This quantum selection process aims to identify and retain the most promising individuals for the next generation.</a:t>
              </a:r>
              <a:r>
                <a:rPr lang="en-US" sz="1050" dirty="0"/>
                <a:t> </a:t>
              </a:r>
              <a:br>
                <a:rPr lang="en-US" sz="1050" dirty="0"/>
              </a:br>
              <a:endParaRPr lang="en-US" sz="1200" noProof="1">
                <a:solidFill>
                  <a:schemeClr val="accent1"/>
                </a:solidFill>
              </a:endParaRPr>
            </a:p>
          </p:txBody>
        </p:sp>
      </p:grpSp>
      <p:grpSp>
        <p:nvGrpSpPr>
          <p:cNvPr id="21" name="Graphic 24" descr="Rocket">
            <a:extLst>
              <a:ext uri="{FF2B5EF4-FFF2-40B4-BE49-F238E27FC236}">
                <a16:creationId xmlns:a16="http://schemas.microsoft.com/office/drawing/2014/main" id="{B4873BC6-EEAD-5182-269F-FA2101C8CC76}"/>
              </a:ext>
            </a:extLst>
          </p:cNvPr>
          <p:cNvGrpSpPr/>
          <p:nvPr/>
        </p:nvGrpSpPr>
        <p:grpSpPr>
          <a:xfrm>
            <a:off x="2468077" y="2084163"/>
            <a:ext cx="684809" cy="684809"/>
            <a:chOff x="3290769" y="1635883"/>
            <a:chExt cx="913079" cy="913079"/>
          </a:xfrm>
        </p:grpSpPr>
        <p:sp>
          <p:nvSpPr>
            <p:cNvPr id="22" name="Freeform: Shape 21">
              <a:extLst>
                <a:ext uri="{FF2B5EF4-FFF2-40B4-BE49-F238E27FC236}">
                  <a16:creationId xmlns:a16="http://schemas.microsoft.com/office/drawing/2014/main" id="{61A47EE1-CC07-FEEF-B450-D0DEAA7CAB6E}"/>
                </a:ext>
              </a:extLst>
            </p:cNvPr>
            <p:cNvSpPr/>
            <p:nvPr/>
          </p:nvSpPr>
          <p:spPr>
            <a:xfrm>
              <a:off x="3955604" y="1710742"/>
              <a:ext cx="174494" cy="167677"/>
            </a:xfrm>
            <a:custGeom>
              <a:avLst/>
              <a:gdLst>
                <a:gd name="connsiteX0" fmla="*/ 170251 w 174494"/>
                <a:gd name="connsiteY0" fmla="*/ 5035 h 167677"/>
                <a:gd name="connsiteX1" fmla="*/ 0 w 174494"/>
                <a:gd name="connsiteY1" fmla="*/ 25960 h 167677"/>
                <a:gd name="connsiteX2" fmla="*/ 77992 w 174494"/>
                <a:gd name="connsiteY2" fmla="*/ 87783 h 167677"/>
                <a:gd name="connsiteX3" fmla="*/ 140766 w 174494"/>
                <a:gd name="connsiteY3" fmla="*/ 167677 h 167677"/>
                <a:gd name="connsiteX4" fmla="*/ 170251 w 174494"/>
                <a:gd name="connsiteY4" fmla="*/ 5035 h 167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94" h="167677">
                  <a:moveTo>
                    <a:pt x="170251" y="5035"/>
                  </a:moveTo>
                  <a:cubicBezTo>
                    <a:pt x="156935" y="-8281"/>
                    <a:pt x="71334" y="6937"/>
                    <a:pt x="0" y="25960"/>
                  </a:cubicBezTo>
                  <a:cubicBezTo>
                    <a:pt x="25680" y="41178"/>
                    <a:pt x="52312" y="62102"/>
                    <a:pt x="77992" y="87783"/>
                  </a:cubicBezTo>
                  <a:cubicBezTo>
                    <a:pt x="104624" y="114414"/>
                    <a:pt x="125548" y="141046"/>
                    <a:pt x="140766" y="167677"/>
                  </a:cubicBezTo>
                  <a:cubicBezTo>
                    <a:pt x="159789" y="94441"/>
                    <a:pt x="184518" y="18351"/>
                    <a:pt x="170251" y="5035"/>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 name="Freeform: Shape 22">
              <a:extLst>
                <a:ext uri="{FF2B5EF4-FFF2-40B4-BE49-F238E27FC236}">
                  <a16:creationId xmlns:a16="http://schemas.microsoft.com/office/drawing/2014/main" id="{2FAA2521-356F-EB48-C0E7-371291DD3301}"/>
                </a:ext>
              </a:extLst>
            </p:cNvPr>
            <p:cNvSpPr/>
            <p:nvPr/>
          </p:nvSpPr>
          <p:spPr>
            <a:xfrm>
              <a:off x="3364069" y="1972224"/>
              <a:ext cx="232010" cy="221910"/>
            </a:xfrm>
            <a:custGeom>
              <a:avLst/>
              <a:gdLst>
                <a:gd name="connsiteX0" fmla="*/ 232010 w 232010"/>
                <a:gd name="connsiteY0" fmla="*/ 14624 h 221910"/>
                <a:gd name="connsiteX1" fmla="*/ 199672 w 232010"/>
                <a:gd name="connsiteY1" fmla="*/ 2259 h 221910"/>
                <a:gd name="connsiteX2" fmla="*/ 161627 w 232010"/>
                <a:gd name="connsiteY2" fmla="*/ 9868 h 221910"/>
                <a:gd name="connsiteX3" fmla="*/ 10398 w 232010"/>
                <a:gd name="connsiteY3" fmla="*/ 161097 h 221910"/>
                <a:gd name="connsiteX4" fmla="*/ 42736 w 232010"/>
                <a:gd name="connsiteY4" fmla="*/ 221018 h 221910"/>
                <a:gd name="connsiteX5" fmla="*/ 169236 w 232010"/>
                <a:gd name="connsiteY5" fmla="*/ 192484 h 221910"/>
                <a:gd name="connsiteX6" fmla="*/ 232010 w 232010"/>
                <a:gd name="connsiteY6" fmla="*/ 14624 h 22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10" h="221910">
                  <a:moveTo>
                    <a:pt x="232010" y="14624"/>
                  </a:moveTo>
                  <a:lnTo>
                    <a:pt x="199672" y="2259"/>
                  </a:lnTo>
                  <a:cubicBezTo>
                    <a:pt x="186356" y="-2497"/>
                    <a:pt x="172089" y="357"/>
                    <a:pt x="161627" y="9868"/>
                  </a:cubicBezTo>
                  <a:lnTo>
                    <a:pt x="10398" y="161097"/>
                  </a:lnTo>
                  <a:cubicBezTo>
                    <a:pt x="-14331" y="185826"/>
                    <a:pt x="8496" y="228627"/>
                    <a:pt x="42736" y="221018"/>
                  </a:cubicBezTo>
                  <a:lnTo>
                    <a:pt x="169236" y="192484"/>
                  </a:lnTo>
                  <a:cubicBezTo>
                    <a:pt x="179698" y="144928"/>
                    <a:pt x="196818" y="81202"/>
                    <a:pt x="232010" y="14624"/>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4" name="Freeform: Shape 23">
              <a:extLst>
                <a:ext uri="{FF2B5EF4-FFF2-40B4-BE49-F238E27FC236}">
                  <a16:creationId xmlns:a16="http://schemas.microsoft.com/office/drawing/2014/main" id="{D775BE42-B68D-F9EC-EB8B-67CDBB7AA222}"/>
                </a:ext>
              </a:extLst>
            </p:cNvPr>
            <p:cNvSpPr/>
            <p:nvPr/>
          </p:nvSpPr>
          <p:spPr>
            <a:xfrm>
              <a:off x="3643676" y="2235091"/>
              <a:ext cx="222350" cy="239085"/>
            </a:xfrm>
            <a:custGeom>
              <a:avLst/>
              <a:gdLst>
                <a:gd name="connsiteX0" fmla="*/ 204451 w 222350"/>
                <a:gd name="connsiteY0" fmla="*/ 0 h 239085"/>
                <a:gd name="connsiteX1" fmla="*/ 30395 w 222350"/>
                <a:gd name="connsiteY1" fmla="*/ 60872 h 239085"/>
                <a:gd name="connsiteX2" fmla="*/ 910 w 222350"/>
                <a:gd name="connsiteY2" fmla="*/ 195932 h 239085"/>
                <a:gd name="connsiteX3" fmla="*/ 60831 w 222350"/>
                <a:gd name="connsiteY3" fmla="*/ 228270 h 239085"/>
                <a:gd name="connsiteX4" fmla="*/ 212060 w 222350"/>
                <a:gd name="connsiteY4" fmla="*/ 77041 h 239085"/>
                <a:gd name="connsiteX5" fmla="*/ 219669 w 222350"/>
                <a:gd name="connsiteY5" fmla="*/ 38996 h 239085"/>
                <a:gd name="connsiteX6" fmla="*/ 204451 w 222350"/>
                <a:gd name="connsiteY6" fmla="*/ 0 h 23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50" h="239085">
                  <a:moveTo>
                    <a:pt x="204451" y="0"/>
                  </a:moveTo>
                  <a:cubicBezTo>
                    <a:pt x="140726" y="33289"/>
                    <a:pt x="79854" y="51361"/>
                    <a:pt x="30395" y="60872"/>
                  </a:cubicBezTo>
                  <a:lnTo>
                    <a:pt x="910" y="195932"/>
                  </a:lnTo>
                  <a:cubicBezTo>
                    <a:pt x="-6699" y="230172"/>
                    <a:pt x="35151" y="253950"/>
                    <a:pt x="60831" y="228270"/>
                  </a:cubicBezTo>
                  <a:lnTo>
                    <a:pt x="212060" y="77041"/>
                  </a:lnTo>
                  <a:cubicBezTo>
                    <a:pt x="221571" y="67530"/>
                    <a:pt x="225376" y="52312"/>
                    <a:pt x="219669" y="38996"/>
                  </a:cubicBezTo>
                  <a:lnTo>
                    <a:pt x="204451" y="0"/>
                  </a:ln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5" name="Freeform: Shape 24">
              <a:extLst>
                <a:ext uri="{FF2B5EF4-FFF2-40B4-BE49-F238E27FC236}">
                  <a16:creationId xmlns:a16="http://schemas.microsoft.com/office/drawing/2014/main" id="{F4B46725-E428-CB39-C8A1-23BE3E125571}"/>
                </a:ext>
              </a:extLst>
            </p:cNvPr>
            <p:cNvSpPr/>
            <p:nvPr/>
          </p:nvSpPr>
          <p:spPr>
            <a:xfrm>
              <a:off x="3566594" y="1753822"/>
              <a:ext cx="511704" cy="510753"/>
            </a:xfrm>
            <a:custGeom>
              <a:avLst/>
              <a:gdLst>
                <a:gd name="connsiteX0" fmla="*/ 337649 w 511704"/>
                <a:gd name="connsiteY0" fmla="*/ 0 h 510753"/>
                <a:gd name="connsiteX1" fmla="*/ 155984 w 511704"/>
                <a:gd name="connsiteY1" fmla="*/ 123646 h 510753"/>
                <a:gd name="connsiteX2" fmla="*/ 0 w 511704"/>
                <a:gd name="connsiteY2" fmla="*/ 451784 h 510753"/>
                <a:gd name="connsiteX3" fmla="*/ 58970 w 511704"/>
                <a:gd name="connsiteY3" fmla="*/ 510754 h 510753"/>
                <a:gd name="connsiteX4" fmla="*/ 388059 w 511704"/>
                <a:gd name="connsiteY4" fmla="*/ 355720 h 510753"/>
                <a:gd name="connsiteX5" fmla="*/ 511705 w 511704"/>
                <a:gd name="connsiteY5" fmla="*/ 175007 h 510753"/>
                <a:gd name="connsiteX6" fmla="*/ 439419 w 511704"/>
                <a:gd name="connsiteY6" fmla="*/ 70383 h 510753"/>
                <a:gd name="connsiteX7" fmla="*/ 337649 w 511704"/>
                <a:gd name="connsiteY7" fmla="*/ 0 h 510753"/>
                <a:gd name="connsiteX8" fmla="*/ 386156 w 511704"/>
                <a:gd name="connsiteY8" fmla="*/ 205443 h 510753"/>
                <a:gd name="connsiteX9" fmla="*/ 305311 w 511704"/>
                <a:gd name="connsiteY9" fmla="*/ 205443 h 510753"/>
                <a:gd name="connsiteX10" fmla="*/ 305311 w 511704"/>
                <a:gd name="connsiteY10" fmla="*/ 124597 h 510753"/>
                <a:gd name="connsiteX11" fmla="*/ 386156 w 511704"/>
                <a:gd name="connsiteY11" fmla="*/ 124597 h 510753"/>
                <a:gd name="connsiteX12" fmla="*/ 386156 w 511704"/>
                <a:gd name="connsiteY12" fmla="*/ 205443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1704" h="510753">
                  <a:moveTo>
                    <a:pt x="337649" y="0"/>
                  </a:moveTo>
                  <a:cubicBezTo>
                    <a:pt x="281533" y="22827"/>
                    <a:pt x="217807" y="61823"/>
                    <a:pt x="155984" y="123646"/>
                  </a:cubicBezTo>
                  <a:cubicBezTo>
                    <a:pt x="42801" y="236830"/>
                    <a:pt x="9511" y="373792"/>
                    <a:pt x="0" y="451784"/>
                  </a:cubicBezTo>
                  <a:lnTo>
                    <a:pt x="58970" y="510754"/>
                  </a:lnTo>
                  <a:cubicBezTo>
                    <a:pt x="136962" y="501242"/>
                    <a:pt x="274875" y="468904"/>
                    <a:pt x="388059" y="355720"/>
                  </a:cubicBezTo>
                  <a:cubicBezTo>
                    <a:pt x="449882" y="293897"/>
                    <a:pt x="488878" y="231123"/>
                    <a:pt x="511705" y="175007"/>
                  </a:cubicBezTo>
                  <a:cubicBezTo>
                    <a:pt x="499340" y="143620"/>
                    <a:pt x="474611" y="106526"/>
                    <a:pt x="439419" y="70383"/>
                  </a:cubicBezTo>
                  <a:cubicBezTo>
                    <a:pt x="405179" y="37094"/>
                    <a:pt x="369036" y="12365"/>
                    <a:pt x="337649" y="0"/>
                  </a:cubicBezTo>
                  <a:close/>
                  <a:moveTo>
                    <a:pt x="386156" y="205443"/>
                  </a:moveTo>
                  <a:cubicBezTo>
                    <a:pt x="364281" y="227319"/>
                    <a:pt x="328138" y="227319"/>
                    <a:pt x="305311" y="205443"/>
                  </a:cubicBezTo>
                  <a:cubicBezTo>
                    <a:pt x="283435" y="183567"/>
                    <a:pt x="283435" y="147424"/>
                    <a:pt x="305311" y="124597"/>
                  </a:cubicBezTo>
                  <a:cubicBezTo>
                    <a:pt x="327187" y="102721"/>
                    <a:pt x="363329" y="102721"/>
                    <a:pt x="386156" y="124597"/>
                  </a:cubicBezTo>
                  <a:cubicBezTo>
                    <a:pt x="408032" y="147424"/>
                    <a:pt x="408032" y="183567"/>
                    <a:pt x="386156" y="20544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6" name="Freeform: Shape 25">
              <a:extLst>
                <a:ext uri="{FF2B5EF4-FFF2-40B4-BE49-F238E27FC236}">
                  <a16:creationId xmlns:a16="http://schemas.microsoft.com/office/drawing/2014/main" id="{019423CD-345B-4E83-EE68-6723638C5E86}"/>
                </a:ext>
              </a:extLst>
            </p:cNvPr>
            <p:cNvSpPr/>
            <p:nvPr/>
          </p:nvSpPr>
          <p:spPr>
            <a:xfrm>
              <a:off x="3454569" y="2241134"/>
              <a:ext cx="135466" cy="135747"/>
            </a:xfrm>
            <a:custGeom>
              <a:avLst/>
              <a:gdLst>
                <a:gd name="connsiteX0" fmla="*/ 111074 w 135466"/>
                <a:gd name="connsiteY0" fmla="*/ 24393 h 135747"/>
                <a:gd name="connsiteX1" fmla="*/ 66371 w 135466"/>
                <a:gd name="connsiteY1" fmla="*/ 14881 h 135747"/>
                <a:gd name="connsiteX2" fmla="*/ 2646 w 135466"/>
                <a:gd name="connsiteY2" fmla="*/ 132821 h 135747"/>
                <a:gd name="connsiteX3" fmla="*/ 120586 w 135466"/>
                <a:gd name="connsiteY3" fmla="*/ 69095 h 135747"/>
                <a:gd name="connsiteX4" fmla="*/ 111074 w 135466"/>
                <a:gd name="connsiteY4" fmla="*/ 24393 h 13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66" h="135747">
                  <a:moveTo>
                    <a:pt x="111074" y="24393"/>
                  </a:moveTo>
                  <a:cubicBezTo>
                    <a:pt x="95856" y="9175"/>
                    <a:pt x="97759" y="-16506"/>
                    <a:pt x="66371" y="14881"/>
                  </a:cubicBezTo>
                  <a:cubicBezTo>
                    <a:pt x="34984" y="46268"/>
                    <a:pt x="-11621" y="117603"/>
                    <a:pt x="2646" y="132821"/>
                  </a:cubicBezTo>
                  <a:cubicBezTo>
                    <a:pt x="17864" y="148039"/>
                    <a:pt x="89198" y="100482"/>
                    <a:pt x="120586" y="69095"/>
                  </a:cubicBezTo>
                  <a:cubicBezTo>
                    <a:pt x="151973" y="36757"/>
                    <a:pt x="126292" y="38659"/>
                    <a:pt x="111074" y="2439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27" name="TextBox 26">
            <a:extLst>
              <a:ext uri="{FF2B5EF4-FFF2-40B4-BE49-F238E27FC236}">
                <a16:creationId xmlns:a16="http://schemas.microsoft.com/office/drawing/2014/main" id="{D912E117-65FA-363B-2F8D-2B9F794CB5D0}"/>
              </a:ext>
            </a:extLst>
          </p:cNvPr>
          <p:cNvSpPr txBox="1"/>
          <p:nvPr/>
        </p:nvSpPr>
        <p:spPr>
          <a:xfrm>
            <a:off x="363333" y="1944169"/>
            <a:ext cx="418704" cy="369332"/>
          </a:xfrm>
          <a:prstGeom prst="rect">
            <a:avLst/>
          </a:prstGeom>
          <a:noFill/>
        </p:spPr>
        <p:txBody>
          <a:bodyPr wrap="none" rtlCol="0" anchor="ctr">
            <a:spAutoFit/>
          </a:bodyPr>
          <a:lstStyle/>
          <a:p>
            <a:pPr algn="r"/>
            <a:r>
              <a:rPr lang="en-US" dirty="0">
                <a:solidFill>
                  <a:schemeClr val="bg2">
                    <a:lumMod val="90000"/>
                  </a:schemeClr>
                </a:solidFill>
              </a:rPr>
              <a:t>01</a:t>
            </a:r>
          </a:p>
        </p:txBody>
      </p:sp>
      <p:sp>
        <p:nvSpPr>
          <p:cNvPr id="28" name="TextBox 27">
            <a:extLst>
              <a:ext uri="{FF2B5EF4-FFF2-40B4-BE49-F238E27FC236}">
                <a16:creationId xmlns:a16="http://schemas.microsoft.com/office/drawing/2014/main" id="{76DDC066-DEA8-8FB3-5989-53DBB3ABED79}"/>
              </a:ext>
            </a:extLst>
          </p:cNvPr>
          <p:cNvSpPr txBox="1"/>
          <p:nvPr/>
        </p:nvSpPr>
        <p:spPr>
          <a:xfrm>
            <a:off x="383769" y="2843553"/>
            <a:ext cx="418704" cy="369332"/>
          </a:xfrm>
          <a:prstGeom prst="rect">
            <a:avLst/>
          </a:prstGeom>
          <a:noFill/>
        </p:spPr>
        <p:txBody>
          <a:bodyPr wrap="none" rtlCol="0" anchor="ctr">
            <a:spAutoFit/>
          </a:bodyPr>
          <a:lstStyle/>
          <a:p>
            <a:pPr algn="r"/>
            <a:r>
              <a:rPr lang="en-US" dirty="0">
                <a:solidFill>
                  <a:schemeClr val="bg2">
                    <a:lumMod val="90000"/>
                  </a:schemeClr>
                </a:solidFill>
              </a:rPr>
              <a:t>02</a:t>
            </a:r>
          </a:p>
        </p:txBody>
      </p:sp>
      <p:sp>
        <p:nvSpPr>
          <p:cNvPr id="29" name="TextBox 28">
            <a:extLst>
              <a:ext uri="{FF2B5EF4-FFF2-40B4-BE49-F238E27FC236}">
                <a16:creationId xmlns:a16="http://schemas.microsoft.com/office/drawing/2014/main" id="{C88E37E9-06A3-76D1-688B-D363C02AD9FE}"/>
              </a:ext>
            </a:extLst>
          </p:cNvPr>
          <p:cNvSpPr txBox="1"/>
          <p:nvPr/>
        </p:nvSpPr>
        <p:spPr>
          <a:xfrm>
            <a:off x="324861" y="3756233"/>
            <a:ext cx="457176" cy="415498"/>
          </a:xfrm>
          <a:prstGeom prst="rect">
            <a:avLst/>
          </a:prstGeom>
          <a:noFill/>
        </p:spPr>
        <p:txBody>
          <a:bodyPr wrap="none" rtlCol="0" anchor="ctr">
            <a:spAutoFit/>
          </a:bodyPr>
          <a:lstStyle/>
          <a:p>
            <a:pPr algn="r"/>
            <a:r>
              <a:rPr lang="en-US" sz="2100" b="1" dirty="0">
                <a:solidFill>
                  <a:schemeClr val="bg2">
                    <a:lumMod val="50000"/>
                  </a:schemeClr>
                </a:solidFill>
              </a:rPr>
              <a:t>03</a:t>
            </a:r>
          </a:p>
        </p:txBody>
      </p:sp>
      <p:sp>
        <p:nvSpPr>
          <p:cNvPr id="30" name="TextBox 29">
            <a:extLst>
              <a:ext uri="{FF2B5EF4-FFF2-40B4-BE49-F238E27FC236}">
                <a16:creationId xmlns:a16="http://schemas.microsoft.com/office/drawing/2014/main" id="{21C6F6DD-53CF-15F5-4E42-F48FBE590D0D}"/>
              </a:ext>
            </a:extLst>
          </p:cNvPr>
          <p:cNvSpPr txBox="1"/>
          <p:nvPr/>
        </p:nvSpPr>
        <p:spPr>
          <a:xfrm>
            <a:off x="359276" y="4628485"/>
            <a:ext cx="418704" cy="369332"/>
          </a:xfrm>
          <a:prstGeom prst="rect">
            <a:avLst/>
          </a:prstGeom>
          <a:noFill/>
        </p:spPr>
        <p:txBody>
          <a:bodyPr wrap="none" rtlCol="0" anchor="ctr">
            <a:spAutoFit/>
          </a:bodyPr>
          <a:lstStyle/>
          <a:p>
            <a:pPr algn="r"/>
            <a:r>
              <a:rPr lang="en-US" dirty="0">
                <a:solidFill>
                  <a:schemeClr val="bg2">
                    <a:lumMod val="90000"/>
                  </a:schemeClr>
                </a:solidFill>
              </a:rPr>
              <a:t>04</a:t>
            </a:r>
          </a:p>
        </p:txBody>
      </p:sp>
    </p:spTree>
    <p:extLst>
      <p:ext uri="{BB962C8B-B14F-4D97-AF65-F5344CB8AC3E}">
        <p14:creationId xmlns:p14="http://schemas.microsoft.com/office/powerpoint/2010/main" val="397436748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223" name="Oval 222">
            <a:extLst>
              <a:ext uri="{FF2B5EF4-FFF2-40B4-BE49-F238E27FC236}">
                <a16:creationId xmlns:a16="http://schemas.microsoft.com/office/drawing/2014/main" id="{2851075E-4D42-8369-6D03-10D888681124}"/>
              </a:ext>
            </a:extLst>
          </p:cNvPr>
          <p:cNvSpPr/>
          <p:nvPr/>
        </p:nvSpPr>
        <p:spPr>
          <a:xfrm>
            <a:off x="3885591" y="1085905"/>
            <a:ext cx="715893" cy="715893"/>
          </a:xfrm>
          <a:prstGeom prst="ellipse">
            <a:avLst/>
          </a:prstGeom>
          <a:solidFill>
            <a:srgbClr val="2F559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25" name="Oval 224">
            <a:extLst>
              <a:ext uri="{FF2B5EF4-FFF2-40B4-BE49-F238E27FC236}">
                <a16:creationId xmlns:a16="http://schemas.microsoft.com/office/drawing/2014/main" id="{15CCA900-7A65-A409-285A-358073EC9E9E}"/>
              </a:ext>
            </a:extLst>
          </p:cNvPr>
          <p:cNvSpPr/>
          <p:nvPr/>
        </p:nvSpPr>
        <p:spPr>
          <a:xfrm>
            <a:off x="3885591" y="1833025"/>
            <a:ext cx="715893" cy="715893"/>
          </a:xfrm>
          <a:prstGeom prst="ellipse">
            <a:avLst/>
          </a:prstGeom>
          <a:solidFill>
            <a:srgbClr val="9107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26" name="Oval 225">
            <a:extLst>
              <a:ext uri="{FF2B5EF4-FFF2-40B4-BE49-F238E27FC236}">
                <a16:creationId xmlns:a16="http://schemas.microsoft.com/office/drawing/2014/main" id="{C5777059-1772-64A5-2415-7AD47664DBB4}"/>
              </a:ext>
            </a:extLst>
          </p:cNvPr>
          <p:cNvSpPr/>
          <p:nvPr/>
        </p:nvSpPr>
        <p:spPr>
          <a:xfrm>
            <a:off x="3885591" y="2617942"/>
            <a:ext cx="715893" cy="715893"/>
          </a:xfrm>
          <a:prstGeom prst="ellipse">
            <a:avLst/>
          </a:prstGeom>
          <a:solidFill>
            <a:srgbClr val="2F559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pic>
        <p:nvPicPr>
          <p:cNvPr id="227" name="图片 8">
            <a:extLst>
              <a:ext uri="{FF2B5EF4-FFF2-40B4-BE49-F238E27FC236}">
                <a16:creationId xmlns:a16="http://schemas.microsoft.com/office/drawing/2014/main" id="{4DBD47E5-FE7C-A620-5667-DCE191F786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894" y="1391346"/>
            <a:ext cx="3158208" cy="3819845"/>
          </a:xfrm>
          <a:prstGeom prst="rect">
            <a:avLst/>
          </a:prstGeom>
        </p:spPr>
      </p:pic>
      <p:sp>
        <p:nvSpPr>
          <p:cNvPr id="228" name="文本框 9">
            <a:extLst>
              <a:ext uri="{FF2B5EF4-FFF2-40B4-BE49-F238E27FC236}">
                <a16:creationId xmlns:a16="http://schemas.microsoft.com/office/drawing/2014/main" id="{7E11F2C2-42F4-FA8C-EE9A-3A5CD5A47CB5}"/>
              </a:ext>
            </a:extLst>
          </p:cNvPr>
          <p:cNvSpPr txBox="1"/>
          <p:nvPr/>
        </p:nvSpPr>
        <p:spPr>
          <a:xfrm>
            <a:off x="3885591" y="1119714"/>
            <a:ext cx="697627"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01</a:t>
            </a:r>
          </a:p>
        </p:txBody>
      </p:sp>
      <p:sp>
        <p:nvSpPr>
          <p:cNvPr id="229" name="文本框 56">
            <a:extLst>
              <a:ext uri="{FF2B5EF4-FFF2-40B4-BE49-F238E27FC236}">
                <a16:creationId xmlns:a16="http://schemas.microsoft.com/office/drawing/2014/main" id="{78FB97FD-0F48-D634-2DD7-FAB485B20BC9}"/>
              </a:ext>
            </a:extLst>
          </p:cNvPr>
          <p:cNvSpPr txBox="1"/>
          <p:nvPr/>
        </p:nvSpPr>
        <p:spPr>
          <a:xfrm>
            <a:off x="3885591" y="1833808"/>
            <a:ext cx="697627"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02</a:t>
            </a:r>
          </a:p>
        </p:txBody>
      </p:sp>
      <p:sp>
        <p:nvSpPr>
          <p:cNvPr id="231" name="文本框 58">
            <a:extLst>
              <a:ext uri="{FF2B5EF4-FFF2-40B4-BE49-F238E27FC236}">
                <a16:creationId xmlns:a16="http://schemas.microsoft.com/office/drawing/2014/main" id="{A9B52270-DBE0-8D8B-6758-518786894826}"/>
              </a:ext>
            </a:extLst>
          </p:cNvPr>
          <p:cNvSpPr txBox="1"/>
          <p:nvPr/>
        </p:nvSpPr>
        <p:spPr>
          <a:xfrm>
            <a:off x="3885591" y="2666224"/>
            <a:ext cx="764953"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03</a:t>
            </a:r>
          </a:p>
        </p:txBody>
      </p:sp>
      <p:sp>
        <p:nvSpPr>
          <p:cNvPr id="232" name="文本框 10">
            <a:extLst>
              <a:ext uri="{FF2B5EF4-FFF2-40B4-BE49-F238E27FC236}">
                <a16:creationId xmlns:a16="http://schemas.microsoft.com/office/drawing/2014/main" id="{6886D671-917E-753C-64C3-4C763CB42304}"/>
              </a:ext>
            </a:extLst>
          </p:cNvPr>
          <p:cNvSpPr txBox="1"/>
          <p:nvPr/>
        </p:nvSpPr>
        <p:spPr>
          <a:xfrm>
            <a:off x="4689941" y="1156118"/>
            <a:ext cx="4114165" cy="460375"/>
          </a:xfrm>
          <a:prstGeom prst="rect">
            <a:avLst/>
          </a:prstGeom>
          <a:noFill/>
        </p:spPr>
        <p:txBody>
          <a:bodyPr wrap="square" rtlCol="0">
            <a:spAutoFit/>
          </a:bodyPr>
          <a:lstStyle/>
          <a:p>
            <a:pPr algn="l"/>
            <a:r>
              <a:rPr lang="en-US" altLang="zh-CN" dirty="0">
                <a:solidFill>
                  <a:srgbClr val="2F5597"/>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Motivation</a:t>
            </a:r>
            <a:endParaRPr lang="zh-CN" altLang="en-US" sz="2400" dirty="0">
              <a:solidFill>
                <a:srgbClr val="2F5597"/>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33" name="文本框 59">
            <a:extLst>
              <a:ext uri="{FF2B5EF4-FFF2-40B4-BE49-F238E27FC236}">
                <a16:creationId xmlns:a16="http://schemas.microsoft.com/office/drawing/2014/main" id="{B45FF8FF-1890-2D37-2727-8C03F5E72B4C}"/>
              </a:ext>
            </a:extLst>
          </p:cNvPr>
          <p:cNvSpPr txBox="1"/>
          <p:nvPr/>
        </p:nvSpPr>
        <p:spPr>
          <a:xfrm>
            <a:off x="4689941" y="1927557"/>
            <a:ext cx="1957587" cy="461665"/>
          </a:xfrm>
          <a:prstGeom prst="rect">
            <a:avLst/>
          </a:prstGeom>
          <a:noFill/>
        </p:spPr>
        <p:txBody>
          <a:bodyPr wrap="none" rtlCol="0">
            <a:spAutoFit/>
          </a:bodyPr>
          <a:lstStyle/>
          <a:p>
            <a:pPr algn="l"/>
            <a:r>
              <a:rPr lang="en-US" altLang="zh-CN" sz="2400" dirty="0">
                <a:solidFill>
                  <a:srgbClr val="910736"/>
                </a:solidFill>
                <a:uFillTx/>
                <a:latin typeface="Montserrat SemiBold" panose="00000700000000000000" charset="0"/>
                <a:ea typeface="字魂52号-阿开漫画体" panose="00000500000000000000" pitchFamily="2" charset="-122"/>
                <a:cs typeface="Montserrat SemiBold" panose="00000700000000000000" charset="0"/>
                <a:sym typeface="+mn-ea"/>
              </a:rPr>
              <a:t>Algorithms</a:t>
            </a:r>
            <a:endParaRPr lang="zh-CN" altLang="en-US" sz="2400" spc="600" dirty="0">
              <a:solidFill>
                <a:srgbClr val="910736"/>
              </a:solidFill>
              <a:latin typeface="Montserrat SemiBold" panose="00000700000000000000" charset="0"/>
              <a:ea typeface="字魂52号-阿开漫画体" panose="00000500000000000000" pitchFamily="2" charset="-122"/>
              <a:cs typeface="Montserrat SemiBold" panose="00000700000000000000" charset="0"/>
              <a:sym typeface="方正黑体简体" panose="02000000000000000000" pitchFamily="65" charset="-122"/>
            </a:endParaRPr>
          </a:p>
        </p:txBody>
      </p:sp>
      <p:sp>
        <p:nvSpPr>
          <p:cNvPr id="235" name="文本框 61">
            <a:extLst>
              <a:ext uri="{FF2B5EF4-FFF2-40B4-BE49-F238E27FC236}">
                <a16:creationId xmlns:a16="http://schemas.microsoft.com/office/drawing/2014/main" id="{812715A7-1395-3AB2-1753-B61B45C38160}"/>
              </a:ext>
            </a:extLst>
          </p:cNvPr>
          <p:cNvSpPr txBox="1"/>
          <p:nvPr/>
        </p:nvSpPr>
        <p:spPr>
          <a:xfrm>
            <a:off x="4689941" y="2633570"/>
            <a:ext cx="4455160" cy="460375"/>
          </a:xfrm>
          <a:prstGeom prst="rect">
            <a:avLst/>
          </a:prstGeom>
          <a:noFill/>
        </p:spPr>
        <p:txBody>
          <a:bodyPr wrap="square" rtlCol="0">
            <a:spAutoFit/>
          </a:bodyPr>
          <a:lstStyle/>
          <a:p>
            <a:r>
              <a:rPr lang="en-US" altLang="zh-CN" dirty="0">
                <a:solidFill>
                  <a:srgbClr val="2F5597"/>
                </a:solidFill>
                <a:latin typeface="Montserrat SemiBold" panose="00000700000000000000" charset="0"/>
                <a:ea typeface="字魂52号-阿开漫画体" panose="00000500000000000000" pitchFamily="2" charset="-122"/>
                <a:cs typeface="Montserrat SemiBold" panose="00000700000000000000" charset="0"/>
                <a:sym typeface="+mn-ea"/>
              </a:rPr>
              <a:t>MIMO Model</a:t>
            </a:r>
            <a:endParaRPr lang="zh-CN" altLang="en-US" sz="2400" dirty="0">
              <a:solidFill>
                <a:srgbClr val="2F5597"/>
              </a:solidFill>
              <a:uFillTx/>
              <a:latin typeface="Montserrat SemiBold" panose="00000700000000000000" charset="0"/>
              <a:ea typeface="字魂52号-阿开漫画体" panose="00000500000000000000" pitchFamily="2" charset="-122"/>
              <a:cs typeface="Montserrat SemiBold" panose="00000700000000000000" charset="0"/>
              <a:sym typeface="+mn-ea"/>
            </a:endParaRPr>
          </a:p>
        </p:txBody>
      </p:sp>
      <p:sp>
        <p:nvSpPr>
          <p:cNvPr id="236" name="文本框 4">
            <a:extLst>
              <a:ext uri="{FF2B5EF4-FFF2-40B4-BE49-F238E27FC236}">
                <a16:creationId xmlns:a16="http://schemas.microsoft.com/office/drawing/2014/main" id="{5E6FEC5B-B0FE-576F-E99D-BE2137965A79}"/>
              </a:ext>
            </a:extLst>
          </p:cNvPr>
          <p:cNvSpPr txBox="1"/>
          <p:nvPr/>
        </p:nvSpPr>
        <p:spPr>
          <a:xfrm>
            <a:off x="6531353" y="182966"/>
            <a:ext cx="2343150" cy="6451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accent2">
                    <a:lumMod val="75000"/>
                  </a:schemeClr>
                </a:solidFill>
                <a:effectLst/>
                <a:uLnTx/>
                <a:uFillTx/>
                <a:latin typeface="Montserrat SemiBold" panose="00000700000000000000" charset="0"/>
                <a:ea typeface="字魂36号-正文宋楷" panose="00000500000000000000" charset="-122"/>
                <a:cs typeface="Montserrat SemiBold" panose="00000700000000000000" charset="0"/>
                <a:sym typeface="字魂36号-正文宋楷" panose="00000500000000000000" charset="-122"/>
              </a:rPr>
              <a:t>Contents</a:t>
            </a:r>
          </a:p>
        </p:txBody>
      </p:sp>
      <p:sp>
        <p:nvSpPr>
          <p:cNvPr id="237" name="Oval 236">
            <a:extLst>
              <a:ext uri="{FF2B5EF4-FFF2-40B4-BE49-F238E27FC236}">
                <a16:creationId xmlns:a16="http://schemas.microsoft.com/office/drawing/2014/main" id="{8BCC7835-2FE5-6681-93F5-8A47FF07F336}"/>
              </a:ext>
            </a:extLst>
          </p:cNvPr>
          <p:cNvSpPr/>
          <p:nvPr/>
        </p:nvSpPr>
        <p:spPr>
          <a:xfrm>
            <a:off x="3885591" y="3390560"/>
            <a:ext cx="715893" cy="715893"/>
          </a:xfrm>
          <a:prstGeom prst="ellipse">
            <a:avLst/>
          </a:prstGeom>
          <a:solidFill>
            <a:srgbClr val="9107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38" name="Oval 237">
            <a:extLst>
              <a:ext uri="{FF2B5EF4-FFF2-40B4-BE49-F238E27FC236}">
                <a16:creationId xmlns:a16="http://schemas.microsoft.com/office/drawing/2014/main" id="{CC98DB50-532D-6377-5D91-69E64F16D010}"/>
              </a:ext>
            </a:extLst>
          </p:cNvPr>
          <p:cNvSpPr/>
          <p:nvPr/>
        </p:nvSpPr>
        <p:spPr>
          <a:xfrm>
            <a:off x="3885591" y="4892406"/>
            <a:ext cx="715893" cy="715893"/>
          </a:xfrm>
          <a:prstGeom prst="ellipse">
            <a:avLst/>
          </a:prstGeom>
          <a:solidFill>
            <a:srgbClr val="9107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39" name="Oval 238">
            <a:extLst>
              <a:ext uri="{FF2B5EF4-FFF2-40B4-BE49-F238E27FC236}">
                <a16:creationId xmlns:a16="http://schemas.microsoft.com/office/drawing/2014/main" id="{94715937-9221-4EBE-C70B-57357DD5B012}"/>
              </a:ext>
            </a:extLst>
          </p:cNvPr>
          <p:cNvSpPr/>
          <p:nvPr/>
        </p:nvSpPr>
        <p:spPr>
          <a:xfrm>
            <a:off x="3885591" y="4147011"/>
            <a:ext cx="715893" cy="715893"/>
          </a:xfrm>
          <a:prstGeom prst="ellipse">
            <a:avLst/>
          </a:prstGeom>
          <a:solidFill>
            <a:srgbClr val="2F559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41" name="文本框 9">
            <a:extLst>
              <a:ext uri="{FF2B5EF4-FFF2-40B4-BE49-F238E27FC236}">
                <a16:creationId xmlns:a16="http://schemas.microsoft.com/office/drawing/2014/main" id="{25921857-455E-9028-1C10-9452F8D65A93}"/>
              </a:ext>
            </a:extLst>
          </p:cNvPr>
          <p:cNvSpPr txBox="1"/>
          <p:nvPr/>
        </p:nvSpPr>
        <p:spPr>
          <a:xfrm>
            <a:off x="3885591" y="3424369"/>
            <a:ext cx="809837"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04</a:t>
            </a:r>
          </a:p>
        </p:txBody>
      </p:sp>
      <p:sp>
        <p:nvSpPr>
          <p:cNvPr id="242" name="文本框 56">
            <a:extLst>
              <a:ext uri="{FF2B5EF4-FFF2-40B4-BE49-F238E27FC236}">
                <a16:creationId xmlns:a16="http://schemas.microsoft.com/office/drawing/2014/main" id="{238BABBB-9D5D-E840-CA30-97D46BED840C}"/>
              </a:ext>
            </a:extLst>
          </p:cNvPr>
          <p:cNvSpPr txBox="1"/>
          <p:nvPr/>
        </p:nvSpPr>
        <p:spPr>
          <a:xfrm>
            <a:off x="3863819" y="4158680"/>
            <a:ext cx="764953"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05</a:t>
            </a:r>
          </a:p>
        </p:txBody>
      </p:sp>
      <p:sp>
        <p:nvSpPr>
          <p:cNvPr id="243" name="文本框 57">
            <a:extLst>
              <a:ext uri="{FF2B5EF4-FFF2-40B4-BE49-F238E27FC236}">
                <a16:creationId xmlns:a16="http://schemas.microsoft.com/office/drawing/2014/main" id="{DDE54DB2-1B7A-7964-A655-DE79D68FBA84}"/>
              </a:ext>
            </a:extLst>
          </p:cNvPr>
          <p:cNvSpPr txBox="1"/>
          <p:nvPr/>
        </p:nvSpPr>
        <p:spPr>
          <a:xfrm>
            <a:off x="3863819" y="4900912"/>
            <a:ext cx="785793"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06</a:t>
            </a:r>
          </a:p>
        </p:txBody>
      </p:sp>
      <p:sp>
        <p:nvSpPr>
          <p:cNvPr id="245" name="文本框 10">
            <a:extLst>
              <a:ext uri="{FF2B5EF4-FFF2-40B4-BE49-F238E27FC236}">
                <a16:creationId xmlns:a16="http://schemas.microsoft.com/office/drawing/2014/main" id="{5CF1F264-CA00-6EB4-E22B-0F76DC42B293}"/>
              </a:ext>
            </a:extLst>
          </p:cNvPr>
          <p:cNvSpPr txBox="1"/>
          <p:nvPr/>
        </p:nvSpPr>
        <p:spPr>
          <a:xfrm>
            <a:off x="4689941" y="3335057"/>
            <a:ext cx="4114165" cy="830997"/>
          </a:xfrm>
          <a:prstGeom prst="rect">
            <a:avLst/>
          </a:prstGeom>
          <a:noFill/>
        </p:spPr>
        <p:txBody>
          <a:bodyPr wrap="square" rtlCol="0">
            <a:spAutoFit/>
          </a:bodyPr>
          <a:lstStyle/>
          <a:p>
            <a:pPr algn="l"/>
            <a:r>
              <a:rPr lang="en-US" altLang="zh-CN" dirty="0">
                <a:solidFill>
                  <a:srgbClr val="910736"/>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Implementation &amp; Configuration</a:t>
            </a:r>
            <a:endParaRPr lang="zh-CN" altLang="en-US" sz="2400" dirty="0">
              <a:solidFill>
                <a:srgbClr val="910736"/>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46" name="文本框 59">
            <a:extLst>
              <a:ext uri="{FF2B5EF4-FFF2-40B4-BE49-F238E27FC236}">
                <a16:creationId xmlns:a16="http://schemas.microsoft.com/office/drawing/2014/main" id="{9FEB9A49-7351-39CA-43D3-A6FE40BA06E0}"/>
              </a:ext>
            </a:extLst>
          </p:cNvPr>
          <p:cNvSpPr txBox="1"/>
          <p:nvPr/>
        </p:nvSpPr>
        <p:spPr>
          <a:xfrm>
            <a:off x="4689941" y="4274124"/>
            <a:ext cx="1345240" cy="461665"/>
          </a:xfrm>
          <a:prstGeom prst="rect">
            <a:avLst/>
          </a:prstGeom>
          <a:noFill/>
        </p:spPr>
        <p:txBody>
          <a:bodyPr wrap="none" rtlCol="0">
            <a:spAutoFit/>
          </a:bodyPr>
          <a:lstStyle/>
          <a:p>
            <a:pPr algn="l"/>
            <a:r>
              <a:rPr lang="en-US" altLang="zh-CN" dirty="0">
                <a:solidFill>
                  <a:srgbClr val="2F5597"/>
                </a:solidFill>
                <a:latin typeface="Montserrat SemiBold" panose="00000700000000000000" charset="0"/>
                <a:ea typeface="字魂52号-阿开漫画体" panose="00000500000000000000" pitchFamily="2" charset="-122"/>
                <a:cs typeface="Montserrat SemiBold" panose="00000700000000000000" charset="0"/>
                <a:sym typeface="+mn-ea"/>
              </a:rPr>
              <a:t>Results</a:t>
            </a:r>
            <a:endParaRPr lang="zh-CN" altLang="en-US" sz="2400" spc="600" dirty="0">
              <a:solidFill>
                <a:srgbClr val="2F5597"/>
              </a:solidFill>
              <a:latin typeface="Montserrat SemiBold" panose="00000700000000000000" charset="0"/>
              <a:ea typeface="字魂52号-阿开漫画体" panose="00000500000000000000" pitchFamily="2" charset="-122"/>
              <a:cs typeface="Montserrat SemiBold" panose="00000700000000000000" charset="0"/>
              <a:sym typeface="方正黑体简体" panose="02000000000000000000" pitchFamily="65" charset="-122"/>
            </a:endParaRPr>
          </a:p>
        </p:txBody>
      </p:sp>
      <p:sp>
        <p:nvSpPr>
          <p:cNvPr id="247" name="文本框 60">
            <a:extLst>
              <a:ext uri="{FF2B5EF4-FFF2-40B4-BE49-F238E27FC236}">
                <a16:creationId xmlns:a16="http://schemas.microsoft.com/office/drawing/2014/main" id="{103C865C-43C4-69DD-86A6-37AD69214BFF}"/>
              </a:ext>
            </a:extLst>
          </p:cNvPr>
          <p:cNvSpPr txBox="1"/>
          <p:nvPr/>
        </p:nvSpPr>
        <p:spPr>
          <a:xfrm>
            <a:off x="4689941" y="4915564"/>
            <a:ext cx="4469493" cy="461665"/>
          </a:xfrm>
          <a:prstGeom prst="rect">
            <a:avLst/>
          </a:prstGeom>
          <a:noFill/>
        </p:spPr>
        <p:txBody>
          <a:bodyPr wrap="none" rtlCol="0">
            <a:spAutoFit/>
          </a:bodyPr>
          <a:lstStyle/>
          <a:p>
            <a:pPr algn="l"/>
            <a:r>
              <a:rPr lang="en-US" altLang="zh-CN" dirty="0">
                <a:solidFill>
                  <a:srgbClr val="910736"/>
                </a:solidFill>
                <a:latin typeface="Montserrat SemiBold" panose="00000700000000000000" charset="0"/>
                <a:ea typeface="字魂52号-阿开漫画体" panose="00000500000000000000" pitchFamily="2" charset="-122"/>
                <a:cs typeface="Montserrat SemiBold" panose="00000700000000000000" charset="0"/>
                <a:sym typeface="+mn-ea"/>
              </a:rPr>
              <a:t>Computational Complexity</a:t>
            </a:r>
            <a:endParaRPr lang="zh-CN" altLang="en-US" sz="2400" dirty="0">
              <a:solidFill>
                <a:srgbClr val="910736"/>
              </a:solidFill>
              <a:uFillTx/>
              <a:latin typeface="Montserrat SemiBold" panose="00000700000000000000" charset="0"/>
              <a:ea typeface="字魂52号-阿开漫画体" panose="00000500000000000000" pitchFamily="2" charset="-122"/>
              <a:cs typeface="Montserrat SemiBold" panose="00000700000000000000" charset="0"/>
              <a:sym typeface="+mn-ea"/>
            </a:endParaRPr>
          </a:p>
        </p:txBody>
      </p:sp>
      <p:sp>
        <p:nvSpPr>
          <p:cNvPr id="2" name="Oval 1">
            <a:extLst>
              <a:ext uri="{FF2B5EF4-FFF2-40B4-BE49-F238E27FC236}">
                <a16:creationId xmlns:a16="http://schemas.microsoft.com/office/drawing/2014/main" id="{1DD717C7-606A-9E05-AB65-6C0687D4602F}"/>
              </a:ext>
            </a:extLst>
          </p:cNvPr>
          <p:cNvSpPr/>
          <p:nvPr/>
        </p:nvSpPr>
        <p:spPr>
          <a:xfrm>
            <a:off x="3912349" y="5637801"/>
            <a:ext cx="715893" cy="715893"/>
          </a:xfrm>
          <a:prstGeom prst="ellipse">
            <a:avLst/>
          </a:prstGeom>
          <a:solidFill>
            <a:srgbClr val="2F559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dirty="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5" name="文本框 9">
            <a:extLst>
              <a:ext uri="{FF2B5EF4-FFF2-40B4-BE49-F238E27FC236}">
                <a16:creationId xmlns:a16="http://schemas.microsoft.com/office/drawing/2014/main" id="{36B9F3A3-C741-794D-79CB-69EF2F9A933B}"/>
              </a:ext>
            </a:extLst>
          </p:cNvPr>
          <p:cNvSpPr txBox="1"/>
          <p:nvPr/>
        </p:nvSpPr>
        <p:spPr>
          <a:xfrm>
            <a:off x="3885591" y="5683717"/>
            <a:ext cx="776175" cy="646331"/>
          </a:xfrm>
          <a:prstGeom prst="rect">
            <a:avLst/>
          </a:prstGeom>
          <a:noFill/>
        </p:spPr>
        <p:txBody>
          <a:bodyPr wrap="squar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07</a:t>
            </a:r>
          </a:p>
        </p:txBody>
      </p:sp>
      <p:sp>
        <p:nvSpPr>
          <p:cNvPr id="8" name="文本框 59">
            <a:extLst>
              <a:ext uri="{FF2B5EF4-FFF2-40B4-BE49-F238E27FC236}">
                <a16:creationId xmlns:a16="http://schemas.microsoft.com/office/drawing/2014/main" id="{AEF2E235-1072-0532-CED4-27B1E6977300}"/>
              </a:ext>
            </a:extLst>
          </p:cNvPr>
          <p:cNvSpPr txBox="1"/>
          <p:nvPr/>
        </p:nvSpPr>
        <p:spPr>
          <a:xfrm>
            <a:off x="4665201" y="5753602"/>
            <a:ext cx="4370107" cy="461665"/>
          </a:xfrm>
          <a:prstGeom prst="rect">
            <a:avLst/>
          </a:prstGeom>
          <a:noFill/>
        </p:spPr>
        <p:txBody>
          <a:bodyPr wrap="none" rtlCol="0">
            <a:spAutoFit/>
          </a:bodyPr>
          <a:lstStyle/>
          <a:p>
            <a:pPr algn="l"/>
            <a:r>
              <a:rPr lang="en-US" altLang="zh-CN" sz="2400" dirty="0">
                <a:solidFill>
                  <a:srgbClr val="910736"/>
                </a:solidFill>
                <a:uFillTx/>
                <a:latin typeface="Montserrat SemiBold" panose="00000700000000000000" charset="0"/>
                <a:ea typeface="字魂52号-阿开漫画体" panose="00000500000000000000" pitchFamily="2" charset="-122"/>
                <a:cs typeface="Montserrat SemiBold" panose="00000700000000000000" charset="0"/>
                <a:sym typeface="+mn-ea"/>
              </a:rPr>
              <a:t>Conclusion &amp; Future Work</a:t>
            </a:r>
            <a:endParaRPr lang="zh-CN" altLang="en-US" sz="2400" spc="600" dirty="0">
              <a:solidFill>
                <a:srgbClr val="910736"/>
              </a:solidFill>
              <a:latin typeface="Montserrat SemiBold" panose="00000700000000000000" charset="0"/>
              <a:ea typeface="字魂52号-阿开漫画体" panose="00000500000000000000" pitchFamily="2" charset="-122"/>
              <a:cs typeface="Montserrat SemiBold" panose="00000700000000000000" charset="0"/>
              <a:sym typeface="方正黑体简体" panose="02000000000000000000" pitchFamily="65" charset="-122"/>
            </a:endParaRPr>
          </a:p>
        </p:txBody>
      </p:sp>
    </p:spTree>
    <p:extLst>
      <p:ext uri="{BB962C8B-B14F-4D97-AF65-F5344CB8AC3E}">
        <p14:creationId xmlns:p14="http://schemas.microsoft.com/office/powerpoint/2010/main" val="17744434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4B01898-948B-38A3-8A95-95D98ABA5B11}"/>
              </a:ext>
            </a:extLst>
          </p:cNvPr>
          <p:cNvSpPr/>
          <p:nvPr/>
        </p:nvSpPr>
        <p:spPr>
          <a:xfrm>
            <a:off x="1076326" y="1670050"/>
            <a:ext cx="1263014" cy="917576"/>
          </a:xfrm>
          <a:prstGeom prst="roundRect">
            <a:avLst>
              <a:gd name="adj" fmla="val 10439"/>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Quantum Initialization</a:t>
            </a:r>
          </a:p>
        </p:txBody>
      </p:sp>
      <p:sp>
        <p:nvSpPr>
          <p:cNvPr id="6" name="Rectangle: Rounded Corners 5">
            <a:extLst>
              <a:ext uri="{FF2B5EF4-FFF2-40B4-BE49-F238E27FC236}">
                <a16:creationId xmlns:a16="http://schemas.microsoft.com/office/drawing/2014/main" id="{B35CB926-95FE-6324-005A-60283012838A}"/>
              </a:ext>
            </a:extLst>
          </p:cNvPr>
          <p:cNvSpPr/>
          <p:nvPr/>
        </p:nvSpPr>
        <p:spPr>
          <a:xfrm>
            <a:off x="1076326" y="2587624"/>
            <a:ext cx="1263014" cy="917576"/>
          </a:xfrm>
          <a:prstGeom prst="roundRect">
            <a:avLst>
              <a:gd name="adj" fmla="val 125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Complexity</a:t>
            </a:r>
          </a:p>
        </p:txBody>
      </p:sp>
      <p:sp>
        <p:nvSpPr>
          <p:cNvPr id="7" name="Rectangle: Rounded Corners 6">
            <a:extLst>
              <a:ext uri="{FF2B5EF4-FFF2-40B4-BE49-F238E27FC236}">
                <a16:creationId xmlns:a16="http://schemas.microsoft.com/office/drawing/2014/main" id="{B6E95152-3BA9-90E4-B3F7-DC711F9A2743}"/>
              </a:ext>
            </a:extLst>
          </p:cNvPr>
          <p:cNvSpPr/>
          <p:nvPr/>
        </p:nvSpPr>
        <p:spPr>
          <a:xfrm>
            <a:off x="1076326" y="3508373"/>
            <a:ext cx="1263014" cy="917576"/>
          </a:xfrm>
          <a:prstGeom prst="roundRect">
            <a:avLst>
              <a:gd name="adj" fmla="val 9401"/>
            </a:avLst>
          </a:prstGeom>
          <a:solidFill>
            <a:srgbClr val="9CB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Quantum Selection</a:t>
            </a:r>
          </a:p>
        </p:txBody>
      </p:sp>
      <p:sp>
        <p:nvSpPr>
          <p:cNvPr id="16" name="Rectangle: Rounded Corners 15">
            <a:extLst>
              <a:ext uri="{FF2B5EF4-FFF2-40B4-BE49-F238E27FC236}">
                <a16:creationId xmlns:a16="http://schemas.microsoft.com/office/drawing/2014/main" id="{45A28CF2-A029-ADC1-FCDD-7E3D5347DBB7}"/>
              </a:ext>
            </a:extLst>
          </p:cNvPr>
          <p:cNvSpPr/>
          <p:nvPr/>
        </p:nvSpPr>
        <p:spPr>
          <a:xfrm>
            <a:off x="790575" y="4419598"/>
            <a:ext cx="1548766" cy="917576"/>
          </a:xfrm>
          <a:prstGeom prst="roundRect">
            <a:avLst>
              <a:gd name="adj" fmla="val 11477"/>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US" sz="1400" b="1" dirty="0">
                <a:solidFill>
                  <a:schemeClr val="bg1"/>
                </a:solidFill>
              </a:rPr>
              <a:t>Complexity</a:t>
            </a:r>
          </a:p>
        </p:txBody>
      </p:sp>
      <p:grpSp>
        <p:nvGrpSpPr>
          <p:cNvPr id="13" name="Group 12">
            <a:extLst>
              <a:ext uri="{FF2B5EF4-FFF2-40B4-BE49-F238E27FC236}">
                <a16:creationId xmlns:a16="http://schemas.microsoft.com/office/drawing/2014/main" id="{FC8389B7-C831-321F-E6CE-1E11048CBB38}"/>
              </a:ext>
            </a:extLst>
          </p:cNvPr>
          <p:cNvGrpSpPr/>
          <p:nvPr/>
        </p:nvGrpSpPr>
        <p:grpSpPr>
          <a:xfrm>
            <a:off x="2270127" y="1670051"/>
            <a:ext cx="6520070" cy="3670300"/>
            <a:chOff x="3026835" y="982134"/>
            <a:chExt cx="8693427" cy="4893733"/>
          </a:xfrm>
          <a:solidFill>
            <a:srgbClr val="4BACC6"/>
          </a:solidFill>
          <a:effectLst>
            <a:outerShdw blurRad="152400" dist="63500" dir="10800000" algn="r" rotWithShape="0">
              <a:prstClr val="black">
                <a:alpha val="40000"/>
              </a:prstClr>
            </a:outerShdw>
          </a:effectLst>
        </p:grpSpPr>
        <p:sp>
          <p:nvSpPr>
            <p:cNvPr id="14" name="Rectangle: Rounded Corners 13">
              <a:extLst>
                <a:ext uri="{FF2B5EF4-FFF2-40B4-BE49-F238E27FC236}">
                  <a16:creationId xmlns:a16="http://schemas.microsoft.com/office/drawing/2014/main" id="{A3DD7C13-E087-A4FC-E2B8-6B3532F07A38}"/>
                </a:ext>
              </a:extLst>
            </p:cNvPr>
            <p:cNvSpPr/>
            <p:nvPr/>
          </p:nvSpPr>
          <p:spPr>
            <a:xfrm>
              <a:off x="3026835" y="982134"/>
              <a:ext cx="8390465" cy="4893733"/>
            </a:xfrm>
            <a:prstGeom prst="roundRect">
              <a:avLst>
                <a:gd name="adj" fmla="val 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Shape 14">
              <a:extLst>
                <a:ext uri="{FF2B5EF4-FFF2-40B4-BE49-F238E27FC236}">
                  <a16:creationId xmlns:a16="http://schemas.microsoft.com/office/drawing/2014/main" id="{F1A55F40-55FF-9460-F7B1-95438E9C6D17}"/>
                </a:ext>
              </a:extLst>
            </p:cNvPr>
            <p:cNvSpPr/>
            <p:nvPr/>
          </p:nvSpPr>
          <p:spPr>
            <a:xfrm>
              <a:off x="11417300" y="982134"/>
              <a:ext cx="302962" cy="4893733"/>
            </a:xfrm>
            <a:custGeom>
              <a:avLst/>
              <a:gdLst>
                <a:gd name="connsiteX0" fmla="*/ 0 w 302962"/>
                <a:gd name="connsiteY0" fmla="*/ 0 h 4893733"/>
                <a:gd name="connsiteX1" fmla="*/ 159332 w 302962"/>
                <a:gd name="connsiteY1" fmla="*/ 0 h 4893733"/>
                <a:gd name="connsiteX2" fmla="*/ 302962 w 302962"/>
                <a:gd name="connsiteY2" fmla="*/ 143630 h 4893733"/>
                <a:gd name="connsiteX3" fmla="*/ 302962 w 302962"/>
                <a:gd name="connsiteY3" fmla="*/ 4750103 h 4893733"/>
                <a:gd name="connsiteX4" fmla="*/ 159332 w 302962"/>
                <a:gd name="connsiteY4" fmla="*/ 4893733 h 4893733"/>
                <a:gd name="connsiteX5" fmla="*/ 0 w 302962"/>
                <a:gd name="connsiteY5" fmla="*/ 4893733 h 489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962" h="4893733">
                  <a:moveTo>
                    <a:pt x="0" y="0"/>
                  </a:moveTo>
                  <a:lnTo>
                    <a:pt x="159332" y="0"/>
                  </a:lnTo>
                  <a:cubicBezTo>
                    <a:pt x="238657" y="0"/>
                    <a:pt x="302962" y="64305"/>
                    <a:pt x="302962" y="143630"/>
                  </a:cubicBezTo>
                  <a:lnTo>
                    <a:pt x="302962" y="4750103"/>
                  </a:lnTo>
                  <a:cubicBezTo>
                    <a:pt x="302962" y="4829428"/>
                    <a:pt x="238657" y="4893733"/>
                    <a:pt x="159332" y="4893733"/>
                  </a:cubicBezTo>
                  <a:lnTo>
                    <a:pt x="0" y="489373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17" name="Rectangle 16">
            <a:extLst>
              <a:ext uri="{FF2B5EF4-FFF2-40B4-BE49-F238E27FC236}">
                <a16:creationId xmlns:a16="http://schemas.microsoft.com/office/drawing/2014/main" id="{80A603D8-36A6-77AC-4223-54F8E50D9187}"/>
              </a:ext>
            </a:extLst>
          </p:cNvPr>
          <p:cNvSpPr/>
          <p:nvPr/>
        </p:nvSpPr>
        <p:spPr>
          <a:xfrm>
            <a:off x="3421507" y="2084162"/>
            <a:ext cx="5032028" cy="292328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D0D82614-7D4F-EC0B-D756-E9A22C773793}"/>
              </a:ext>
            </a:extLst>
          </p:cNvPr>
          <p:cNvGrpSpPr/>
          <p:nvPr/>
        </p:nvGrpSpPr>
        <p:grpSpPr>
          <a:xfrm>
            <a:off x="3720529" y="2213482"/>
            <a:ext cx="4632896" cy="1305399"/>
            <a:chOff x="332936" y="2412323"/>
            <a:chExt cx="2926080" cy="1740532"/>
          </a:xfrm>
        </p:grpSpPr>
        <p:sp>
          <p:nvSpPr>
            <p:cNvPr id="19" name="TextBox 18">
              <a:extLst>
                <a:ext uri="{FF2B5EF4-FFF2-40B4-BE49-F238E27FC236}">
                  <a16:creationId xmlns:a16="http://schemas.microsoft.com/office/drawing/2014/main" id="{20855A92-BCE8-9651-CBDF-3CAF358AD33F}"/>
                </a:ext>
              </a:extLst>
            </p:cNvPr>
            <p:cNvSpPr txBox="1"/>
            <p:nvPr/>
          </p:nvSpPr>
          <p:spPr>
            <a:xfrm>
              <a:off x="332936" y="2412323"/>
              <a:ext cx="2926080" cy="677108"/>
            </a:xfrm>
            <a:prstGeom prst="rect">
              <a:avLst/>
            </a:prstGeom>
            <a:noFill/>
          </p:spPr>
          <p:txBody>
            <a:bodyPr wrap="square" lIns="0" rIns="0" rtlCol="0" anchor="b">
              <a:spAutoFit/>
            </a:bodyPr>
            <a:lstStyle/>
            <a:p>
              <a:pPr algn="ctr"/>
              <a:r>
                <a:rPr lang="en-US" sz="2700" b="1" noProof="1"/>
                <a:t>Complexity</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2277D46-7F9E-C6F8-8A87-703DB26FA026}"/>
                    </a:ext>
                  </a:extLst>
                </p:cNvPr>
                <p:cNvSpPr txBox="1"/>
                <p:nvPr/>
              </p:nvSpPr>
              <p:spPr>
                <a:xfrm>
                  <a:off x="332936" y="3086922"/>
                  <a:ext cx="2926080" cy="1065933"/>
                </a:xfrm>
                <a:prstGeom prst="rect">
                  <a:avLst/>
                </a:prstGeom>
                <a:noFill/>
              </p:spPr>
              <p:txBody>
                <a:bodyPr wrap="square" lIns="0" rIns="0" rtlCol="0" anchor="t">
                  <a:spAutoFit/>
                </a:bodyPr>
                <a:lstStyle/>
                <a:p>
                  <a:r>
                    <a:rPr lang="en-US" sz="1400" b="0" i="0" dirty="0">
                      <a:solidFill>
                        <a:srgbClr val="000000"/>
                      </a:solidFill>
                      <a:effectLst/>
                      <a:latin typeface="TimesNewRomanPSMT"/>
                    </a:rPr>
                    <a:t>This approach reduces the computational complexity of the process to </a:t>
                  </a:r>
                  <a14:m>
                    <m:oMath xmlns:m="http://schemas.openxmlformats.org/officeDocument/2006/math">
                      <m:r>
                        <a:rPr lang="en-US" sz="1400" i="1" dirty="0" smtClean="0">
                          <a:solidFill>
                            <a:schemeClr val="tx2"/>
                          </a:solidFill>
                          <a:latin typeface="Cambria Math" panose="02040503050406030204" pitchFamily="18" charset="0"/>
                        </a:rPr>
                        <m:t>𝑂</m:t>
                      </m:r>
                      <m:d>
                        <m:dPr>
                          <m:ctrlPr>
                            <a:rPr lang="en-US" sz="1400" i="1">
                              <a:solidFill>
                                <a:schemeClr val="tx2"/>
                              </a:solidFill>
                              <a:latin typeface="Cambria Math" panose="02040503050406030204" pitchFamily="18" charset="0"/>
                            </a:rPr>
                          </m:ctrlPr>
                        </m:dPr>
                        <m:e>
                          <m:sSub>
                            <m:sSubPr>
                              <m:ctrlPr>
                                <a:rPr lang="en-US" sz="1400" i="1">
                                  <a:solidFill>
                                    <a:schemeClr val="tx2"/>
                                  </a:solidFill>
                                  <a:latin typeface="Cambria Math" panose="02040503050406030204" pitchFamily="18" charset="0"/>
                                </a:rPr>
                              </m:ctrlPr>
                            </m:sSubPr>
                            <m:e>
                              <m:f>
                                <m:fPr>
                                  <m:ctrlPr>
                                    <a:rPr lang="en-US" sz="1400" i="1">
                                      <a:solidFill>
                                        <a:schemeClr val="tx2"/>
                                      </a:solidFill>
                                      <a:latin typeface="Cambria Math" panose="02040503050406030204" pitchFamily="18" charset="0"/>
                                    </a:rPr>
                                  </m:ctrlPr>
                                </m:fPr>
                                <m:num>
                                  <m:r>
                                    <a:rPr lang="en-US" sz="1400" i="1">
                                      <a:solidFill>
                                        <a:schemeClr val="tx2"/>
                                      </a:solidFill>
                                      <a:latin typeface="Cambria Math" panose="02040503050406030204" pitchFamily="18" charset="0"/>
                                    </a:rPr>
                                    <m:t>𝑆</m:t>
                                  </m:r>
                                </m:num>
                                <m:den>
                                  <m:r>
                                    <a:rPr lang="en-US" sz="1400" i="1">
                                      <a:solidFill>
                                        <a:schemeClr val="tx2"/>
                                      </a:solidFill>
                                      <a:latin typeface="Cambria Math" panose="02040503050406030204" pitchFamily="18" charset="0"/>
                                    </a:rPr>
                                    <m:t>2</m:t>
                                  </m:r>
                                </m:den>
                              </m:f>
                              <m:r>
                                <m:rPr>
                                  <m:sty m:val="p"/>
                                </m:rPr>
                                <a:rPr lang="en-US" sz="1400">
                                  <a:solidFill>
                                    <a:schemeClr val="tx2"/>
                                  </a:solidFill>
                                  <a:latin typeface="Cambria Math" panose="02040503050406030204" pitchFamily="18" charset="0"/>
                                </a:rPr>
                                <m:t>log</m:t>
                              </m:r>
                            </m:e>
                            <m:sub>
                              <m:r>
                                <a:rPr lang="en-US" sz="1400" i="1">
                                  <a:solidFill>
                                    <a:schemeClr val="tx2"/>
                                  </a:solidFill>
                                  <a:latin typeface="Cambria Math" panose="02040503050406030204" pitchFamily="18" charset="0"/>
                                </a:rPr>
                                <m:t>2</m:t>
                              </m:r>
                            </m:sub>
                          </m:sSub>
                          <m:d>
                            <m:dPr>
                              <m:ctrlPr>
                                <a:rPr lang="en-US" sz="1400" i="1">
                                  <a:solidFill>
                                    <a:schemeClr val="tx2"/>
                                  </a:solidFill>
                                  <a:latin typeface="Cambria Math" panose="02040503050406030204" pitchFamily="18" charset="0"/>
                                </a:rPr>
                              </m:ctrlPr>
                            </m:dPr>
                            <m:e>
                              <m:r>
                                <a:rPr lang="en-US" sz="1400" i="1">
                                  <a:solidFill>
                                    <a:schemeClr val="tx2"/>
                                  </a:solidFill>
                                  <a:latin typeface="Cambria Math" panose="02040503050406030204" pitchFamily="18" charset="0"/>
                                </a:rPr>
                                <m:t>𝐺</m:t>
                              </m:r>
                            </m:e>
                          </m:d>
                          <m:func>
                            <m:funcPr>
                              <m:ctrlPr>
                                <a:rPr lang="en-US" sz="1400" i="1">
                                  <a:solidFill>
                                    <a:schemeClr val="tx2"/>
                                  </a:solidFill>
                                  <a:latin typeface="Cambria Math" panose="02040503050406030204" pitchFamily="18" charset="0"/>
                                </a:rPr>
                              </m:ctrlPr>
                            </m:funcPr>
                            <m:fName>
                              <m:sSup>
                                <m:sSupPr>
                                  <m:ctrlPr>
                                    <a:rPr lang="en-US" sz="1400" i="1">
                                      <a:solidFill>
                                        <a:schemeClr val="tx2"/>
                                      </a:solidFill>
                                      <a:latin typeface="Cambria Math" panose="02040503050406030204" pitchFamily="18" charset="0"/>
                                    </a:rPr>
                                  </m:ctrlPr>
                                </m:sSupPr>
                                <m:e>
                                  <m:sSub>
                                    <m:sSubPr>
                                      <m:ctrlPr>
                                        <a:rPr lang="en-US" sz="1400" i="1">
                                          <a:solidFill>
                                            <a:schemeClr val="tx2"/>
                                          </a:solidFill>
                                          <a:latin typeface="Cambria Math" panose="02040503050406030204" pitchFamily="18" charset="0"/>
                                        </a:rPr>
                                      </m:ctrlPr>
                                    </m:sSubPr>
                                    <m:e>
                                      <m:r>
                                        <m:rPr>
                                          <m:sty m:val="p"/>
                                        </m:rPr>
                                        <a:rPr lang="en-US" sz="1400">
                                          <a:solidFill>
                                            <a:schemeClr val="tx2"/>
                                          </a:solidFill>
                                          <a:latin typeface="Cambria Math" panose="02040503050406030204" pitchFamily="18" charset="0"/>
                                        </a:rPr>
                                        <m:t>log</m:t>
                                      </m:r>
                                    </m:e>
                                    <m:sub>
                                      <m:r>
                                        <a:rPr lang="en-US" sz="1400" i="1">
                                          <a:solidFill>
                                            <a:schemeClr val="tx2"/>
                                          </a:solidFill>
                                          <a:latin typeface="Cambria Math" panose="02040503050406030204" pitchFamily="18" charset="0"/>
                                        </a:rPr>
                                        <m:t>2</m:t>
                                      </m:r>
                                    </m:sub>
                                  </m:sSub>
                                </m:e>
                                <m:sup>
                                  <m:r>
                                    <a:rPr lang="en-US" sz="1400" i="1">
                                      <a:solidFill>
                                        <a:schemeClr val="tx2"/>
                                      </a:solidFill>
                                      <a:latin typeface="Cambria Math" panose="02040503050406030204" pitchFamily="18" charset="0"/>
                                    </a:rPr>
                                    <m:t>3</m:t>
                                  </m:r>
                                </m:sup>
                              </m:sSup>
                            </m:fName>
                            <m:e>
                              <m:r>
                                <a:rPr lang="en-US" sz="1400" i="1">
                                  <a:solidFill>
                                    <a:schemeClr val="tx2"/>
                                  </a:solidFill>
                                  <a:latin typeface="Cambria Math" panose="02040503050406030204" pitchFamily="18" charset="0"/>
                                </a:rPr>
                                <m:t>(</m:t>
                              </m:r>
                              <m:rad>
                                <m:radPr>
                                  <m:degHide m:val="on"/>
                                  <m:ctrlPr>
                                    <a:rPr lang="en-US" sz="1400" i="1">
                                      <a:solidFill>
                                        <a:schemeClr val="tx2"/>
                                      </a:solidFill>
                                      <a:latin typeface="Cambria Math" panose="02040503050406030204" pitchFamily="18" charset="0"/>
                                    </a:rPr>
                                  </m:ctrlPr>
                                </m:radPr>
                                <m:deg/>
                                <m:e>
                                  <m:r>
                                    <a:rPr lang="en-US" sz="1400" b="0" i="1" smtClean="0">
                                      <a:solidFill>
                                        <a:schemeClr val="tx2"/>
                                      </a:solidFill>
                                      <a:latin typeface="Cambria Math" panose="02040503050406030204" pitchFamily="18" charset="0"/>
                                    </a:rPr>
                                    <m:t>𝑁</m:t>
                                  </m:r>
                                </m:e>
                              </m:rad>
                              <m:r>
                                <a:rPr lang="en-US" sz="1400" i="1">
                                  <a:solidFill>
                                    <a:schemeClr val="tx2"/>
                                  </a:solidFill>
                                  <a:latin typeface="Cambria Math" panose="02040503050406030204" pitchFamily="18" charset="0"/>
                                </a:rPr>
                                <m:t>)</m:t>
                              </m:r>
                            </m:e>
                          </m:func>
                        </m:e>
                      </m:d>
                    </m:oMath>
                  </a14:m>
                  <a:r>
                    <a:rPr lang="en-US" sz="1400" b="0" i="0" dirty="0">
                      <a:solidFill>
                        <a:srgbClr val="000000"/>
                      </a:solidFill>
                      <a:effectLst/>
                      <a:latin typeface="TimesNewRomanPSMT"/>
                    </a:rPr>
                    <a:t>steps.</a:t>
                  </a:r>
                  <a:r>
                    <a:rPr lang="en-US" sz="1000" dirty="0"/>
                    <a:t> </a:t>
                  </a:r>
                  <a:br>
                    <a:rPr lang="en-US" sz="1000" dirty="0"/>
                  </a:br>
                  <a:endParaRPr lang="en-US" sz="1100" noProof="1">
                    <a:solidFill>
                      <a:schemeClr val="accent1"/>
                    </a:solidFill>
                  </a:endParaRPr>
                </a:p>
              </p:txBody>
            </p:sp>
          </mc:Choice>
          <mc:Fallback>
            <p:sp>
              <p:nvSpPr>
                <p:cNvPr id="20" name="TextBox 19">
                  <a:extLst>
                    <a:ext uri="{FF2B5EF4-FFF2-40B4-BE49-F238E27FC236}">
                      <a16:creationId xmlns:a16="http://schemas.microsoft.com/office/drawing/2014/main" id="{12277D46-7F9E-C6F8-8A87-703DB26FA026}"/>
                    </a:ext>
                  </a:extLst>
                </p:cNvPr>
                <p:cNvSpPr txBox="1">
                  <a:spLocks noRot="1" noChangeAspect="1" noMove="1" noResize="1" noEditPoints="1" noAdjustHandles="1" noChangeArrowheads="1" noChangeShapeType="1" noTextEdit="1"/>
                </p:cNvSpPr>
                <p:nvPr/>
              </p:nvSpPr>
              <p:spPr>
                <a:xfrm>
                  <a:off x="332936" y="3086922"/>
                  <a:ext cx="2926080" cy="1065933"/>
                </a:xfrm>
                <a:prstGeom prst="rect">
                  <a:avLst/>
                </a:prstGeom>
                <a:blipFill>
                  <a:blip r:embed="rId2"/>
                  <a:stretch>
                    <a:fillRect l="-2368" t="-1527"/>
                  </a:stretch>
                </a:blipFill>
              </p:spPr>
              <p:txBody>
                <a:bodyPr/>
                <a:lstStyle/>
                <a:p>
                  <a:r>
                    <a:rPr lang="en-US">
                      <a:noFill/>
                    </a:rPr>
                    <a:t> </a:t>
                  </a:r>
                </a:p>
              </p:txBody>
            </p:sp>
          </mc:Fallback>
        </mc:AlternateContent>
      </p:grpSp>
      <p:grpSp>
        <p:nvGrpSpPr>
          <p:cNvPr id="21" name="Graphic 24" descr="Rocket">
            <a:extLst>
              <a:ext uri="{FF2B5EF4-FFF2-40B4-BE49-F238E27FC236}">
                <a16:creationId xmlns:a16="http://schemas.microsoft.com/office/drawing/2014/main" id="{B4873BC6-EEAD-5182-269F-FA2101C8CC76}"/>
              </a:ext>
            </a:extLst>
          </p:cNvPr>
          <p:cNvGrpSpPr/>
          <p:nvPr/>
        </p:nvGrpSpPr>
        <p:grpSpPr>
          <a:xfrm>
            <a:off x="2468077" y="2084163"/>
            <a:ext cx="684809" cy="684809"/>
            <a:chOff x="3290769" y="1635883"/>
            <a:chExt cx="913079" cy="913079"/>
          </a:xfrm>
        </p:grpSpPr>
        <p:sp>
          <p:nvSpPr>
            <p:cNvPr id="22" name="Freeform: Shape 21">
              <a:extLst>
                <a:ext uri="{FF2B5EF4-FFF2-40B4-BE49-F238E27FC236}">
                  <a16:creationId xmlns:a16="http://schemas.microsoft.com/office/drawing/2014/main" id="{61A47EE1-CC07-FEEF-B450-D0DEAA7CAB6E}"/>
                </a:ext>
              </a:extLst>
            </p:cNvPr>
            <p:cNvSpPr/>
            <p:nvPr/>
          </p:nvSpPr>
          <p:spPr>
            <a:xfrm>
              <a:off x="3955604" y="1710742"/>
              <a:ext cx="174494" cy="167677"/>
            </a:xfrm>
            <a:custGeom>
              <a:avLst/>
              <a:gdLst>
                <a:gd name="connsiteX0" fmla="*/ 170251 w 174494"/>
                <a:gd name="connsiteY0" fmla="*/ 5035 h 167677"/>
                <a:gd name="connsiteX1" fmla="*/ 0 w 174494"/>
                <a:gd name="connsiteY1" fmla="*/ 25960 h 167677"/>
                <a:gd name="connsiteX2" fmla="*/ 77992 w 174494"/>
                <a:gd name="connsiteY2" fmla="*/ 87783 h 167677"/>
                <a:gd name="connsiteX3" fmla="*/ 140766 w 174494"/>
                <a:gd name="connsiteY3" fmla="*/ 167677 h 167677"/>
                <a:gd name="connsiteX4" fmla="*/ 170251 w 174494"/>
                <a:gd name="connsiteY4" fmla="*/ 5035 h 167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94" h="167677">
                  <a:moveTo>
                    <a:pt x="170251" y="5035"/>
                  </a:moveTo>
                  <a:cubicBezTo>
                    <a:pt x="156935" y="-8281"/>
                    <a:pt x="71334" y="6937"/>
                    <a:pt x="0" y="25960"/>
                  </a:cubicBezTo>
                  <a:cubicBezTo>
                    <a:pt x="25680" y="41178"/>
                    <a:pt x="52312" y="62102"/>
                    <a:pt x="77992" y="87783"/>
                  </a:cubicBezTo>
                  <a:cubicBezTo>
                    <a:pt x="104624" y="114414"/>
                    <a:pt x="125548" y="141046"/>
                    <a:pt x="140766" y="167677"/>
                  </a:cubicBezTo>
                  <a:cubicBezTo>
                    <a:pt x="159789" y="94441"/>
                    <a:pt x="184518" y="18351"/>
                    <a:pt x="170251" y="5035"/>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 name="Freeform: Shape 22">
              <a:extLst>
                <a:ext uri="{FF2B5EF4-FFF2-40B4-BE49-F238E27FC236}">
                  <a16:creationId xmlns:a16="http://schemas.microsoft.com/office/drawing/2014/main" id="{2FAA2521-356F-EB48-C0E7-371291DD3301}"/>
                </a:ext>
              </a:extLst>
            </p:cNvPr>
            <p:cNvSpPr/>
            <p:nvPr/>
          </p:nvSpPr>
          <p:spPr>
            <a:xfrm>
              <a:off x="3364069" y="1972224"/>
              <a:ext cx="232010" cy="221910"/>
            </a:xfrm>
            <a:custGeom>
              <a:avLst/>
              <a:gdLst>
                <a:gd name="connsiteX0" fmla="*/ 232010 w 232010"/>
                <a:gd name="connsiteY0" fmla="*/ 14624 h 221910"/>
                <a:gd name="connsiteX1" fmla="*/ 199672 w 232010"/>
                <a:gd name="connsiteY1" fmla="*/ 2259 h 221910"/>
                <a:gd name="connsiteX2" fmla="*/ 161627 w 232010"/>
                <a:gd name="connsiteY2" fmla="*/ 9868 h 221910"/>
                <a:gd name="connsiteX3" fmla="*/ 10398 w 232010"/>
                <a:gd name="connsiteY3" fmla="*/ 161097 h 221910"/>
                <a:gd name="connsiteX4" fmla="*/ 42736 w 232010"/>
                <a:gd name="connsiteY4" fmla="*/ 221018 h 221910"/>
                <a:gd name="connsiteX5" fmla="*/ 169236 w 232010"/>
                <a:gd name="connsiteY5" fmla="*/ 192484 h 221910"/>
                <a:gd name="connsiteX6" fmla="*/ 232010 w 232010"/>
                <a:gd name="connsiteY6" fmla="*/ 14624 h 22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10" h="221910">
                  <a:moveTo>
                    <a:pt x="232010" y="14624"/>
                  </a:moveTo>
                  <a:lnTo>
                    <a:pt x="199672" y="2259"/>
                  </a:lnTo>
                  <a:cubicBezTo>
                    <a:pt x="186356" y="-2497"/>
                    <a:pt x="172089" y="357"/>
                    <a:pt x="161627" y="9868"/>
                  </a:cubicBezTo>
                  <a:lnTo>
                    <a:pt x="10398" y="161097"/>
                  </a:lnTo>
                  <a:cubicBezTo>
                    <a:pt x="-14331" y="185826"/>
                    <a:pt x="8496" y="228627"/>
                    <a:pt x="42736" y="221018"/>
                  </a:cubicBezTo>
                  <a:lnTo>
                    <a:pt x="169236" y="192484"/>
                  </a:lnTo>
                  <a:cubicBezTo>
                    <a:pt x="179698" y="144928"/>
                    <a:pt x="196818" y="81202"/>
                    <a:pt x="232010" y="14624"/>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4" name="Freeform: Shape 23">
              <a:extLst>
                <a:ext uri="{FF2B5EF4-FFF2-40B4-BE49-F238E27FC236}">
                  <a16:creationId xmlns:a16="http://schemas.microsoft.com/office/drawing/2014/main" id="{D775BE42-B68D-F9EC-EB8B-67CDBB7AA222}"/>
                </a:ext>
              </a:extLst>
            </p:cNvPr>
            <p:cNvSpPr/>
            <p:nvPr/>
          </p:nvSpPr>
          <p:spPr>
            <a:xfrm>
              <a:off x="3643676" y="2235091"/>
              <a:ext cx="222350" cy="239085"/>
            </a:xfrm>
            <a:custGeom>
              <a:avLst/>
              <a:gdLst>
                <a:gd name="connsiteX0" fmla="*/ 204451 w 222350"/>
                <a:gd name="connsiteY0" fmla="*/ 0 h 239085"/>
                <a:gd name="connsiteX1" fmla="*/ 30395 w 222350"/>
                <a:gd name="connsiteY1" fmla="*/ 60872 h 239085"/>
                <a:gd name="connsiteX2" fmla="*/ 910 w 222350"/>
                <a:gd name="connsiteY2" fmla="*/ 195932 h 239085"/>
                <a:gd name="connsiteX3" fmla="*/ 60831 w 222350"/>
                <a:gd name="connsiteY3" fmla="*/ 228270 h 239085"/>
                <a:gd name="connsiteX4" fmla="*/ 212060 w 222350"/>
                <a:gd name="connsiteY4" fmla="*/ 77041 h 239085"/>
                <a:gd name="connsiteX5" fmla="*/ 219669 w 222350"/>
                <a:gd name="connsiteY5" fmla="*/ 38996 h 239085"/>
                <a:gd name="connsiteX6" fmla="*/ 204451 w 222350"/>
                <a:gd name="connsiteY6" fmla="*/ 0 h 23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50" h="239085">
                  <a:moveTo>
                    <a:pt x="204451" y="0"/>
                  </a:moveTo>
                  <a:cubicBezTo>
                    <a:pt x="140726" y="33289"/>
                    <a:pt x="79854" y="51361"/>
                    <a:pt x="30395" y="60872"/>
                  </a:cubicBezTo>
                  <a:lnTo>
                    <a:pt x="910" y="195932"/>
                  </a:lnTo>
                  <a:cubicBezTo>
                    <a:pt x="-6699" y="230172"/>
                    <a:pt x="35151" y="253950"/>
                    <a:pt x="60831" y="228270"/>
                  </a:cubicBezTo>
                  <a:lnTo>
                    <a:pt x="212060" y="77041"/>
                  </a:lnTo>
                  <a:cubicBezTo>
                    <a:pt x="221571" y="67530"/>
                    <a:pt x="225376" y="52312"/>
                    <a:pt x="219669" y="38996"/>
                  </a:cubicBezTo>
                  <a:lnTo>
                    <a:pt x="204451" y="0"/>
                  </a:ln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5" name="Freeform: Shape 24">
              <a:extLst>
                <a:ext uri="{FF2B5EF4-FFF2-40B4-BE49-F238E27FC236}">
                  <a16:creationId xmlns:a16="http://schemas.microsoft.com/office/drawing/2014/main" id="{F4B46725-E428-CB39-C8A1-23BE3E125571}"/>
                </a:ext>
              </a:extLst>
            </p:cNvPr>
            <p:cNvSpPr/>
            <p:nvPr/>
          </p:nvSpPr>
          <p:spPr>
            <a:xfrm>
              <a:off x="3566594" y="1753822"/>
              <a:ext cx="511704" cy="510753"/>
            </a:xfrm>
            <a:custGeom>
              <a:avLst/>
              <a:gdLst>
                <a:gd name="connsiteX0" fmla="*/ 337649 w 511704"/>
                <a:gd name="connsiteY0" fmla="*/ 0 h 510753"/>
                <a:gd name="connsiteX1" fmla="*/ 155984 w 511704"/>
                <a:gd name="connsiteY1" fmla="*/ 123646 h 510753"/>
                <a:gd name="connsiteX2" fmla="*/ 0 w 511704"/>
                <a:gd name="connsiteY2" fmla="*/ 451784 h 510753"/>
                <a:gd name="connsiteX3" fmla="*/ 58970 w 511704"/>
                <a:gd name="connsiteY3" fmla="*/ 510754 h 510753"/>
                <a:gd name="connsiteX4" fmla="*/ 388059 w 511704"/>
                <a:gd name="connsiteY4" fmla="*/ 355720 h 510753"/>
                <a:gd name="connsiteX5" fmla="*/ 511705 w 511704"/>
                <a:gd name="connsiteY5" fmla="*/ 175007 h 510753"/>
                <a:gd name="connsiteX6" fmla="*/ 439419 w 511704"/>
                <a:gd name="connsiteY6" fmla="*/ 70383 h 510753"/>
                <a:gd name="connsiteX7" fmla="*/ 337649 w 511704"/>
                <a:gd name="connsiteY7" fmla="*/ 0 h 510753"/>
                <a:gd name="connsiteX8" fmla="*/ 386156 w 511704"/>
                <a:gd name="connsiteY8" fmla="*/ 205443 h 510753"/>
                <a:gd name="connsiteX9" fmla="*/ 305311 w 511704"/>
                <a:gd name="connsiteY9" fmla="*/ 205443 h 510753"/>
                <a:gd name="connsiteX10" fmla="*/ 305311 w 511704"/>
                <a:gd name="connsiteY10" fmla="*/ 124597 h 510753"/>
                <a:gd name="connsiteX11" fmla="*/ 386156 w 511704"/>
                <a:gd name="connsiteY11" fmla="*/ 124597 h 510753"/>
                <a:gd name="connsiteX12" fmla="*/ 386156 w 511704"/>
                <a:gd name="connsiteY12" fmla="*/ 205443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1704" h="510753">
                  <a:moveTo>
                    <a:pt x="337649" y="0"/>
                  </a:moveTo>
                  <a:cubicBezTo>
                    <a:pt x="281533" y="22827"/>
                    <a:pt x="217807" y="61823"/>
                    <a:pt x="155984" y="123646"/>
                  </a:cubicBezTo>
                  <a:cubicBezTo>
                    <a:pt x="42801" y="236830"/>
                    <a:pt x="9511" y="373792"/>
                    <a:pt x="0" y="451784"/>
                  </a:cubicBezTo>
                  <a:lnTo>
                    <a:pt x="58970" y="510754"/>
                  </a:lnTo>
                  <a:cubicBezTo>
                    <a:pt x="136962" y="501242"/>
                    <a:pt x="274875" y="468904"/>
                    <a:pt x="388059" y="355720"/>
                  </a:cubicBezTo>
                  <a:cubicBezTo>
                    <a:pt x="449882" y="293897"/>
                    <a:pt x="488878" y="231123"/>
                    <a:pt x="511705" y="175007"/>
                  </a:cubicBezTo>
                  <a:cubicBezTo>
                    <a:pt x="499340" y="143620"/>
                    <a:pt x="474611" y="106526"/>
                    <a:pt x="439419" y="70383"/>
                  </a:cubicBezTo>
                  <a:cubicBezTo>
                    <a:pt x="405179" y="37094"/>
                    <a:pt x="369036" y="12365"/>
                    <a:pt x="337649" y="0"/>
                  </a:cubicBezTo>
                  <a:close/>
                  <a:moveTo>
                    <a:pt x="386156" y="205443"/>
                  </a:moveTo>
                  <a:cubicBezTo>
                    <a:pt x="364281" y="227319"/>
                    <a:pt x="328138" y="227319"/>
                    <a:pt x="305311" y="205443"/>
                  </a:cubicBezTo>
                  <a:cubicBezTo>
                    <a:pt x="283435" y="183567"/>
                    <a:pt x="283435" y="147424"/>
                    <a:pt x="305311" y="124597"/>
                  </a:cubicBezTo>
                  <a:cubicBezTo>
                    <a:pt x="327187" y="102721"/>
                    <a:pt x="363329" y="102721"/>
                    <a:pt x="386156" y="124597"/>
                  </a:cubicBezTo>
                  <a:cubicBezTo>
                    <a:pt x="408032" y="147424"/>
                    <a:pt x="408032" y="183567"/>
                    <a:pt x="386156" y="20544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6" name="Freeform: Shape 25">
              <a:extLst>
                <a:ext uri="{FF2B5EF4-FFF2-40B4-BE49-F238E27FC236}">
                  <a16:creationId xmlns:a16="http://schemas.microsoft.com/office/drawing/2014/main" id="{019423CD-345B-4E83-EE68-6723638C5E86}"/>
                </a:ext>
              </a:extLst>
            </p:cNvPr>
            <p:cNvSpPr/>
            <p:nvPr/>
          </p:nvSpPr>
          <p:spPr>
            <a:xfrm>
              <a:off x="3454569" y="2241134"/>
              <a:ext cx="135466" cy="135747"/>
            </a:xfrm>
            <a:custGeom>
              <a:avLst/>
              <a:gdLst>
                <a:gd name="connsiteX0" fmla="*/ 111074 w 135466"/>
                <a:gd name="connsiteY0" fmla="*/ 24393 h 135747"/>
                <a:gd name="connsiteX1" fmla="*/ 66371 w 135466"/>
                <a:gd name="connsiteY1" fmla="*/ 14881 h 135747"/>
                <a:gd name="connsiteX2" fmla="*/ 2646 w 135466"/>
                <a:gd name="connsiteY2" fmla="*/ 132821 h 135747"/>
                <a:gd name="connsiteX3" fmla="*/ 120586 w 135466"/>
                <a:gd name="connsiteY3" fmla="*/ 69095 h 135747"/>
                <a:gd name="connsiteX4" fmla="*/ 111074 w 135466"/>
                <a:gd name="connsiteY4" fmla="*/ 24393 h 13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66" h="135747">
                  <a:moveTo>
                    <a:pt x="111074" y="24393"/>
                  </a:moveTo>
                  <a:cubicBezTo>
                    <a:pt x="95856" y="9175"/>
                    <a:pt x="97759" y="-16506"/>
                    <a:pt x="66371" y="14881"/>
                  </a:cubicBezTo>
                  <a:cubicBezTo>
                    <a:pt x="34984" y="46268"/>
                    <a:pt x="-11621" y="117603"/>
                    <a:pt x="2646" y="132821"/>
                  </a:cubicBezTo>
                  <a:cubicBezTo>
                    <a:pt x="17864" y="148039"/>
                    <a:pt x="89198" y="100482"/>
                    <a:pt x="120586" y="69095"/>
                  </a:cubicBezTo>
                  <a:cubicBezTo>
                    <a:pt x="151973" y="36757"/>
                    <a:pt x="126292" y="38659"/>
                    <a:pt x="111074" y="2439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2" name="TextBox 1">
            <a:extLst>
              <a:ext uri="{FF2B5EF4-FFF2-40B4-BE49-F238E27FC236}">
                <a16:creationId xmlns:a16="http://schemas.microsoft.com/office/drawing/2014/main" id="{F9093B00-BC72-E00A-8B37-0270C32BA449}"/>
              </a:ext>
            </a:extLst>
          </p:cNvPr>
          <p:cNvSpPr txBox="1"/>
          <p:nvPr/>
        </p:nvSpPr>
        <p:spPr>
          <a:xfrm>
            <a:off x="363333" y="1944169"/>
            <a:ext cx="418704" cy="369332"/>
          </a:xfrm>
          <a:prstGeom prst="rect">
            <a:avLst/>
          </a:prstGeom>
          <a:noFill/>
        </p:spPr>
        <p:txBody>
          <a:bodyPr wrap="none" rtlCol="0" anchor="ctr">
            <a:spAutoFit/>
          </a:bodyPr>
          <a:lstStyle/>
          <a:p>
            <a:pPr algn="r"/>
            <a:r>
              <a:rPr lang="en-US" dirty="0">
                <a:solidFill>
                  <a:schemeClr val="bg2">
                    <a:lumMod val="90000"/>
                  </a:schemeClr>
                </a:solidFill>
              </a:rPr>
              <a:t>01</a:t>
            </a:r>
          </a:p>
        </p:txBody>
      </p:sp>
      <p:sp>
        <p:nvSpPr>
          <p:cNvPr id="3" name="TextBox 2">
            <a:extLst>
              <a:ext uri="{FF2B5EF4-FFF2-40B4-BE49-F238E27FC236}">
                <a16:creationId xmlns:a16="http://schemas.microsoft.com/office/drawing/2014/main" id="{DFF9106C-F321-A9D3-8526-6BCB76E68FD8}"/>
              </a:ext>
            </a:extLst>
          </p:cNvPr>
          <p:cNvSpPr txBox="1"/>
          <p:nvPr/>
        </p:nvSpPr>
        <p:spPr>
          <a:xfrm>
            <a:off x="383769" y="2843553"/>
            <a:ext cx="418704" cy="369332"/>
          </a:xfrm>
          <a:prstGeom prst="rect">
            <a:avLst/>
          </a:prstGeom>
          <a:noFill/>
        </p:spPr>
        <p:txBody>
          <a:bodyPr wrap="none" rtlCol="0" anchor="ctr">
            <a:spAutoFit/>
          </a:bodyPr>
          <a:lstStyle/>
          <a:p>
            <a:pPr algn="r"/>
            <a:r>
              <a:rPr lang="en-US" dirty="0">
                <a:solidFill>
                  <a:schemeClr val="bg2">
                    <a:lumMod val="90000"/>
                  </a:schemeClr>
                </a:solidFill>
              </a:rPr>
              <a:t>02</a:t>
            </a:r>
          </a:p>
        </p:txBody>
      </p:sp>
      <p:sp>
        <p:nvSpPr>
          <p:cNvPr id="27" name="TextBox 26">
            <a:extLst>
              <a:ext uri="{FF2B5EF4-FFF2-40B4-BE49-F238E27FC236}">
                <a16:creationId xmlns:a16="http://schemas.microsoft.com/office/drawing/2014/main" id="{C73BE015-4FA2-6B3A-5B2F-F52AA2239751}"/>
              </a:ext>
            </a:extLst>
          </p:cNvPr>
          <p:cNvSpPr txBox="1"/>
          <p:nvPr/>
        </p:nvSpPr>
        <p:spPr>
          <a:xfrm>
            <a:off x="254328" y="3733150"/>
            <a:ext cx="527709" cy="461665"/>
          </a:xfrm>
          <a:prstGeom prst="rect">
            <a:avLst/>
          </a:prstGeom>
          <a:noFill/>
        </p:spPr>
        <p:txBody>
          <a:bodyPr wrap="none" rtlCol="0" anchor="ctr">
            <a:spAutoFit/>
          </a:bodyPr>
          <a:lstStyle/>
          <a:p>
            <a:pPr algn="r"/>
            <a:r>
              <a:rPr lang="en-US" dirty="0">
                <a:solidFill>
                  <a:schemeClr val="bg2">
                    <a:lumMod val="90000"/>
                  </a:schemeClr>
                </a:solidFill>
              </a:rPr>
              <a:t>03</a:t>
            </a:r>
          </a:p>
        </p:txBody>
      </p:sp>
      <p:sp>
        <p:nvSpPr>
          <p:cNvPr id="28" name="TextBox 27">
            <a:extLst>
              <a:ext uri="{FF2B5EF4-FFF2-40B4-BE49-F238E27FC236}">
                <a16:creationId xmlns:a16="http://schemas.microsoft.com/office/drawing/2014/main" id="{86A8B872-224E-3267-D704-B290E5101DC5}"/>
              </a:ext>
            </a:extLst>
          </p:cNvPr>
          <p:cNvSpPr txBox="1"/>
          <p:nvPr/>
        </p:nvSpPr>
        <p:spPr>
          <a:xfrm>
            <a:off x="295156" y="4605402"/>
            <a:ext cx="482824" cy="415498"/>
          </a:xfrm>
          <a:prstGeom prst="rect">
            <a:avLst/>
          </a:prstGeom>
          <a:noFill/>
        </p:spPr>
        <p:txBody>
          <a:bodyPr wrap="none" rtlCol="0" anchor="ctr">
            <a:spAutoFit/>
          </a:bodyPr>
          <a:lstStyle/>
          <a:p>
            <a:pPr algn="r"/>
            <a:r>
              <a:rPr lang="en-US" sz="2100" b="1" dirty="0">
                <a:solidFill>
                  <a:schemeClr val="bg2">
                    <a:lumMod val="50000"/>
                  </a:schemeClr>
                </a:solidFill>
              </a:rPr>
              <a:t>04</a:t>
            </a:r>
          </a:p>
        </p:txBody>
      </p:sp>
    </p:spTree>
    <p:extLst>
      <p:ext uri="{BB962C8B-B14F-4D97-AF65-F5344CB8AC3E}">
        <p14:creationId xmlns:p14="http://schemas.microsoft.com/office/powerpoint/2010/main" val="42099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D6EFA1C-536A-F0AE-DE57-12A1673BF9BA}"/>
              </a:ext>
            </a:extLst>
          </p:cNvPr>
          <p:cNvSpPr/>
          <p:nvPr/>
        </p:nvSpPr>
        <p:spPr>
          <a:xfrm flipH="1">
            <a:off x="1208403" y="2294714"/>
            <a:ext cx="1864873" cy="1946418"/>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A181F92-E94A-F593-3223-A5E3CB7ECC3D}"/>
              </a:ext>
            </a:extLst>
          </p:cNvPr>
          <p:cNvSpPr txBox="1"/>
          <p:nvPr/>
        </p:nvSpPr>
        <p:spPr>
          <a:xfrm>
            <a:off x="1454790" y="2217131"/>
            <a:ext cx="835956"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7</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6"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55CB415-A184-20BF-21A3-9552F48B7DCC}"/>
              </a:ext>
            </a:extLst>
          </p:cNvPr>
          <p:cNvSpPr txBox="1"/>
          <p:nvPr/>
        </p:nvSpPr>
        <p:spPr>
          <a:xfrm>
            <a:off x="2658736" y="2598509"/>
            <a:ext cx="4673001" cy="1338828"/>
          </a:xfrm>
          <a:prstGeom prst="rect">
            <a:avLst/>
          </a:prstGeom>
          <a:noFill/>
        </p:spPr>
        <p:txBody>
          <a:bodyPr wrap="square" rtlCol="0">
            <a:spAutoFit/>
          </a:bodyPr>
          <a:lstStyle/>
          <a:p>
            <a:pPr algn="ctr"/>
            <a:r>
              <a:rPr lang="en-US" altLang="zh-CN" sz="4050" b="1" dirty="0">
                <a:solidFill>
                  <a:srgbClr val="C3262F"/>
                </a:solidFill>
                <a:latin typeface="思源黑体 CN Heavy" panose="020B0A00000000000000" pitchFamily="34" charset="-122"/>
                <a:ea typeface="思源黑体 CN Heavy" panose="020B0A00000000000000" pitchFamily="34" charset="-122"/>
              </a:rPr>
              <a:t>Conclusion &amp; Future Work</a:t>
            </a:r>
            <a:endParaRPr lang="zh-CN" altLang="en-US" sz="4050" b="1" dirty="0">
              <a:solidFill>
                <a:srgbClr val="C3262F"/>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125255455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3F59E3-0CDF-7408-155C-2741B1C10FB8}"/>
              </a:ext>
            </a:extLst>
          </p:cNvPr>
          <p:cNvSpPr>
            <a:spLocks noGrp="1"/>
          </p:cNvSpPr>
          <p:nvPr>
            <p:ph type="title"/>
          </p:nvPr>
        </p:nvSpPr>
        <p:spPr/>
        <p:txBody>
          <a:bodyPr/>
          <a:lstStyle/>
          <a:p>
            <a:r>
              <a:rPr lang="en-US" dirty="0"/>
              <a:t>Conclusion &amp; future work</a:t>
            </a:r>
          </a:p>
        </p:txBody>
      </p:sp>
      <p:sp>
        <p:nvSpPr>
          <p:cNvPr id="7" name="Freeform 26">
            <a:extLst>
              <a:ext uri="{FF2B5EF4-FFF2-40B4-BE49-F238E27FC236}">
                <a16:creationId xmlns:a16="http://schemas.microsoft.com/office/drawing/2014/main" id="{989A6A58-4B8E-78B0-C324-B1BECE36167A}"/>
              </a:ext>
            </a:extLst>
          </p:cNvPr>
          <p:cNvSpPr>
            <a:spLocks noEditPoints="1"/>
          </p:cNvSpPr>
          <p:nvPr/>
        </p:nvSpPr>
        <p:spPr bwMode="auto">
          <a:xfrm rot="2700000">
            <a:off x="294973" y="1898510"/>
            <a:ext cx="295910" cy="525145"/>
          </a:xfrm>
          <a:custGeom>
            <a:avLst/>
            <a:gdLst>
              <a:gd name="T0" fmla="*/ 482 w 579"/>
              <a:gd name="T1" fmla="*/ 367 h 1073"/>
              <a:gd name="T2" fmla="*/ 482 w 579"/>
              <a:gd name="T3" fmla="*/ 148 h 1073"/>
              <a:gd name="T4" fmla="*/ 525 w 579"/>
              <a:gd name="T5" fmla="*/ 79 h 1073"/>
              <a:gd name="T6" fmla="*/ 447 w 579"/>
              <a:gd name="T7" fmla="*/ 0 h 1073"/>
              <a:gd name="T8" fmla="*/ 132 w 579"/>
              <a:gd name="T9" fmla="*/ 0 h 1073"/>
              <a:gd name="T10" fmla="*/ 54 w 579"/>
              <a:gd name="T11" fmla="*/ 79 h 1073"/>
              <a:gd name="T12" fmla="*/ 96 w 579"/>
              <a:gd name="T13" fmla="*/ 148 h 1073"/>
              <a:gd name="T14" fmla="*/ 96 w 579"/>
              <a:gd name="T15" fmla="*/ 367 h 1073"/>
              <a:gd name="T16" fmla="*/ 0 w 579"/>
              <a:gd name="T17" fmla="*/ 583 h 1073"/>
              <a:gd name="T18" fmla="*/ 0 w 579"/>
              <a:gd name="T19" fmla="*/ 612 h 1073"/>
              <a:gd name="T20" fmla="*/ 224 w 579"/>
              <a:gd name="T21" fmla="*/ 612 h 1073"/>
              <a:gd name="T22" fmla="*/ 224 w 579"/>
              <a:gd name="T23" fmla="*/ 923 h 1073"/>
              <a:gd name="T24" fmla="*/ 289 w 579"/>
              <a:gd name="T25" fmla="*/ 1073 h 1073"/>
              <a:gd name="T26" fmla="*/ 355 w 579"/>
              <a:gd name="T27" fmla="*/ 923 h 1073"/>
              <a:gd name="T28" fmla="*/ 355 w 579"/>
              <a:gd name="T29" fmla="*/ 612 h 1073"/>
              <a:gd name="T30" fmla="*/ 579 w 579"/>
              <a:gd name="T31" fmla="*/ 612 h 1073"/>
              <a:gd name="T32" fmla="*/ 579 w 579"/>
              <a:gd name="T33" fmla="*/ 583 h 1073"/>
              <a:gd name="T34" fmla="*/ 482 w 579"/>
              <a:gd name="T35" fmla="*/ 367 h 1073"/>
              <a:gd name="T36" fmla="*/ 132 w 579"/>
              <a:gd name="T37" fmla="*/ 58 h 1073"/>
              <a:gd name="T38" fmla="*/ 447 w 579"/>
              <a:gd name="T39" fmla="*/ 58 h 1073"/>
              <a:gd name="T40" fmla="*/ 467 w 579"/>
              <a:gd name="T41" fmla="*/ 79 h 1073"/>
              <a:gd name="T42" fmla="*/ 449 w 579"/>
              <a:gd name="T43" fmla="*/ 99 h 1073"/>
              <a:gd name="T44" fmla="*/ 436 w 579"/>
              <a:gd name="T45" fmla="*/ 101 h 1073"/>
              <a:gd name="T46" fmla="*/ 143 w 579"/>
              <a:gd name="T47" fmla="*/ 101 h 1073"/>
              <a:gd name="T48" fmla="*/ 129 w 579"/>
              <a:gd name="T49" fmla="*/ 99 h 1073"/>
              <a:gd name="T50" fmla="*/ 111 w 579"/>
              <a:gd name="T51" fmla="*/ 79 h 1073"/>
              <a:gd name="T52" fmla="*/ 132 w 579"/>
              <a:gd name="T53" fmla="*/ 58 h 1073"/>
              <a:gd name="T54" fmla="*/ 424 w 579"/>
              <a:gd name="T55" fmla="*/ 370 h 1073"/>
              <a:gd name="T56" fmla="*/ 154 w 579"/>
              <a:gd name="T57" fmla="*/ 370 h 1073"/>
              <a:gd name="T58" fmla="*/ 154 w 579"/>
              <a:gd name="T59" fmla="*/ 130 h 1073"/>
              <a:gd name="T60" fmla="*/ 424 w 579"/>
              <a:gd name="T61" fmla="*/ 130 h 1073"/>
              <a:gd name="T62" fmla="*/ 424 w 579"/>
              <a:gd name="T63" fmla="*/ 370 h 1073"/>
              <a:gd name="T64" fmla="*/ 297 w 579"/>
              <a:gd name="T65" fmla="*/ 911 h 1073"/>
              <a:gd name="T66" fmla="*/ 289 w 579"/>
              <a:gd name="T67" fmla="*/ 928 h 1073"/>
              <a:gd name="T68" fmla="*/ 282 w 579"/>
              <a:gd name="T69" fmla="*/ 911 h 1073"/>
              <a:gd name="T70" fmla="*/ 282 w 579"/>
              <a:gd name="T71" fmla="*/ 612 h 1073"/>
              <a:gd name="T72" fmla="*/ 297 w 579"/>
              <a:gd name="T73" fmla="*/ 612 h 1073"/>
              <a:gd name="T74" fmla="*/ 297 w 579"/>
              <a:gd name="T75" fmla="*/ 911 h 1073"/>
              <a:gd name="T76" fmla="*/ 355 w 579"/>
              <a:gd name="T77" fmla="*/ 554 h 1073"/>
              <a:gd name="T78" fmla="*/ 224 w 579"/>
              <a:gd name="T79" fmla="*/ 554 h 1073"/>
              <a:gd name="T80" fmla="*/ 59 w 579"/>
              <a:gd name="T81" fmla="*/ 554 h 1073"/>
              <a:gd name="T82" fmla="*/ 144 w 579"/>
              <a:gd name="T83" fmla="*/ 403 h 1073"/>
              <a:gd name="T84" fmla="*/ 149 w 579"/>
              <a:gd name="T85" fmla="*/ 399 h 1073"/>
              <a:gd name="T86" fmla="*/ 430 w 579"/>
              <a:gd name="T87" fmla="*/ 399 h 1073"/>
              <a:gd name="T88" fmla="*/ 435 w 579"/>
              <a:gd name="T89" fmla="*/ 403 h 1073"/>
              <a:gd name="T90" fmla="*/ 519 w 579"/>
              <a:gd name="T91" fmla="*/ 554 h 1073"/>
              <a:gd name="T92" fmla="*/ 355 w 579"/>
              <a:gd name="T93" fmla="*/ 554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9" h="1073">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rgbClr val="2F5597"/>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15" name="Freeform 22">
            <a:extLst>
              <a:ext uri="{FF2B5EF4-FFF2-40B4-BE49-F238E27FC236}">
                <a16:creationId xmlns:a16="http://schemas.microsoft.com/office/drawing/2014/main" id="{02715B83-2FF8-9869-75A4-594696805101}"/>
              </a:ext>
            </a:extLst>
          </p:cNvPr>
          <p:cNvSpPr>
            <a:spLocks noEditPoints="1"/>
          </p:cNvSpPr>
          <p:nvPr/>
        </p:nvSpPr>
        <p:spPr bwMode="auto">
          <a:xfrm>
            <a:off x="221313" y="3082150"/>
            <a:ext cx="442595" cy="462280"/>
          </a:xfrm>
          <a:custGeom>
            <a:avLst/>
            <a:gdLst>
              <a:gd name="T0" fmla="*/ 326 w 326"/>
              <a:gd name="T1" fmla="*/ 108 h 328"/>
              <a:gd name="T2" fmla="*/ 219 w 326"/>
              <a:gd name="T3" fmla="*/ 0 h 328"/>
              <a:gd name="T4" fmla="*/ 31 w 326"/>
              <a:gd name="T5" fmla="*/ 188 h 328"/>
              <a:gd name="T6" fmla="*/ 0 w 326"/>
              <a:gd name="T7" fmla="*/ 328 h 328"/>
              <a:gd name="T8" fmla="*/ 139 w 326"/>
              <a:gd name="T9" fmla="*/ 295 h 328"/>
              <a:gd name="T10" fmla="*/ 326 w 326"/>
              <a:gd name="T11" fmla="*/ 108 h 328"/>
              <a:gd name="T12" fmla="*/ 129 w 326"/>
              <a:gd name="T13" fmla="*/ 275 h 328"/>
              <a:gd name="T14" fmla="*/ 112 w 326"/>
              <a:gd name="T15" fmla="*/ 258 h 328"/>
              <a:gd name="T16" fmla="*/ 280 w 326"/>
              <a:gd name="T17" fmla="*/ 91 h 328"/>
              <a:gd name="T18" fmla="*/ 297 w 326"/>
              <a:gd name="T19" fmla="*/ 108 h 328"/>
              <a:gd name="T20" fmla="*/ 129 w 326"/>
              <a:gd name="T21" fmla="*/ 275 h 328"/>
              <a:gd name="T22" fmla="*/ 67 w 326"/>
              <a:gd name="T23" fmla="*/ 290 h 328"/>
              <a:gd name="T24" fmla="*/ 37 w 326"/>
              <a:gd name="T25" fmla="*/ 260 h 328"/>
              <a:gd name="T26" fmla="*/ 48 w 326"/>
              <a:gd name="T27" fmla="*/ 208 h 328"/>
              <a:gd name="T28" fmla="*/ 66 w 326"/>
              <a:gd name="T29" fmla="*/ 226 h 328"/>
              <a:gd name="T30" fmla="*/ 66 w 326"/>
              <a:gd name="T31" fmla="*/ 226 h 328"/>
              <a:gd name="T32" fmla="*/ 105 w 326"/>
              <a:gd name="T33" fmla="*/ 265 h 328"/>
              <a:gd name="T34" fmla="*/ 105 w 326"/>
              <a:gd name="T35" fmla="*/ 265 h 328"/>
              <a:gd name="T36" fmla="*/ 119 w 326"/>
              <a:gd name="T37" fmla="*/ 278 h 328"/>
              <a:gd name="T38" fmla="*/ 67 w 326"/>
              <a:gd name="T39" fmla="*/ 290 h 328"/>
              <a:gd name="T40" fmla="*/ 272 w 326"/>
              <a:gd name="T41" fmla="*/ 83 h 328"/>
              <a:gd name="T42" fmla="*/ 105 w 326"/>
              <a:gd name="T43" fmla="*/ 250 h 328"/>
              <a:gd name="T44" fmla="*/ 80 w 326"/>
              <a:gd name="T45" fmla="*/ 226 h 328"/>
              <a:gd name="T46" fmla="*/ 248 w 326"/>
              <a:gd name="T47" fmla="*/ 59 h 328"/>
              <a:gd name="T48" fmla="*/ 272 w 326"/>
              <a:gd name="T49" fmla="*/ 83 h 328"/>
              <a:gd name="T50" fmla="*/ 219 w 326"/>
              <a:gd name="T51" fmla="*/ 30 h 328"/>
              <a:gd name="T52" fmla="*/ 240 w 326"/>
              <a:gd name="T53" fmla="*/ 51 h 328"/>
              <a:gd name="T54" fmla="*/ 73 w 326"/>
              <a:gd name="T55" fmla="*/ 218 h 328"/>
              <a:gd name="T56" fmla="*/ 52 w 326"/>
              <a:gd name="T57" fmla="*/ 197 h 328"/>
              <a:gd name="T58" fmla="*/ 219 w 326"/>
              <a:gd name="T59" fmla="*/ 3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6" h="328">
                <a:moveTo>
                  <a:pt x="326" y="108"/>
                </a:moveTo>
                <a:lnTo>
                  <a:pt x="219" y="0"/>
                </a:lnTo>
                <a:lnTo>
                  <a:pt x="31" y="188"/>
                </a:lnTo>
                <a:lnTo>
                  <a:pt x="0" y="328"/>
                </a:lnTo>
                <a:lnTo>
                  <a:pt x="139" y="295"/>
                </a:lnTo>
                <a:lnTo>
                  <a:pt x="326" y="108"/>
                </a:lnTo>
                <a:close/>
                <a:moveTo>
                  <a:pt x="129" y="275"/>
                </a:moveTo>
                <a:lnTo>
                  <a:pt x="112" y="258"/>
                </a:lnTo>
                <a:lnTo>
                  <a:pt x="280" y="91"/>
                </a:lnTo>
                <a:lnTo>
                  <a:pt x="297" y="108"/>
                </a:lnTo>
                <a:lnTo>
                  <a:pt x="129" y="275"/>
                </a:lnTo>
                <a:close/>
                <a:moveTo>
                  <a:pt x="67" y="290"/>
                </a:moveTo>
                <a:lnTo>
                  <a:pt x="37" y="260"/>
                </a:lnTo>
                <a:lnTo>
                  <a:pt x="48" y="208"/>
                </a:lnTo>
                <a:lnTo>
                  <a:pt x="66" y="226"/>
                </a:lnTo>
                <a:lnTo>
                  <a:pt x="66" y="226"/>
                </a:lnTo>
                <a:lnTo>
                  <a:pt x="105" y="265"/>
                </a:lnTo>
                <a:lnTo>
                  <a:pt x="105" y="265"/>
                </a:lnTo>
                <a:lnTo>
                  <a:pt x="119" y="278"/>
                </a:lnTo>
                <a:lnTo>
                  <a:pt x="67" y="290"/>
                </a:lnTo>
                <a:close/>
                <a:moveTo>
                  <a:pt x="272" y="83"/>
                </a:moveTo>
                <a:lnTo>
                  <a:pt x="105" y="250"/>
                </a:lnTo>
                <a:lnTo>
                  <a:pt x="80" y="226"/>
                </a:lnTo>
                <a:lnTo>
                  <a:pt x="248" y="59"/>
                </a:lnTo>
                <a:lnTo>
                  <a:pt x="272" y="83"/>
                </a:lnTo>
                <a:close/>
                <a:moveTo>
                  <a:pt x="219" y="30"/>
                </a:moveTo>
                <a:lnTo>
                  <a:pt x="240" y="51"/>
                </a:lnTo>
                <a:lnTo>
                  <a:pt x="73" y="218"/>
                </a:lnTo>
                <a:lnTo>
                  <a:pt x="52" y="197"/>
                </a:lnTo>
                <a:lnTo>
                  <a:pt x="219" y="30"/>
                </a:lnTo>
                <a:close/>
              </a:path>
            </a:pathLst>
          </a:custGeom>
          <a:solidFill>
            <a:srgbClr val="2F5597"/>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latin typeface="思源黑体 CN Medium" panose="020B0600000000000000" pitchFamily="34" charset="-122"/>
              <a:ea typeface="思源黑体 CN Medium" panose="020B0600000000000000" pitchFamily="34" charset="-122"/>
            </a:endParaRPr>
          </a:p>
        </p:txBody>
      </p:sp>
      <p:grpSp>
        <p:nvGrpSpPr>
          <p:cNvPr id="16" name="Group 105">
            <a:extLst>
              <a:ext uri="{FF2B5EF4-FFF2-40B4-BE49-F238E27FC236}">
                <a16:creationId xmlns:a16="http://schemas.microsoft.com/office/drawing/2014/main" id="{0D4DA8AA-5682-F732-430B-8606C8135E0A}"/>
              </a:ext>
            </a:extLst>
          </p:cNvPr>
          <p:cNvGrpSpPr/>
          <p:nvPr/>
        </p:nvGrpSpPr>
        <p:grpSpPr>
          <a:xfrm rot="2700000">
            <a:off x="356297" y="4270870"/>
            <a:ext cx="301625" cy="506730"/>
            <a:chOff x="4732338" y="4783138"/>
            <a:chExt cx="703263" cy="1225550"/>
          </a:xfrm>
          <a:solidFill>
            <a:srgbClr val="2F5597"/>
          </a:solidFill>
        </p:grpSpPr>
        <p:sp>
          <p:nvSpPr>
            <p:cNvPr id="17" name="Freeform 30">
              <a:extLst>
                <a:ext uri="{FF2B5EF4-FFF2-40B4-BE49-F238E27FC236}">
                  <a16:creationId xmlns:a16="http://schemas.microsoft.com/office/drawing/2014/main" id="{2CAA0B18-4E57-1430-6CCC-677D4C469860}"/>
                </a:ext>
              </a:extLst>
            </p:cNvPr>
            <p:cNvSpPr>
              <a:spLocks noEditPoints="1"/>
            </p:cNvSpPr>
            <p:nvPr/>
          </p:nvSpPr>
          <p:spPr bwMode="auto">
            <a:xfrm>
              <a:off x="4732338" y="4783138"/>
              <a:ext cx="703263" cy="1173163"/>
            </a:xfrm>
            <a:custGeom>
              <a:avLst/>
              <a:gdLst>
                <a:gd name="T0" fmla="*/ 50 w 184"/>
                <a:gd name="T1" fmla="*/ 310 h 310"/>
                <a:gd name="T2" fmla="*/ 32 w 184"/>
                <a:gd name="T3" fmla="*/ 282 h 310"/>
                <a:gd name="T4" fmla="*/ 10 w 184"/>
                <a:gd name="T5" fmla="*/ 199 h 310"/>
                <a:gd name="T6" fmla="*/ 39 w 184"/>
                <a:gd name="T7" fmla="*/ 171 h 310"/>
                <a:gd name="T8" fmla="*/ 30 w 184"/>
                <a:gd name="T9" fmla="*/ 116 h 310"/>
                <a:gd name="T10" fmla="*/ 36 w 184"/>
                <a:gd name="T11" fmla="*/ 73 h 310"/>
                <a:gd name="T12" fmla="*/ 36 w 184"/>
                <a:gd name="T13" fmla="*/ 72 h 310"/>
                <a:gd name="T14" fmla="*/ 92 w 184"/>
                <a:gd name="T15" fmla="*/ 0 h 310"/>
                <a:gd name="T16" fmla="*/ 148 w 184"/>
                <a:gd name="T17" fmla="*/ 72 h 310"/>
                <a:gd name="T18" fmla="*/ 148 w 184"/>
                <a:gd name="T19" fmla="*/ 73 h 310"/>
                <a:gd name="T20" fmla="*/ 155 w 184"/>
                <a:gd name="T21" fmla="*/ 116 h 310"/>
                <a:gd name="T22" fmla="*/ 145 w 184"/>
                <a:gd name="T23" fmla="*/ 171 h 310"/>
                <a:gd name="T24" fmla="*/ 174 w 184"/>
                <a:gd name="T25" fmla="*/ 199 h 310"/>
                <a:gd name="T26" fmla="*/ 153 w 184"/>
                <a:gd name="T27" fmla="*/ 282 h 310"/>
                <a:gd name="T28" fmla="*/ 134 w 184"/>
                <a:gd name="T29" fmla="*/ 310 h 310"/>
                <a:gd name="T30" fmla="*/ 134 w 184"/>
                <a:gd name="T31" fmla="*/ 276 h 310"/>
                <a:gd name="T32" fmla="*/ 118 w 184"/>
                <a:gd name="T33" fmla="*/ 239 h 310"/>
                <a:gd name="T34" fmla="*/ 118 w 184"/>
                <a:gd name="T35" fmla="*/ 240 h 310"/>
                <a:gd name="T36" fmla="*/ 115 w 184"/>
                <a:gd name="T37" fmla="*/ 246 h 310"/>
                <a:gd name="T38" fmla="*/ 108 w 184"/>
                <a:gd name="T39" fmla="*/ 245 h 310"/>
                <a:gd name="T40" fmla="*/ 76 w 184"/>
                <a:gd name="T41" fmla="*/ 245 h 310"/>
                <a:gd name="T42" fmla="*/ 69 w 184"/>
                <a:gd name="T43" fmla="*/ 246 h 310"/>
                <a:gd name="T44" fmla="*/ 66 w 184"/>
                <a:gd name="T45" fmla="*/ 240 h 310"/>
                <a:gd name="T46" fmla="*/ 66 w 184"/>
                <a:gd name="T47" fmla="*/ 239 h 310"/>
                <a:gd name="T48" fmla="*/ 50 w 184"/>
                <a:gd name="T49" fmla="*/ 276 h 310"/>
                <a:gd name="T50" fmla="*/ 50 w 184"/>
                <a:gd name="T51" fmla="*/ 310 h 310"/>
                <a:gd name="T52" fmla="*/ 55 w 184"/>
                <a:gd name="T53" fmla="*/ 79 h 310"/>
                <a:gd name="T54" fmla="*/ 50 w 184"/>
                <a:gd name="T55" fmla="*/ 116 h 310"/>
                <a:gd name="T56" fmla="*/ 61 w 184"/>
                <a:gd name="T57" fmla="*/ 174 h 310"/>
                <a:gd name="T58" fmla="*/ 64 w 184"/>
                <a:gd name="T59" fmla="*/ 184 h 310"/>
                <a:gd name="T60" fmla="*/ 54 w 184"/>
                <a:gd name="T61" fmla="*/ 187 h 310"/>
                <a:gd name="T62" fmla="*/ 29 w 184"/>
                <a:gd name="T63" fmla="*/ 205 h 310"/>
                <a:gd name="T64" fmla="*/ 36 w 184"/>
                <a:gd name="T65" fmla="*/ 247 h 310"/>
                <a:gd name="T66" fmla="*/ 65 w 184"/>
                <a:gd name="T67" fmla="*/ 215 h 310"/>
                <a:gd name="T68" fmla="*/ 74 w 184"/>
                <a:gd name="T69" fmla="*/ 209 h 310"/>
                <a:gd name="T70" fmla="*/ 79 w 184"/>
                <a:gd name="T71" fmla="*/ 219 h 310"/>
                <a:gd name="T72" fmla="*/ 82 w 184"/>
                <a:gd name="T73" fmla="*/ 225 h 310"/>
                <a:gd name="T74" fmla="*/ 103 w 184"/>
                <a:gd name="T75" fmla="*/ 225 h 310"/>
                <a:gd name="T76" fmla="*/ 105 w 184"/>
                <a:gd name="T77" fmla="*/ 219 h 310"/>
                <a:gd name="T78" fmla="*/ 110 w 184"/>
                <a:gd name="T79" fmla="*/ 209 h 310"/>
                <a:gd name="T80" fmla="*/ 120 w 184"/>
                <a:gd name="T81" fmla="*/ 215 h 310"/>
                <a:gd name="T82" fmla="*/ 148 w 184"/>
                <a:gd name="T83" fmla="*/ 247 h 310"/>
                <a:gd name="T84" fmla="*/ 155 w 184"/>
                <a:gd name="T85" fmla="*/ 205 h 310"/>
                <a:gd name="T86" fmla="*/ 130 w 184"/>
                <a:gd name="T87" fmla="*/ 187 h 310"/>
                <a:gd name="T88" fmla="*/ 120 w 184"/>
                <a:gd name="T89" fmla="*/ 184 h 310"/>
                <a:gd name="T90" fmla="*/ 123 w 184"/>
                <a:gd name="T91" fmla="*/ 174 h 310"/>
                <a:gd name="T92" fmla="*/ 135 w 184"/>
                <a:gd name="T93" fmla="*/ 116 h 310"/>
                <a:gd name="T94" fmla="*/ 129 w 184"/>
                <a:gd name="T95" fmla="*/ 79 h 310"/>
                <a:gd name="T96" fmla="*/ 92 w 184"/>
                <a:gd name="T97" fmla="*/ 21 h 310"/>
                <a:gd name="T98" fmla="*/ 55 w 184"/>
                <a:gd name="T99" fmla="*/ 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10">
                  <a:moveTo>
                    <a:pt x="50" y="310"/>
                  </a:moveTo>
                  <a:cubicBezTo>
                    <a:pt x="32" y="282"/>
                    <a:pt x="32" y="282"/>
                    <a:pt x="32" y="282"/>
                  </a:cubicBezTo>
                  <a:cubicBezTo>
                    <a:pt x="28" y="276"/>
                    <a:pt x="0" y="230"/>
                    <a:pt x="10" y="199"/>
                  </a:cubicBezTo>
                  <a:cubicBezTo>
                    <a:pt x="14" y="187"/>
                    <a:pt x="24" y="178"/>
                    <a:pt x="39" y="171"/>
                  </a:cubicBezTo>
                  <a:cubicBezTo>
                    <a:pt x="33" y="151"/>
                    <a:pt x="30" y="132"/>
                    <a:pt x="30" y="116"/>
                  </a:cubicBezTo>
                  <a:cubicBezTo>
                    <a:pt x="30" y="102"/>
                    <a:pt x="32" y="87"/>
                    <a:pt x="36" y="73"/>
                  </a:cubicBezTo>
                  <a:cubicBezTo>
                    <a:pt x="36" y="72"/>
                    <a:pt x="36" y="72"/>
                    <a:pt x="36" y="72"/>
                  </a:cubicBezTo>
                  <a:cubicBezTo>
                    <a:pt x="50" y="35"/>
                    <a:pt x="77" y="0"/>
                    <a:pt x="92" y="0"/>
                  </a:cubicBezTo>
                  <a:cubicBezTo>
                    <a:pt x="107" y="0"/>
                    <a:pt x="134" y="35"/>
                    <a:pt x="148" y="72"/>
                  </a:cubicBezTo>
                  <a:cubicBezTo>
                    <a:pt x="148" y="73"/>
                    <a:pt x="148" y="73"/>
                    <a:pt x="148" y="73"/>
                  </a:cubicBezTo>
                  <a:cubicBezTo>
                    <a:pt x="152" y="87"/>
                    <a:pt x="155" y="102"/>
                    <a:pt x="155" y="116"/>
                  </a:cubicBezTo>
                  <a:cubicBezTo>
                    <a:pt x="155" y="132"/>
                    <a:pt x="152" y="151"/>
                    <a:pt x="145" y="171"/>
                  </a:cubicBezTo>
                  <a:cubicBezTo>
                    <a:pt x="160" y="178"/>
                    <a:pt x="170" y="187"/>
                    <a:pt x="174" y="199"/>
                  </a:cubicBezTo>
                  <a:cubicBezTo>
                    <a:pt x="184" y="230"/>
                    <a:pt x="156" y="276"/>
                    <a:pt x="153" y="282"/>
                  </a:cubicBezTo>
                  <a:cubicBezTo>
                    <a:pt x="134" y="310"/>
                    <a:pt x="134" y="310"/>
                    <a:pt x="134" y="310"/>
                  </a:cubicBezTo>
                  <a:cubicBezTo>
                    <a:pt x="134" y="276"/>
                    <a:pt x="134" y="276"/>
                    <a:pt x="134" y="276"/>
                  </a:cubicBezTo>
                  <a:cubicBezTo>
                    <a:pt x="134" y="262"/>
                    <a:pt x="128" y="248"/>
                    <a:pt x="118" y="239"/>
                  </a:cubicBezTo>
                  <a:cubicBezTo>
                    <a:pt x="118" y="239"/>
                    <a:pt x="118" y="239"/>
                    <a:pt x="118" y="240"/>
                  </a:cubicBezTo>
                  <a:cubicBezTo>
                    <a:pt x="115" y="246"/>
                    <a:pt x="115" y="246"/>
                    <a:pt x="115" y="246"/>
                  </a:cubicBezTo>
                  <a:cubicBezTo>
                    <a:pt x="108" y="245"/>
                    <a:pt x="108" y="245"/>
                    <a:pt x="108" y="245"/>
                  </a:cubicBezTo>
                  <a:cubicBezTo>
                    <a:pt x="98" y="245"/>
                    <a:pt x="87" y="245"/>
                    <a:pt x="76" y="245"/>
                  </a:cubicBezTo>
                  <a:cubicBezTo>
                    <a:pt x="69" y="246"/>
                    <a:pt x="69" y="246"/>
                    <a:pt x="69" y="246"/>
                  </a:cubicBezTo>
                  <a:cubicBezTo>
                    <a:pt x="66" y="240"/>
                    <a:pt x="66" y="240"/>
                    <a:pt x="66" y="240"/>
                  </a:cubicBezTo>
                  <a:cubicBezTo>
                    <a:pt x="66" y="239"/>
                    <a:pt x="66" y="239"/>
                    <a:pt x="66" y="239"/>
                  </a:cubicBezTo>
                  <a:cubicBezTo>
                    <a:pt x="56" y="249"/>
                    <a:pt x="50" y="262"/>
                    <a:pt x="50" y="276"/>
                  </a:cubicBezTo>
                  <a:lnTo>
                    <a:pt x="50" y="310"/>
                  </a:lnTo>
                  <a:close/>
                  <a:moveTo>
                    <a:pt x="55" y="79"/>
                  </a:moveTo>
                  <a:cubicBezTo>
                    <a:pt x="52" y="91"/>
                    <a:pt x="50" y="104"/>
                    <a:pt x="50" y="116"/>
                  </a:cubicBezTo>
                  <a:cubicBezTo>
                    <a:pt x="50" y="132"/>
                    <a:pt x="53" y="152"/>
                    <a:pt x="61" y="174"/>
                  </a:cubicBezTo>
                  <a:cubicBezTo>
                    <a:pt x="64" y="184"/>
                    <a:pt x="64" y="184"/>
                    <a:pt x="64" y="184"/>
                  </a:cubicBezTo>
                  <a:cubicBezTo>
                    <a:pt x="54" y="187"/>
                    <a:pt x="54" y="187"/>
                    <a:pt x="54" y="187"/>
                  </a:cubicBezTo>
                  <a:cubicBezTo>
                    <a:pt x="45" y="190"/>
                    <a:pt x="33" y="196"/>
                    <a:pt x="29" y="205"/>
                  </a:cubicBezTo>
                  <a:cubicBezTo>
                    <a:pt x="26" y="216"/>
                    <a:pt x="30" y="233"/>
                    <a:pt x="36" y="247"/>
                  </a:cubicBezTo>
                  <a:cubicBezTo>
                    <a:pt x="42" y="234"/>
                    <a:pt x="52" y="223"/>
                    <a:pt x="65" y="215"/>
                  </a:cubicBezTo>
                  <a:cubicBezTo>
                    <a:pt x="74" y="209"/>
                    <a:pt x="74" y="209"/>
                    <a:pt x="74" y="209"/>
                  </a:cubicBezTo>
                  <a:cubicBezTo>
                    <a:pt x="79" y="219"/>
                    <a:pt x="79" y="219"/>
                    <a:pt x="79" y="219"/>
                  </a:cubicBezTo>
                  <a:cubicBezTo>
                    <a:pt x="80" y="221"/>
                    <a:pt x="81" y="223"/>
                    <a:pt x="82" y="225"/>
                  </a:cubicBezTo>
                  <a:cubicBezTo>
                    <a:pt x="89" y="225"/>
                    <a:pt x="96" y="225"/>
                    <a:pt x="103" y="225"/>
                  </a:cubicBezTo>
                  <a:cubicBezTo>
                    <a:pt x="104" y="223"/>
                    <a:pt x="105" y="221"/>
                    <a:pt x="105" y="219"/>
                  </a:cubicBezTo>
                  <a:cubicBezTo>
                    <a:pt x="110" y="209"/>
                    <a:pt x="110" y="209"/>
                    <a:pt x="110" y="209"/>
                  </a:cubicBezTo>
                  <a:cubicBezTo>
                    <a:pt x="120" y="215"/>
                    <a:pt x="120" y="215"/>
                    <a:pt x="120" y="215"/>
                  </a:cubicBezTo>
                  <a:cubicBezTo>
                    <a:pt x="133" y="223"/>
                    <a:pt x="142" y="234"/>
                    <a:pt x="148" y="247"/>
                  </a:cubicBezTo>
                  <a:cubicBezTo>
                    <a:pt x="154" y="233"/>
                    <a:pt x="159" y="216"/>
                    <a:pt x="155" y="205"/>
                  </a:cubicBezTo>
                  <a:cubicBezTo>
                    <a:pt x="152" y="196"/>
                    <a:pt x="140" y="190"/>
                    <a:pt x="130" y="187"/>
                  </a:cubicBezTo>
                  <a:cubicBezTo>
                    <a:pt x="120" y="184"/>
                    <a:pt x="120" y="184"/>
                    <a:pt x="120" y="184"/>
                  </a:cubicBezTo>
                  <a:cubicBezTo>
                    <a:pt x="123" y="174"/>
                    <a:pt x="123" y="174"/>
                    <a:pt x="123" y="174"/>
                  </a:cubicBezTo>
                  <a:cubicBezTo>
                    <a:pt x="131" y="152"/>
                    <a:pt x="135" y="132"/>
                    <a:pt x="135" y="116"/>
                  </a:cubicBezTo>
                  <a:cubicBezTo>
                    <a:pt x="135" y="104"/>
                    <a:pt x="133" y="91"/>
                    <a:pt x="129" y="79"/>
                  </a:cubicBezTo>
                  <a:cubicBezTo>
                    <a:pt x="117" y="47"/>
                    <a:pt x="99" y="26"/>
                    <a:pt x="92" y="21"/>
                  </a:cubicBezTo>
                  <a:cubicBezTo>
                    <a:pt x="85" y="26"/>
                    <a:pt x="67" y="47"/>
                    <a:pt x="55"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51613" tIns="25806" rIns="51613" bIns="25806" numCol="1" anchor="t" anchorCtr="0" compatLnSpc="1"/>
            <a:lstStyle/>
            <a:p>
              <a:pPr defTabSz="725170">
                <a:defRPr/>
              </a:pPr>
              <a:endParaRPr lang="id-ID" sz="1420" kern="0" dirty="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18" name="Freeform 31">
              <a:extLst>
                <a:ext uri="{FF2B5EF4-FFF2-40B4-BE49-F238E27FC236}">
                  <a16:creationId xmlns:a16="http://schemas.microsoft.com/office/drawing/2014/main" id="{F5076E43-CE41-7D87-DCAC-CF66C5A9780C}"/>
                </a:ext>
              </a:extLst>
            </p:cNvPr>
            <p:cNvSpPr>
              <a:spLocks noEditPoints="1"/>
            </p:cNvSpPr>
            <p:nvPr/>
          </p:nvSpPr>
          <p:spPr bwMode="auto">
            <a:xfrm>
              <a:off x="4960938" y="5127626"/>
              <a:ext cx="244475" cy="241300"/>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12 h 64"/>
                <a:gd name="T12" fmla="*/ 12 w 64"/>
                <a:gd name="T13" fmla="*/ 32 h 64"/>
                <a:gd name="T14" fmla="*/ 32 w 64"/>
                <a:gd name="T15" fmla="*/ 52 h 64"/>
                <a:gd name="T16" fmla="*/ 52 w 64"/>
                <a:gd name="T17" fmla="*/ 32 h 64"/>
                <a:gd name="T18" fmla="*/ 32 w 64"/>
                <a:gd name="T19"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50"/>
                    <a:pt x="0" y="32"/>
                  </a:cubicBezTo>
                  <a:cubicBezTo>
                    <a:pt x="0" y="14"/>
                    <a:pt x="14" y="0"/>
                    <a:pt x="32" y="0"/>
                  </a:cubicBezTo>
                  <a:cubicBezTo>
                    <a:pt x="50" y="0"/>
                    <a:pt x="64" y="14"/>
                    <a:pt x="64" y="32"/>
                  </a:cubicBezTo>
                  <a:cubicBezTo>
                    <a:pt x="64" y="50"/>
                    <a:pt x="50" y="64"/>
                    <a:pt x="32" y="64"/>
                  </a:cubicBezTo>
                  <a:close/>
                  <a:moveTo>
                    <a:pt x="32" y="12"/>
                  </a:moveTo>
                  <a:cubicBezTo>
                    <a:pt x="21" y="12"/>
                    <a:pt x="12" y="21"/>
                    <a:pt x="12" y="32"/>
                  </a:cubicBezTo>
                  <a:cubicBezTo>
                    <a:pt x="12" y="43"/>
                    <a:pt x="21" y="52"/>
                    <a:pt x="32" y="52"/>
                  </a:cubicBezTo>
                  <a:cubicBezTo>
                    <a:pt x="43" y="52"/>
                    <a:pt x="52" y="43"/>
                    <a:pt x="52" y="32"/>
                  </a:cubicBezTo>
                  <a:cubicBezTo>
                    <a:pt x="52" y="21"/>
                    <a:pt x="43" y="12"/>
                    <a:pt x="3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51613" tIns="25806" rIns="51613" bIns="25806" numCol="1" anchor="t" anchorCtr="0" compatLnSpc="1"/>
            <a:lstStyle/>
            <a:p>
              <a:pPr defTabSz="725170">
                <a:defRPr/>
              </a:pPr>
              <a:endParaRPr lang="id-ID" sz="1420" kern="0" dirty="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19" name="Freeform 32">
              <a:extLst>
                <a:ext uri="{FF2B5EF4-FFF2-40B4-BE49-F238E27FC236}">
                  <a16:creationId xmlns:a16="http://schemas.microsoft.com/office/drawing/2014/main" id="{7D1DF13F-B84F-60BA-1D4E-481BDC4F2EEA}"/>
                </a:ext>
              </a:extLst>
            </p:cNvPr>
            <p:cNvSpPr>
              <a:spLocks noEditPoints="1"/>
            </p:cNvSpPr>
            <p:nvPr/>
          </p:nvSpPr>
          <p:spPr bwMode="auto">
            <a:xfrm>
              <a:off x="4973638" y="5649913"/>
              <a:ext cx="225425" cy="358775"/>
            </a:xfrm>
            <a:custGeom>
              <a:avLst/>
              <a:gdLst>
                <a:gd name="T0" fmla="*/ 29 w 59"/>
                <a:gd name="T1" fmla="*/ 95 h 95"/>
                <a:gd name="T2" fmla="*/ 24 w 59"/>
                <a:gd name="T3" fmla="*/ 85 h 95"/>
                <a:gd name="T4" fmla="*/ 0 w 59"/>
                <a:gd name="T5" fmla="*/ 26 h 95"/>
                <a:gd name="T6" fmla="*/ 29 w 59"/>
                <a:gd name="T7" fmla="*/ 0 h 95"/>
                <a:gd name="T8" fmla="*/ 59 w 59"/>
                <a:gd name="T9" fmla="*/ 26 h 95"/>
                <a:gd name="T10" fmla="*/ 34 w 59"/>
                <a:gd name="T11" fmla="*/ 85 h 95"/>
                <a:gd name="T12" fmla="*/ 29 w 59"/>
                <a:gd name="T13" fmla="*/ 95 h 95"/>
                <a:gd name="T14" fmla="*/ 29 w 59"/>
                <a:gd name="T15" fmla="*/ 12 h 95"/>
                <a:gd name="T16" fmla="*/ 12 w 59"/>
                <a:gd name="T17" fmla="*/ 26 h 95"/>
                <a:gd name="T18" fmla="*/ 29 w 59"/>
                <a:gd name="T19" fmla="*/ 69 h 95"/>
                <a:gd name="T20" fmla="*/ 47 w 59"/>
                <a:gd name="T21" fmla="*/ 26 h 95"/>
                <a:gd name="T22" fmla="*/ 29 w 59"/>
                <a:gd name="T23"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95">
                  <a:moveTo>
                    <a:pt x="29" y="95"/>
                  </a:moveTo>
                  <a:cubicBezTo>
                    <a:pt x="24" y="85"/>
                    <a:pt x="24" y="85"/>
                    <a:pt x="24" y="85"/>
                  </a:cubicBezTo>
                  <a:cubicBezTo>
                    <a:pt x="20" y="77"/>
                    <a:pt x="0" y="38"/>
                    <a:pt x="0" y="26"/>
                  </a:cubicBezTo>
                  <a:cubicBezTo>
                    <a:pt x="0" y="12"/>
                    <a:pt x="13" y="0"/>
                    <a:pt x="29" y="0"/>
                  </a:cubicBezTo>
                  <a:cubicBezTo>
                    <a:pt x="45" y="0"/>
                    <a:pt x="59" y="12"/>
                    <a:pt x="59" y="26"/>
                  </a:cubicBezTo>
                  <a:cubicBezTo>
                    <a:pt x="59" y="38"/>
                    <a:pt x="39" y="77"/>
                    <a:pt x="34" y="85"/>
                  </a:cubicBezTo>
                  <a:lnTo>
                    <a:pt x="29" y="95"/>
                  </a:lnTo>
                  <a:close/>
                  <a:moveTo>
                    <a:pt x="29" y="12"/>
                  </a:moveTo>
                  <a:cubicBezTo>
                    <a:pt x="19" y="12"/>
                    <a:pt x="12" y="18"/>
                    <a:pt x="12" y="26"/>
                  </a:cubicBezTo>
                  <a:cubicBezTo>
                    <a:pt x="12" y="31"/>
                    <a:pt x="20" y="50"/>
                    <a:pt x="29" y="69"/>
                  </a:cubicBezTo>
                  <a:cubicBezTo>
                    <a:pt x="38" y="50"/>
                    <a:pt x="47" y="31"/>
                    <a:pt x="47" y="26"/>
                  </a:cubicBezTo>
                  <a:cubicBezTo>
                    <a:pt x="47" y="18"/>
                    <a:pt x="39" y="12"/>
                    <a:pt x="2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51613" tIns="25806" rIns="51613" bIns="25806" numCol="1" anchor="t" anchorCtr="0" compatLnSpc="1"/>
            <a:lstStyle/>
            <a:p>
              <a:pPr defTabSz="725170">
                <a:defRPr/>
              </a:pPr>
              <a:endParaRPr lang="id-ID" sz="1420" kern="0" dirty="0">
                <a:solidFill>
                  <a:sysClr val="windowText" lastClr="000000"/>
                </a:solidFill>
                <a:latin typeface="思源黑体 CN Medium" panose="020B0600000000000000" pitchFamily="34" charset="-122"/>
                <a:ea typeface="思源黑体 CN Medium" panose="020B0600000000000000" pitchFamily="34" charset="-122"/>
              </a:endParaRPr>
            </a:p>
          </p:txBody>
        </p:sp>
      </p:grpSp>
      <p:cxnSp>
        <p:nvCxnSpPr>
          <p:cNvPr id="20" name="Straight Connector 114">
            <a:extLst>
              <a:ext uri="{FF2B5EF4-FFF2-40B4-BE49-F238E27FC236}">
                <a16:creationId xmlns:a16="http://schemas.microsoft.com/office/drawing/2014/main" id="{DF92D3BD-E274-B510-689E-7911D6F32247}"/>
              </a:ext>
            </a:extLst>
          </p:cNvPr>
          <p:cNvCxnSpPr/>
          <p:nvPr/>
        </p:nvCxnSpPr>
        <p:spPr>
          <a:xfrm>
            <a:off x="1044273" y="1713090"/>
            <a:ext cx="635" cy="895350"/>
          </a:xfrm>
          <a:prstGeom prst="line">
            <a:avLst/>
          </a:prstGeom>
          <a:noFill/>
          <a:ln w="19050" cap="flat" cmpd="sng" algn="ctr">
            <a:solidFill>
              <a:srgbClr val="2F5597"/>
            </a:solidFill>
            <a:prstDash val="solid"/>
            <a:miter lim="800000"/>
          </a:ln>
          <a:effectLst/>
        </p:spPr>
      </p:cxnSp>
      <p:cxnSp>
        <p:nvCxnSpPr>
          <p:cNvPr id="21" name="Straight Connector 115">
            <a:extLst>
              <a:ext uri="{FF2B5EF4-FFF2-40B4-BE49-F238E27FC236}">
                <a16:creationId xmlns:a16="http://schemas.microsoft.com/office/drawing/2014/main" id="{66BC2156-DC2F-8E35-C9D7-EEFC1DE34B6A}"/>
              </a:ext>
            </a:extLst>
          </p:cNvPr>
          <p:cNvCxnSpPr/>
          <p:nvPr/>
        </p:nvCxnSpPr>
        <p:spPr>
          <a:xfrm>
            <a:off x="1043638" y="2865615"/>
            <a:ext cx="635" cy="895350"/>
          </a:xfrm>
          <a:prstGeom prst="line">
            <a:avLst/>
          </a:prstGeom>
          <a:noFill/>
          <a:ln w="19050" cap="flat" cmpd="sng" algn="ctr">
            <a:solidFill>
              <a:srgbClr val="2F5597"/>
            </a:solidFill>
            <a:prstDash val="solid"/>
            <a:miter lim="800000"/>
          </a:ln>
          <a:effectLst/>
        </p:spPr>
      </p:cxnSp>
      <p:cxnSp>
        <p:nvCxnSpPr>
          <p:cNvPr id="22" name="Straight Connector 116">
            <a:extLst>
              <a:ext uri="{FF2B5EF4-FFF2-40B4-BE49-F238E27FC236}">
                <a16:creationId xmlns:a16="http://schemas.microsoft.com/office/drawing/2014/main" id="{347A8361-D848-5339-2377-3EB08F1B1FB0}"/>
              </a:ext>
            </a:extLst>
          </p:cNvPr>
          <p:cNvCxnSpPr>
            <a:cxnSpLocks/>
          </p:cNvCxnSpPr>
          <p:nvPr/>
        </p:nvCxnSpPr>
        <p:spPr>
          <a:xfrm flipH="1">
            <a:off x="1043638" y="4076560"/>
            <a:ext cx="635" cy="1254009"/>
          </a:xfrm>
          <a:prstGeom prst="line">
            <a:avLst/>
          </a:prstGeom>
          <a:noFill/>
          <a:ln w="19050" cap="flat" cmpd="sng" algn="ctr">
            <a:solidFill>
              <a:srgbClr val="2F5597"/>
            </a:solidFill>
            <a:prstDash val="solid"/>
            <a:miter lim="800000"/>
          </a:ln>
          <a:effectLst/>
        </p:spPr>
      </p:cxnSp>
      <p:sp>
        <p:nvSpPr>
          <p:cNvPr id="25" name="文本框 7">
            <a:extLst>
              <a:ext uri="{FF2B5EF4-FFF2-40B4-BE49-F238E27FC236}">
                <a16:creationId xmlns:a16="http://schemas.microsoft.com/office/drawing/2014/main" id="{CB012AB2-6E1F-13AA-4E7A-7FFFC99A8FAF}"/>
              </a:ext>
            </a:extLst>
          </p:cNvPr>
          <p:cNvSpPr txBox="1"/>
          <p:nvPr/>
        </p:nvSpPr>
        <p:spPr>
          <a:xfrm>
            <a:off x="1311221" y="1583694"/>
            <a:ext cx="7729797" cy="914609"/>
          </a:xfrm>
          <a:prstGeom prst="rect">
            <a:avLst/>
          </a:prstGeom>
          <a:noFill/>
        </p:spPr>
        <p:txBody>
          <a:bodyPr wrap="square" rtlCol="0">
            <a:spAutoFit/>
          </a:bodyPr>
          <a:lstStyle/>
          <a:p>
            <a:pPr>
              <a:lnSpc>
                <a:spcPct val="180000"/>
              </a:lnSpc>
              <a:spcBef>
                <a:spcPct val="20000"/>
              </a:spcBef>
              <a:spcAft>
                <a:spcPts val="600"/>
              </a:spcAft>
              <a:buClr>
                <a:schemeClr val="accent1">
                  <a:lumMod val="75000"/>
                </a:schemeClr>
              </a:buClr>
              <a:buSzPct val="145000"/>
              <a:buFont typeface="Arial" panose="020B0604020202020204"/>
            </a:pPr>
            <a:r>
              <a:rPr lang="en-US" sz="1600" dirty="0">
                <a:solidFill>
                  <a:srgbClr val="2F5597"/>
                </a:solidFill>
                <a:latin typeface="+mn-lt"/>
                <a:ea typeface="思源黑体 CN Medium" panose="020B0600000000000000" pitchFamily="34" charset="-122"/>
              </a:rPr>
              <a:t>Our research aimed to minimize power consumption in MIMO networks using a novel quantum genetic algorithm.</a:t>
            </a:r>
            <a:endParaRPr lang="zh-CN" altLang="en-US" sz="1600" dirty="0">
              <a:solidFill>
                <a:srgbClr val="2F5597"/>
              </a:solidFill>
              <a:latin typeface="+mn-lt"/>
              <a:ea typeface="思源黑体 CN Medium" panose="020B0600000000000000" pitchFamily="34" charset="-122"/>
              <a:sym typeface="+mn-ea"/>
            </a:endParaRPr>
          </a:p>
        </p:txBody>
      </p:sp>
      <p:sp>
        <p:nvSpPr>
          <p:cNvPr id="27" name="文本框 9">
            <a:extLst>
              <a:ext uri="{FF2B5EF4-FFF2-40B4-BE49-F238E27FC236}">
                <a16:creationId xmlns:a16="http://schemas.microsoft.com/office/drawing/2014/main" id="{FA0ED942-37B2-7B11-BE57-84A844D93194}"/>
              </a:ext>
            </a:extLst>
          </p:cNvPr>
          <p:cNvSpPr txBox="1"/>
          <p:nvPr/>
        </p:nvSpPr>
        <p:spPr>
          <a:xfrm>
            <a:off x="1311221" y="2798563"/>
            <a:ext cx="8050167" cy="916789"/>
          </a:xfrm>
          <a:prstGeom prst="rect">
            <a:avLst/>
          </a:prstGeom>
          <a:noFill/>
        </p:spPr>
        <p:txBody>
          <a:bodyPr wrap="square" rtlCol="0">
            <a:spAutoFit/>
          </a:bodyPr>
          <a:lstStyle/>
          <a:p>
            <a:pPr>
              <a:lnSpc>
                <a:spcPct val="180000"/>
              </a:lnSpc>
              <a:spcBef>
                <a:spcPct val="20000"/>
              </a:spcBef>
              <a:spcAft>
                <a:spcPts val="600"/>
              </a:spcAft>
              <a:buClr>
                <a:schemeClr val="accent1">
                  <a:lumMod val="75000"/>
                </a:schemeClr>
              </a:buClr>
              <a:buSzPct val="145000"/>
              <a:buFont typeface="Arial" panose="020B0604020202020204"/>
            </a:pPr>
            <a:r>
              <a:rPr lang="en-US" sz="1600" dirty="0">
                <a:solidFill>
                  <a:srgbClr val="2F5597"/>
                </a:solidFill>
                <a:latin typeface="+mn-lt"/>
                <a:ea typeface="思源黑体 CN Medium" panose="020B0600000000000000" pitchFamily="34" charset="-122"/>
              </a:rPr>
              <a:t>Refining the UQGA with advanced quantum-inspired methods and hybrid algorithms enhances power consumption minimization in MIMO networks</a:t>
            </a:r>
            <a:endParaRPr lang="zh-CN" altLang="en-US" sz="1600" dirty="0">
              <a:solidFill>
                <a:srgbClr val="2F5597"/>
              </a:solidFill>
              <a:latin typeface="+mn-lt"/>
              <a:ea typeface="思源黑体 CN Medium" panose="020B0600000000000000" pitchFamily="34" charset="-122"/>
              <a:sym typeface="+mn-ea"/>
            </a:endParaRPr>
          </a:p>
        </p:txBody>
      </p:sp>
      <p:sp>
        <p:nvSpPr>
          <p:cNvPr id="29" name="文本框 11">
            <a:extLst>
              <a:ext uri="{FF2B5EF4-FFF2-40B4-BE49-F238E27FC236}">
                <a16:creationId xmlns:a16="http://schemas.microsoft.com/office/drawing/2014/main" id="{1002C9E7-F04C-7933-6FC9-FA95E1D69456}"/>
              </a:ext>
            </a:extLst>
          </p:cNvPr>
          <p:cNvSpPr txBox="1"/>
          <p:nvPr/>
        </p:nvSpPr>
        <p:spPr>
          <a:xfrm>
            <a:off x="1311221" y="3959450"/>
            <a:ext cx="7978907" cy="1357808"/>
          </a:xfrm>
          <a:prstGeom prst="rect">
            <a:avLst/>
          </a:prstGeom>
          <a:noFill/>
        </p:spPr>
        <p:txBody>
          <a:bodyPr wrap="square" rtlCol="0">
            <a:spAutoFit/>
          </a:bodyPr>
          <a:lstStyle/>
          <a:p>
            <a:pPr>
              <a:lnSpc>
                <a:spcPct val="180000"/>
              </a:lnSpc>
              <a:spcBef>
                <a:spcPct val="20000"/>
              </a:spcBef>
              <a:spcAft>
                <a:spcPts val="600"/>
              </a:spcAft>
              <a:buClr>
                <a:schemeClr val="accent1">
                  <a:lumMod val="75000"/>
                </a:schemeClr>
              </a:buClr>
              <a:buSzPct val="145000"/>
              <a:buFont typeface="Arial" panose="020B0604020202020204"/>
            </a:pPr>
            <a:r>
              <a:rPr lang="en-US" sz="1600" dirty="0">
                <a:solidFill>
                  <a:srgbClr val="2F5597"/>
                </a:solidFill>
                <a:latin typeface="+mn-lt"/>
                <a:ea typeface="思源黑体 CN Medium" panose="020B0600000000000000" pitchFamily="34" charset="-122"/>
              </a:rPr>
              <a:t>By considering practical constraints, channel dynamics, and deployment challenges, we can comprehensively assess its effectiveness in real-world operational environments.</a:t>
            </a:r>
            <a:endParaRPr lang="zh-CN" altLang="en-US" sz="1600" dirty="0">
              <a:solidFill>
                <a:srgbClr val="2F5597"/>
              </a:solidFill>
              <a:latin typeface="+mn-lt"/>
              <a:ea typeface="思源黑体 CN Medium" panose="020B0600000000000000" pitchFamily="34" charset="-122"/>
              <a:sym typeface="+mn-ea"/>
            </a:endParaRPr>
          </a:p>
        </p:txBody>
      </p:sp>
    </p:spTree>
    <p:extLst>
      <p:ext uri="{BB962C8B-B14F-4D97-AF65-F5344CB8AC3E}">
        <p14:creationId xmlns:p14="http://schemas.microsoft.com/office/powerpoint/2010/main" val="19565404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51C0EC-4692-7518-CC83-FB082693336B}"/>
              </a:ext>
            </a:extLst>
          </p:cNvPr>
          <p:cNvSpPr>
            <a:spLocks noGrp="1"/>
          </p:cNvSpPr>
          <p:nvPr>
            <p:ph type="body" sz="quarter" idx="16"/>
          </p:nvPr>
        </p:nvSpPr>
        <p:spPr>
          <a:xfrm>
            <a:off x="252416" y="1334319"/>
            <a:ext cx="8445535" cy="5008205"/>
          </a:xfrm>
        </p:spPr>
        <p:txBody>
          <a:bodyPr/>
          <a:lstStyle/>
          <a:p>
            <a:pPr marL="285750" indent="-285750">
              <a:buFont typeface="Arial" panose="020B0604020202020204" pitchFamily="34" charset="0"/>
              <a:buChar char="•"/>
            </a:pPr>
            <a:r>
              <a:rPr lang="en-US" sz="2400" dirty="0"/>
              <a:t>Grover Algorithm finds a specific entry in the Data Base that we already know</a:t>
            </a:r>
          </a:p>
          <a:p>
            <a:pPr marL="285750" indent="-285750">
              <a:buFont typeface="Arial" panose="020B0604020202020204" pitchFamily="34" charset="0"/>
              <a:buChar char="•"/>
            </a:pPr>
            <a:r>
              <a:rPr lang="en-US" sz="2400" dirty="0"/>
              <a:t>Unconstrained Quantum Genetic Algorithm finds the entry that we don’t know which is the extreme value</a:t>
            </a:r>
          </a:p>
          <a:p>
            <a:pPr marL="285750" indent="-285750">
              <a:buFont typeface="Arial" panose="020B0604020202020204" pitchFamily="34" charset="0"/>
              <a:buChar char="•"/>
            </a:pPr>
            <a:r>
              <a:rPr lang="en-US" sz="2400" dirty="0"/>
              <a:t>Grovers Algorithm can be run on the existing quantum computer, but the Database size is very low </a:t>
            </a:r>
          </a:p>
          <a:p>
            <a:pPr marL="285750" indent="-285750">
              <a:buFont typeface="Arial" panose="020B0604020202020204" pitchFamily="34" charset="0"/>
              <a:buChar char="•"/>
            </a:pPr>
            <a:r>
              <a:rPr lang="en-US" sz="2400" dirty="0"/>
              <a:t>The UQGA, can find the extreme values in a very large database</a:t>
            </a:r>
          </a:p>
          <a:p>
            <a:pPr marL="285750" indent="-285750">
              <a:buFont typeface="Arial" panose="020B0604020202020204" pitchFamily="34" charset="0"/>
              <a:buChar char="•"/>
            </a:pPr>
            <a:endParaRPr lang="en-US" sz="2400" dirty="0"/>
          </a:p>
        </p:txBody>
      </p:sp>
      <p:sp>
        <p:nvSpPr>
          <p:cNvPr id="4" name="Title 3">
            <a:extLst>
              <a:ext uri="{FF2B5EF4-FFF2-40B4-BE49-F238E27FC236}">
                <a16:creationId xmlns:a16="http://schemas.microsoft.com/office/drawing/2014/main" id="{08211427-0258-EB65-28FA-5659E36DBBF3}"/>
              </a:ext>
            </a:extLst>
          </p:cNvPr>
          <p:cNvSpPr>
            <a:spLocks noGrp="1"/>
          </p:cNvSpPr>
          <p:nvPr>
            <p:ph type="title"/>
          </p:nvPr>
        </p:nvSpPr>
        <p:spPr>
          <a:xfrm>
            <a:off x="2587084" y="232606"/>
            <a:ext cx="6264384" cy="471585"/>
          </a:xfrm>
        </p:spPr>
        <p:txBody>
          <a:bodyPr/>
          <a:lstStyle/>
          <a:p>
            <a:r>
              <a:rPr lang="en-US" dirty="0"/>
              <a:t>Difference between </a:t>
            </a:r>
            <a:r>
              <a:rPr lang="en-US" dirty="0" err="1"/>
              <a:t>grover’s</a:t>
            </a:r>
            <a:r>
              <a:rPr lang="en-US" dirty="0"/>
              <a:t> algorithm &amp; uqga</a:t>
            </a:r>
          </a:p>
        </p:txBody>
      </p:sp>
    </p:spTree>
    <p:extLst>
      <p:ext uri="{BB962C8B-B14F-4D97-AF65-F5344CB8AC3E}">
        <p14:creationId xmlns:p14="http://schemas.microsoft.com/office/powerpoint/2010/main" val="353182649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FF0C03-FA0F-4FBA-74EC-11F01A27149C}"/>
              </a:ext>
            </a:extLst>
          </p:cNvPr>
          <p:cNvSpPr>
            <a:spLocks noGrp="1"/>
          </p:cNvSpPr>
          <p:nvPr>
            <p:ph type="body" sz="quarter" idx="17"/>
          </p:nvPr>
        </p:nvSpPr>
        <p:spPr>
          <a:xfrm>
            <a:off x="1054719" y="3344443"/>
            <a:ext cx="7034561" cy="1417127"/>
          </a:xfrm>
          <a:noFill/>
        </p:spPr>
        <p:style>
          <a:lnRef idx="2">
            <a:schemeClr val="accent6"/>
          </a:lnRef>
          <a:fillRef idx="1">
            <a:schemeClr val="lt1"/>
          </a:fillRef>
          <a:effectRef idx="0">
            <a:schemeClr val="accent6"/>
          </a:effectRef>
          <a:fontRef idx="minor">
            <a:schemeClr val="dk1"/>
          </a:fontRef>
        </p:style>
        <p:txBody>
          <a:bodyPr/>
          <a:lstStyle/>
          <a:p>
            <a:pPr algn="ctr"/>
            <a:r>
              <a:rPr lang="en-US" sz="4800" b="1" i="1" dirty="0">
                <a:ln w="22225">
                  <a:solidFill>
                    <a:schemeClr val="accent2"/>
                  </a:solidFill>
                  <a:prstDash val="solid"/>
                </a:ln>
                <a:solidFill>
                  <a:schemeClr val="accent2">
                    <a:lumMod val="40000"/>
                    <a:lumOff val="60000"/>
                  </a:schemeClr>
                </a:solidFill>
                <a:latin typeface="Cascadia Mono SemiLight" panose="020B0609020000020004" pitchFamily="49" charset="0"/>
                <a:cs typeface="Cascadia Mono SemiLight" panose="020B0609020000020004" pitchFamily="49" charset="0"/>
              </a:rPr>
              <a:t>THANK YOU</a:t>
            </a:r>
          </a:p>
        </p:txBody>
      </p:sp>
    </p:spTree>
    <p:extLst>
      <p:ext uri="{BB962C8B-B14F-4D97-AF65-F5344CB8AC3E}">
        <p14:creationId xmlns:p14="http://schemas.microsoft.com/office/powerpoint/2010/main" val="6594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CDEB854-C20C-526A-1D9A-210E0ECB134B}"/>
              </a:ext>
            </a:extLst>
          </p:cNvPr>
          <p:cNvSpPr/>
          <p:nvPr/>
        </p:nvSpPr>
        <p:spPr>
          <a:xfrm>
            <a:off x="5596271" y="2359152"/>
            <a:ext cx="2347577" cy="234757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436EF6A-1ABE-208D-FC07-F2BCA95FB160}"/>
              </a:ext>
            </a:extLst>
          </p:cNvPr>
          <p:cNvSpPr txBox="1"/>
          <p:nvPr/>
        </p:nvSpPr>
        <p:spPr>
          <a:xfrm>
            <a:off x="2142528" y="2631057"/>
            <a:ext cx="4188273" cy="715581"/>
          </a:xfrm>
          <a:prstGeom prst="rect">
            <a:avLst/>
          </a:prstGeom>
          <a:noFill/>
        </p:spPr>
        <p:txBody>
          <a:bodyPr wrap="square" rtlCol="0">
            <a:spAutoFit/>
          </a:bodyPr>
          <a:lstStyle/>
          <a:p>
            <a:pPr algn="ctr"/>
            <a:r>
              <a:rPr lang="en-US" altLang="zh-CN" sz="4050" b="1" dirty="0">
                <a:solidFill>
                  <a:srgbClr val="2F5597"/>
                </a:solidFill>
                <a:latin typeface="思源黑体 CN Heavy" panose="020B0A00000000000000" pitchFamily="34" charset="-122"/>
                <a:ea typeface="思源黑体 CN Heavy" panose="020B0A00000000000000" pitchFamily="34" charset="-122"/>
              </a:rPr>
              <a:t>Motivation</a:t>
            </a:r>
            <a:endParaRPr lang="zh-CN" altLang="en-US" sz="4050" b="1" dirty="0">
              <a:solidFill>
                <a:srgbClr val="2F5597"/>
              </a:solidFill>
              <a:latin typeface="思源黑体 CN Heavy" panose="020B0A00000000000000" pitchFamily="34" charset="-122"/>
              <a:ea typeface="思源黑体 CN Heavy" panose="020B0A00000000000000" pitchFamily="34" charset="-122"/>
            </a:endParaRPr>
          </a:p>
        </p:txBody>
      </p:sp>
      <p:sp>
        <p:nvSpPr>
          <p:cNvPr id="8"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8E239A1-7D33-C658-BA60-85D25D3FCC20}"/>
              </a:ext>
            </a:extLst>
          </p:cNvPr>
          <p:cNvSpPr txBox="1"/>
          <p:nvPr/>
        </p:nvSpPr>
        <p:spPr>
          <a:xfrm>
            <a:off x="6330801" y="2302584"/>
            <a:ext cx="1012692"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1</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Tree>
    <p:extLst>
      <p:ext uri="{BB962C8B-B14F-4D97-AF65-F5344CB8AC3E}">
        <p14:creationId xmlns:p14="http://schemas.microsoft.com/office/powerpoint/2010/main" val="11169401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7"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AA9F5BF9-D414-50F8-E51F-E6D17E9052FB}"/>
              </a:ext>
            </a:extLst>
          </p:cNvPr>
          <p:cNvSpPr/>
          <p:nvPr/>
        </p:nvSpPr>
        <p:spPr>
          <a:xfrm>
            <a:off x="391886" y="1879042"/>
            <a:ext cx="8551147" cy="1549963"/>
          </a:xfrm>
          <a:prstGeom prst="roundRect">
            <a:avLst>
              <a:gd name="adj" fmla="val 50000"/>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1" name="椭圆 2"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6F71A73E-E397-2FD0-658A-3396E846CA23}"/>
              </a:ext>
            </a:extLst>
          </p:cNvPr>
          <p:cNvSpPr/>
          <p:nvPr/>
        </p:nvSpPr>
        <p:spPr>
          <a:xfrm>
            <a:off x="553109" y="1994499"/>
            <a:ext cx="1350852" cy="1322474"/>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2" name="圆角矩形 20"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7EF78C84-BA75-A467-2E91-C7CCDB0AD47A}"/>
              </a:ext>
            </a:extLst>
          </p:cNvPr>
          <p:cNvSpPr/>
          <p:nvPr/>
        </p:nvSpPr>
        <p:spPr>
          <a:xfrm>
            <a:off x="429157" y="3790157"/>
            <a:ext cx="8551147" cy="1536068"/>
          </a:xfrm>
          <a:prstGeom prst="roundRect">
            <a:avLst>
              <a:gd name="adj" fmla="val 50000"/>
            </a:avLst>
          </a:prstGeom>
          <a:ln>
            <a:solidFill>
              <a:srgbClr val="3A749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3" name="椭圆 4"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02FBD2E2-CD2F-6E8F-094A-2A0E8D247475}"/>
              </a:ext>
            </a:extLst>
          </p:cNvPr>
          <p:cNvSpPr/>
          <p:nvPr/>
        </p:nvSpPr>
        <p:spPr>
          <a:xfrm>
            <a:off x="7520965" y="3899015"/>
            <a:ext cx="1350852" cy="132247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4" name="矩形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537EDA5B-1EF4-77B3-1682-507FA69DD7B0}"/>
              </a:ext>
            </a:extLst>
          </p:cNvPr>
          <p:cNvSpPr/>
          <p:nvPr/>
        </p:nvSpPr>
        <p:spPr>
          <a:xfrm>
            <a:off x="1903961" y="2321186"/>
            <a:ext cx="7119683" cy="1077218"/>
          </a:xfrm>
          <a:prstGeom prst="rect">
            <a:avLst/>
          </a:prstGeom>
        </p:spPr>
        <p:txBody>
          <a:bodyPr wrap="square">
            <a:spAutoFit/>
          </a:bodyPr>
          <a:lstStyle/>
          <a:p>
            <a:pPr marL="214308" indent="-214308">
              <a:buFont typeface="Arial" panose="020B0604020202020204" pitchFamily="34" charset="0"/>
              <a:buChar char="•"/>
            </a:pPr>
            <a:r>
              <a:rPr lang="en-US" sz="1600" dirty="0">
                <a:solidFill>
                  <a:schemeClr val="accent1">
                    <a:lumMod val="95000"/>
                    <a:lumOff val="5000"/>
                  </a:schemeClr>
                </a:solidFill>
              </a:rPr>
              <a:t>High power consumption.</a:t>
            </a:r>
          </a:p>
          <a:p>
            <a:pPr marL="214308" indent="-214308">
              <a:buFont typeface="Arial" panose="020B0604020202020204" pitchFamily="34" charset="0"/>
              <a:buChar char="•"/>
            </a:pPr>
            <a:r>
              <a:rPr lang="en-US" sz="1600" dirty="0">
                <a:solidFill>
                  <a:schemeClr val="accent1">
                    <a:lumMod val="95000"/>
                    <a:lumOff val="5000"/>
                  </a:schemeClr>
                </a:solidFill>
              </a:rPr>
              <a:t>MIMO networks' energy usage challenges sustainability and cost effectiveness</a:t>
            </a:r>
          </a:p>
          <a:p>
            <a:pPr marL="214308" indent="-214308">
              <a:buFont typeface="Arial" panose="020B0604020202020204" pitchFamily="34" charset="0"/>
              <a:buChar char="•"/>
            </a:pPr>
            <a:r>
              <a:rPr lang="en-US" sz="1600" dirty="0">
                <a:solidFill>
                  <a:schemeClr val="accent1">
                    <a:lumMod val="95000"/>
                    <a:lumOff val="5000"/>
                  </a:schemeClr>
                </a:solidFill>
              </a:rPr>
              <a:t>Power drain hampers eco-friendly wireless systems.</a:t>
            </a:r>
          </a:p>
        </p:txBody>
      </p:sp>
      <p:sp>
        <p:nvSpPr>
          <p:cNvPr id="55" name="矩形 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7782F3CE-07CF-A583-1BD8-41E8C2223FE0}"/>
              </a:ext>
            </a:extLst>
          </p:cNvPr>
          <p:cNvSpPr/>
          <p:nvPr/>
        </p:nvSpPr>
        <p:spPr bwMode="auto">
          <a:xfrm>
            <a:off x="1915515" y="1947718"/>
            <a:ext cx="7108129" cy="615553"/>
          </a:xfrm>
          <a:prstGeom prst="rect">
            <a:avLst/>
          </a:prstGeom>
          <a:noFill/>
        </p:spPr>
        <p:txBody>
          <a:bodyPr wrap="square">
            <a:spAutoFit/>
          </a:bodyPr>
          <a:lstStyle/>
          <a:p>
            <a:pPr>
              <a:defRPr/>
            </a:pPr>
            <a:r>
              <a:rPr lang="en-US" sz="1600" kern="100" dirty="0">
                <a:solidFill>
                  <a:srgbClr val="B52222"/>
                </a:solidFill>
                <a:latin typeface="思源黑体 CN Medium" panose="020B0600000000000000" pitchFamily="34" charset="-122"/>
                <a:ea typeface="思源黑体 CN Medium" panose="020B0600000000000000" pitchFamily="34" charset="-122"/>
                <a:cs typeface="Times New Roman" panose="02020603050405020304" pitchFamily="18" charset="0"/>
              </a:rPr>
              <a:t>Power Drain: Unleashing the Energy Monster in MIMO Networks</a:t>
            </a:r>
          </a:p>
          <a:p>
            <a:pPr>
              <a:defRPr/>
            </a:pPr>
            <a:endParaRPr lang="zh-CN" altLang="en-US" sz="1800" kern="100" dirty="0">
              <a:solidFill>
                <a:srgbClr val="B52222"/>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cxnSp>
        <p:nvCxnSpPr>
          <p:cNvPr id="56" name="直接连接符 7"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2FEE788B-8D2A-9F4A-5B1B-0A0FBDC65CB0}"/>
              </a:ext>
            </a:extLst>
          </p:cNvPr>
          <p:cNvCxnSpPr>
            <a:cxnSpLocks/>
          </p:cNvCxnSpPr>
          <p:nvPr/>
        </p:nvCxnSpPr>
        <p:spPr>
          <a:xfrm>
            <a:off x="2082038" y="2280051"/>
            <a:ext cx="19166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57" name="矩形 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1425D9C7-0143-C4D6-5576-FD087455BD0B}"/>
              </a:ext>
            </a:extLst>
          </p:cNvPr>
          <p:cNvSpPr/>
          <p:nvPr/>
        </p:nvSpPr>
        <p:spPr>
          <a:xfrm>
            <a:off x="450063" y="4231688"/>
            <a:ext cx="7300112" cy="954107"/>
          </a:xfrm>
          <a:prstGeom prst="rect">
            <a:avLst/>
          </a:prstGeom>
        </p:spPr>
        <p:txBody>
          <a:bodyPr wrap="square">
            <a:spAutoFit/>
          </a:bodyPr>
          <a:lstStyle/>
          <a:p>
            <a:pPr marL="214308" indent="-214308">
              <a:buFont typeface="Arial" panose="020B0604020202020204" pitchFamily="34" charset="0"/>
              <a:buChar char="•"/>
            </a:pPr>
            <a:r>
              <a:rPr lang="en-US" sz="1400" dirty="0">
                <a:solidFill>
                  <a:schemeClr val="accent1">
                    <a:lumMod val="95000"/>
                    <a:lumOff val="5000"/>
                  </a:schemeClr>
                </a:solidFill>
              </a:rPr>
              <a:t>Quantum computing advancements provide new possibilities for solving previously intractable optimization problems.</a:t>
            </a:r>
          </a:p>
          <a:p>
            <a:pPr marL="214308" indent="-214308">
              <a:buFont typeface="Arial" panose="020B0604020202020204" pitchFamily="34" charset="0"/>
              <a:buChar char="•"/>
            </a:pPr>
            <a:r>
              <a:rPr lang="en-US" sz="1400" dirty="0">
                <a:solidFill>
                  <a:schemeClr val="accent1">
                    <a:lumMod val="95000"/>
                    <a:lumOff val="5000"/>
                  </a:schemeClr>
                </a:solidFill>
              </a:rPr>
              <a:t>Implementing the developed Unconstrained Quantum Genetic Algorithm can lead to reduced power consumption, improved network performance, and cost savings.</a:t>
            </a:r>
            <a:endParaRPr lang="en-US" altLang="zh-CN" sz="1400" dirty="0">
              <a:solidFill>
                <a:schemeClr val="accent1">
                  <a:lumMod val="95000"/>
                  <a:lumOff val="5000"/>
                </a:schemeClr>
              </a:solidFill>
            </a:endParaRPr>
          </a:p>
        </p:txBody>
      </p:sp>
      <p:sp>
        <p:nvSpPr>
          <p:cNvPr id="58" name="矩形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9F5157A-570A-300F-A5E2-1873B90441FC}"/>
              </a:ext>
            </a:extLst>
          </p:cNvPr>
          <p:cNvSpPr/>
          <p:nvPr/>
        </p:nvSpPr>
        <p:spPr bwMode="auto">
          <a:xfrm>
            <a:off x="807937" y="3840548"/>
            <a:ext cx="6842320" cy="338554"/>
          </a:xfrm>
          <a:prstGeom prst="rect">
            <a:avLst/>
          </a:prstGeom>
          <a:noFill/>
        </p:spPr>
        <p:txBody>
          <a:bodyPr wrap="square">
            <a:spAutoFit/>
          </a:bodyPr>
          <a:lstStyle/>
          <a:p>
            <a:pPr algn="r">
              <a:defRPr/>
            </a:pPr>
            <a:r>
              <a:rPr lang="en-US" sz="1600" kern="100" dirty="0">
                <a:solidFill>
                  <a:srgbClr val="2F5597"/>
                </a:solidFill>
                <a:latin typeface="思源黑体 CN Medium" panose="020B0600000000000000" pitchFamily="34" charset="-122"/>
                <a:ea typeface="思源黑体 CN Medium" panose="020B0600000000000000" pitchFamily="34" charset="-122"/>
                <a:cs typeface="Times New Roman" panose="02020603050405020304" pitchFamily="18" charset="0"/>
              </a:rPr>
              <a:t>Unlocking Energy Efficiency in MIMO Networks</a:t>
            </a:r>
          </a:p>
        </p:txBody>
      </p:sp>
      <p:cxnSp>
        <p:nvCxnSpPr>
          <p:cNvPr id="59" name="直接连接符 10"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B200B816-6AD7-A9DA-8AA9-CB7E8671C94B}"/>
              </a:ext>
            </a:extLst>
          </p:cNvPr>
          <p:cNvCxnSpPr>
            <a:cxnSpLocks/>
          </p:cNvCxnSpPr>
          <p:nvPr/>
        </p:nvCxnSpPr>
        <p:spPr>
          <a:xfrm>
            <a:off x="7306733" y="4157382"/>
            <a:ext cx="191666"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pic>
        <p:nvPicPr>
          <p:cNvPr id="75" name="Graphic 74" descr="High voltage outline">
            <a:extLst>
              <a:ext uri="{FF2B5EF4-FFF2-40B4-BE49-F238E27FC236}">
                <a16:creationId xmlns:a16="http://schemas.microsoft.com/office/drawing/2014/main" id="{BE3BDB27-B2C5-6FB0-8B76-3754D30229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140" y="2110830"/>
            <a:ext cx="938834" cy="938834"/>
          </a:xfrm>
          <a:prstGeom prst="rect">
            <a:avLst/>
          </a:prstGeom>
        </p:spPr>
      </p:pic>
      <p:pic>
        <p:nvPicPr>
          <p:cNvPr id="77" name="Graphic 76" descr="Open hand with plant with solid fill">
            <a:extLst>
              <a:ext uri="{FF2B5EF4-FFF2-40B4-BE49-F238E27FC236}">
                <a16:creationId xmlns:a16="http://schemas.microsoft.com/office/drawing/2014/main" id="{DC2A580E-6C9D-43CD-FE45-0EF7FB29B6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85360" y="3968360"/>
            <a:ext cx="1108577" cy="1108577"/>
          </a:xfrm>
          <a:prstGeom prst="rect">
            <a:avLst/>
          </a:prstGeom>
        </p:spPr>
      </p:pic>
      <p:sp>
        <p:nvSpPr>
          <p:cNvPr id="2" name="Title 3">
            <a:extLst>
              <a:ext uri="{FF2B5EF4-FFF2-40B4-BE49-F238E27FC236}">
                <a16:creationId xmlns:a16="http://schemas.microsoft.com/office/drawing/2014/main" id="{49B1D256-0A5A-564F-66CB-AFA988512C95}"/>
              </a:ext>
            </a:extLst>
          </p:cNvPr>
          <p:cNvSpPr>
            <a:spLocks noGrp="1"/>
          </p:cNvSpPr>
          <p:nvPr>
            <p:ph type="title"/>
          </p:nvPr>
        </p:nvSpPr>
        <p:spPr>
          <a:xfrm>
            <a:off x="3066267" y="468399"/>
            <a:ext cx="5785200" cy="471585"/>
          </a:xfrm>
        </p:spPr>
        <p:txBody>
          <a:bodyPr/>
          <a:lstStyle/>
          <a:p>
            <a:r>
              <a:rPr lang="en-US" dirty="0"/>
              <a:t>MOTIVATION</a:t>
            </a:r>
          </a:p>
        </p:txBody>
      </p:sp>
    </p:spTree>
    <p:extLst>
      <p:ext uri="{BB962C8B-B14F-4D97-AF65-F5344CB8AC3E}">
        <p14:creationId xmlns:p14="http://schemas.microsoft.com/office/powerpoint/2010/main" val="24473031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5DAA5E7-0558-D912-27BA-D7071475B9C0}"/>
              </a:ext>
            </a:extLst>
          </p:cNvPr>
          <p:cNvSpPr/>
          <p:nvPr/>
        </p:nvSpPr>
        <p:spPr>
          <a:xfrm flipH="1">
            <a:off x="1208404" y="2294718"/>
            <a:ext cx="1842783" cy="1766137"/>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rgbClr val="B52222"/>
              </a:solidFill>
              <a:latin typeface="思源黑体 CN Medium" panose="020B0600000000000000" pitchFamily="34" charset="-122"/>
              <a:ea typeface="思源黑体 CN Medium" panose="020B0600000000000000" pitchFamily="34" charset="-122"/>
            </a:endParaRPr>
          </a:p>
        </p:txBody>
      </p:sp>
      <p:sp>
        <p:nvSpPr>
          <p:cNvPr id="37"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1731CC6-2E9B-1A03-A2F1-DF7F991FC31F}"/>
              </a:ext>
            </a:extLst>
          </p:cNvPr>
          <p:cNvSpPr txBox="1"/>
          <p:nvPr/>
        </p:nvSpPr>
        <p:spPr>
          <a:xfrm>
            <a:off x="1285894" y="1974464"/>
            <a:ext cx="835956"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2</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38"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9E7EF34-7231-4E82-26FA-A34E76ABB3B4}"/>
              </a:ext>
            </a:extLst>
          </p:cNvPr>
          <p:cNvSpPr txBox="1"/>
          <p:nvPr/>
        </p:nvSpPr>
        <p:spPr>
          <a:xfrm>
            <a:off x="2629686" y="2831537"/>
            <a:ext cx="3681388" cy="715581"/>
          </a:xfrm>
          <a:prstGeom prst="rect">
            <a:avLst/>
          </a:prstGeom>
          <a:noFill/>
        </p:spPr>
        <p:txBody>
          <a:bodyPr wrap="square" rtlCol="0">
            <a:spAutoFit/>
          </a:bodyPr>
          <a:lstStyle/>
          <a:p>
            <a:pPr algn="ctr"/>
            <a:r>
              <a:rPr lang="en-US" altLang="zh-CN" sz="4050" b="1" dirty="0">
                <a:solidFill>
                  <a:srgbClr val="C00000"/>
                </a:solidFill>
                <a:latin typeface="思源黑体 CN Heavy" panose="020B0A00000000000000" pitchFamily="34" charset="-122"/>
                <a:ea typeface="思源黑体 CN Heavy" panose="020B0A00000000000000" pitchFamily="34" charset="-122"/>
              </a:rPr>
              <a:t>Algorithms</a:t>
            </a:r>
            <a:endParaRPr lang="zh-CN" altLang="en-US" sz="4050" b="1" dirty="0">
              <a:solidFill>
                <a:srgbClr val="C00000"/>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3937346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1e1d8175-7c07-4b44-aaca-47ea4d1bda9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FE7EFA7-EB25-DF36-E9C3-BD5AA349FA70}"/>
              </a:ext>
            </a:extLst>
          </p:cNvPr>
          <p:cNvGrpSpPr>
            <a:grpSpLocks noChangeAspect="1"/>
          </p:cNvGrpSpPr>
          <p:nvPr>
            <p:custDataLst>
              <p:tags r:id="rId1"/>
            </p:custDataLst>
          </p:nvPr>
        </p:nvGrpSpPr>
        <p:grpSpPr>
          <a:xfrm>
            <a:off x="214604" y="4026558"/>
            <a:ext cx="8761445" cy="989129"/>
            <a:chOff x="1588" y="2679073"/>
            <a:chExt cx="11855149" cy="1524301"/>
          </a:xfrm>
        </p:grpSpPr>
        <p:sp>
          <p:nvSpPr>
            <p:cNvPr id="31" name="işḷîḑè">
              <a:extLst>
                <a:ext uri="{FF2B5EF4-FFF2-40B4-BE49-F238E27FC236}">
                  <a16:creationId xmlns:a16="http://schemas.microsoft.com/office/drawing/2014/main" id="{A5097010-E864-8987-028D-85CB76AACC9D}"/>
                </a:ext>
              </a:extLst>
            </p:cNvPr>
            <p:cNvSpPr/>
            <p:nvPr/>
          </p:nvSpPr>
          <p:spPr>
            <a:xfrm>
              <a:off x="1718938" y="3356992"/>
              <a:ext cx="8804869" cy="176448"/>
            </a:xfrm>
            <a:prstGeom prst="roundRect">
              <a:avLst>
                <a:gd name="adj" fmla="val 50000"/>
              </a:avLst>
            </a:prstGeom>
            <a:solidFill>
              <a:srgbClr val="004B82"/>
            </a:solidFill>
            <a:ln w="25400" cap="flat" cmpd="sng">
              <a:noFill/>
              <a:prstDash val="solid"/>
              <a:miter/>
              <a:headEnd type="none" w="med" len="med"/>
              <a:tailEnd type="none" w="med" len="med"/>
            </a:ln>
          </p:spPr>
          <p:txBody>
            <a:bodyPr anchor="ctr">
              <a:scene3d>
                <a:camera prst="orthographicFront"/>
                <a:lightRig rig="threePt" dir="t"/>
              </a:scene3d>
              <a:sp3d contourW="12700"/>
            </a:bodyPr>
            <a:lstStyle/>
            <a:p>
              <a:pPr algn="ctr" fontAlgn="auto">
                <a:spcBef>
                  <a:spcPts val="0"/>
                </a:spcBef>
                <a:spcAft>
                  <a:spcPts val="0"/>
                </a:spcAft>
                <a:defRPr/>
              </a:pPr>
              <a:endParaRPr sz="1350" kern="0" dirty="0">
                <a:solidFill>
                  <a:srgbClr val="000000"/>
                </a:solidFill>
                <a:latin typeface="思源黑体 CN Medium" panose="020B0600000000000000" pitchFamily="34" charset="-122"/>
                <a:ea typeface="思源黑体 CN Medium" panose="020B0600000000000000" pitchFamily="34" charset="-122"/>
              </a:endParaRPr>
            </a:p>
          </p:txBody>
        </p:sp>
        <p:sp>
          <p:nvSpPr>
            <p:cNvPr id="32" name="îşľíďe">
              <a:extLst>
                <a:ext uri="{FF2B5EF4-FFF2-40B4-BE49-F238E27FC236}">
                  <a16:creationId xmlns:a16="http://schemas.microsoft.com/office/drawing/2014/main" id="{782D62AA-9DF1-BE7D-0D41-C43C80706E55}"/>
                </a:ext>
              </a:extLst>
            </p:cNvPr>
            <p:cNvSpPr/>
            <p:nvPr/>
          </p:nvSpPr>
          <p:spPr>
            <a:xfrm>
              <a:off x="1588" y="3356990"/>
              <a:ext cx="1848514" cy="176448"/>
            </a:xfrm>
            <a:prstGeom prst="rect">
              <a:avLst/>
            </a:prstGeom>
            <a:solidFill>
              <a:srgbClr val="004B82"/>
            </a:solidFill>
            <a:ln w="12700" cap="flat" cmpd="sng" algn="ctr">
              <a:solidFill>
                <a:srgbClr val="004B82"/>
              </a:solidFill>
              <a:prstDash val="solid"/>
              <a:miter lim="800000"/>
            </a:ln>
            <a:effectLst/>
          </p:spPr>
          <p:txBody>
            <a:bodyPr anchor="ctr">
              <a:scene3d>
                <a:camera prst="orthographicFront"/>
                <a:lightRig rig="threePt" dir="t"/>
              </a:scene3d>
              <a:sp3d contourW="12700"/>
            </a:bodyPr>
            <a:lstStyle/>
            <a:p>
              <a:pPr algn="ctr" fontAlgn="auto">
                <a:spcBef>
                  <a:spcPts val="0"/>
                </a:spcBef>
                <a:spcAft>
                  <a:spcPts val="0"/>
                </a:spcAft>
                <a:defRPr/>
              </a:pPr>
              <a:endParaRPr sz="1350" kern="0" dirty="0">
                <a:solidFill>
                  <a:srgbClr val="FFFFFF"/>
                </a:solidFill>
                <a:latin typeface="思源黑体 CN Medium" panose="020B0600000000000000" pitchFamily="34" charset="-122"/>
                <a:ea typeface="思源黑体 CN Medium" panose="020B0600000000000000" pitchFamily="34" charset="-122"/>
              </a:endParaRPr>
            </a:p>
          </p:txBody>
        </p:sp>
        <p:sp>
          <p:nvSpPr>
            <p:cNvPr id="33" name="íṩlíḋé">
              <a:extLst>
                <a:ext uri="{FF2B5EF4-FFF2-40B4-BE49-F238E27FC236}">
                  <a16:creationId xmlns:a16="http://schemas.microsoft.com/office/drawing/2014/main" id="{BAC16887-7340-612E-3B3C-04359D471CB4}"/>
                </a:ext>
              </a:extLst>
            </p:cNvPr>
            <p:cNvSpPr/>
            <p:nvPr/>
          </p:nvSpPr>
          <p:spPr>
            <a:xfrm>
              <a:off x="1455896" y="3196845"/>
              <a:ext cx="480094" cy="480218"/>
            </a:xfrm>
            <a:prstGeom prst="ellipse">
              <a:avLst/>
            </a:prstGeom>
            <a:solidFill>
              <a:srgbClr val="FFFFFF"/>
            </a:solidFill>
            <a:ln w="25400" cap="flat" cmpd="sng">
              <a:solidFill>
                <a:srgbClr val="004B82"/>
              </a:solidFill>
              <a:prstDash val="solid"/>
              <a:miter/>
              <a:headEnd type="none" w="med" len="med"/>
              <a:tailEnd type="none" w="med" len="med"/>
            </a:ln>
          </p:spPr>
          <p:txBody>
            <a:bodyPr wrap="none" lIns="0" tIns="0" rIns="0" bIns="0" anchor="ctr" anchorCtr="1">
              <a:normAutofit/>
              <a:scene3d>
                <a:camera prst="orthographicFront"/>
                <a:lightRig rig="threePt" dir="t"/>
              </a:scene3d>
              <a:sp3d contourW="12700"/>
            </a:bodyPr>
            <a:lstStyle/>
            <a:p>
              <a:pPr algn="ctr" fontAlgn="auto">
                <a:spcBef>
                  <a:spcPts val="0"/>
                </a:spcBef>
                <a:spcAft>
                  <a:spcPts val="0"/>
                </a:spcAft>
                <a:defRPr/>
              </a:pPr>
              <a:r>
                <a:rPr lang="de-DE" sz="1350" kern="0" dirty="0">
                  <a:solidFill>
                    <a:srgbClr val="004B82"/>
                  </a:solidFill>
                  <a:latin typeface="思源黑体 CN Medium" panose="020B0600000000000000" pitchFamily="34" charset="-122"/>
                  <a:ea typeface="思源黑体 CN Medium" panose="020B0600000000000000" pitchFamily="34" charset="-122"/>
                </a:rPr>
                <a:t>1</a:t>
              </a:r>
            </a:p>
          </p:txBody>
        </p:sp>
        <p:sp>
          <p:nvSpPr>
            <p:cNvPr id="36" name="íšľiḑe">
              <a:extLst>
                <a:ext uri="{FF2B5EF4-FFF2-40B4-BE49-F238E27FC236}">
                  <a16:creationId xmlns:a16="http://schemas.microsoft.com/office/drawing/2014/main" id="{958A4377-951C-A491-A53E-BB35742565BB}"/>
                </a:ext>
              </a:extLst>
            </p:cNvPr>
            <p:cNvSpPr/>
            <p:nvPr/>
          </p:nvSpPr>
          <p:spPr>
            <a:xfrm>
              <a:off x="8947994" y="3196845"/>
              <a:ext cx="478955" cy="480218"/>
            </a:xfrm>
            <a:prstGeom prst="ellipse">
              <a:avLst/>
            </a:prstGeom>
            <a:solidFill>
              <a:srgbClr val="FFFFFF"/>
            </a:solidFill>
            <a:ln w="25400" cap="flat" cmpd="sng">
              <a:solidFill>
                <a:srgbClr val="004B82"/>
              </a:solidFill>
              <a:prstDash val="solid"/>
              <a:miter/>
              <a:headEnd type="none" w="med" len="med"/>
              <a:tailEnd type="none" w="med" len="med"/>
            </a:ln>
          </p:spPr>
          <p:txBody>
            <a:bodyPr wrap="none" lIns="0" tIns="0" rIns="0" bIns="0" anchor="ctr" anchorCtr="0">
              <a:normAutofit/>
              <a:scene3d>
                <a:camera prst="orthographicFront"/>
                <a:lightRig rig="threePt" dir="t"/>
              </a:scene3d>
              <a:sp3d contourW="12700"/>
            </a:bodyPr>
            <a:lstStyle/>
            <a:p>
              <a:pPr algn="ctr" fontAlgn="auto">
                <a:spcBef>
                  <a:spcPts val="0"/>
                </a:spcBef>
                <a:spcAft>
                  <a:spcPts val="0"/>
                </a:spcAft>
                <a:defRPr/>
              </a:pPr>
              <a:r>
                <a:rPr lang="en-US" sz="1350" kern="0" dirty="0">
                  <a:solidFill>
                    <a:srgbClr val="004B82"/>
                  </a:solidFill>
                  <a:latin typeface="思源黑体 CN Medium" panose="020B0600000000000000" pitchFamily="34" charset="-122"/>
                  <a:ea typeface="思源黑体 CN Medium" panose="020B0600000000000000" pitchFamily="34" charset="-122"/>
                </a:rPr>
                <a:t>3</a:t>
              </a:r>
            </a:p>
          </p:txBody>
        </p:sp>
        <p:sp>
          <p:nvSpPr>
            <p:cNvPr id="37" name="îślïḓè">
              <a:extLst>
                <a:ext uri="{FF2B5EF4-FFF2-40B4-BE49-F238E27FC236}">
                  <a16:creationId xmlns:a16="http://schemas.microsoft.com/office/drawing/2014/main" id="{AFDAF231-1CFD-AC7F-6F37-E3E8E8600BF6}"/>
                </a:ext>
              </a:extLst>
            </p:cNvPr>
            <p:cNvSpPr/>
            <p:nvPr/>
          </p:nvSpPr>
          <p:spPr>
            <a:xfrm>
              <a:off x="5223046" y="3196845"/>
              <a:ext cx="478955" cy="480218"/>
            </a:xfrm>
            <a:prstGeom prst="ellipse">
              <a:avLst/>
            </a:prstGeom>
            <a:solidFill>
              <a:srgbClr val="FFFFFF"/>
            </a:solidFill>
            <a:ln w="25400" cap="flat" cmpd="sng">
              <a:solidFill>
                <a:srgbClr val="004B82"/>
              </a:solidFill>
              <a:prstDash val="solid"/>
              <a:miter/>
              <a:headEnd type="none" w="med" len="med"/>
              <a:tailEnd type="none" w="med" len="med"/>
            </a:ln>
          </p:spPr>
          <p:txBody>
            <a:bodyPr wrap="none" lIns="0" tIns="0" rIns="0" bIns="0" anchor="ctr" anchorCtr="0">
              <a:normAutofit/>
              <a:scene3d>
                <a:camera prst="orthographicFront"/>
                <a:lightRig rig="threePt" dir="t"/>
              </a:scene3d>
              <a:sp3d contourW="12700"/>
            </a:bodyPr>
            <a:lstStyle/>
            <a:p>
              <a:pPr algn="ctr" fontAlgn="auto">
                <a:spcBef>
                  <a:spcPts val="0"/>
                </a:spcBef>
                <a:spcAft>
                  <a:spcPts val="0"/>
                </a:spcAft>
                <a:defRPr/>
              </a:pPr>
              <a:r>
                <a:rPr lang="en-US" sz="1350" kern="0" dirty="0">
                  <a:solidFill>
                    <a:srgbClr val="004B82"/>
                  </a:solidFill>
                  <a:latin typeface="思源黑体 CN Medium" panose="020B0600000000000000" pitchFamily="34" charset="-122"/>
                  <a:ea typeface="思源黑体 CN Medium" panose="020B0600000000000000" pitchFamily="34" charset="-122"/>
                </a:rPr>
                <a:t>2</a:t>
              </a:r>
            </a:p>
          </p:txBody>
        </p:sp>
        <p:cxnSp>
          <p:nvCxnSpPr>
            <p:cNvPr id="38" name="直接连接符 38">
              <a:extLst>
                <a:ext uri="{FF2B5EF4-FFF2-40B4-BE49-F238E27FC236}">
                  <a16:creationId xmlns:a16="http://schemas.microsoft.com/office/drawing/2014/main" id="{752611AC-7B9D-85A9-564A-B972F5256134}"/>
                </a:ext>
              </a:extLst>
            </p:cNvPr>
            <p:cNvCxnSpPr/>
            <p:nvPr/>
          </p:nvCxnSpPr>
          <p:spPr>
            <a:xfrm>
              <a:off x="1693364" y="2679073"/>
              <a:ext cx="0" cy="522577"/>
            </a:xfrm>
            <a:prstGeom prst="line">
              <a:avLst/>
            </a:prstGeom>
            <a:noFill/>
            <a:ln w="6350" cap="flat" cmpd="sng" algn="ctr">
              <a:solidFill>
                <a:srgbClr val="FFFFFF">
                  <a:lumMod val="75000"/>
                </a:srgbClr>
              </a:solidFill>
              <a:prstDash val="dash"/>
              <a:miter lim="800000"/>
              <a:headEnd type="oval" w="lg" len="lg"/>
            </a:ln>
            <a:effectLst/>
          </p:spPr>
        </p:cxnSp>
        <p:cxnSp>
          <p:nvCxnSpPr>
            <p:cNvPr id="39" name="直接连接符 39">
              <a:extLst>
                <a:ext uri="{FF2B5EF4-FFF2-40B4-BE49-F238E27FC236}">
                  <a16:creationId xmlns:a16="http://schemas.microsoft.com/office/drawing/2014/main" id="{7BE813B9-C934-69EB-B2AA-6C59D237AD14}"/>
                </a:ext>
              </a:extLst>
            </p:cNvPr>
            <p:cNvCxnSpPr/>
            <p:nvPr/>
          </p:nvCxnSpPr>
          <p:spPr>
            <a:xfrm>
              <a:off x="5455738" y="2679073"/>
              <a:ext cx="0" cy="522577"/>
            </a:xfrm>
            <a:prstGeom prst="line">
              <a:avLst/>
            </a:prstGeom>
            <a:noFill/>
            <a:ln w="6350" cap="flat" cmpd="sng" algn="ctr">
              <a:solidFill>
                <a:srgbClr val="FFFFFF">
                  <a:lumMod val="75000"/>
                </a:srgbClr>
              </a:solidFill>
              <a:prstDash val="dash"/>
              <a:miter lim="800000"/>
              <a:headEnd type="oval" w="lg" len="lg"/>
            </a:ln>
            <a:effectLst/>
          </p:spPr>
        </p:cxnSp>
        <p:cxnSp>
          <p:nvCxnSpPr>
            <p:cNvPr id="40" name="直接连接符 40">
              <a:extLst>
                <a:ext uri="{FF2B5EF4-FFF2-40B4-BE49-F238E27FC236}">
                  <a16:creationId xmlns:a16="http://schemas.microsoft.com/office/drawing/2014/main" id="{DBC2534A-1788-73C2-80E6-1ADEAC61AEC3}"/>
                </a:ext>
              </a:extLst>
            </p:cNvPr>
            <p:cNvCxnSpPr/>
            <p:nvPr/>
          </p:nvCxnSpPr>
          <p:spPr>
            <a:xfrm>
              <a:off x="9186544" y="2679073"/>
              <a:ext cx="0" cy="522577"/>
            </a:xfrm>
            <a:prstGeom prst="line">
              <a:avLst/>
            </a:prstGeom>
            <a:noFill/>
            <a:ln w="6350" cap="flat" cmpd="sng" algn="ctr">
              <a:solidFill>
                <a:srgbClr val="FFFFFF">
                  <a:lumMod val="75000"/>
                </a:srgbClr>
              </a:solidFill>
              <a:prstDash val="dash"/>
              <a:miter lim="800000"/>
              <a:headEnd type="oval" w="lg" len="lg"/>
            </a:ln>
            <a:effectLst/>
          </p:spPr>
        </p:cxnSp>
        <p:cxnSp>
          <p:nvCxnSpPr>
            <p:cNvPr id="41" name="直接连接符 41">
              <a:extLst>
                <a:ext uri="{FF2B5EF4-FFF2-40B4-BE49-F238E27FC236}">
                  <a16:creationId xmlns:a16="http://schemas.microsoft.com/office/drawing/2014/main" id="{65423D53-392D-6506-E5CA-1FEBBD5A11A9}"/>
                </a:ext>
              </a:extLst>
            </p:cNvPr>
            <p:cNvCxnSpPr/>
            <p:nvPr/>
          </p:nvCxnSpPr>
          <p:spPr>
            <a:xfrm>
              <a:off x="3510388" y="3680797"/>
              <a:ext cx="0" cy="522577"/>
            </a:xfrm>
            <a:prstGeom prst="line">
              <a:avLst/>
            </a:prstGeom>
            <a:noFill/>
            <a:ln w="6350" cap="flat" cmpd="sng" algn="ctr">
              <a:solidFill>
                <a:srgbClr val="FFFFFF">
                  <a:lumMod val="75000"/>
                </a:srgbClr>
              </a:solidFill>
              <a:prstDash val="dash"/>
              <a:miter lim="800000"/>
              <a:tailEnd type="oval" w="lg" len="lg"/>
            </a:ln>
            <a:effectLst/>
          </p:spPr>
        </p:cxnSp>
        <p:cxnSp>
          <p:nvCxnSpPr>
            <p:cNvPr id="42" name="直接连接符 42">
              <a:extLst>
                <a:ext uri="{FF2B5EF4-FFF2-40B4-BE49-F238E27FC236}">
                  <a16:creationId xmlns:a16="http://schemas.microsoft.com/office/drawing/2014/main" id="{88487B6F-BFDA-61DD-C650-3CD52839A66E}"/>
                </a:ext>
              </a:extLst>
            </p:cNvPr>
            <p:cNvCxnSpPr/>
            <p:nvPr/>
          </p:nvCxnSpPr>
          <p:spPr>
            <a:xfrm>
              <a:off x="7359772" y="3680797"/>
              <a:ext cx="0" cy="522577"/>
            </a:xfrm>
            <a:prstGeom prst="line">
              <a:avLst/>
            </a:prstGeom>
            <a:noFill/>
            <a:ln w="6350" cap="flat" cmpd="sng" algn="ctr">
              <a:solidFill>
                <a:srgbClr val="FFFFFF">
                  <a:lumMod val="75000"/>
                </a:srgbClr>
              </a:solidFill>
              <a:prstDash val="dash"/>
              <a:miter lim="800000"/>
              <a:tailEnd type="oval" w="lg" len="lg"/>
            </a:ln>
            <a:effectLst/>
          </p:spPr>
        </p:cxnSp>
        <p:sp>
          <p:nvSpPr>
            <p:cNvPr id="43" name="îsḷíḑê">
              <a:extLst>
                <a:ext uri="{FF2B5EF4-FFF2-40B4-BE49-F238E27FC236}">
                  <a16:creationId xmlns:a16="http://schemas.microsoft.com/office/drawing/2014/main" id="{198A3E29-DD96-2DED-16A4-19A8A623A0CE}"/>
                </a:ext>
              </a:extLst>
            </p:cNvPr>
            <p:cNvSpPr/>
            <p:nvPr/>
          </p:nvSpPr>
          <p:spPr>
            <a:xfrm>
              <a:off x="10693122" y="2885781"/>
              <a:ext cx="1163615" cy="1102346"/>
            </a:xfrm>
            <a:custGeom>
              <a:avLst/>
              <a:gdLst>
                <a:gd name="connsiteX0" fmla="*/ 425358 w 605356"/>
                <a:gd name="connsiteY0" fmla="*/ 294323 h 573480"/>
                <a:gd name="connsiteX1" fmla="*/ 481809 w 605356"/>
                <a:gd name="connsiteY1" fmla="*/ 321980 h 573480"/>
                <a:gd name="connsiteX2" fmla="*/ 461885 w 605356"/>
                <a:gd name="connsiteY2" fmla="*/ 375685 h 573480"/>
                <a:gd name="connsiteX3" fmla="*/ 405528 w 605356"/>
                <a:gd name="connsiteY3" fmla="*/ 348028 h 573480"/>
                <a:gd name="connsiteX4" fmla="*/ 425358 w 605356"/>
                <a:gd name="connsiteY4" fmla="*/ 294323 h 573480"/>
                <a:gd name="connsiteX5" fmla="*/ 359519 w 605356"/>
                <a:gd name="connsiteY5" fmla="*/ 292135 h 573480"/>
                <a:gd name="connsiteX6" fmla="*/ 339592 w 605356"/>
                <a:gd name="connsiteY6" fmla="*/ 345840 h 573480"/>
                <a:gd name="connsiteX7" fmla="*/ 270607 w 605356"/>
                <a:gd name="connsiteY7" fmla="*/ 352186 h 573480"/>
                <a:gd name="connsiteX8" fmla="*/ 290439 w 605356"/>
                <a:gd name="connsiteY8" fmla="*/ 298481 h 573480"/>
                <a:gd name="connsiteX9" fmla="*/ 359519 w 605356"/>
                <a:gd name="connsiteY9" fmla="*/ 292135 h 573480"/>
                <a:gd name="connsiteX10" fmla="*/ 168242 w 605356"/>
                <a:gd name="connsiteY10" fmla="*/ 268637 h 573480"/>
                <a:gd name="connsiteX11" fmla="*/ 224599 w 605356"/>
                <a:gd name="connsiteY11" fmla="*/ 296294 h 573480"/>
                <a:gd name="connsiteX12" fmla="*/ 204770 w 605356"/>
                <a:gd name="connsiteY12" fmla="*/ 349999 h 573480"/>
                <a:gd name="connsiteX13" fmla="*/ 148318 w 605356"/>
                <a:gd name="connsiteY13" fmla="*/ 322342 h 573480"/>
                <a:gd name="connsiteX14" fmla="*/ 168242 w 605356"/>
                <a:gd name="connsiteY14" fmla="*/ 268637 h 573480"/>
                <a:gd name="connsiteX15" fmla="*/ 246326 w 605356"/>
                <a:gd name="connsiteY15" fmla="*/ 237729 h 573480"/>
                <a:gd name="connsiteX16" fmla="*/ 312171 w 605356"/>
                <a:gd name="connsiteY16" fmla="*/ 239909 h 573480"/>
                <a:gd name="connsiteX17" fmla="*/ 290444 w 605356"/>
                <a:gd name="connsiteY17" fmla="*/ 298475 h 573480"/>
                <a:gd name="connsiteX18" fmla="*/ 224599 w 605356"/>
                <a:gd name="connsiteY18" fmla="*/ 296296 h 573480"/>
                <a:gd name="connsiteX19" fmla="*/ 246326 w 605356"/>
                <a:gd name="connsiteY19" fmla="*/ 237729 h 573480"/>
                <a:gd name="connsiteX20" fmla="*/ 381152 w 605356"/>
                <a:gd name="connsiteY20" fmla="*/ 233577 h 573480"/>
                <a:gd name="connsiteX21" fmla="*/ 447092 w 605356"/>
                <a:gd name="connsiteY21" fmla="*/ 235756 h 573480"/>
                <a:gd name="connsiteX22" fmla="*/ 425365 w 605356"/>
                <a:gd name="connsiteY22" fmla="*/ 294323 h 573480"/>
                <a:gd name="connsiteX23" fmla="*/ 359520 w 605356"/>
                <a:gd name="connsiteY23" fmla="*/ 292143 h 573480"/>
                <a:gd name="connsiteX24" fmla="*/ 381152 w 605356"/>
                <a:gd name="connsiteY24" fmla="*/ 233577 h 573480"/>
                <a:gd name="connsiteX25" fmla="*/ 468732 w 605356"/>
                <a:gd name="connsiteY25" fmla="*/ 177114 h 573480"/>
                <a:gd name="connsiteX26" fmla="*/ 525207 w 605356"/>
                <a:gd name="connsiteY26" fmla="*/ 204871 h 573480"/>
                <a:gd name="connsiteX27" fmla="*/ 503471 w 605356"/>
                <a:gd name="connsiteY27" fmla="*/ 263416 h 573480"/>
                <a:gd name="connsiteX28" fmla="*/ 447091 w 605356"/>
                <a:gd name="connsiteY28" fmla="*/ 235754 h 573480"/>
                <a:gd name="connsiteX29" fmla="*/ 468732 w 605356"/>
                <a:gd name="connsiteY29" fmla="*/ 177114 h 573480"/>
                <a:gd name="connsiteX30" fmla="*/ 402917 w 605356"/>
                <a:gd name="connsiteY30" fmla="*/ 174926 h 573480"/>
                <a:gd name="connsiteX31" fmla="*/ 381180 w 605356"/>
                <a:gd name="connsiteY31" fmla="*/ 233570 h 573480"/>
                <a:gd name="connsiteX32" fmla="*/ 312170 w 605356"/>
                <a:gd name="connsiteY32" fmla="*/ 239917 h 573480"/>
                <a:gd name="connsiteX33" fmla="*/ 333813 w 605356"/>
                <a:gd name="connsiteY33" fmla="*/ 181274 h 573480"/>
                <a:gd name="connsiteX34" fmla="*/ 402917 w 605356"/>
                <a:gd name="connsiteY34" fmla="*/ 174926 h 573480"/>
                <a:gd name="connsiteX35" fmla="*/ 211597 w 605356"/>
                <a:gd name="connsiteY35" fmla="*/ 151428 h 573480"/>
                <a:gd name="connsiteX36" fmla="*/ 267926 w 605356"/>
                <a:gd name="connsiteY36" fmla="*/ 179185 h 573480"/>
                <a:gd name="connsiteX37" fmla="*/ 246305 w 605356"/>
                <a:gd name="connsiteY37" fmla="*/ 237730 h 573480"/>
                <a:gd name="connsiteX38" fmla="*/ 189881 w 605356"/>
                <a:gd name="connsiteY38" fmla="*/ 210068 h 573480"/>
                <a:gd name="connsiteX39" fmla="*/ 211597 w 605356"/>
                <a:gd name="connsiteY39" fmla="*/ 151428 h 573480"/>
                <a:gd name="connsiteX40" fmla="*/ 287859 w 605356"/>
                <a:gd name="connsiteY40" fmla="*/ 125460 h 573480"/>
                <a:gd name="connsiteX41" fmla="*/ 353733 w 605356"/>
                <a:gd name="connsiteY41" fmla="*/ 127545 h 573480"/>
                <a:gd name="connsiteX42" fmla="*/ 333800 w 605356"/>
                <a:gd name="connsiteY42" fmla="*/ 181268 h 573480"/>
                <a:gd name="connsiteX43" fmla="*/ 267926 w 605356"/>
                <a:gd name="connsiteY43" fmla="*/ 179183 h 573480"/>
                <a:gd name="connsiteX44" fmla="*/ 287859 w 605356"/>
                <a:gd name="connsiteY44" fmla="*/ 125460 h 573480"/>
                <a:gd name="connsiteX45" fmla="*/ 422835 w 605356"/>
                <a:gd name="connsiteY45" fmla="*/ 121212 h 573480"/>
                <a:gd name="connsiteX46" fmla="*/ 488655 w 605356"/>
                <a:gd name="connsiteY46" fmla="*/ 123391 h 573480"/>
                <a:gd name="connsiteX47" fmla="*/ 468738 w 605356"/>
                <a:gd name="connsiteY47" fmla="*/ 177114 h 573480"/>
                <a:gd name="connsiteX48" fmla="*/ 402918 w 605356"/>
                <a:gd name="connsiteY48" fmla="*/ 174935 h 573480"/>
                <a:gd name="connsiteX49" fmla="*/ 422835 w 605356"/>
                <a:gd name="connsiteY49" fmla="*/ 121212 h 573480"/>
                <a:gd name="connsiteX50" fmla="*/ 220187 w 605356"/>
                <a:gd name="connsiteY50" fmla="*/ 51116 h 573480"/>
                <a:gd name="connsiteX51" fmla="*/ 119314 w 605356"/>
                <a:gd name="connsiteY51" fmla="*/ 323715 h 573480"/>
                <a:gd name="connsiteX52" fmla="*/ 188682 w 605356"/>
                <a:gd name="connsiteY52" fmla="*/ 373555 h 573480"/>
                <a:gd name="connsiteX53" fmla="*/ 227873 w 605356"/>
                <a:gd name="connsiteY53" fmla="*/ 377534 h 573480"/>
                <a:gd name="connsiteX54" fmla="*/ 279401 w 605356"/>
                <a:gd name="connsiteY54" fmla="*/ 374123 h 573480"/>
                <a:gd name="connsiteX55" fmla="*/ 284146 w 605356"/>
                <a:gd name="connsiteY55" fmla="*/ 373649 h 573480"/>
                <a:gd name="connsiteX56" fmla="*/ 295154 w 605356"/>
                <a:gd name="connsiteY56" fmla="*/ 372607 h 573480"/>
                <a:gd name="connsiteX57" fmla="*/ 352186 w 605356"/>
                <a:gd name="connsiteY57" fmla="*/ 368722 h 573480"/>
                <a:gd name="connsiteX58" fmla="*/ 389289 w 605356"/>
                <a:gd name="connsiteY58" fmla="*/ 371565 h 573480"/>
                <a:gd name="connsiteX59" fmla="*/ 473082 w 605356"/>
                <a:gd name="connsiteY59" fmla="*/ 422446 h 573480"/>
                <a:gd name="connsiteX60" fmla="*/ 572152 w 605356"/>
                <a:gd name="connsiteY60" fmla="*/ 154679 h 573480"/>
                <a:gd name="connsiteX61" fmla="*/ 496615 w 605356"/>
                <a:gd name="connsiteY61" fmla="*/ 98397 h 573480"/>
                <a:gd name="connsiteX62" fmla="*/ 464826 w 605356"/>
                <a:gd name="connsiteY62" fmla="*/ 95933 h 573480"/>
                <a:gd name="connsiteX63" fmla="*/ 411020 w 605356"/>
                <a:gd name="connsiteY63" fmla="*/ 99629 h 573480"/>
                <a:gd name="connsiteX64" fmla="*/ 399918 w 605356"/>
                <a:gd name="connsiteY64" fmla="*/ 100766 h 573480"/>
                <a:gd name="connsiteX65" fmla="*/ 395078 w 605356"/>
                <a:gd name="connsiteY65" fmla="*/ 101239 h 573480"/>
                <a:gd name="connsiteX66" fmla="*/ 340513 w 605356"/>
                <a:gd name="connsiteY66" fmla="*/ 104840 h 573480"/>
                <a:gd name="connsiteX67" fmla="*/ 294015 w 605356"/>
                <a:gd name="connsiteY67" fmla="*/ 99913 h 573480"/>
                <a:gd name="connsiteX68" fmla="*/ 220187 w 605356"/>
                <a:gd name="connsiteY68" fmla="*/ 51116 h 573480"/>
                <a:gd name="connsiteX69" fmla="*/ 215347 w 605356"/>
                <a:gd name="connsiteY69" fmla="*/ 45 h 573480"/>
                <a:gd name="connsiteX70" fmla="*/ 230436 w 605356"/>
                <a:gd name="connsiteY70" fmla="*/ 8383 h 573480"/>
                <a:gd name="connsiteX71" fmla="*/ 301322 w 605356"/>
                <a:gd name="connsiteY71" fmla="*/ 69213 h 573480"/>
                <a:gd name="connsiteX72" fmla="*/ 340513 w 605356"/>
                <a:gd name="connsiteY72" fmla="*/ 73288 h 573480"/>
                <a:gd name="connsiteX73" fmla="*/ 391946 w 605356"/>
                <a:gd name="connsiteY73" fmla="*/ 69877 h 573480"/>
                <a:gd name="connsiteX74" fmla="*/ 396786 w 605356"/>
                <a:gd name="connsiteY74" fmla="*/ 69403 h 573480"/>
                <a:gd name="connsiteX75" fmla="*/ 407794 w 605356"/>
                <a:gd name="connsiteY75" fmla="*/ 68266 h 573480"/>
                <a:gd name="connsiteX76" fmla="*/ 464826 w 605356"/>
                <a:gd name="connsiteY76" fmla="*/ 64381 h 573480"/>
                <a:gd name="connsiteX77" fmla="*/ 501930 w 605356"/>
                <a:gd name="connsiteY77" fmla="*/ 67318 h 573480"/>
                <a:gd name="connsiteX78" fmla="*/ 603562 w 605356"/>
                <a:gd name="connsiteY78" fmla="*/ 146057 h 573480"/>
                <a:gd name="connsiteX79" fmla="*/ 604321 w 605356"/>
                <a:gd name="connsiteY79" fmla="*/ 158943 h 573480"/>
                <a:gd name="connsiteX80" fmla="*/ 491776 w 605356"/>
                <a:gd name="connsiteY80" fmla="*/ 463189 h 573480"/>
                <a:gd name="connsiteX81" fmla="*/ 477921 w 605356"/>
                <a:gd name="connsiteY81" fmla="*/ 473517 h 573480"/>
                <a:gd name="connsiteX82" fmla="*/ 462928 w 605356"/>
                <a:gd name="connsiteY82" fmla="*/ 465084 h 573480"/>
                <a:gd name="connsiteX83" fmla="*/ 383975 w 605356"/>
                <a:gd name="connsiteY83" fmla="*/ 402738 h 573480"/>
                <a:gd name="connsiteX84" fmla="*/ 352186 w 605356"/>
                <a:gd name="connsiteY84" fmla="*/ 400275 h 573480"/>
                <a:gd name="connsiteX85" fmla="*/ 298380 w 605356"/>
                <a:gd name="connsiteY85" fmla="*/ 403970 h 573480"/>
                <a:gd name="connsiteX86" fmla="*/ 287277 w 605356"/>
                <a:gd name="connsiteY86" fmla="*/ 405107 h 573480"/>
                <a:gd name="connsiteX87" fmla="*/ 282533 w 605356"/>
                <a:gd name="connsiteY87" fmla="*/ 405581 h 573480"/>
                <a:gd name="connsiteX88" fmla="*/ 227873 w 605356"/>
                <a:gd name="connsiteY88" fmla="*/ 409181 h 573480"/>
                <a:gd name="connsiteX89" fmla="*/ 181375 w 605356"/>
                <a:gd name="connsiteY89" fmla="*/ 404254 h 573480"/>
                <a:gd name="connsiteX90" fmla="*/ 106598 w 605356"/>
                <a:gd name="connsiteY90" fmla="*/ 358015 h 573480"/>
                <a:gd name="connsiteX91" fmla="*/ 30682 w 605356"/>
                <a:gd name="connsiteY91" fmla="*/ 563152 h 573480"/>
                <a:gd name="connsiteX92" fmla="*/ 15878 w 605356"/>
                <a:gd name="connsiteY92" fmla="*/ 573480 h 573480"/>
                <a:gd name="connsiteX93" fmla="*/ 10374 w 605356"/>
                <a:gd name="connsiteY93" fmla="*/ 572438 h 573480"/>
                <a:gd name="connsiteX94" fmla="*/ 980 w 605356"/>
                <a:gd name="connsiteY94" fmla="*/ 552161 h 573480"/>
                <a:gd name="connsiteX95" fmla="*/ 201587 w 605356"/>
                <a:gd name="connsiteY95" fmla="*/ 10278 h 573480"/>
                <a:gd name="connsiteX96" fmla="*/ 215347 w 605356"/>
                <a:gd name="connsiteY96" fmla="*/ 45 h 57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05356" h="573480">
                  <a:moveTo>
                    <a:pt x="425358" y="294323"/>
                  </a:moveTo>
                  <a:cubicBezTo>
                    <a:pt x="447084" y="298491"/>
                    <a:pt x="465016" y="307962"/>
                    <a:pt x="481809" y="321980"/>
                  </a:cubicBezTo>
                  <a:cubicBezTo>
                    <a:pt x="475168" y="339882"/>
                    <a:pt x="468526" y="357783"/>
                    <a:pt x="461885" y="375685"/>
                  </a:cubicBezTo>
                  <a:cubicBezTo>
                    <a:pt x="445187" y="361667"/>
                    <a:pt x="427160" y="352195"/>
                    <a:pt x="405528" y="348028"/>
                  </a:cubicBezTo>
                  <a:cubicBezTo>
                    <a:pt x="412170" y="330126"/>
                    <a:pt x="418716" y="312225"/>
                    <a:pt x="425358" y="294323"/>
                  </a:cubicBezTo>
                  <a:close/>
                  <a:moveTo>
                    <a:pt x="359519" y="292135"/>
                  </a:moveTo>
                  <a:cubicBezTo>
                    <a:pt x="352877" y="310037"/>
                    <a:pt x="346235" y="327938"/>
                    <a:pt x="339592" y="345840"/>
                  </a:cubicBezTo>
                  <a:cubicBezTo>
                    <a:pt x="316629" y="347734"/>
                    <a:pt x="293666" y="350386"/>
                    <a:pt x="270607" y="352186"/>
                  </a:cubicBezTo>
                  <a:cubicBezTo>
                    <a:pt x="277250" y="334284"/>
                    <a:pt x="283892" y="316383"/>
                    <a:pt x="290439" y="298481"/>
                  </a:cubicBezTo>
                  <a:cubicBezTo>
                    <a:pt x="313498" y="296681"/>
                    <a:pt x="336461" y="294029"/>
                    <a:pt x="359519" y="292135"/>
                  </a:cubicBezTo>
                  <a:close/>
                  <a:moveTo>
                    <a:pt x="168242" y="268637"/>
                  </a:moveTo>
                  <a:cubicBezTo>
                    <a:pt x="184941" y="282750"/>
                    <a:pt x="202967" y="292127"/>
                    <a:pt x="224599" y="296294"/>
                  </a:cubicBezTo>
                  <a:cubicBezTo>
                    <a:pt x="217958" y="314196"/>
                    <a:pt x="211316" y="332097"/>
                    <a:pt x="204770" y="349999"/>
                  </a:cubicBezTo>
                  <a:cubicBezTo>
                    <a:pt x="183043" y="345831"/>
                    <a:pt x="165111" y="336454"/>
                    <a:pt x="148318" y="322342"/>
                  </a:cubicBezTo>
                  <a:cubicBezTo>
                    <a:pt x="154960" y="304440"/>
                    <a:pt x="161601" y="286539"/>
                    <a:pt x="168242" y="268637"/>
                  </a:cubicBezTo>
                  <a:close/>
                  <a:moveTo>
                    <a:pt x="246326" y="237729"/>
                  </a:moveTo>
                  <a:cubicBezTo>
                    <a:pt x="268338" y="241236"/>
                    <a:pt x="289875" y="241236"/>
                    <a:pt x="312171" y="239909"/>
                  </a:cubicBezTo>
                  <a:cubicBezTo>
                    <a:pt x="304961" y="259431"/>
                    <a:pt x="297750" y="278953"/>
                    <a:pt x="290444" y="298475"/>
                  </a:cubicBezTo>
                  <a:cubicBezTo>
                    <a:pt x="268243" y="299897"/>
                    <a:pt x="246706" y="299897"/>
                    <a:pt x="224599" y="296296"/>
                  </a:cubicBezTo>
                  <a:cubicBezTo>
                    <a:pt x="231810" y="276774"/>
                    <a:pt x="239021" y="257251"/>
                    <a:pt x="246326" y="237729"/>
                  </a:cubicBezTo>
                  <a:close/>
                  <a:moveTo>
                    <a:pt x="381152" y="233577"/>
                  </a:moveTo>
                  <a:cubicBezTo>
                    <a:pt x="403449" y="232155"/>
                    <a:pt x="424986" y="232155"/>
                    <a:pt x="447092" y="235756"/>
                  </a:cubicBezTo>
                  <a:cubicBezTo>
                    <a:pt x="439882" y="255278"/>
                    <a:pt x="432576" y="274801"/>
                    <a:pt x="425365" y="294323"/>
                  </a:cubicBezTo>
                  <a:cubicBezTo>
                    <a:pt x="403354" y="290722"/>
                    <a:pt x="381816" y="290817"/>
                    <a:pt x="359520" y="292143"/>
                  </a:cubicBezTo>
                  <a:cubicBezTo>
                    <a:pt x="366731" y="272621"/>
                    <a:pt x="373942" y="253099"/>
                    <a:pt x="381152" y="233577"/>
                  </a:cubicBezTo>
                  <a:close/>
                  <a:moveTo>
                    <a:pt x="468732" y="177114"/>
                  </a:moveTo>
                  <a:cubicBezTo>
                    <a:pt x="490468" y="181282"/>
                    <a:pt x="508407" y="190756"/>
                    <a:pt x="525207" y="204871"/>
                  </a:cubicBezTo>
                  <a:cubicBezTo>
                    <a:pt x="517899" y="224386"/>
                    <a:pt x="510685" y="243901"/>
                    <a:pt x="503471" y="263416"/>
                  </a:cubicBezTo>
                  <a:cubicBezTo>
                    <a:pt x="486766" y="249301"/>
                    <a:pt x="468732" y="239922"/>
                    <a:pt x="447091" y="235754"/>
                  </a:cubicBezTo>
                  <a:cubicBezTo>
                    <a:pt x="454305" y="216239"/>
                    <a:pt x="461519" y="196629"/>
                    <a:pt x="468732" y="177114"/>
                  </a:cubicBezTo>
                  <a:close/>
                  <a:moveTo>
                    <a:pt x="402917" y="174926"/>
                  </a:moveTo>
                  <a:cubicBezTo>
                    <a:pt x="395703" y="194537"/>
                    <a:pt x="388489" y="214053"/>
                    <a:pt x="381180" y="233570"/>
                  </a:cubicBezTo>
                  <a:cubicBezTo>
                    <a:pt x="358208" y="235370"/>
                    <a:pt x="335237" y="238022"/>
                    <a:pt x="312170" y="239917"/>
                  </a:cubicBezTo>
                  <a:cubicBezTo>
                    <a:pt x="319384" y="220401"/>
                    <a:pt x="326599" y="200885"/>
                    <a:pt x="333813" y="181274"/>
                  </a:cubicBezTo>
                  <a:cubicBezTo>
                    <a:pt x="356879" y="179474"/>
                    <a:pt x="379851" y="176821"/>
                    <a:pt x="402917" y="174926"/>
                  </a:cubicBezTo>
                  <a:close/>
                  <a:moveTo>
                    <a:pt x="211597" y="151428"/>
                  </a:moveTo>
                  <a:cubicBezTo>
                    <a:pt x="228287" y="165543"/>
                    <a:pt x="246305" y="175017"/>
                    <a:pt x="267926" y="179185"/>
                  </a:cubicBezTo>
                  <a:cubicBezTo>
                    <a:pt x="260719" y="198700"/>
                    <a:pt x="253512" y="218215"/>
                    <a:pt x="246305" y="237730"/>
                  </a:cubicBezTo>
                  <a:cubicBezTo>
                    <a:pt x="224589" y="233562"/>
                    <a:pt x="206666" y="224088"/>
                    <a:pt x="189881" y="210068"/>
                  </a:cubicBezTo>
                  <a:cubicBezTo>
                    <a:pt x="197088" y="190458"/>
                    <a:pt x="204390" y="170943"/>
                    <a:pt x="211597" y="151428"/>
                  </a:cubicBezTo>
                  <a:close/>
                  <a:moveTo>
                    <a:pt x="287859" y="125460"/>
                  </a:moveTo>
                  <a:cubicBezTo>
                    <a:pt x="309881" y="128966"/>
                    <a:pt x="331427" y="128966"/>
                    <a:pt x="353733" y="127545"/>
                  </a:cubicBezTo>
                  <a:cubicBezTo>
                    <a:pt x="347089" y="145452"/>
                    <a:pt x="340445" y="163360"/>
                    <a:pt x="333800" y="181268"/>
                  </a:cubicBezTo>
                  <a:cubicBezTo>
                    <a:pt x="311589" y="182689"/>
                    <a:pt x="290042" y="182689"/>
                    <a:pt x="267926" y="179183"/>
                  </a:cubicBezTo>
                  <a:cubicBezTo>
                    <a:pt x="274571" y="161276"/>
                    <a:pt x="281215" y="143368"/>
                    <a:pt x="287859" y="125460"/>
                  </a:cubicBezTo>
                  <a:close/>
                  <a:moveTo>
                    <a:pt x="422835" y="121212"/>
                  </a:moveTo>
                  <a:cubicBezTo>
                    <a:pt x="445028" y="119885"/>
                    <a:pt x="466557" y="119885"/>
                    <a:pt x="488655" y="123391"/>
                  </a:cubicBezTo>
                  <a:cubicBezTo>
                    <a:pt x="482016" y="141299"/>
                    <a:pt x="475377" y="159206"/>
                    <a:pt x="468738" y="177114"/>
                  </a:cubicBezTo>
                  <a:cubicBezTo>
                    <a:pt x="446735" y="173608"/>
                    <a:pt x="425206" y="173608"/>
                    <a:pt x="402918" y="174935"/>
                  </a:cubicBezTo>
                  <a:cubicBezTo>
                    <a:pt x="409557" y="157027"/>
                    <a:pt x="416196" y="139119"/>
                    <a:pt x="422835" y="121212"/>
                  </a:cubicBezTo>
                  <a:close/>
                  <a:moveTo>
                    <a:pt x="220187" y="51116"/>
                  </a:moveTo>
                  <a:lnTo>
                    <a:pt x="119314" y="323715"/>
                  </a:lnTo>
                  <a:cubicBezTo>
                    <a:pt x="134497" y="346645"/>
                    <a:pt x="170272" y="369196"/>
                    <a:pt x="188682" y="373555"/>
                  </a:cubicBezTo>
                  <a:cubicBezTo>
                    <a:pt x="200259" y="376208"/>
                    <a:pt x="213070" y="377534"/>
                    <a:pt x="227873" y="377534"/>
                  </a:cubicBezTo>
                  <a:cubicBezTo>
                    <a:pt x="244860" y="377534"/>
                    <a:pt x="262415" y="375829"/>
                    <a:pt x="279401" y="374123"/>
                  </a:cubicBezTo>
                  <a:lnTo>
                    <a:pt x="284146" y="373649"/>
                  </a:lnTo>
                  <a:cubicBezTo>
                    <a:pt x="287847" y="373270"/>
                    <a:pt x="291453" y="372891"/>
                    <a:pt x="295154" y="372607"/>
                  </a:cubicBezTo>
                  <a:cubicBezTo>
                    <a:pt x="313658" y="370617"/>
                    <a:pt x="332922" y="368722"/>
                    <a:pt x="352186" y="368722"/>
                  </a:cubicBezTo>
                  <a:cubicBezTo>
                    <a:pt x="365755" y="368722"/>
                    <a:pt x="377902" y="369670"/>
                    <a:pt x="389289" y="371565"/>
                  </a:cubicBezTo>
                  <a:cubicBezTo>
                    <a:pt x="423641" y="377534"/>
                    <a:pt x="451351" y="394210"/>
                    <a:pt x="473082" y="422446"/>
                  </a:cubicBezTo>
                  <a:lnTo>
                    <a:pt x="572152" y="154679"/>
                  </a:lnTo>
                  <a:cubicBezTo>
                    <a:pt x="553362" y="121990"/>
                    <a:pt x="529259" y="103987"/>
                    <a:pt x="496615" y="98397"/>
                  </a:cubicBezTo>
                  <a:cubicBezTo>
                    <a:pt x="486936" y="96786"/>
                    <a:pt x="476498" y="95933"/>
                    <a:pt x="464826" y="95933"/>
                  </a:cubicBezTo>
                  <a:cubicBezTo>
                    <a:pt x="447175" y="95933"/>
                    <a:pt x="428766" y="97828"/>
                    <a:pt x="411020" y="99629"/>
                  </a:cubicBezTo>
                  <a:cubicBezTo>
                    <a:pt x="407319" y="100008"/>
                    <a:pt x="403619" y="100387"/>
                    <a:pt x="399918" y="100766"/>
                  </a:cubicBezTo>
                  <a:lnTo>
                    <a:pt x="395078" y="101239"/>
                  </a:lnTo>
                  <a:cubicBezTo>
                    <a:pt x="377333" y="103040"/>
                    <a:pt x="359018" y="104840"/>
                    <a:pt x="340513" y="104840"/>
                  </a:cubicBezTo>
                  <a:cubicBezTo>
                    <a:pt x="323243" y="104840"/>
                    <a:pt x="307965" y="103229"/>
                    <a:pt x="294015" y="99913"/>
                  </a:cubicBezTo>
                  <a:cubicBezTo>
                    <a:pt x="264313" y="92901"/>
                    <a:pt x="239925" y="76888"/>
                    <a:pt x="220187" y="51116"/>
                  </a:cubicBezTo>
                  <a:close/>
                  <a:moveTo>
                    <a:pt x="215347" y="45"/>
                  </a:moveTo>
                  <a:cubicBezTo>
                    <a:pt x="221610" y="-429"/>
                    <a:pt x="227494" y="2887"/>
                    <a:pt x="230436" y="8383"/>
                  </a:cubicBezTo>
                  <a:cubicBezTo>
                    <a:pt x="248466" y="42683"/>
                    <a:pt x="270956" y="62012"/>
                    <a:pt x="301322" y="69213"/>
                  </a:cubicBezTo>
                  <a:cubicBezTo>
                    <a:pt x="312899" y="71961"/>
                    <a:pt x="325710" y="73288"/>
                    <a:pt x="340513" y="73288"/>
                  </a:cubicBezTo>
                  <a:cubicBezTo>
                    <a:pt x="357405" y="73288"/>
                    <a:pt x="374960" y="71487"/>
                    <a:pt x="391946" y="69877"/>
                  </a:cubicBezTo>
                  <a:lnTo>
                    <a:pt x="396786" y="69403"/>
                  </a:lnTo>
                  <a:cubicBezTo>
                    <a:pt x="400487" y="69024"/>
                    <a:pt x="404093" y="68645"/>
                    <a:pt x="407794" y="68266"/>
                  </a:cubicBezTo>
                  <a:cubicBezTo>
                    <a:pt x="426393" y="66371"/>
                    <a:pt x="445562" y="64381"/>
                    <a:pt x="464826" y="64381"/>
                  </a:cubicBezTo>
                  <a:cubicBezTo>
                    <a:pt x="478396" y="64381"/>
                    <a:pt x="490542" y="65329"/>
                    <a:pt x="501930" y="67318"/>
                  </a:cubicBezTo>
                  <a:cubicBezTo>
                    <a:pt x="546435" y="74993"/>
                    <a:pt x="579648" y="100766"/>
                    <a:pt x="603562" y="146057"/>
                  </a:cubicBezTo>
                  <a:cubicBezTo>
                    <a:pt x="605650" y="150036"/>
                    <a:pt x="605934" y="154679"/>
                    <a:pt x="604321" y="158943"/>
                  </a:cubicBezTo>
                  <a:lnTo>
                    <a:pt x="491776" y="463189"/>
                  </a:lnTo>
                  <a:cubicBezTo>
                    <a:pt x="489593" y="469064"/>
                    <a:pt x="484184" y="473138"/>
                    <a:pt x="477921" y="473517"/>
                  </a:cubicBezTo>
                  <a:cubicBezTo>
                    <a:pt x="471658" y="473896"/>
                    <a:pt x="465775" y="470580"/>
                    <a:pt x="462928" y="465084"/>
                  </a:cubicBezTo>
                  <a:cubicBezTo>
                    <a:pt x="443664" y="428510"/>
                    <a:pt x="418612" y="408707"/>
                    <a:pt x="383975" y="402738"/>
                  </a:cubicBezTo>
                  <a:cubicBezTo>
                    <a:pt x="374296" y="401033"/>
                    <a:pt x="363858" y="400275"/>
                    <a:pt x="352186" y="400275"/>
                  </a:cubicBezTo>
                  <a:cubicBezTo>
                    <a:pt x="334535" y="400275"/>
                    <a:pt x="316126" y="402170"/>
                    <a:pt x="298380" y="403970"/>
                  </a:cubicBezTo>
                  <a:cubicBezTo>
                    <a:pt x="294679" y="404349"/>
                    <a:pt x="290978" y="404728"/>
                    <a:pt x="287277" y="405107"/>
                  </a:cubicBezTo>
                  <a:lnTo>
                    <a:pt x="282533" y="405581"/>
                  </a:lnTo>
                  <a:cubicBezTo>
                    <a:pt x="264787" y="407381"/>
                    <a:pt x="246378" y="409181"/>
                    <a:pt x="227873" y="409181"/>
                  </a:cubicBezTo>
                  <a:cubicBezTo>
                    <a:pt x="210602" y="409181"/>
                    <a:pt x="195419" y="407570"/>
                    <a:pt x="181375" y="404254"/>
                  </a:cubicBezTo>
                  <a:cubicBezTo>
                    <a:pt x="161162" y="399517"/>
                    <a:pt x="129088" y="381419"/>
                    <a:pt x="106598" y="358015"/>
                  </a:cubicBezTo>
                  <a:lnTo>
                    <a:pt x="30682" y="563152"/>
                  </a:lnTo>
                  <a:cubicBezTo>
                    <a:pt x="28310" y="569500"/>
                    <a:pt x="22236" y="573480"/>
                    <a:pt x="15878" y="573480"/>
                  </a:cubicBezTo>
                  <a:cubicBezTo>
                    <a:pt x="13980" y="573480"/>
                    <a:pt x="12177" y="573101"/>
                    <a:pt x="10374" y="572438"/>
                  </a:cubicBezTo>
                  <a:cubicBezTo>
                    <a:pt x="2214" y="569406"/>
                    <a:pt x="-2057" y="560310"/>
                    <a:pt x="980" y="552161"/>
                  </a:cubicBezTo>
                  <a:lnTo>
                    <a:pt x="201587" y="10278"/>
                  </a:lnTo>
                  <a:cubicBezTo>
                    <a:pt x="203770" y="4403"/>
                    <a:pt x="209179" y="424"/>
                    <a:pt x="215347" y="45"/>
                  </a:cubicBezTo>
                  <a:close/>
                </a:path>
              </a:pathLst>
            </a:custGeom>
            <a:solidFill>
              <a:srgbClr val="C00000"/>
            </a:solidFill>
            <a:ln w="25400" cap="flat" cmpd="sng">
              <a:noFill/>
              <a:prstDash val="solid"/>
              <a:miter/>
              <a:headEnd type="none" w="med" len="med"/>
              <a:tailEnd type="none" w="med" len="med"/>
            </a:ln>
          </p:spPr>
          <p:txBody>
            <a:bodyPr anchor="ctr">
              <a:scene3d>
                <a:camera prst="orthographicFront"/>
                <a:lightRig rig="threePt" dir="t"/>
              </a:scene3d>
              <a:sp3d contourW="12700"/>
            </a:bodyPr>
            <a:lstStyle/>
            <a:p>
              <a:pPr algn="ctr" fontAlgn="auto">
                <a:spcBef>
                  <a:spcPts val="0"/>
                </a:spcBef>
                <a:spcAft>
                  <a:spcPts val="0"/>
                </a:spcAft>
                <a:defRPr/>
              </a:pPr>
              <a:endParaRPr sz="1350" kern="0" dirty="0">
                <a:solidFill>
                  <a:srgbClr val="000000"/>
                </a:solidFill>
                <a:latin typeface="思源黑体 CN Medium" panose="020B0600000000000000" pitchFamily="34" charset="-122"/>
                <a:ea typeface="思源黑体 CN Medium" panose="020B0600000000000000" pitchFamily="34" charset="-122"/>
              </a:endParaRPr>
            </a:p>
          </p:txBody>
        </p:sp>
      </p:grpSp>
      <p:grpSp>
        <p:nvGrpSpPr>
          <p:cNvPr id="50" name="组合 50">
            <a:extLst>
              <a:ext uri="{FF2B5EF4-FFF2-40B4-BE49-F238E27FC236}">
                <a16:creationId xmlns:a16="http://schemas.microsoft.com/office/drawing/2014/main" id="{5F244B31-FFCB-395B-2C76-0CB3C10A47D7}"/>
              </a:ext>
            </a:extLst>
          </p:cNvPr>
          <p:cNvGrpSpPr/>
          <p:nvPr/>
        </p:nvGrpSpPr>
        <p:grpSpPr>
          <a:xfrm>
            <a:off x="5375114" y="1927921"/>
            <a:ext cx="3452637" cy="2030604"/>
            <a:chOff x="3623899" y="2707283"/>
            <a:chExt cx="2587010" cy="1376748"/>
          </a:xfrm>
        </p:grpSpPr>
        <p:sp>
          <p:nvSpPr>
            <p:cNvPr id="51" name="文本框 51">
              <a:extLst>
                <a:ext uri="{FF2B5EF4-FFF2-40B4-BE49-F238E27FC236}">
                  <a16:creationId xmlns:a16="http://schemas.microsoft.com/office/drawing/2014/main" id="{538A0ED2-5756-FA68-8DEC-221A88D3A89C}"/>
                </a:ext>
              </a:extLst>
            </p:cNvPr>
            <p:cNvSpPr txBox="1"/>
            <p:nvPr/>
          </p:nvSpPr>
          <p:spPr>
            <a:xfrm>
              <a:off x="3776509" y="2707283"/>
              <a:ext cx="2133781" cy="492443"/>
            </a:xfrm>
            <a:prstGeom prst="rect">
              <a:avLst/>
            </a:prstGeom>
            <a:noFill/>
          </p:spPr>
          <p:txBody>
            <a:bodyPr wrap="square" rtlCol="0">
              <a:spAutoFit/>
              <a:scene3d>
                <a:camera prst="orthographicFront"/>
                <a:lightRig rig="threePt" dir="t"/>
              </a:scene3d>
              <a:sp3d contourW="12700"/>
            </a:bodyPr>
            <a:lstStyle/>
            <a:p>
              <a:pPr algn="ctr"/>
              <a:r>
                <a:rPr lang="en-US" altLang="zh-CN"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rPr>
                <a:t>QEVSA</a:t>
              </a:r>
              <a:endParaRPr lang="zh-CN" altLang="en-US"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endParaRPr>
            </a:p>
          </p:txBody>
        </p:sp>
        <p:sp>
          <p:nvSpPr>
            <p:cNvPr id="52" name="文本框 52">
              <a:extLst>
                <a:ext uri="{FF2B5EF4-FFF2-40B4-BE49-F238E27FC236}">
                  <a16:creationId xmlns:a16="http://schemas.microsoft.com/office/drawing/2014/main" id="{D81DDECF-9C84-EE36-BE38-673BF96930D2}"/>
                </a:ext>
              </a:extLst>
            </p:cNvPr>
            <p:cNvSpPr txBox="1"/>
            <p:nvPr/>
          </p:nvSpPr>
          <p:spPr>
            <a:xfrm>
              <a:off x="3623899" y="2887730"/>
              <a:ext cx="2587010" cy="119630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accent1"/>
                  </a:solidFill>
                  <a:latin typeface="Söhne"/>
                </a:rPr>
                <a:t>The Quantum Extreme Value Searching Algorithm integrates logarithmic search and Quantum Existing Testing (QET) to efficiently find extrema in objective functions, enhancing optimization effectiveness.</a:t>
              </a:r>
              <a:r>
                <a:rPr lang="en-US" sz="1200" b="0" i="0" dirty="0">
                  <a:solidFill>
                    <a:schemeClr val="accent1"/>
                  </a:solidFill>
                  <a:effectLst/>
                  <a:latin typeface="Söhne"/>
                </a:rPr>
                <a:t> QET handles unsorted databases, providing definitive "Yes" or "No" answers, contributing to QEVSA's effectiveness in optimization problem-solving. Make this smaller</a:t>
              </a:r>
              <a:endParaRPr lang="en-US" altLang="zh-CN" sz="1200" dirty="0">
                <a:solidFill>
                  <a:schemeClr val="accent1"/>
                </a:solidFill>
                <a:latin typeface="Söhne"/>
              </a:endParaRPr>
            </a:p>
          </p:txBody>
        </p:sp>
      </p:grpSp>
      <p:grpSp>
        <p:nvGrpSpPr>
          <p:cNvPr id="53" name="组合 53">
            <a:extLst>
              <a:ext uri="{FF2B5EF4-FFF2-40B4-BE49-F238E27FC236}">
                <a16:creationId xmlns:a16="http://schemas.microsoft.com/office/drawing/2014/main" id="{F3AFFE01-C7AA-2631-3AE5-639294E7F002}"/>
              </a:ext>
            </a:extLst>
          </p:cNvPr>
          <p:cNvGrpSpPr/>
          <p:nvPr/>
        </p:nvGrpSpPr>
        <p:grpSpPr>
          <a:xfrm>
            <a:off x="2719972" y="1996528"/>
            <a:ext cx="2803543" cy="1838522"/>
            <a:chOff x="3788928" y="2370271"/>
            <a:chExt cx="2772160" cy="2451362"/>
          </a:xfrm>
        </p:grpSpPr>
        <p:sp>
          <p:nvSpPr>
            <p:cNvPr id="54" name="文本框 54">
              <a:extLst>
                <a:ext uri="{FF2B5EF4-FFF2-40B4-BE49-F238E27FC236}">
                  <a16:creationId xmlns:a16="http://schemas.microsoft.com/office/drawing/2014/main" id="{23C471BB-3D73-DA42-0691-329DD863B827}"/>
                </a:ext>
              </a:extLst>
            </p:cNvPr>
            <p:cNvSpPr txBox="1"/>
            <p:nvPr/>
          </p:nvSpPr>
          <p:spPr>
            <a:xfrm>
              <a:off x="4108117" y="2370271"/>
              <a:ext cx="2133781" cy="492443"/>
            </a:xfrm>
            <a:prstGeom prst="rect">
              <a:avLst/>
            </a:prstGeom>
            <a:noFill/>
          </p:spPr>
          <p:txBody>
            <a:bodyPr wrap="square" rtlCol="0">
              <a:spAutoFit/>
              <a:scene3d>
                <a:camera prst="orthographicFront"/>
                <a:lightRig rig="threePt" dir="t"/>
              </a:scene3d>
              <a:sp3d contourW="12700"/>
            </a:bodyPr>
            <a:lstStyle/>
            <a:p>
              <a:pPr algn="ctr"/>
              <a:r>
                <a:rPr lang="en-US" altLang="zh-CN"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rPr>
                <a:t>QBC</a:t>
              </a:r>
              <a:endParaRPr lang="zh-CN" altLang="en-US"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endParaRPr>
            </a:p>
          </p:txBody>
        </p:sp>
        <p:sp>
          <p:nvSpPr>
            <p:cNvPr id="55" name="文本框 55">
              <a:extLst>
                <a:ext uri="{FF2B5EF4-FFF2-40B4-BE49-F238E27FC236}">
                  <a16:creationId xmlns:a16="http://schemas.microsoft.com/office/drawing/2014/main" id="{9A017DDE-146B-078D-BDB1-33CFE5FEFA0C}"/>
                </a:ext>
              </a:extLst>
            </p:cNvPr>
            <p:cNvSpPr txBox="1"/>
            <p:nvPr/>
          </p:nvSpPr>
          <p:spPr>
            <a:xfrm>
              <a:off x="3788928" y="2750895"/>
              <a:ext cx="2772160" cy="207073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accent1"/>
                  </a:solidFill>
                  <a:latin typeface="Söhne"/>
                </a:rPr>
                <a:t>The Quantum Blind Computing ensures secure computation where quantum nodes cannot access or disclose data, preserving privacy and confidentiality. Ongoing research explores its various applications and implementation methodologies</a:t>
              </a:r>
              <a:r>
                <a:rPr lang="en-US" altLang="zh-CN" sz="1200" dirty="0">
                  <a:solidFill>
                    <a:srgbClr val="000000">
                      <a:lumMod val="65000"/>
                      <a:lumOff val="35000"/>
                    </a:srgbClr>
                  </a:solidFill>
                  <a:latin typeface="思源黑体 CN Medium" panose="020B0600000000000000" pitchFamily="34" charset="-122"/>
                  <a:ea typeface="思源黑体 CN Medium" panose="020B0600000000000000" pitchFamily="34" charset="-122"/>
                </a:rPr>
                <a:t>.</a:t>
              </a:r>
            </a:p>
          </p:txBody>
        </p:sp>
      </p:grpSp>
      <p:grpSp>
        <p:nvGrpSpPr>
          <p:cNvPr id="56" name="组合 56">
            <a:extLst>
              <a:ext uri="{FF2B5EF4-FFF2-40B4-BE49-F238E27FC236}">
                <a16:creationId xmlns:a16="http://schemas.microsoft.com/office/drawing/2014/main" id="{287C6883-DF6E-A6A5-B23A-CA52BE184F2A}"/>
              </a:ext>
            </a:extLst>
          </p:cNvPr>
          <p:cNvGrpSpPr/>
          <p:nvPr/>
        </p:nvGrpSpPr>
        <p:grpSpPr>
          <a:xfrm>
            <a:off x="67971" y="1927920"/>
            <a:ext cx="2614943" cy="1888220"/>
            <a:chOff x="3624780" y="2304006"/>
            <a:chExt cx="2772160" cy="2517623"/>
          </a:xfrm>
        </p:grpSpPr>
        <p:sp>
          <p:nvSpPr>
            <p:cNvPr id="57" name="文本框 57">
              <a:extLst>
                <a:ext uri="{FF2B5EF4-FFF2-40B4-BE49-F238E27FC236}">
                  <a16:creationId xmlns:a16="http://schemas.microsoft.com/office/drawing/2014/main" id="{C0D6BD23-5C69-751B-599C-81DE25DA914A}"/>
                </a:ext>
              </a:extLst>
            </p:cNvPr>
            <p:cNvSpPr txBox="1"/>
            <p:nvPr/>
          </p:nvSpPr>
          <p:spPr>
            <a:xfrm>
              <a:off x="3974855" y="2304006"/>
              <a:ext cx="2133781" cy="492442"/>
            </a:xfrm>
            <a:prstGeom prst="rect">
              <a:avLst/>
            </a:prstGeom>
            <a:noFill/>
          </p:spPr>
          <p:txBody>
            <a:bodyPr wrap="square" rtlCol="0">
              <a:spAutoFit/>
              <a:scene3d>
                <a:camera prst="orthographicFront"/>
                <a:lightRig rig="threePt" dir="t"/>
              </a:scene3d>
              <a:sp3d contourW="12700"/>
            </a:bodyPr>
            <a:lstStyle/>
            <a:p>
              <a:pPr algn="ctr"/>
              <a:r>
                <a:rPr lang="en-US" altLang="zh-CN"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rPr>
                <a:t>UCGA</a:t>
              </a:r>
              <a:endParaRPr lang="zh-CN" altLang="en-US"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endParaRPr>
            </a:p>
          </p:txBody>
        </p:sp>
        <p:sp>
          <p:nvSpPr>
            <p:cNvPr id="58" name="文本框 58">
              <a:extLst>
                <a:ext uri="{FF2B5EF4-FFF2-40B4-BE49-F238E27FC236}">
                  <a16:creationId xmlns:a16="http://schemas.microsoft.com/office/drawing/2014/main" id="{9DD61601-1FE9-28AE-CD09-DC5FB361D68E}"/>
                </a:ext>
              </a:extLst>
            </p:cNvPr>
            <p:cNvSpPr txBox="1"/>
            <p:nvPr/>
          </p:nvSpPr>
          <p:spPr>
            <a:xfrm>
              <a:off x="3624780" y="2750893"/>
              <a:ext cx="2772160" cy="207073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sz="1200" dirty="0">
                  <a:solidFill>
                    <a:schemeClr val="accent1"/>
                  </a:solidFill>
                  <a:latin typeface="Söhne"/>
                </a:rPr>
                <a:t>The Unconstrained Classical Genetic Algorithm is an evolved variant of GA for optimization without constraints. It iteratively improves a population of potential solutions through selection, crossover, and mutation, mimicking biological evolution.</a:t>
              </a:r>
              <a:endParaRPr lang="en-US" altLang="zh-CN" sz="1600" dirty="0">
                <a:solidFill>
                  <a:schemeClr val="accent1"/>
                </a:solidFill>
                <a:latin typeface="思源黑体 CN Medium" panose="020B0600000000000000" pitchFamily="34" charset="-122"/>
                <a:ea typeface="思源黑体 CN Medium" panose="020B0600000000000000" pitchFamily="34" charset="-122"/>
              </a:endParaRPr>
            </a:p>
          </p:txBody>
        </p:sp>
      </p:grpSp>
      <p:sp>
        <p:nvSpPr>
          <p:cNvPr id="62" name="Rectangle 61">
            <a:extLst>
              <a:ext uri="{FF2B5EF4-FFF2-40B4-BE49-F238E27FC236}">
                <a16:creationId xmlns:a16="http://schemas.microsoft.com/office/drawing/2014/main" id="{571E888C-C5BA-5DDF-4863-D454C8798EF3}"/>
              </a:ext>
            </a:extLst>
          </p:cNvPr>
          <p:cNvSpPr/>
          <p:nvPr/>
        </p:nvSpPr>
        <p:spPr>
          <a:xfrm>
            <a:off x="2317108" y="4628788"/>
            <a:ext cx="615241" cy="505529"/>
          </a:xfrm>
          <a:prstGeom prst="rect">
            <a:avLst/>
          </a:prstGeom>
          <a:solidFill>
            <a:srgbClr val="FFFFFF"/>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a:p>
        </p:txBody>
      </p:sp>
      <p:sp>
        <p:nvSpPr>
          <p:cNvPr id="63" name="Rectangle 62">
            <a:extLst>
              <a:ext uri="{FF2B5EF4-FFF2-40B4-BE49-F238E27FC236}">
                <a16:creationId xmlns:a16="http://schemas.microsoft.com/office/drawing/2014/main" id="{9DAAE77D-306D-D103-93DE-AD4D8A11DA91}"/>
              </a:ext>
            </a:extLst>
          </p:cNvPr>
          <p:cNvSpPr/>
          <p:nvPr/>
        </p:nvSpPr>
        <p:spPr>
          <a:xfrm>
            <a:off x="5319420" y="4706847"/>
            <a:ext cx="615241" cy="505529"/>
          </a:xfrm>
          <a:prstGeom prst="rect">
            <a:avLst/>
          </a:prstGeom>
          <a:solidFill>
            <a:srgbClr val="FFFFFF"/>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dirty="0"/>
          </a:p>
        </p:txBody>
      </p:sp>
      <p:sp>
        <p:nvSpPr>
          <p:cNvPr id="64" name="文本框 51">
            <a:extLst>
              <a:ext uri="{FF2B5EF4-FFF2-40B4-BE49-F238E27FC236}">
                <a16:creationId xmlns:a16="http://schemas.microsoft.com/office/drawing/2014/main" id="{EB535B37-3A8A-4ED9-67B1-0F6381984EF8}"/>
              </a:ext>
            </a:extLst>
          </p:cNvPr>
          <p:cNvSpPr txBox="1"/>
          <p:nvPr/>
        </p:nvSpPr>
        <p:spPr>
          <a:xfrm>
            <a:off x="7698056" y="4868493"/>
            <a:ext cx="1394667" cy="369332"/>
          </a:xfrm>
          <a:prstGeom prst="rect">
            <a:avLst/>
          </a:prstGeom>
          <a:noFill/>
        </p:spPr>
        <p:txBody>
          <a:bodyPr wrap="square" rtlCol="0">
            <a:spAutoFit/>
            <a:scene3d>
              <a:camera prst="orthographicFront"/>
              <a:lightRig rig="threePt" dir="t"/>
            </a:scene3d>
            <a:sp3d contourW="12700"/>
          </a:bodyPr>
          <a:lstStyle/>
          <a:p>
            <a:pPr algn="ctr"/>
            <a:r>
              <a:rPr lang="en-US" altLang="zh-CN" sz="1800" b="1" dirty="0">
                <a:solidFill>
                  <a:srgbClr val="B41020"/>
                </a:solidFill>
                <a:latin typeface="思源黑体 CN Medium" panose="020B0600000000000000" pitchFamily="34" charset="-122"/>
                <a:ea typeface="思源黑体 CN Medium" panose="020B0600000000000000" pitchFamily="34" charset="-122"/>
              </a:rPr>
              <a:t>UQGA</a:t>
            </a:r>
            <a:endParaRPr lang="zh-CN" altLang="en-US" sz="1800" b="1" dirty="0">
              <a:solidFill>
                <a:srgbClr val="B41020"/>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1055998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anim calcmode="lin" valueType="num">
                                      <p:cBhvr>
                                        <p:cTn id="13" dur="1000" fill="hold"/>
                                        <p:tgtEl>
                                          <p:spTgt spid="56"/>
                                        </p:tgtEl>
                                        <p:attrNameLst>
                                          <p:attrName>ppt_x</p:attrName>
                                        </p:attrNameLst>
                                      </p:cBhvr>
                                      <p:tavLst>
                                        <p:tav tm="0">
                                          <p:val>
                                            <p:strVal val="#ppt_x"/>
                                          </p:val>
                                        </p:tav>
                                        <p:tav tm="100000">
                                          <p:val>
                                            <p:strVal val="#ppt_x"/>
                                          </p:val>
                                        </p:tav>
                                      </p:tavLst>
                                    </p:anim>
                                    <p:anim calcmode="lin" valueType="num">
                                      <p:cBhvr>
                                        <p:cTn id="14" dur="1000" fill="hold"/>
                                        <p:tgtEl>
                                          <p:spTgt spid="5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1000"/>
                                        <p:tgtEl>
                                          <p:spTgt spid="53"/>
                                        </p:tgtEl>
                                      </p:cBhvr>
                                    </p:animEffect>
                                    <p:anim calcmode="lin" valueType="num">
                                      <p:cBhvr>
                                        <p:cTn id="19" dur="1000" fill="hold"/>
                                        <p:tgtEl>
                                          <p:spTgt spid="53"/>
                                        </p:tgtEl>
                                        <p:attrNameLst>
                                          <p:attrName>ppt_x</p:attrName>
                                        </p:attrNameLst>
                                      </p:cBhvr>
                                      <p:tavLst>
                                        <p:tav tm="0">
                                          <p:val>
                                            <p:strVal val="#ppt_x"/>
                                          </p:val>
                                        </p:tav>
                                        <p:tav tm="100000">
                                          <p:val>
                                            <p:strVal val="#ppt_x"/>
                                          </p:val>
                                        </p:tav>
                                      </p:tavLst>
                                    </p:anim>
                                    <p:anim calcmode="lin" valueType="num">
                                      <p:cBhvr>
                                        <p:cTn id="20" dur="1000" fill="hold"/>
                                        <p:tgtEl>
                                          <p:spTgt spid="5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0"/>
                                        <p:tgtEl>
                                          <p:spTgt spid="50"/>
                                        </p:tgtEl>
                                      </p:cBhvr>
                                    </p:animEffect>
                                    <p:anim calcmode="lin" valueType="num">
                                      <p:cBhvr>
                                        <p:cTn id="25" dur="1000" fill="hold"/>
                                        <p:tgtEl>
                                          <p:spTgt spid="50"/>
                                        </p:tgtEl>
                                        <p:attrNameLst>
                                          <p:attrName>ppt_x</p:attrName>
                                        </p:attrNameLst>
                                      </p:cBhvr>
                                      <p:tavLst>
                                        <p:tav tm="0">
                                          <p:val>
                                            <p:strVal val="#ppt_x"/>
                                          </p:val>
                                        </p:tav>
                                        <p:tav tm="100000">
                                          <p:val>
                                            <p:strVal val="#ppt_x"/>
                                          </p:val>
                                        </p:tav>
                                      </p:tavLst>
                                    </p:anim>
                                    <p:anim calcmode="lin" valueType="num">
                                      <p:cBhvr>
                                        <p:cTn id="2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3">
            <a:extLst>
              <a:ext uri="{FF2B5EF4-FFF2-40B4-BE49-F238E27FC236}">
                <a16:creationId xmlns:a16="http://schemas.microsoft.com/office/drawing/2014/main" id="{61F5A77B-EA2D-B35F-8676-C98D9ED2456F}"/>
              </a:ext>
            </a:extLst>
          </p:cNvPr>
          <p:cNvSpPr>
            <a:spLocks noChangeArrowheads="1"/>
          </p:cNvSpPr>
          <p:nvPr/>
        </p:nvSpPr>
        <p:spPr bwMode="auto">
          <a:xfrm>
            <a:off x="6854032" y="2990774"/>
            <a:ext cx="569912" cy="573087"/>
          </a:xfrm>
          <a:prstGeom prst="ellipse">
            <a:avLst/>
          </a:prstGeom>
          <a:solidFill>
            <a:srgbClr val="A0E13A"/>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p>
        </p:txBody>
      </p:sp>
      <p:sp>
        <p:nvSpPr>
          <p:cNvPr id="3" name="Title 2">
            <a:extLst>
              <a:ext uri="{FF2B5EF4-FFF2-40B4-BE49-F238E27FC236}">
                <a16:creationId xmlns:a16="http://schemas.microsoft.com/office/drawing/2014/main" id="{52317D94-032E-9A8B-E656-389EEFFFC953}"/>
              </a:ext>
            </a:extLst>
          </p:cNvPr>
          <p:cNvSpPr>
            <a:spLocks noGrp="1"/>
          </p:cNvSpPr>
          <p:nvPr>
            <p:ph type="title"/>
          </p:nvPr>
        </p:nvSpPr>
        <p:spPr>
          <a:xfrm>
            <a:off x="2166757" y="483633"/>
            <a:ext cx="6869474" cy="471585"/>
          </a:xfrm>
        </p:spPr>
        <p:txBody>
          <a:bodyPr/>
          <a:lstStyle/>
          <a:p>
            <a:r>
              <a:rPr lang="en-US" dirty="0"/>
              <a:t>Unconstrained Quantum GENETIC ALGORITHM</a:t>
            </a:r>
          </a:p>
        </p:txBody>
      </p:sp>
      <p:sp>
        <p:nvSpPr>
          <p:cNvPr id="4" name="AutoShape 4">
            <a:extLst>
              <a:ext uri="{FF2B5EF4-FFF2-40B4-BE49-F238E27FC236}">
                <a16:creationId xmlns:a16="http://schemas.microsoft.com/office/drawing/2014/main" id="{89BFCD98-50D0-1173-7F6E-61BF7724F542}"/>
              </a:ext>
            </a:extLst>
          </p:cNvPr>
          <p:cNvSpPr>
            <a:spLocks noChangeAspect="1" noChangeArrowheads="1" noTextEdit="1"/>
          </p:cNvSpPr>
          <p:nvPr/>
        </p:nvSpPr>
        <p:spPr bwMode="auto">
          <a:xfrm>
            <a:off x="13494" y="1886744"/>
            <a:ext cx="8247062" cy="3735387"/>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5" name="Freeform 6">
            <a:extLst>
              <a:ext uri="{FF2B5EF4-FFF2-40B4-BE49-F238E27FC236}">
                <a16:creationId xmlns:a16="http://schemas.microsoft.com/office/drawing/2014/main" id="{28C8BA09-AA68-D35E-CE81-EFC65D6697BF}"/>
              </a:ext>
            </a:extLst>
          </p:cNvPr>
          <p:cNvSpPr/>
          <p:nvPr/>
        </p:nvSpPr>
        <p:spPr bwMode="auto">
          <a:xfrm>
            <a:off x="6223794" y="3218656"/>
            <a:ext cx="641350" cy="1135062"/>
          </a:xfrm>
          <a:custGeom>
            <a:avLst/>
            <a:gdLst/>
            <a:ahLst/>
            <a:cxnLst>
              <a:cxn ang="0">
                <a:pos x="168" y="15"/>
              </a:cxn>
              <a:cxn ang="0">
                <a:pos x="170" y="0"/>
              </a:cxn>
              <a:cxn ang="0">
                <a:pos x="117" y="0"/>
              </a:cxn>
              <a:cxn ang="0">
                <a:pos x="69" y="47"/>
              </a:cxn>
              <a:cxn ang="0">
                <a:pos x="69" y="255"/>
              </a:cxn>
              <a:cxn ang="0">
                <a:pos x="60" y="265"/>
              </a:cxn>
              <a:cxn ang="0">
                <a:pos x="3" y="265"/>
              </a:cxn>
              <a:cxn ang="0">
                <a:pos x="3" y="277"/>
              </a:cxn>
              <a:cxn ang="0">
                <a:pos x="0" y="303"/>
              </a:cxn>
              <a:cxn ang="0">
                <a:pos x="60" y="303"/>
              </a:cxn>
              <a:cxn ang="0">
                <a:pos x="107" y="255"/>
              </a:cxn>
              <a:cxn ang="0">
                <a:pos x="108" y="47"/>
              </a:cxn>
              <a:cxn ang="0">
                <a:pos x="117" y="38"/>
              </a:cxn>
              <a:cxn ang="0">
                <a:pos x="171" y="38"/>
              </a:cxn>
              <a:cxn ang="0">
                <a:pos x="168" y="15"/>
              </a:cxn>
            </a:cxnLst>
            <a:rect l="0" t="0" r="r" b="b"/>
            <a:pathLst>
              <a:path w="171" h="303">
                <a:moveTo>
                  <a:pt x="168" y="15"/>
                </a:moveTo>
                <a:cubicBezTo>
                  <a:pt x="168" y="10"/>
                  <a:pt x="169" y="5"/>
                  <a:pt x="170" y="0"/>
                </a:cubicBezTo>
                <a:cubicBezTo>
                  <a:pt x="117" y="0"/>
                  <a:pt x="117" y="0"/>
                  <a:pt x="117" y="0"/>
                </a:cubicBezTo>
                <a:cubicBezTo>
                  <a:pt x="91" y="0"/>
                  <a:pt x="69" y="21"/>
                  <a:pt x="69" y="47"/>
                </a:cubicBezTo>
                <a:cubicBezTo>
                  <a:pt x="69" y="176"/>
                  <a:pt x="69" y="126"/>
                  <a:pt x="69" y="255"/>
                </a:cubicBezTo>
                <a:cubicBezTo>
                  <a:pt x="69" y="261"/>
                  <a:pt x="65" y="265"/>
                  <a:pt x="60" y="265"/>
                </a:cubicBezTo>
                <a:cubicBezTo>
                  <a:pt x="3" y="265"/>
                  <a:pt x="3" y="265"/>
                  <a:pt x="3" y="265"/>
                </a:cubicBezTo>
                <a:cubicBezTo>
                  <a:pt x="3" y="269"/>
                  <a:pt x="3" y="273"/>
                  <a:pt x="3" y="277"/>
                </a:cubicBezTo>
                <a:cubicBezTo>
                  <a:pt x="3" y="286"/>
                  <a:pt x="2" y="295"/>
                  <a:pt x="0" y="303"/>
                </a:cubicBezTo>
                <a:cubicBezTo>
                  <a:pt x="60" y="303"/>
                  <a:pt x="60" y="303"/>
                  <a:pt x="60" y="303"/>
                </a:cubicBezTo>
                <a:cubicBezTo>
                  <a:pt x="86" y="303"/>
                  <a:pt x="107" y="282"/>
                  <a:pt x="107" y="255"/>
                </a:cubicBezTo>
                <a:cubicBezTo>
                  <a:pt x="107" y="127"/>
                  <a:pt x="108" y="176"/>
                  <a:pt x="108" y="47"/>
                </a:cubicBezTo>
                <a:cubicBezTo>
                  <a:pt x="108" y="42"/>
                  <a:pt x="112" y="38"/>
                  <a:pt x="117" y="38"/>
                </a:cubicBezTo>
                <a:cubicBezTo>
                  <a:pt x="171" y="38"/>
                  <a:pt x="171" y="38"/>
                  <a:pt x="171" y="38"/>
                </a:cubicBezTo>
                <a:cubicBezTo>
                  <a:pt x="169" y="31"/>
                  <a:pt x="168" y="23"/>
                  <a:pt x="168" y="15"/>
                </a:cubicBezTo>
                <a:close/>
              </a:path>
            </a:pathLst>
          </a:custGeom>
          <a:solidFill>
            <a:srgbClr val="CACACA"/>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6" name="Freeform 7">
            <a:extLst>
              <a:ext uri="{FF2B5EF4-FFF2-40B4-BE49-F238E27FC236}">
                <a16:creationId xmlns:a16="http://schemas.microsoft.com/office/drawing/2014/main" id="{FCB7D0D8-93D0-003D-EC20-D2967F4D272B}"/>
              </a:ext>
            </a:extLst>
          </p:cNvPr>
          <p:cNvSpPr/>
          <p:nvPr/>
        </p:nvSpPr>
        <p:spPr bwMode="auto">
          <a:xfrm>
            <a:off x="7412831" y="3218656"/>
            <a:ext cx="847725" cy="884237"/>
          </a:xfrm>
          <a:custGeom>
            <a:avLst/>
            <a:gdLst/>
            <a:ahLst/>
            <a:cxnLst>
              <a:cxn ang="0">
                <a:pos x="215" y="198"/>
              </a:cxn>
              <a:cxn ang="0">
                <a:pos x="112" y="198"/>
              </a:cxn>
              <a:cxn ang="0">
                <a:pos x="103" y="189"/>
              </a:cxn>
              <a:cxn ang="0">
                <a:pos x="103" y="47"/>
              </a:cxn>
              <a:cxn ang="0">
                <a:pos x="55" y="0"/>
              </a:cxn>
              <a:cxn ang="0">
                <a:pos x="2" y="0"/>
              </a:cxn>
              <a:cxn ang="0">
                <a:pos x="3" y="15"/>
              </a:cxn>
              <a:cxn ang="0">
                <a:pos x="0" y="38"/>
              </a:cxn>
              <a:cxn ang="0">
                <a:pos x="55" y="38"/>
              </a:cxn>
              <a:cxn ang="0">
                <a:pos x="65" y="47"/>
              </a:cxn>
              <a:cxn ang="0">
                <a:pos x="65" y="189"/>
              </a:cxn>
              <a:cxn ang="0">
                <a:pos x="112" y="236"/>
              </a:cxn>
              <a:cxn ang="0">
                <a:pos x="215" y="236"/>
              </a:cxn>
              <a:cxn ang="0">
                <a:pos x="226" y="217"/>
              </a:cxn>
              <a:cxn ang="0">
                <a:pos x="215" y="198"/>
              </a:cxn>
            </a:cxnLst>
            <a:rect l="0" t="0" r="r" b="b"/>
            <a:pathLst>
              <a:path w="226" h="236">
                <a:moveTo>
                  <a:pt x="215" y="198"/>
                </a:moveTo>
                <a:cubicBezTo>
                  <a:pt x="112" y="198"/>
                  <a:pt x="112" y="198"/>
                  <a:pt x="112" y="198"/>
                </a:cubicBezTo>
                <a:cubicBezTo>
                  <a:pt x="107" y="198"/>
                  <a:pt x="103" y="194"/>
                  <a:pt x="103" y="189"/>
                </a:cubicBezTo>
                <a:cubicBezTo>
                  <a:pt x="103" y="60"/>
                  <a:pt x="103" y="176"/>
                  <a:pt x="103" y="47"/>
                </a:cubicBezTo>
                <a:cubicBezTo>
                  <a:pt x="103" y="21"/>
                  <a:pt x="81" y="0"/>
                  <a:pt x="55" y="0"/>
                </a:cubicBezTo>
                <a:cubicBezTo>
                  <a:pt x="2" y="0"/>
                  <a:pt x="2" y="0"/>
                  <a:pt x="2" y="0"/>
                </a:cubicBezTo>
                <a:cubicBezTo>
                  <a:pt x="3" y="5"/>
                  <a:pt x="3" y="10"/>
                  <a:pt x="3" y="15"/>
                </a:cubicBezTo>
                <a:cubicBezTo>
                  <a:pt x="3" y="23"/>
                  <a:pt x="2" y="31"/>
                  <a:pt x="0" y="38"/>
                </a:cubicBezTo>
                <a:cubicBezTo>
                  <a:pt x="55" y="38"/>
                  <a:pt x="55" y="38"/>
                  <a:pt x="55" y="38"/>
                </a:cubicBezTo>
                <a:cubicBezTo>
                  <a:pt x="60" y="38"/>
                  <a:pt x="65" y="42"/>
                  <a:pt x="65" y="47"/>
                </a:cubicBezTo>
                <a:cubicBezTo>
                  <a:pt x="65" y="176"/>
                  <a:pt x="65" y="60"/>
                  <a:pt x="65" y="189"/>
                </a:cubicBezTo>
                <a:cubicBezTo>
                  <a:pt x="65" y="215"/>
                  <a:pt x="86" y="236"/>
                  <a:pt x="112" y="236"/>
                </a:cubicBezTo>
                <a:cubicBezTo>
                  <a:pt x="215" y="236"/>
                  <a:pt x="215" y="236"/>
                  <a:pt x="215" y="236"/>
                </a:cubicBezTo>
                <a:cubicBezTo>
                  <a:pt x="226" y="217"/>
                  <a:pt x="226" y="217"/>
                  <a:pt x="226" y="217"/>
                </a:cubicBezTo>
                <a:lnTo>
                  <a:pt x="215" y="198"/>
                </a:lnTo>
                <a:close/>
              </a:path>
            </a:pathLst>
          </a:custGeom>
          <a:solidFill>
            <a:srgbClr val="CACACA"/>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 name="Oval 8">
            <a:extLst>
              <a:ext uri="{FF2B5EF4-FFF2-40B4-BE49-F238E27FC236}">
                <a16:creationId xmlns:a16="http://schemas.microsoft.com/office/drawing/2014/main" id="{F1CDC95D-E5C1-1FA7-D22A-F43C42A9C6D2}"/>
              </a:ext>
            </a:extLst>
          </p:cNvPr>
          <p:cNvSpPr>
            <a:spLocks noChangeArrowheads="1"/>
          </p:cNvSpPr>
          <p:nvPr/>
        </p:nvSpPr>
        <p:spPr bwMode="auto">
          <a:xfrm>
            <a:off x="2575719" y="2940844"/>
            <a:ext cx="677862" cy="682625"/>
          </a:xfrm>
          <a:prstGeom prst="ellipse">
            <a:avLst/>
          </a:prstGeom>
          <a:solidFill>
            <a:srgbClr val="5C9EBC"/>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p>
        </p:txBody>
      </p:sp>
      <p:sp>
        <p:nvSpPr>
          <p:cNvPr id="8" name="Freeform 9">
            <a:extLst>
              <a:ext uri="{FF2B5EF4-FFF2-40B4-BE49-F238E27FC236}">
                <a16:creationId xmlns:a16="http://schemas.microsoft.com/office/drawing/2014/main" id="{71C48421-F8D5-69BF-03D0-F1C5AF96546F}"/>
              </a:ext>
            </a:extLst>
          </p:cNvPr>
          <p:cNvSpPr/>
          <p:nvPr/>
        </p:nvSpPr>
        <p:spPr bwMode="auto">
          <a:xfrm>
            <a:off x="10319" y="2948781"/>
            <a:ext cx="490537" cy="141287"/>
          </a:xfrm>
          <a:custGeom>
            <a:avLst/>
            <a:gdLst/>
            <a:ahLst/>
            <a:cxnLst>
              <a:cxn ang="0">
                <a:pos x="129" y="38"/>
              </a:cxn>
              <a:cxn ang="0">
                <a:pos x="127" y="23"/>
              </a:cxn>
              <a:cxn ang="0">
                <a:pos x="131" y="0"/>
              </a:cxn>
              <a:cxn ang="0">
                <a:pos x="0" y="0"/>
              </a:cxn>
              <a:cxn ang="0">
                <a:pos x="14" y="19"/>
              </a:cxn>
              <a:cxn ang="0">
                <a:pos x="0" y="38"/>
              </a:cxn>
              <a:cxn ang="0">
                <a:pos x="129" y="38"/>
              </a:cxn>
            </a:cxnLst>
            <a:rect l="0" t="0" r="r" b="b"/>
            <a:pathLst>
              <a:path w="131" h="38">
                <a:moveTo>
                  <a:pt x="129" y="38"/>
                </a:moveTo>
                <a:cubicBezTo>
                  <a:pt x="128" y="33"/>
                  <a:pt x="127" y="28"/>
                  <a:pt x="127" y="23"/>
                </a:cubicBezTo>
                <a:cubicBezTo>
                  <a:pt x="127" y="15"/>
                  <a:pt x="128" y="7"/>
                  <a:pt x="131" y="0"/>
                </a:cubicBezTo>
                <a:cubicBezTo>
                  <a:pt x="0" y="0"/>
                  <a:pt x="0" y="0"/>
                  <a:pt x="0" y="0"/>
                </a:cubicBezTo>
                <a:cubicBezTo>
                  <a:pt x="14" y="19"/>
                  <a:pt x="14" y="19"/>
                  <a:pt x="14" y="19"/>
                </a:cubicBezTo>
                <a:cubicBezTo>
                  <a:pt x="0" y="38"/>
                  <a:pt x="0" y="38"/>
                  <a:pt x="0" y="38"/>
                </a:cubicBezTo>
                <a:lnTo>
                  <a:pt x="129" y="38"/>
                </a:lnTo>
                <a:close/>
              </a:path>
            </a:pathLst>
          </a:custGeom>
          <a:solidFill>
            <a:srgbClr val="CACACA"/>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9" name="Oval 10">
            <a:extLst>
              <a:ext uri="{FF2B5EF4-FFF2-40B4-BE49-F238E27FC236}">
                <a16:creationId xmlns:a16="http://schemas.microsoft.com/office/drawing/2014/main" id="{308F71B7-E281-1C3A-3DBF-333B4C57E288}"/>
              </a:ext>
            </a:extLst>
          </p:cNvPr>
          <p:cNvSpPr>
            <a:spLocks noChangeArrowheads="1"/>
          </p:cNvSpPr>
          <p:nvPr/>
        </p:nvSpPr>
        <p:spPr bwMode="auto">
          <a:xfrm>
            <a:off x="486569" y="2748756"/>
            <a:ext cx="569912" cy="569912"/>
          </a:xfrm>
          <a:prstGeom prst="ellipse">
            <a:avLst/>
          </a:prstGeom>
          <a:solidFill>
            <a:srgbClr val="A0E13A"/>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0" name="Freeform 11">
            <a:extLst>
              <a:ext uri="{FF2B5EF4-FFF2-40B4-BE49-F238E27FC236}">
                <a16:creationId xmlns:a16="http://schemas.microsoft.com/office/drawing/2014/main" id="{40D750AF-0FDE-F38A-D8ED-C3BA71691E8D}"/>
              </a:ext>
            </a:extLst>
          </p:cNvPr>
          <p:cNvSpPr>
            <a:spLocks noEditPoints="1"/>
          </p:cNvSpPr>
          <p:nvPr/>
        </p:nvSpPr>
        <p:spPr bwMode="auto">
          <a:xfrm>
            <a:off x="523081" y="2786856"/>
            <a:ext cx="495300" cy="495300"/>
          </a:xfrm>
          <a:custGeom>
            <a:avLst/>
            <a:gdLst/>
            <a:ahLst/>
            <a:cxnLst>
              <a:cxn ang="0">
                <a:pos x="69" y="2"/>
              </a:cxn>
              <a:cxn ang="0">
                <a:pos x="57" y="1"/>
              </a:cxn>
              <a:cxn ang="0">
                <a:pos x="77" y="5"/>
              </a:cxn>
              <a:cxn ang="0">
                <a:pos x="79" y="4"/>
              </a:cxn>
              <a:cxn ang="0">
                <a:pos x="47" y="3"/>
              </a:cxn>
              <a:cxn ang="0">
                <a:pos x="87" y="8"/>
              </a:cxn>
              <a:cxn ang="0">
                <a:pos x="88" y="4"/>
              </a:cxn>
              <a:cxn ang="0">
                <a:pos x="37" y="7"/>
              </a:cxn>
              <a:cxn ang="0">
                <a:pos x="96" y="12"/>
              </a:cxn>
              <a:cxn ang="0">
                <a:pos x="97" y="8"/>
              </a:cxn>
              <a:cxn ang="0">
                <a:pos x="28" y="12"/>
              </a:cxn>
              <a:cxn ang="0">
                <a:pos x="105" y="17"/>
              </a:cxn>
              <a:cxn ang="0">
                <a:pos x="105" y="15"/>
              </a:cxn>
              <a:cxn ang="0">
                <a:pos x="20" y="22"/>
              </a:cxn>
              <a:cxn ang="0">
                <a:pos x="22" y="23"/>
              </a:cxn>
              <a:cxn ang="0">
                <a:pos x="114" y="20"/>
              </a:cxn>
              <a:cxn ang="0">
                <a:pos x="13" y="27"/>
              </a:cxn>
              <a:cxn ang="0">
                <a:pos x="118" y="32"/>
              </a:cxn>
              <a:cxn ang="0">
                <a:pos x="120" y="31"/>
              </a:cxn>
              <a:cxn ang="0">
                <a:pos x="8" y="35"/>
              </a:cxn>
              <a:cxn ang="0">
                <a:pos x="124" y="40"/>
              </a:cxn>
              <a:cxn ang="0">
                <a:pos x="125" y="37"/>
              </a:cxn>
              <a:cxn ang="0">
                <a:pos x="4" y="45"/>
              </a:cxn>
              <a:cxn ang="0">
                <a:pos x="6" y="48"/>
              </a:cxn>
              <a:cxn ang="0">
                <a:pos x="129" y="47"/>
              </a:cxn>
              <a:cxn ang="0">
                <a:pos x="3" y="58"/>
              </a:cxn>
              <a:cxn ang="0">
                <a:pos x="5" y="56"/>
              </a:cxn>
              <a:cxn ang="0">
                <a:pos x="131" y="57"/>
              </a:cxn>
              <a:cxn ang="0">
                <a:pos x="2" y="68"/>
              </a:cxn>
              <a:cxn ang="0">
                <a:pos x="5" y="65"/>
              </a:cxn>
              <a:cxn ang="0">
                <a:pos x="132" y="66"/>
              </a:cxn>
              <a:cxn ang="0">
                <a:pos x="3" y="75"/>
              </a:cxn>
              <a:cxn ang="0">
                <a:pos x="3" y="78"/>
              </a:cxn>
              <a:cxn ang="0">
                <a:pos x="131" y="76"/>
              </a:cxn>
              <a:cxn ang="0">
                <a:pos x="5" y="85"/>
              </a:cxn>
              <a:cxn ang="0">
                <a:pos x="6" y="87"/>
              </a:cxn>
              <a:cxn ang="0">
                <a:pos x="125" y="85"/>
              </a:cxn>
              <a:cxn ang="0">
                <a:pos x="9" y="97"/>
              </a:cxn>
              <a:cxn ang="0">
                <a:pos x="11" y="93"/>
              </a:cxn>
              <a:cxn ang="0">
                <a:pos x="122" y="97"/>
              </a:cxn>
              <a:cxn ang="0">
                <a:pos x="123" y="95"/>
              </a:cxn>
              <a:cxn ang="0">
                <a:pos x="12" y="104"/>
              </a:cxn>
              <a:cxn ang="0">
                <a:pos x="118" y="106"/>
              </a:cxn>
              <a:cxn ang="0">
                <a:pos x="119" y="105"/>
              </a:cxn>
              <a:cxn ang="0">
                <a:pos x="19" y="109"/>
              </a:cxn>
              <a:cxn ang="0">
                <a:pos x="109" y="113"/>
              </a:cxn>
              <a:cxn ang="0">
                <a:pos x="111" y="114"/>
              </a:cxn>
              <a:cxn ang="0">
                <a:pos x="30" y="116"/>
              </a:cxn>
              <a:cxn ang="0">
                <a:pos x="102" y="116"/>
              </a:cxn>
              <a:cxn ang="0">
                <a:pos x="103" y="120"/>
              </a:cxn>
              <a:cxn ang="0">
                <a:pos x="35" y="122"/>
              </a:cxn>
              <a:cxn ang="0">
                <a:pos x="95" y="125"/>
              </a:cxn>
              <a:cxn ang="0">
                <a:pos x="96" y="125"/>
              </a:cxn>
              <a:cxn ang="0">
                <a:pos x="45" y="129"/>
              </a:cxn>
              <a:cxn ang="0">
                <a:pos x="48" y="127"/>
              </a:cxn>
              <a:cxn ang="0">
                <a:pos x="85" y="125"/>
              </a:cxn>
              <a:cxn ang="0">
                <a:pos x="56" y="131"/>
              </a:cxn>
              <a:cxn ang="0">
                <a:pos x="58" y="129"/>
              </a:cxn>
              <a:cxn ang="0">
                <a:pos x="76" y="127"/>
              </a:cxn>
              <a:cxn ang="0">
                <a:pos x="66" y="132"/>
              </a:cxn>
              <a:cxn ang="0">
                <a:pos x="66" y="132"/>
              </a:cxn>
            </a:cxnLst>
            <a:rect l="0" t="0" r="r" b="b"/>
            <a:pathLst>
              <a:path w="132" h="132">
                <a:moveTo>
                  <a:pt x="67" y="4"/>
                </a:moveTo>
                <a:cubicBezTo>
                  <a:pt x="66" y="4"/>
                  <a:pt x="65" y="4"/>
                  <a:pt x="65" y="2"/>
                </a:cubicBezTo>
                <a:cubicBezTo>
                  <a:pt x="65" y="1"/>
                  <a:pt x="66" y="0"/>
                  <a:pt x="67" y="0"/>
                </a:cubicBezTo>
                <a:cubicBezTo>
                  <a:pt x="67" y="0"/>
                  <a:pt x="67" y="0"/>
                  <a:pt x="67" y="0"/>
                </a:cubicBezTo>
                <a:cubicBezTo>
                  <a:pt x="68" y="0"/>
                  <a:pt x="69" y="1"/>
                  <a:pt x="69" y="2"/>
                </a:cubicBezTo>
                <a:cubicBezTo>
                  <a:pt x="69" y="4"/>
                  <a:pt x="68" y="4"/>
                  <a:pt x="67" y="4"/>
                </a:cubicBezTo>
                <a:close/>
                <a:moveTo>
                  <a:pt x="57" y="5"/>
                </a:moveTo>
                <a:cubicBezTo>
                  <a:pt x="56" y="5"/>
                  <a:pt x="55" y="4"/>
                  <a:pt x="55" y="3"/>
                </a:cubicBezTo>
                <a:cubicBezTo>
                  <a:pt x="55" y="2"/>
                  <a:pt x="56" y="1"/>
                  <a:pt x="57" y="1"/>
                </a:cubicBezTo>
                <a:cubicBezTo>
                  <a:pt x="57" y="1"/>
                  <a:pt x="57" y="1"/>
                  <a:pt x="57" y="1"/>
                </a:cubicBezTo>
                <a:cubicBezTo>
                  <a:pt x="58" y="1"/>
                  <a:pt x="59" y="2"/>
                  <a:pt x="59" y="3"/>
                </a:cubicBezTo>
                <a:cubicBezTo>
                  <a:pt x="59" y="4"/>
                  <a:pt x="59" y="5"/>
                  <a:pt x="58" y="5"/>
                </a:cubicBezTo>
                <a:lnTo>
                  <a:pt x="57" y="5"/>
                </a:lnTo>
                <a:close/>
                <a:moveTo>
                  <a:pt x="77" y="5"/>
                </a:moveTo>
                <a:cubicBezTo>
                  <a:pt x="77" y="5"/>
                  <a:pt x="77" y="5"/>
                  <a:pt x="77" y="5"/>
                </a:cubicBezTo>
                <a:cubicBezTo>
                  <a:pt x="77" y="5"/>
                  <a:pt x="77" y="5"/>
                  <a:pt x="77" y="5"/>
                </a:cubicBezTo>
                <a:cubicBezTo>
                  <a:pt x="76" y="5"/>
                  <a:pt x="75" y="4"/>
                  <a:pt x="75" y="3"/>
                </a:cubicBezTo>
                <a:cubicBezTo>
                  <a:pt x="75" y="2"/>
                  <a:pt x="76" y="1"/>
                  <a:pt x="77" y="1"/>
                </a:cubicBezTo>
                <a:cubicBezTo>
                  <a:pt x="78" y="1"/>
                  <a:pt x="78" y="1"/>
                  <a:pt x="78" y="1"/>
                </a:cubicBezTo>
                <a:cubicBezTo>
                  <a:pt x="79" y="1"/>
                  <a:pt x="80" y="2"/>
                  <a:pt x="79" y="4"/>
                </a:cubicBezTo>
                <a:cubicBezTo>
                  <a:pt x="79" y="5"/>
                  <a:pt x="78" y="5"/>
                  <a:pt x="77" y="5"/>
                </a:cubicBezTo>
                <a:close/>
                <a:moveTo>
                  <a:pt x="47" y="7"/>
                </a:moveTo>
                <a:cubicBezTo>
                  <a:pt x="46" y="7"/>
                  <a:pt x="46" y="7"/>
                  <a:pt x="45" y="6"/>
                </a:cubicBezTo>
                <a:cubicBezTo>
                  <a:pt x="45" y="5"/>
                  <a:pt x="46" y="4"/>
                  <a:pt x="47" y="3"/>
                </a:cubicBezTo>
                <a:cubicBezTo>
                  <a:pt x="47" y="3"/>
                  <a:pt x="47" y="3"/>
                  <a:pt x="47" y="3"/>
                </a:cubicBezTo>
                <a:cubicBezTo>
                  <a:pt x="48" y="3"/>
                  <a:pt x="49" y="3"/>
                  <a:pt x="49" y="5"/>
                </a:cubicBezTo>
                <a:cubicBezTo>
                  <a:pt x="50" y="6"/>
                  <a:pt x="49" y="7"/>
                  <a:pt x="48" y="7"/>
                </a:cubicBezTo>
                <a:cubicBezTo>
                  <a:pt x="48" y="7"/>
                  <a:pt x="48" y="7"/>
                  <a:pt x="48" y="7"/>
                </a:cubicBezTo>
                <a:lnTo>
                  <a:pt x="47" y="7"/>
                </a:lnTo>
                <a:close/>
                <a:moveTo>
                  <a:pt x="87" y="8"/>
                </a:moveTo>
                <a:cubicBezTo>
                  <a:pt x="86" y="8"/>
                  <a:pt x="86" y="8"/>
                  <a:pt x="86" y="8"/>
                </a:cubicBezTo>
                <a:cubicBezTo>
                  <a:pt x="86" y="8"/>
                  <a:pt x="86" y="8"/>
                  <a:pt x="86" y="8"/>
                </a:cubicBezTo>
                <a:cubicBezTo>
                  <a:pt x="85" y="7"/>
                  <a:pt x="84" y="6"/>
                  <a:pt x="85" y="5"/>
                </a:cubicBezTo>
                <a:cubicBezTo>
                  <a:pt x="85" y="4"/>
                  <a:pt x="86" y="3"/>
                  <a:pt x="88" y="4"/>
                </a:cubicBezTo>
                <a:cubicBezTo>
                  <a:pt x="88" y="4"/>
                  <a:pt x="88" y="4"/>
                  <a:pt x="88" y="4"/>
                </a:cubicBezTo>
                <a:cubicBezTo>
                  <a:pt x="89" y="4"/>
                  <a:pt x="89" y="5"/>
                  <a:pt x="89" y="7"/>
                </a:cubicBezTo>
                <a:cubicBezTo>
                  <a:pt x="89" y="7"/>
                  <a:pt x="88" y="8"/>
                  <a:pt x="87" y="8"/>
                </a:cubicBezTo>
                <a:close/>
                <a:moveTo>
                  <a:pt x="38" y="11"/>
                </a:moveTo>
                <a:cubicBezTo>
                  <a:pt x="37" y="11"/>
                  <a:pt x="37" y="11"/>
                  <a:pt x="36" y="10"/>
                </a:cubicBezTo>
                <a:cubicBezTo>
                  <a:pt x="36" y="9"/>
                  <a:pt x="36" y="8"/>
                  <a:pt x="37" y="7"/>
                </a:cubicBezTo>
                <a:cubicBezTo>
                  <a:pt x="37" y="7"/>
                  <a:pt x="37" y="7"/>
                  <a:pt x="37" y="7"/>
                </a:cubicBezTo>
                <a:cubicBezTo>
                  <a:pt x="38" y="6"/>
                  <a:pt x="39" y="7"/>
                  <a:pt x="40" y="8"/>
                </a:cubicBezTo>
                <a:cubicBezTo>
                  <a:pt x="41" y="9"/>
                  <a:pt x="40" y="10"/>
                  <a:pt x="39" y="11"/>
                </a:cubicBezTo>
                <a:lnTo>
                  <a:pt x="38" y="11"/>
                </a:lnTo>
                <a:close/>
                <a:moveTo>
                  <a:pt x="96" y="12"/>
                </a:moveTo>
                <a:cubicBezTo>
                  <a:pt x="95" y="12"/>
                  <a:pt x="95" y="12"/>
                  <a:pt x="95" y="12"/>
                </a:cubicBezTo>
                <a:cubicBezTo>
                  <a:pt x="95" y="12"/>
                  <a:pt x="95" y="12"/>
                  <a:pt x="95" y="12"/>
                </a:cubicBezTo>
                <a:cubicBezTo>
                  <a:pt x="94" y="11"/>
                  <a:pt x="94" y="10"/>
                  <a:pt x="94" y="9"/>
                </a:cubicBezTo>
                <a:cubicBezTo>
                  <a:pt x="95" y="8"/>
                  <a:pt x="96" y="7"/>
                  <a:pt x="97" y="8"/>
                </a:cubicBezTo>
                <a:cubicBezTo>
                  <a:pt x="97" y="8"/>
                  <a:pt x="97" y="8"/>
                  <a:pt x="97" y="8"/>
                </a:cubicBezTo>
                <a:cubicBezTo>
                  <a:pt x="98" y="8"/>
                  <a:pt x="99" y="10"/>
                  <a:pt x="98" y="11"/>
                </a:cubicBezTo>
                <a:cubicBezTo>
                  <a:pt x="98" y="12"/>
                  <a:pt x="97" y="12"/>
                  <a:pt x="96" y="12"/>
                </a:cubicBezTo>
                <a:close/>
                <a:moveTo>
                  <a:pt x="29" y="16"/>
                </a:moveTo>
                <a:cubicBezTo>
                  <a:pt x="29" y="16"/>
                  <a:pt x="28" y="16"/>
                  <a:pt x="28" y="15"/>
                </a:cubicBezTo>
                <a:cubicBezTo>
                  <a:pt x="27" y="14"/>
                  <a:pt x="27" y="13"/>
                  <a:pt x="28" y="12"/>
                </a:cubicBezTo>
                <a:cubicBezTo>
                  <a:pt x="28" y="12"/>
                  <a:pt x="28" y="12"/>
                  <a:pt x="28" y="12"/>
                </a:cubicBezTo>
                <a:cubicBezTo>
                  <a:pt x="29" y="12"/>
                  <a:pt x="31" y="12"/>
                  <a:pt x="31" y="13"/>
                </a:cubicBezTo>
                <a:cubicBezTo>
                  <a:pt x="32" y="14"/>
                  <a:pt x="32" y="15"/>
                  <a:pt x="31" y="16"/>
                </a:cubicBezTo>
                <a:cubicBezTo>
                  <a:pt x="30" y="16"/>
                  <a:pt x="30" y="16"/>
                  <a:pt x="29" y="16"/>
                </a:cubicBezTo>
                <a:close/>
                <a:moveTo>
                  <a:pt x="105" y="17"/>
                </a:moveTo>
                <a:cubicBezTo>
                  <a:pt x="104" y="17"/>
                  <a:pt x="104" y="17"/>
                  <a:pt x="103" y="17"/>
                </a:cubicBezTo>
                <a:cubicBezTo>
                  <a:pt x="103" y="17"/>
                  <a:pt x="103" y="17"/>
                  <a:pt x="103" y="17"/>
                </a:cubicBezTo>
                <a:cubicBezTo>
                  <a:pt x="102" y="16"/>
                  <a:pt x="102" y="15"/>
                  <a:pt x="103" y="14"/>
                </a:cubicBezTo>
                <a:cubicBezTo>
                  <a:pt x="104" y="13"/>
                  <a:pt x="105" y="13"/>
                  <a:pt x="106" y="13"/>
                </a:cubicBezTo>
                <a:cubicBezTo>
                  <a:pt x="105" y="15"/>
                  <a:pt x="105" y="15"/>
                  <a:pt x="105" y="15"/>
                </a:cubicBezTo>
                <a:cubicBezTo>
                  <a:pt x="106" y="14"/>
                  <a:pt x="106" y="14"/>
                  <a:pt x="106" y="14"/>
                </a:cubicBezTo>
                <a:cubicBezTo>
                  <a:pt x="107" y="14"/>
                  <a:pt x="107" y="16"/>
                  <a:pt x="106" y="16"/>
                </a:cubicBezTo>
                <a:cubicBezTo>
                  <a:pt x="106" y="17"/>
                  <a:pt x="105" y="17"/>
                  <a:pt x="105" y="17"/>
                </a:cubicBezTo>
                <a:close/>
                <a:moveTo>
                  <a:pt x="22" y="23"/>
                </a:moveTo>
                <a:cubicBezTo>
                  <a:pt x="21" y="23"/>
                  <a:pt x="21" y="22"/>
                  <a:pt x="20" y="22"/>
                </a:cubicBezTo>
                <a:cubicBezTo>
                  <a:pt x="19" y="21"/>
                  <a:pt x="19" y="20"/>
                  <a:pt x="20" y="19"/>
                </a:cubicBezTo>
                <a:cubicBezTo>
                  <a:pt x="20" y="19"/>
                  <a:pt x="20" y="19"/>
                  <a:pt x="20" y="19"/>
                </a:cubicBezTo>
                <a:cubicBezTo>
                  <a:pt x="21" y="18"/>
                  <a:pt x="23" y="18"/>
                  <a:pt x="23" y="19"/>
                </a:cubicBezTo>
                <a:cubicBezTo>
                  <a:pt x="24" y="20"/>
                  <a:pt x="24" y="21"/>
                  <a:pt x="23" y="22"/>
                </a:cubicBezTo>
                <a:cubicBezTo>
                  <a:pt x="23" y="22"/>
                  <a:pt x="22" y="23"/>
                  <a:pt x="22" y="23"/>
                </a:cubicBezTo>
                <a:close/>
                <a:moveTo>
                  <a:pt x="112" y="24"/>
                </a:moveTo>
                <a:cubicBezTo>
                  <a:pt x="112" y="24"/>
                  <a:pt x="111" y="24"/>
                  <a:pt x="111" y="23"/>
                </a:cubicBezTo>
                <a:cubicBezTo>
                  <a:pt x="110" y="23"/>
                  <a:pt x="110" y="21"/>
                  <a:pt x="111" y="20"/>
                </a:cubicBezTo>
                <a:cubicBezTo>
                  <a:pt x="111" y="20"/>
                  <a:pt x="113" y="20"/>
                  <a:pt x="114" y="20"/>
                </a:cubicBezTo>
                <a:cubicBezTo>
                  <a:pt x="114" y="20"/>
                  <a:pt x="114" y="20"/>
                  <a:pt x="114" y="20"/>
                </a:cubicBezTo>
                <a:cubicBezTo>
                  <a:pt x="114" y="21"/>
                  <a:pt x="114" y="23"/>
                  <a:pt x="114" y="23"/>
                </a:cubicBezTo>
                <a:cubicBezTo>
                  <a:pt x="113" y="24"/>
                  <a:pt x="113" y="24"/>
                  <a:pt x="112" y="24"/>
                </a:cubicBezTo>
                <a:close/>
                <a:moveTo>
                  <a:pt x="15" y="30"/>
                </a:moveTo>
                <a:cubicBezTo>
                  <a:pt x="15" y="30"/>
                  <a:pt x="14" y="30"/>
                  <a:pt x="14" y="30"/>
                </a:cubicBezTo>
                <a:cubicBezTo>
                  <a:pt x="13" y="29"/>
                  <a:pt x="13" y="28"/>
                  <a:pt x="13" y="27"/>
                </a:cubicBezTo>
                <a:cubicBezTo>
                  <a:pt x="13" y="27"/>
                  <a:pt x="13" y="27"/>
                  <a:pt x="13" y="27"/>
                </a:cubicBezTo>
                <a:cubicBezTo>
                  <a:pt x="14" y="26"/>
                  <a:pt x="15" y="26"/>
                  <a:pt x="16" y="26"/>
                </a:cubicBezTo>
                <a:cubicBezTo>
                  <a:pt x="17" y="27"/>
                  <a:pt x="18" y="28"/>
                  <a:pt x="17" y="29"/>
                </a:cubicBezTo>
                <a:cubicBezTo>
                  <a:pt x="16" y="30"/>
                  <a:pt x="16" y="30"/>
                  <a:pt x="15" y="30"/>
                </a:cubicBezTo>
                <a:close/>
                <a:moveTo>
                  <a:pt x="118" y="32"/>
                </a:moveTo>
                <a:cubicBezTo>
                  <a:pt x="118" y="32"/>
                  <a:pt x="117" y="31"/>
                  <a:pt x="117" y="31"/>
                </a:cubicBezTo>
                <a:cubicBezTo>
                  <a:pt x="116" y="30"/>
                  <a:pt x="116" y="29"/>
                  <a:pt x="117" y="28"/>
                </a:cubicBezTo>
                <a:cubicBezTo>
                  <a:pt x="118" y="27"/>
                  <a:pt x="119" y="27"/>
                  <a:pt x="120" y="28"/>
                </a:cubicBezTo>
                <a:cubicBezTo>
                  <a:pt x="120" y="28"/>
                  <a:pt x="120" y="28"/>
                  <a:pt x="120" y="28"/>
                </a:cubicBezTo>
                <a:cubicBezTo>
                  <a:pt x="121" y="29"/>
                  <a:pt x="121" y="31"/>
                  <a:pt x="120" y="31"/>
                </a:cubicBezTo>
                <a:cubicBezTo>
                  <a:pt x="119" y="32"/>
                  <a:pt x="119" y="32"/>
                  <a:pt x="118" y="32"/>
                </a:cubicBezTo>
                <a:close/>
                <a:moveTo>
                  <a:pt x="10" y="39"/>
                </a:moveTo>
                <a:cubicBezTo>
                  <a:pt x="9" y="38"/>
                  <a:pt x="9" y="38"/>
                  <a:pt x="9" y="38"/>
                </a:cubicBezTo>
                <a:cubicBezTo>
                  <a:pt x="8" y="38"/>
                  <a:pt x="7" y="37"/>
                  <a:pt x="8" y="36"/>
                </a:cubicBezTo>
                <a:cubicBezTo>
                  <a:pt x="8" y="35"/>
                  <a:pt x="8" y="35"/>
                  <a:pt x="8" y="35"/>
                </a:cubicBezTo>
                <a:cubicBezTo>
                  <a:pt x="8" y="34"/>
                  <a:pt x="10" y="34"/>
                  <a:pt x="11" y="34"/>
                </a:cubicBezTo>
                <a:cubicBezTo>
                  <a:pt x="12" y="35"/>
                  <a:pt x="12" y="36"/>
                  <a:pt x="12" y="37"/>
                </a:cubicBezTo>
                <a:cubicBezTo>
                  <a:pt x="12" y="38"/>
                  <a:pt x="12" y="38"/>
                  <a:pt x="12" y="38"/>
                </a:cubicBezTo>
                <a:cubicBezTo>
                  <a:pt x="11" y="38"/>
                  <a:pt x="10" y="39"/>
                  <a:pt x="10" y="39"/>
                </a:cubicBezTo>
                <a:close/>
                <a:moveTo>
                  <a:pt x="124" y="40"/>
                </a:moveTo>
                <a:cubicBezTo>
                  <a:pt x="123" y="40"/>
                  <a:pt x="122" y="40"/>
                  <a:pt x="122" y="39"/>
                </a:cubicBezTo>
                <a:cubicBezTo>
                  <a:pt x="122" y="39"/>
                  <a:pt x="122" y="39"/>
                  <a:pt x="122" y="39"/>
                </a:cubicBezTo>
                <a:cubicBezTo>
                  <a:pt x="121" y="38"/>
                  <a:pt x="122" y="37"/>
                  <a:pt x="123" y="36"/>
                </a:cubicBezTo>
                <a:cubicBezTo>
                  <a:pt x="124" y="36"/>
                  <a:pt x="125" y="36"/>
                  <a:pt x="125" y="37"/>
                </a:cubicBezTo>
                <a:cubicBezTo>
                  <a:pt x="125" y="37"/>
                  <a:pt x="125" y="37"/>
                  <a:pt x="125" y="37"/>
                </a:cubicBezTo>
                <a:cubicBezTo>
                  <a:pt x="126" y="38"/>
                  <a:pt x="126" y="40"/>
                  <a:pt x="125" y="40"/>
                </a:cubicBezTo>
                <a:lnTo>
                  <a:pt x="124" y="40"/>
                </a:lnTo>
                <a:close/>
                <a:moveTo>
                  <a:pt x="6" y="48"/>
                </a:moveTo>
                <a:cubicBezTo>
                  <a:pt x="5" y="48"/>
                  <a:pt x="5" y="48"/>
                  <a:pt x="5" y="48"/>
                </a:cubicBezTo>
                <a:cubicBezTo>
                  <a:pt x="4" y="47"/>
                  <a:pt x="3" y="46"/>
                  <a:pt x="4" y="45"/>
                </a:cubicBezTo>
                <a:cubicBezTo>
                  <a:pt x="4" y="45"/>
                  <a:pt x="4" y="45"/>
                  <a:pt x="4" y="45"/>
                </a:cubicBezTo>
                <a:cubicBezTo>
                  <a:pt x="4" y="44"/>
                  <a:pt x="5" y="43"/>
                  <a:pt x="6" y="44"/>
                </a:cubicBezTo>
                <a:cubicBezTo>
                  <a:pt x="8" y="44"/>
                  <a:pt x="8" y="45"/>
                  <a:pt x="8" y="46"/>
                </a:cubicBezTo>
                <a:cubicBezTo>
                  <a:pt x="8" y="46"/>
                  <a:pt x="8" y="46"/>
                  <a:pt x="8" y="46"/>
                </a:cubicBezTo>
                <a:cubicBezTo>
                  <a:pt x="7" y="47"/>
                  <a:pt x="7" y="48"/>
                  <a:pt x="6" y="48"/>
                </a:cubicBezTo>
                <a:close/>
                <a:moveTo>
                  <a:pt x="127" y="50"/>
                </a:moveTo>
                <a:cubicBezTo>
                  <a:pt x="126" y="50"/>
                  <a:pt x="125" y="49"/>
                  <a:pt x="125" y="48"/>
                </a:cubicBezTo>
                <a:cubicBezTo>
                  <a:pt x="125" y="48"/>
                  <a:pt x="125" y="48"/>
                  <a:pt x="125" y="48"/>
                </a:cubicBezTo>
                <a:cubicBezTo>
                  <a:pt x="125" y="47"/>
                  <a:pt x="125" y="46"/>
                  <a:pt x="127" y="46"/>
                </a:cubicBezTo>
                <a:cubicBezTo>
                  <a:pt x="128" y="45"/>
                  <a:pt x="129" y="46"/>
                  <a:pt x="129" y="47"/>
                </a:cubicBezTo>
                <a:cubicBezTo>
                  <a:pt x="129" y="47"/>
                  <a:pt x="129" y="47"/>
                  <a:pt x="129" y="47"/>
                </a:cubicBezTo>
                <a:cubicBezTo>
                  <a:pt x="130" y="48"/>
                  <a:pt x="129" y="49"/>
                  <a:pt x="128" y="50"/>
                </a:cubicBezTo>
                <a:lnTo>
                  <a:pt x="127" y="50"/>
                </a:lnTo>
                <a:close/>
                <a:moveTo>
                  <a:pt x="3" y="58"/>
                </a:moveTo>
                <a:cubicBezTo>
                  <a:pt x="3" y="58"/>
                  <a:pt x="3" y="58"/>
                  <a:pt x="3" y="58"/>
                </a:cubicBezTo>
                <a:cubicBezTo>
                  <a:pt x="2" y="57"/>
                  <a:pt x="1" y="56"/>
                  <a:pt x="1" y="55"/>
                </a:cubicBezTo>
                <a:cubicBezTo>
                  <a:pt x="1" y="55"/>
                  <a:pt x="1" y="55"/>
                  <a:pt x="1" y="55"/>
                </a:cubicBezTo>
                <a:cubicBezTo>
                  <a:pt x="1" y="54"/>
                  <a:pt x="3" y="53"/>
                  <a:pt x="4" y="53"/>
                </a:cubicBezTo>
                <a:cubicBezTo>
                  <a:pt x="5" y="53"/>
                  <a:pt x="6" y="54"/>
                  <a:pt x="5" y="56"/>
                </a:cubicBezTo>
                <a:cubicBezTo>
                  <a:pt x="5" y="56"/>
                  <a:pt x="5" y="56"/>
                  <a:pt x="5" y="56"/>
                </a:cubicBezTo>
                <a:cubicBezTo>
                  <a:pt x="5" y="57"/>
                  <a:pt x="4" y="58"/>
                  <a:pt x="3" y="58"/>
                </a:cubicBezTo>
                <a:close/>
                <a:moveTo>
                  <a:pt x="129" y="60"/>
                </a:moveTo>
                <a:cubicBezTo>
                  <a:pt x="128" y="60"/>
                  <a:pt x="127" y="59"/>
                  <a:pt x="127" y="58"/>
                </a:cubicBezTo>
                <a:cubicBezTo>
                  <a:pt x="127" y="57"/>
                  <a:pt x="128" y="55"/>
                  <a:pt x="129" y="55"/>
                </a:cubicBezTo>
                <a:cubicBezTo>
                  <a:pt x="130" y="55"/>
                  <a:pt x="131" y="56"/>
                  <a:pt x="131" y="57"/>
                </a:cubicBezTo>
                <a:cubicBezTo>
                  <a:pt x="131" y="57"/>
                  <a:pt x="131" y="57"/>
                  <a:pt x="131" y="57"/>
                </a:cubicBezTo>
                <a:cubicBezTo>
                  <a:pt x="132" y="58"/>
                  <a:pt x="131" y="59"/>
                  <a:pt x="130" y="60"/>
                </a:cubicBezTo>
                <a:lnTo>
                  <a:pt x="129" y="60"/>
                </a:lnTo>
                <a:close/>
                <a:moveTo>
                  <a:pt x="2" y="68"/>
                </a:moveTo>
                <a:cubicBezTo>
                  <a:pt x="2" y="68"/>
                  <a:pt x="2" y="68"/>
                  <a:pt x="2" y="68"/>
                </a:cubicBezTo>
                <a:cubicBezTo>
                  <a:pt x="1" y="67"/>
                  <a:pt x="0" y="67"/>
                  <a:pt x="0" y="65"/>
                </a:cubicBezTo>
                <a:cubicBezTo>
                  <a:pt x="0" y="65"/>
                  <a:pt x="0" y="65"/>
                  <a:pt x="0" y="65"/>
                </a:cubicBezTo>
                <a:cubicBezTo>
                  <a:pt x="0" y="64"/>
                  <a:pt x="1" y="63"/>
                  <a:pt x="2" y="63"/>
                </a:cubicBezTo>
                <a:cubicBezTo>
                  <a:pt x="3" y="63"/>
                  <a:pt x="3" y="63"/>
                  <a:pt x="3" y="63"/>
                </a:cubicBezTo>
                <a:cubicBezTo>
                  <a:pt x="4" y="63"/>
                  <a:pt x="5" y="64"/>
                  <a:pt x="5" y="65"/>
                </a:cubicBezTo>
                <a:cubicBezTo>
                  <a:pt x="5" y="67"/>
                  <a:pt x="4" y="68"/>
                  <a:pt x="2" y="68"/>
                </a:cubicBezTo>
                <a:close/>
                <a:moveTo>
                  <a:pt x="130" y="68"/>
                </a:moveTo>
                <a:cubicBezTo>
                  <a:pt x="129" y="68"/>
                  <a:pt x="128" y="67"/>
                  <a:pt x="128" y="66"/>
                </a:cubicBezTo>
                <a:cubicBezTo>
                  <a:pt x="128" y="65"/>
                  <a:pt x="129" y="64"/>
                  <a:pt x="130" y="64"/>
                </a:cubicBezTo>
                <a:cubicBezTo>
                  <a:pt x="131" y="64"/>
                  <a:pt x="132" y="65"/>
                  <a:pt x="132" y="66"/>
                </a:cubicBezTo>
                <a:cubicBezTo>
                  <a:pt x="132" y="66"/>
                  <a:pt x="132" y="66"/>
                  <a:pt x="132" y="66"/>
                </a:cubicBezTo>
                <a:cubicBezTo>
                  <a:pt x="132" y="67"/>
                  <a:pt x="131" y="68"/>
                  <a:pt x="130" y="68"/>
                </a:cubicBezTo>
                <a:close/>
                <a:moveTo>
                  <a:pt x="3" y="78"/>
                </a:moveTo>
                <a:cubicBezTo>
                  <a:pt x="2" y="78"/>
                  <a:pt x="1" y="77"/>
                  <a:pt x="1" y="76"/>
                </a:cubicBezTo>
                <a:cubicBezTo>
                  <a:pt x="3" y="75"/>
                  <a:pt x="3" y="75"/>
                  <a:pt x="3" y="75"/>
                </a:cubicBezTo>
                <a:cubicBezTo>
                  <a:pt x="1" y="76"/>
                  <a:pt x="1" y="76"/>
                  <a:pt x="1" y="76"/>
                </a:cubicBezTo>
                <a:cubicBezTo>
                  <a:pt x="1" y="74"/>
                  <a:pt x="2" y="73"/>
                  <a:pt x="3" y="73"/>
                </a:cubicBezTo>
                <a:cubicBezTo>
                  <a:pt x="4" y="73"/>
                  <a:pt x="5" y="74"/>
                  <a:pt x="5" y="75"/>
                </a:cubicBezTo>
                <a:cubicBezTo>
                  <a:pt x="5" y="75"/>
                  <a:pt x="5" y="75"/>
                  <a:pt x="5" y="75"/>
                </a:cubicBezTo>
                <a:cubicBezTo>
                  <a:pt x="5" y="76"/>
                  <a:pt x="5" y="77"/>
                  <a:pt x="3" y="78"/>
                </a:cubicBezTo>
                <a:close/>
                <a:moveTo>
                  <a:pt x="129" y="78"/>
                </a:moveTo>
                <a:cubicBezTo>
                  <a:pt x="129" y="78"/>
                  <a:pt x="129" y="78"/>
                  <a:pt x="129" y="78"/>
                </a:cubicBezTo>
                <a:cubicBezTo>
                  <a:pt x="128" y="78"/>
                  <a:pt x="127" y="77"/>
                  <a:pt x="127" y="76"/>
                </a:cubicBezTo>
                <a:cubicBezTo>
                  <a:pt x="127" y="75"/>
                  <a:pt x="128" y="74"/>
                  <a:pt x="129" y="74"/>
                </a:cubicBezTo>
                <a:cubicBezTo>
                  <a:pt x="131" y="74"/>
                  <a:pt x="131" y="75"/>
                  <a:pt x="131" y="76"/>
                </a:cubicBezTo>
                <a:cubicBezTo>
                  <a:pt x="131" y="77"/>
                  <a:pt x="131" y="77"/>
                  <a:pt x="131" y="77"/>
                </a:cubicBezTo>
                <a:cubicBezTo>
                  <a:pt x="131" y="78"/>
                  <a:pt x="130" y="78"/>
                  <a:pt x="129" y="78"/>
                </a:cubicBezTo>
                <a:close/>
                <a:moveTo>
                  <a:pt x="5" y="87"/>
                </a:moveTo>
                <a:cubicBezTo>
                  <a:pt x="4" y="87"/>
                  <a:pt x="4" y="87"/>
                  <a:pt x="3" y="86"/>
                </a:cubicBezTo>
                <a:cubicBezTo>
                  <a:pt x="5" y="85"/>
                  <a:pt x="5" y="85"/>
                  <a:pt x="5" y="85"/>
                </a:cubicBezTo>
                <a:cubicBezTo>
                  <a:pt x="3" y="86"/>
                  <a:pt x="3" y="86"/>
                  <a:pt x="3" y="86"/>
                </a:cubicBezTo>
                <a:cubicBezTo>
                  <a:pt x="3" y="85"/>
                  <a:pt x="4" y="83"/>
                  <a:pt x="5" y="83"/>
                </a:cubicBezTo>
                <a:cubicBezTo>
                  <a:pt x="6" y="83"/>
                  <a:pt x="7" y="83"/>
                  <a:pt x="7" y="84"/>
                </a:cubicBezTo>
                <a:cubicBezTo>
                  <a:pt x="7" y="85"/>
                  <a:pt x="7" y="85"/>
                  <a:pt x="7" y="85"/>
                </a:cubicBezTo>
                <a:cubicBezTo>
                  <a:pt x="8" y="86"/>
                  <a:pt x="7" y="87"/>
                  <a:pt x="6" y="87"/>
                </a:cubicBezTo>
                <a:lnTo>
                  <a:pt x="5" y="87"/>
                </a:lnTo>
                <a:close/>
                <a:moveTo>
                  <a:pt x="127" y="88"/>
                </a:moveTo>
                <a:cubicBezTo>
                  <a:pt x="126" y="88"/>
                  <a:pt x="126" y="88"/>
                  <a:pt x="126" y="88"/>
                </a:cubicBezTo>
                <a:cubicBezTo>
                  <a:pt x="125" y="88"/>
                  <a:pt x="124" y="86"/>
                  <a:pt x="125" y="85"/>
                </a:cubicBezTo>
                <a:cubicBezTo>
                  <a:pt x="125" y="85"/>
                  <a:pt x="125" y="85"/>
                  <a:pt x="125" y="85"/>
                </a:cubicBezTo>
                <a:cubicBezTo>
                  <a:pt x="125" y="84"/>
                  <a:pt x="126" y="83"/>
                  <a:pt x="127" y="84"/>
                </a:cubicBezTo>
                <a:cubicBezTo>
                  <a:pt x="129" y="84"/>
                  <a:pt x="129" y="85"/>
                  <a:pt x="129" y="87"/>
                </a:cubicBezTo>
                <a:cubicBezTo>
                  <a:pt x="129" y="87"/>
                  <a:pt x="129" y="87"/>
                  <a:pt x="129" y="87"/>
                </a:cubicBezTo>
                <a:cubicBezTo>
                  <a:pt x="128" y="88"/>
                  <a:pt x="128" y="88"/>
                  <a:pt x="127" y="88"/>
                </a:cubicBezTo>
                <a:close/>
                <a:moveTo>
                  <a:pt x="9" y="97"/>
                </a:moveTo>
                <a:cubicBezTo>
                  <a:pt x="8" y="97"/>
                  <a:pt x="8" y="96"/>
                  <a:pt x="7" y="96"/>
                </a:cubicBezTo>
                <a:cubicBezTo>
                  <a:pt x="9" y="95"/>
                  <a:pt x="9" y="95"/>
                  <a:pt x="9" y="95"/>
                </a:cubicBezTo>
                <a:cubicBezTo>
                  <a:pt x="7" y="95"/>
                  <a:pt x="7" y="95"/>
                  <a:pt x="7" y="95"/>
                </a:cubicBezTo>
                <a:cubicBezTo>
                  <a:pt x="7" y="94"/>
                  <a:pt x="7" y="93"/>
                  <a:pt x="8" y="93"/>
                </a:cubicBezTo>
                <a:cubicBezTo>
                  <a:pt x="9" y="92"/>
                  <a:pt x="10" y="92"/>
                  <a:pt x="11" y="93"/>
                </a:cubicBezTo>
                <a:cubicBezTo>
                  <a:pt x="11" y="94"/>
                  <a:pt x="11" y="94"/>
                  <a:pt x="11" y="94"/>
                </a:cubicBezTo>
                <a:cubicBezTo>
                  <a:pt x="12" y="95"/>
                  <a:pt x="11" y="96"/>
                  <a:pt x="10" y="96"/>
                </a:cubicBezTo>
                <a:lnTo>
                  <a:pt x="9" y="97"/>
                </a:lnTo>
                <a:close/>
                <a:moveTo>
                  <a:pt x="123" y="97"/>
                </a:moveTo>
                <a:cubicBezTo>
                  <a:pt x="122" y="97"/>
                  <a:pt x="122" y="97"/>
                  <a:pt x="122" y="97"/>
                </a:cubicBezTo>
                <a:cubicBezTo>
                  <a:pt x="121" y="97"/>
                  <a:pt x="120" y="95"/>
                  <a:pt x="121" y="94"/>
                </a:cubicBezTo>
                <a:cubicBezTo>
                  <a:pt x="121" y="94"/>
                  <a:pt x="121" y="94"/>
                  <a:pt x="121" y="94"/>
                </a:cubicBezTo>
                <a:cubicBezTo>
                  <a:pt x="122" y="93"/>
                  <a:pt x="123" y="93"/>
                  <a:pt x="124" y="93"/>
                </a:cubicBezTo>
                <a:cubicBezTo>
                  <a:pt x="125" y="94"/>
                  <a:pt x="125" y="95"/>
                  <a:pt x="125" y="96"/>
                </a:cubicBezTo>
                <a:cubicBezTo>
                  <a:pt x="123" y="95"/>
                  <a:pt x="123" y="95"/>
                  <a:pt x="123" y="95"/>
                </a:cubicBezTo>
                <a:cubicBezTo>
                  <a:pt x="125" y="96"/>
                  <a:pt x="125" y="96"/>
                  <a:pt x="125" y="96"/>
                </a:cubicBezTo>
                <a:cubicBezTo>
                  <a:pt x="124" y="97"/>
                  <a:pt x="124" y="97"/>
                  <a:pt x="123" y="97"/>
                </a:cubicBezTo>
                <a:close/>
                <a:moveTo>
                  <a:pt x="14" y="105"/>
                </a:moveTo>
                <a:cubicBezTo>
                  <a:pt x="14" y="105"/>
                  <a:pt x="13" y="105"/>
                  <a:pt x="13" y="104"/>
                </a:cubicBezTo>
                <a:cubicBezTo>
                  <a:pt x="12" y="104"/>
                  <a:pt x="12" y="104"/>
                  <a:pt x="12" y="104"/>
                </a:cubicBezTo>
                <a:cubicBezTo>
                  <a:pt x="12" y="103"/>
                  <a:pt x="12" y="102"/>
                  <a:pt x="13" y="101"/>
                </a:cubicBezTo>
                <a:cubicBezTo>
                  <a:pt x="14" y="101"/>
                  <a:pt x="15" y="101"/>
                  <a:pt x="16" y="102"/>
                </a:cubicBezTo>
                <a:cubicBezTo>
                  <a:pt x="17" y="103"/>
                  <a:pt x="16" y="104"/>
                  <a:pt x="15" y="105"/>
                </a:cubicBezTo>
                <a:cubicBezTo>
                  <a:pt x="15" y="105"/>
                  <a:pt x="15" y="105"/>
                  <a:pt x="14" y="105"/>
                </a:cubicBezTo>
                <a:close/>
                <a:moveTo>
                  <a:pt x="118" y="106"/>
                </a:moveTo>
                <a:cubicBezTo>
                  <a:pt x="117" y="106"/>
                  <a:pt x="117" y="106"/>
                  <a:pt x="116" y="105"/>
                </a:cubicBezTo>
                <a:cubicBezTo>
                  <a:pt x="115" y="105"/>
                  <a:pt x="115" y="103"/>
                  <a:pt x="116" y="103"/>
                </a:cubicBezTo>
                <a:cubicBezTo>
                  <a:pt x="117" y="102"/>
                  <a:pt x="118" y="101"/>
                  <a:pt x="119" y="102"/>
                </a:cubicBezTo>
                <a:cubicBezTo>
                  <a:pt x="120" y="103"/>
                  <a:pt x="120" y="104"/>
                  <a:pt x="119" y="105"/>
                </a:cubicBezTo>
                <a:cubicBezTo>
                  <a:pt x="119" y="105"/>
                  <a:pt x="119" y="105"/>
                  <a:pt x="119" y="105"/>
                </a:cubicBezTo>
                <a:cubicBezTo>
                  <a:pt x="119" y="106"/>
                  <a:pt x="118" y="106"/>
                  <a:pt x="118" y="106"/>
                </a:cubicBezTo>
                <a:close/>
                <a:moveTo>
                  <a:pt x="21" y="113"/>
                </a:moveTo>
                <a:cubicBezTo>
                  <a:pt x="20" y="113"/>
                  <a:pt x="20" y="113"/>
                  <a:pt x="19" y="112"/>
                </a:cubicBezTo>
                <a:cubicBezTo>
                  <a:pt x="19" y="112"/>
                  <a:pt x="19" y="112"/>
                  <a:pt x="19" y="112"/>
                </a:cubicBezTo>
                <a:cubicBezTo>
                  <a:pt x="18" y="111"/>
                  <a:pt x="18" y="110"/>
                  <a:pt x="19" y="109"/>
                </a:cubicBezTo>
                <a:cubicBezTo>
                  <a:pt x="20" y="108"/>
                  <a:pt x="21" y="108"/>
                  <a:pt x="22" y="109"/>
                </a:cubicBezTo>
                <a:cubicBezTo>
                  <a:pt x="23" y="110"/>
                  <a:pt x="23" y="111"/>
                  <a:pt x="22" y="112"/>
                </a:cubicBezTo>
                <a:cubicBezTo>
                  <a:pt x="22" y="113"/>
                  <a:pt x="21" y="113"/>
                  <a:pt x="21" y="113"/>
                </a:cubicBezTo>
                <a:close/>
                <a:moveTo>
                  <a:pt x="111" y="114"/>
                </a:moveTo>
                <a:cubicBezTo>
                  <a:pt x="110" y="114"/>
                  <a:pt x="110" y="113"/>
                  <a:pt x="109" y="113"/>
                </a:cubicBezTo>
                <a:cubicBezTo>
                  <a:pt x="109" y="112"/>
                  <a:pt x="109" y="111"/>
                  <a:pt x="110" y="110"/>
                </a:cubicBezTo>
                <a:cubicBezTo>
                  <a:pt x="110" y="109"/>
                  <a:pt x="112" y="109"/>
                  <a:pt x="113" y="110"/>
                </a:cubicBezTo>
                <a:cubicBezTo>
                  <a:pt x="113" y="111"/>
                  <a:pt x="113" y="112"/>
                  <a:pt x="113" y="113"/>
                </a:cubicBezTo>
                <a:cubicBezTo>
                  <a:pt x="112" y="113"/>
                  <a:pt x="112" y="113"/>
                  <a:pt x="112" y="113"/>
                </a:cubicBezTo>
                <a:cubicBezTo>
                  <a:pt x="112" y="113"/>
                  <a:pt x="112" y="114"/>
                  <a:pt x="111" y="114"/>
                </a:cubicBezTo>
                <a:close/>
                <a:moveTo>
                  <a:pt x="28" y="120"/>
                </a:moveTo>
                <a:cubicBezTo>
                  <a:pt x="28" y="120"/>
                  <a:pt x="27" y="119"/>
                  <a:pt x="27" y="119"/>
                </a:cubicBezTo>
                <a:cubicBezTo>
                  <a:pt x="27" y="119"/>
                  <a:pt x="27" y="119"/>
                  <a:pt x="27" y="119"/>
                </a:cubicBezTo>
                <a:cubicBezTo>
                  <a:pt x="26" y="118"/>
                  <a:pt x="26" y="117"/>
                  <a:pt x="27" y="116"/>
                </a:cubicBezTo>
                <a:cubicBezTo>
                  <a:pt x="27" y="115"/>
                  <a:pt x="29" y="115"/>
                  <a:pt x="30" y="116"/>
                </a:cubicBezTo>
                <a:cubicBezTo>
                  <a:pt x="30" y="116"/>
                  <a:pt x="31" y="118"/>
                  <a:pt x="30" y="119"/>
                </a:cubicBezTo>
                <a:cubicBezTo>
                  <a:pt x="30" y="119"/>
                  <a:pt x="29" y="120"/>
                  <a:pt x="28" y="120"/>
                </a:cubicBezTo>
                <a:close/>
                <a:moveTo>
                  <a:pt x="103" y="120"/>
                </a:moveTo>
                <a:cubicBezTo>
                  <a:pt x="103" y="120"/>
                  <a:pt x="102" y="120"/>
                  <a:pt x="102" y="119"/>
                </a:cubicBezTo>
                <a:cubicBezTo>
                  <a:pt x="101" y="118"/>
                  <a:pt x="101" y="117"/>
                  <a:pt x="102" y="116"/>
                </a:cubicBezTo>
                <a:cubicBezTo>
                  <a:pt x="102" y="116"/>
                  <a:pt x="102" y="116"/>
                  <a:pt x="102" y="116"/>
                </a:cubicBezTo>
                <a:cubicBezTo>
                  <a:pt x="103" y="115"/>
                  <a:pt x="105" y="116"/>
                  <a:pt x="105" y="117"/>
                </a:cubicBezTo>
                <a:cubicBezTo>
                  <a:pt x="106" y="117"/>
                  <a:pt x="106" y="119"/>
                  <a:pt x="105" y="120"/>
                </a:cubicBezTo>
                <a:cubicBezTo>
                  <a:pt x="105" y="120"/>
                  <a:pt x="105" y="120"/>
                  <a:pt x="105" y="120"/>
                </a:cubicBezTo>
                <a:cubicBezTo>
                  <a:pt x="104" y="120"/>
                  <a:pt x="104" y="120"/>
                  <a:pt x="103" y="120"/>
                </a:cubicBezTo>
                <a:close/>
                <a:moveTo>
                  <a:pt x="37" y="125"/>
                </a:moveTo>
                <a:cubicBezTo>
                  <a:pt x="36" y="125"/>
                  <a:pt x="36" y="125"/>
                  <a:pt x="36" y="125"/>
                </a:cubicBezTo>
                <a:cubicBezTo>
                  <a:pt x="37" y="123"/>
                  <a:pt x="37" y="123"/>
                  <a:pt x="37" y="123"/>
                </a:cubicBezTo>
                <a:cubicBezTo>
                  <a:pt x="36" y="125"/>
                  <a:pt x="36" y="125"/>
                  <a:pt x="36" y="125"/>
                </a:cubicBezTo>
                <a:cubicBezTo>
                  <a:pt x="35" y="124"/>
                  <a:pt x="34" y="123"/>
                  <a:pt x="35" y="122"/>
                </a:cubicBezTo>
                <a:cubicBezTo>
                  <a:pt x="35" y="121"/>
                  <a:pt x="37" y="120"/>
                  <a:pt x="38" y="121"/>
                </a:cubicBezTo>
                <a:cubicBezTo>
                  <a:pt x="38" y="121"/>
                  <a:pt x="38" y="121"/>
                  <a:pt x="38" y="121"/>
                </a:cubicBezTo>
                <a:cubicBezTo>
                  <a:pt x="39" y="121"/>
                  <a:pt x="39" y="123"/>
                  <a:pt x="39" y="124"/>
                </a:cubicBezTo>
                <a:cubicBezTo>
                  <a:pt x="38" y="124"/>
                  <a:pt x="38" y="125"/>
                  <a:pt x="37" y="125"/>
                </a:cubicBezTo>
                <a:close/>
                <a:moveTo>
                  <a:pt x="95" y="125"/>
                </a:moveTo>
                <a:cubicBezTo>
                  <a:pt x="94" y="125"/>
                  <a:pt x="93" y="125"/>
                  <a:pt x="93" y="124"/>
                </a:cubicBezTo>
                <a:cubicBezTo>
                  <a:pt x="92" y="123"/>
                  <a:pt x="93" y="122"/>
                  <a:pt x="94" y="121"/>
                </a:cubicBezTo>
                <a:cubicBezTo>
                  <a:pt x="94" y="121"/>
                  <a:pt x="94" y="121"/>
                  <a:pt x="94" y="121"/>
                </a:cubicBezTo>
                <a:cubicBezTo>
                  <a:pt x="95" y="121"/>
                  <a:pt x="96" y="121"/>
                  <a:pt x="97" y="122"/>
                </a:cubicBezTo>
                <a:cubicBezTo>
                  <a:pt x="97" y="123"/>
                  <a:pt x="97" y="124"/>
                  <a:pt x="96" y="125"/>
                </a:cubicBezTo>
                <a:cubicBezTo>
                  <a:pt x="95" y="123"/>
                  <a:pt x="95" y="123"/>
                  <a:pt x="95" y="123"/>
                </a:cubicBezTo>
                <a:cubicBezTo>
                  <a:pt x="96" y="125"/>
                  <a:pt x="96" y="125"/>
                  <a:pt x="96" y="125"/>
                </a:cubicBezTo>
                <a:lnTo>
                  <a:pt x="95" y="125"/>
                </a:lnTo>
                <a:close/>
                <a:moveTo>
                  <a:pt x="46" y="129"/>
                </a:moveTo>
                <a:cubicBezTo>
                  <a:pt x="45" y="129"/>
                  <a:pt x="45" y="129"/>
                  <a:pt x="45" y="129"/>
                </a:cubicBezTo>
                <a:cubicBezTo>
                  <a:pt x="45" y="129"/>
                  <a:pt x="45" y="129"/>
                  <a:pt x="45" y="129"/>
                </a:cubicBezTo>
                <a:cubicBezTo>
                  <a:pt x="44" y="128"/>
                  <a:pt x="44" y="127"/>
                  <a:pt x="44" y="126"/>
                </a:cubicBezTo>
                <a:cubicBezTo>
                  <a:pt x="44" y="125"/>
                  <a:pt x="45" y="124"/>
                  <a:pt x="47" y="125"/>
                </a:cubicBezTo>
                <a:cubicBezTo>
                  <a:pt x="47" y="125"/>
                  <a:pt x="47" y="125"/>
                  <a:pt x="47" y="125"/>
                </a:cubicBezTo>
                <a:cubicBezTo>
                  <a:pt x="48" y="125"/>
                  <a:pt x="49" y="126"/>
                  <a:pt x="48" y="127"/>
                </a:cubicBezTo>
                <a:cubicBezTo>
                  <a:pt x="48" y="128"/>
                  <a:pt x="47" y="129"/>
                  <a:pt x="46" y="129"/>
                </a:cubicBezTo>
                <a:close/>
                <a:moveTo>
                  <a:pt x="86" y="129"/>
                </a:moveTo>
                <a:cubicBezTo>
                  <a:pt x="85" y="129"/>
                  <a:pt x="84" y="128"/>
                  <a:pt x="83" y="128"/>
                </a:cubicBezTo>
                <a:cubicBezTo>
                  <a:pt x="83" y="126"/>
                  <a:pt x="84" y="125"/>
                  <a:pt x="85" y="125"/>
                </a:cubicBezTo>
                <a:cubicBezTo>
                  <a:pt x="85" y="125"/>
                  <a:pt x="85" y="125"/>
                  <a:pt x="85" y="125"/>
                </a:cubicBezTo>
                <a:cubicBezTo>
                  <a:pt x="86" y="124"/>
                  <a:pt x="87" y="125"/>
                  <a:pt x="88" y="126"/>
                </a:cubicBezTo>
                <a:cubicBezTo>
                  <a:pt x="88" y="127"/>
                  <a:pt x="87" y="128"/>
                  <a:pt x="86" y="129"/>
                </a:cubicBezTo>
                <a:cubicBezTo>
                  <a:pt x="86" y="127"/>
                  <a:pt x="86" y="127"/>
                  <a:pt x="86" y="127"/>
                </a:cubicBezTo>
                <a:cubicBezTo>
                  <a:pt x="86" y="129"/>
                  <a:pt x="86" y="129"/>
                  <a:pt x="86" y="129"/>
                </a:cubicBezTo>
                <a:close/>
                <a:moveTo>
                  <a:pt x="56" y="131"/>
                </a:moveTo>
                <a:cubicBezTo>
                  <a:pt x="56" y="131"/>
                  <a:pt x="56" y="131"/>
                  <a:pt x="56" y="131"/>
                </a:cubicBezTo>
                <a:cubicBezTo>
                  <a:pt x="55" y="131"/>
                  <a:pt x="55" y="131"/>
                  <a:pt x="55" y="131"/>
                </a:cubicBezTo>
                <a:cubicBezTo>
                  <a:pt x="54" y="131"/>
                  <a:pt x="53" y="130"/>
                  <a:pt x="54" y="129"/>
                </a:cubicBezTo>
                <a:cubicBezTo>
                  <a:pt x="54" y="127"/>
                  <a:pt x="55" y="127"/>
                  <a:pt x="56" y="127"/>
                </a:cubicBezTo>
                <a:cubicBezTo>
                  <a:pt x="57" y="127"/>
                  <a:pt x="58" y="128"/>
                  <a:pt x="58" y="129"/>
                </a:cubicBezTo>
                <a:cubicBezTo>
                  <a:pt x="58" y="130"/>
                  <a:pt x="57" y="131"/>
                  <a:pt x="56" y="131"/>
                </a:cubicBezTo>
                <a:close/>
                <a:moveTo>
                  <a:pt x="76" y="131"/>
                </a:moveTo>
                <a:cubicBezTo>
                  <a:pt x="75" y="131"/>
                  <a:pt x="74" y="130"/>
                  <a:pt x="74" y="129"/>
                </a:cubicBezTo>
                <a:cubicBezTo>
                  <a:pt x="73" y="128"/>
                  <a:pt x="74" y="127"/>
                  <a:pt x="75" y="127"/>
                </a:cubicBezTo>
                <a:cubicBezTo>
                  <a:pt x="76" y="127"/>
                  <a:pt x="76" y="127"/>
                  <a:pt x="76" y="127"/>
                </a:cubicBezTo>
                <a:cubicBezTo>
                  <a:pt x="77" y="127"/>
                  <a:pt x="78" y="128"/>
                  <a:pt x="78" y="129"/>
                </a:cubicBezTo>
                <a:cubicBezTo>
                  <a:pt x="78" y="130"/>
                  <a:pt x="77" y="131"/>
                  <a:pt x="76" y="131"/>
                </a:cubicBezTo>
                <a:cubicBezTo>
                  <a:pt x="76" y="129"/>
                  <a:pt x="76" y="129"/>
                  <a:pt x="76" y="129"/>
                </a:cubicBezTo>
                <a:cubicBezTo>
                  <a:pt x="76" y="131"/>
                  <a:pt x="76" y="131"/>
                  <a:pt x="76" y="131"/>
                </a:cubicBezTo>
                <a:close/>
                <a:moveTo>
                  <a:pt x="66" y="132"/>
                </a:moveTo>
                <a:cubicBezTo>
                  <a:pt x="66" y="132"/>
                  <a:pt x="66" y="132"/>
                  <a:pt x="66" y="132"/>
                </a:cubicBezTo>
                <a:cubicBezTo>
                  <a:pt x="65" y="132"/>
                  <a:pt x="64" y="131"/>
                  <a:pt x="64" y="130"/>
                </a:cubicBezTo>
                <a:cubicBezTo>
                  <a:pt x="64" y="129"/>
                  <a:pt x="65" y="128"/>
                  <a:pt x="66" y="128"/>
                </a:cubicBezTo>
                <a:cubicBezTo>
                  <a:pt x="67" y="128"/>
                  <a:pt x="68" y="129"/>
                  <a:pt x="68" y="130"/>
                </a:cubicBezTo>
                <a:cubicBezTo>
                  <a:pt x="68" y="131"/>
                  <a:pt x="67" y="132"/>
                  <a:pt x="66" y="132"/>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1" name="Freeform 12">
            <a:extLst>
              <a:ext uri="{FF2B5EF4-FFF2-40B4-BE49-F238E27FC236}">
                <a16:creationId xmlns:a16="http://schemas.microsoft.com/office/drawing/2014/main" id="{16C6C6AB-45D1-27CD-709C-835B396026BA}"/>
              </a:ext>
            </a:extLst>
          </p:cNvPr>
          <p:cNvSpPr>
            <a:spLocks noEditPoints="1"/>
          </p:cNvSpPr>
          <p:nvPr/>
        </p:nvSpPr>
        <p:spPr bwMode="auto">
          <a:xfrm>
            <a:off x="635794" y="2951956"/>
            <a:ext cx="139700" cy="165100"/>
          </a:xfrm>
          <a:custGeom>
            <a:avLst/>
            <a:gdLst/>
            <a:ahLst/>
            <a:cxnLst>
              <a:cxn ang="0">
                <a:pos x="37" y="22"/>
              </a:cxn>
              <a:cxn ang="0">
                <a:pos x="35" y="31"/>
              </a:cxn>
              <a:cxn ang="0">
                <a:pos x="31" y="38"/>
              </a:cxn>
              <a:cxn ang="0">
                <a:pos x="26" y="42"/>
              </a:cxn>
              <a:cxn ang="0">
                <a:pos x="18" y="44"/>
              </a:cxn>
              <a:cxn ang="0">
                <a:pos x="11" y="42"/>
              </a:cxn>
              <a:cxn ang="0">
                <a:pos x="5" y="38"/>
              </a:cxn>
              <a:cxn ang="0">
                <a:pos x="1" y="31"/>
              </a:cxn>
              <a:cxn ang="0">
                <a:pos x="0" y="22"/>
              </a:cxn>
              <a:cxn ang="0">
                <a:pos x="1" y="13"/>
              </a:cxn>
              <a:cxn ang="0">
                <a:pos x="5" y="7"/>
              </a:cxn>
              <a:cxn ang="0">
                <a:pos x="11" y="2"/>
              </a:cxn>
              <a:cxn ang="0">
                <a:pos x="18" y="0"/>
              </a:cxn>
              <a:cxn ang="0">
                <a:pos x="26" y="2"/>
              </a:cxn>
              <a:cxn ang="0">
                <a:pos x="31" y="7"/>
              </a:cxn>
              <a:cxn ang="0">
                <a:pos x="35" y="13"/>
              </a:cxn>
              <a:cxn ang="0">
                <a:pos x="37" y="22"/>
              </a:cxn>
              <a:cxn ang="0">
                <a:pos x="29" y="22"/>
              </a:cxn>
              <a:cxn ang="0">
                <a:pos x="28" y="16"/>
              </a:cxn>
              <a:cxn ang="0">
                <a:pos x="26" y="12"/>
              </a:cxn>
              <a:cxn ang="0">
                <a:pos x="22" y="9"/>
              </a:cxn>
              <a:cxn ang="0">
                <a:pos x="18" y="8"/>
              </a:cxn>
              <a:cxn ang="0">
                <a:pos x="14" y="9"/>
              </a:cxn>
              <a:cxn ang="0">
                <a:pos x="11" y="12"/>
              </a:cxn>
              <a:cxn ang="0">
                <a:pos x="9" y="16"/>
              </a:cxn>
              <a:cxn ang="0">
                <a:pos x="8" y="22"/>
              </a:cxn>
              <a:cxn ang="0">
                <a:pos x="9" y="28"/>
              </a:cxn>
              <a:cxn ang="0">
                <a:pos x="11" y="33"/>
              </a:cxn>
              <a:cxn ang="0">
                <a:pos x="14" y="35"/>
              </a:cxn>
              <a:cxn ang="0">
                <a:pos x="18" y="36"/>
              </a:cxn>
              <a:cxn ang="0">
                <a:pos x="22" y="35"/>
              </a:cxn>
              <a:cxn ang="0">
                <a:pos x="26" y="33"/>
              </a:cxn>
              <a:cxn ang="0">
                <a:pos x="28" y="28"/>
              </a:cxn>
              <a:cxn ang="0">
                <a:pos x="29" y="22"/>
              </a:cxn>
            </a:cxnLst>
            <a:rect l="0" t="0" r="r" b="b"/>
            <a:pathLst>
              <a:path w="37" h="44">
                <a:moveTo>
                  <a:pt x="37" y="22"/>
                </a:moveTo>
                <a:cubicBezTo>
                  <a:pt x="37" y="25"/>
                  <a:pt x="36" y="28"/>
                  <a:pt x="35" y="31"/>
                </a:cubicBezTo>
                <a:cubicBezTo>
                  <a:pt x="34" y="33"/>
                  <a:pt x="33" y="36"/>
                  <a:pt x="31" y="38"/>
                </a:cubicBezTo>
                <a:cubicBezTo>
                  <a:pt x="30" y="40"/>
                  <a:pt x="28" y="41"/>
                  <a:pt x="26" y="42"/>
                </a:cubicBezTo>
                <a:cubicBezTo>
                  <a:pt x="23" y="43"/>
                  <a:pt x="21" y="44"/>
                  <a:pt x="18" y="44"/>
                </a:cubicBezTo>
                <a:cubicBezTo>
                  <a:pt x="16" y="44"/>
                  <a:pt x="13" y="43"/>
                  <a:pt x="11" y="42"/>
                </a:cubicBezTo>
                <a:cubicBezTo>
                  <a:pt x="9" y="41"/>
                  <a:pt x="7" y="40"/>
                  <a:pt x="5" y="38"/>
                </a:cubicBezTo>
                <a:cubicBezTo>
                  <a:pt x="4" y="36"/>
                  <a:pt x="2" y="33"/>
                  <a:pt x="1" y="31"/>
                </a:cubicBezTo>
                <a:cubicBezTo>
                  <a:pt x="1" y="28"/>
                  <a:pt x="0" y="25"/>
                  <a:pt x="0" y="22"/>
                </a:cubicBezTo>
                <a:cubicBezTo>
                  <a:pt x="0" y="19"/>
                  <a:pt x="1" y="16"/>
                  <a:pt x="1" y="13"/>
                </a:cubicBezTo>
                <a:cubicBezTo>
                  <a:pt x="2" y="11"/>
                  <a:pt x="4" y="9"/>
                  <a:pt x="5" y="7"/>
                </a:cubicBezTo>
                <a:cubicBezTo>
                  <a:pt x="7" y="5"/>
                  <a:pt x="9" y="3"/>
                  <a:pt x="11" y="2"/>
                </a:cubicBezTo>
                <a:cubicBezTo>
                  <a:pt x="13" y="1"/>
                  <a:pt x="16" y="0"/>
                  <a:pt x="18" y="0"/>
                </a:cubicBezTo>
                <a:cubicBezTo>
                  <a:pt x="21" y="0"/>
                  <a:pt x="23" y="1"/>
                  <a:pt x="26" y="2"/>
                </a:cubicBezTo>
                <a:cubicBezTo>
                  <a:pt x="28" y="3"/>
                  <a:pt x="30" y="5"/>
                  <a:pt x="31" y="7"/>
                </a:cubicBezTo>
                <a:cubicBezTo>
                  <a:pt x="33" y="9"/>
                  <a:pt x="34" y="11"/>
                  <a:pt x="35" y="13"/>
                </a:cubicBezTo>
                <a:cubicBezTo>
                  <a:pt x="36" y="16"/>
                  <a:pt x="37" y="19"/>
                  <a:pt x="37" y="22"/>
                </a:cubicBezTo>
                <a:close/>
                <a:moveTo>
                  <a:pt x="29" y="22"/>
                </a:moveTo>
                <a:cubicBezTo>
                  <a:pt x="29" y="20"/>
                  <a:pt x="28" y="18"/>
                  <a:pt x="28" y="16"/>
                </a:cubicBezTo>
                <a:cubicBezTo>
                  <a:pt x="27" y="15"/>
                  <a:pt x="27" y="13"/>
                  <a:pt x="26" y="12"/>
                </a:cubicBezTo>
                <a:cubicBezTo>
                  <a:pt x="25" y="10"/>
                  <a:pt x="24" y="9"/>
                  <a:pt x="22" y="9"/>
                </a:cubicBezTo>
                <a:cubicBezTo>
                  <a:pt x="21" y="8"/>
                  <a:pt x="20" y="8"/>
                  <a:pt x="18" y="8"/>
                </a:cubicBezTo>
                <a:cubicBezTo>
                  <a:pt x="17" y="8"/>
                  <a:pt x="15" y="8"/>
                  <a:pt x="14" y="9"/>
                </a:cubicBezTo>
                <a:cubicBezTo>
                  <a:pt x="13" y="9"/>
                  <a:pt x="12" y="10"/>
                  <a:pt x="11" y="12"/>
                </a:cubicBezTo>
                <a:cubicBezTo>
                  <a:pt x="10" y="13"/>
                  <a:pt x="9" y="15"/>
                  <a:pt x="9" y="16"/>
                </a:cubicBezTo>
                <a:cubicBezTo>
                  <a:pt x="8" y="18"/>
                  <a:pt x="8" y="20"/>
                  <a:pt x="8" y="22"/>
                </a:cubicBezTo>
                <a:cubicBezTo>
                  <a:pt x="8" y="24"/>
                  <a:pt x="8" y="26"/>
                  <a:pt x="9" y="28"/>
                </a:cubicBezTo>
                <a:cubicBezTo>
                  <a:pt x="9" y="30"/>
                  <a:pt x="10" y="31"/>
                  <a:pt x="11" y="33"/>
                </a:cubicBezTo>
                <a:cubicBezTo>
                  <a:pt x="12" y="34"/>
                  <a:pt x="13" y="35"/>
                  <a:pt x="14" y="35"/>
                </a:cubicBezTo>
                <a:cubicBezTo>
                  <a:pt x="15" y="36"/>
                  <a:pt x="17" y="36"/>
                  <a:pt x="18" y="36"/>
                </a:cubicBezTo>
                <a:cubicBezTo>
                  <a:pt x="20" y="36"/>
                  <a:pt x="21" y="36"/>
                  <a:pt x="22" y="35"/>
                </a:cubicBezTo>
                <a:cubicBezTo>
                  <a:pt x="24" y="35"/>
                  <a:pt x="25" y="34"/>
                  <a:pt x="26" y="33"/>
                </a:cubicBezTo>
                <a:cubicBezTo>
                  <a:pt x="27" y="31"/>
                  <a:pt x="27" y="30"/>
                  <a:pt x="28" y="28"/>
                </a:cubicBezTo>
                <a:cubicBezTo>
                  <a:pt x="28" y="26"/>
                  <a:pt x="29" y="24"/>
                  <a:pt x="29" y="22"/>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2" name="Freeform 13">
            <a:extLst>
              <a:ext uri="{FF2B5EF4-FFF2-40B4-BE49-F238E27FC236}">
                <a16:creationId xmlns:a16="http://schemas.microsoft.com/office/drawing/2014/main" id="{7D9A609C-DB83-9578-75ED-0C7613ECFAF0}"/>
              </a:ext>
            </a:extLst>
          </p:cNvPr>
          <p:cNvSpPr/>
          <p:nvPr/>
        </p:nvSpPr>
        <p:spPr bwMode="auto">
          <a:xfrm>
            <a:off x="800894" y="2959894"/>
            <a:ext cx="104775" cy="152400"/>
          </a:xfrm>
          <a:custGeom>
            <a:avLst/>
            <a:gdLst/>
            <a:ahLst/>
            <a:cxnLst>
              <a:cxn ang="0">
                <a:pos x="28" y="34"/>
              </a:cxn>
              <a:cxn ang="0">
                <a:pos x="28" y="41"/>
              </a:cxn>
              <a:cxn ang="0">
                <a:pos x="1" y="41"/>
              </a:cxn>
              <a:cxn ang="0">
                <a:pos x="1" y="34"/>
              </a:cxn>
              <a:cxn ang="0">
                <a:pos x="11" y="34"/>
              </a:cxn>
              <a:cxn ang="0">
                <a:pos x="11" y="9"/>
              </a:cxn>
              <a:cxn ang="0">
                <a:pos x="9" y="11"/>
              </a:cxn>
              <a:cxn ang="0">
                <a:pos x="6" y="13"/>
              </a:cxn>
              <a:cxn ang="0">
                <a:pos x="3" y="14"/>
              </a:cxn>
              <a:cxn ang="0">
                <a:pos x="0" y="14"/>
              </a:cxn>
              <a:cxn ang="0">
                <a:pos x="0" y="7"/>
              </a:cxn>
              <a:cxn ang="0">
                <a:pos x="3" y="6"/>
              </a:cxn>
              <a:cxn ang="0">
                <a:pos x="6" y="4"/>
              </a:cxn>
              <a:cxn ang="0">
                <a:pos x="10" y="2"/>
              </a:cxn>
              <a:cxn ang="0">
                <a:pos x="11" y="0"/>
              </a:cxn>
              <a:cxn ang="0">
                <a:pos x="19" y="0"/>
              </a:cxn>
              <a:cxn ang="0">
                <a:pos x="19" y="34"/>
              </a:cxn>
              <a:cxn ang="0">
                <a:pos x="28" y="34"/>
              </a:cxn>
            </a:cxnLst>
            <a:rect l="0" t="0" r="r" b="b"/>
            <a:pathLst>
              <a:path w="28" h="41">
                <a:moveTo>
                  <a:pt x="28" y="34"/>
                </a:moveTo>
                <a:cubicBezTo>
                  <a:pt x="28" y="41"/>
                  <a:pt x="28" y="41"/>
                  <a:pt x="28" y="41"/>
                </a:cubicBezTo>
                <a:cubicBezTo>
                  <a:pt x="1" y="41"/>
                  <a:pt x="1" y="41"/>
                  <a:pt x="1" y="41"/>
                </a:cubicBezTo>
                <a:cubicBezTo>
                  <a:pt x="1" y="34"/>
                  <a:pt x="1" y="34"/>
                  <a:pt x="1" y="34"/>
                </a:cubicBezTo>
                <a:cubicBezTo>
                  <a:pt x="11" y="34"/>
                  <a:pt x="11" y="34"/>
                  <a:pt x="11" y="34"/>
                </a:cubicBezTo>
                <a:cubicBezTo>
                  <a:pt x="11" y="9"/>
                  <a:pt x="11" y="9"/>
                  <a:pt x="11" y="9"/>
                </a:cubicBezTo>
                <a:cubicBezTo>
                  <a:pt x="11" y="10"/>
                  <a:pt x="10" y="10"/>
                  <a:pt x="9" y="11"/>
                </a:cubicBezTo>
                <a:cubicBezTo>
                  <a:pt x="8" y="11"/>
                  <a:pt x="7" y="12"/>
                  <a:pt x="6" y="13"/>
                </a:cubicBezTo>
                <a:cubicBezTo>
                  <a:pt x="5" y="13"/>
                  <a:pt x="4" y="14"/>
                  <a:pt x="3" y="14"/>
                </a:cubicBezTo>
                <a:cubicBezTo>
                  <a:pt x="1" y="14"/>
                  <a:pt x="0" y="14"/>
                  <a:pt x="0" y="14"/>
                </a:cubicBezTo>
                <a:cubicBezTo>
                  <a:pt x="0" y="7"/>
                  <a:pt x="0" y="7"/>
                  <a:pt x="0" y="7"/>
                </a:cubicBezTo>
                <a:cubicBezTo>
                  <a:pt x="0" y="7"/>
                  <a:pt x="2" y="7"/>
                  <a:pt x="3" y="6"/>
                </a:cubicBezTo>
                <a:cubicBezTo>
                  <a:pt x="4" y="6"/>
                  <a:pt x="5" y="5"/>
                  <a:pt x="6" y="4"/>
                </a:cubicBezTo>
                <a:cubicBezTo>
                  <a:pt x="8" y="3"/>
                  <a:pt x="9" y="3"/>
                  <a:pt x="10" y="2"/>
                </a:cubicBezTo>
                <a:cubicBezTo>
                  <a:pt x="10" y="1"/>
                  <a:pt x="11" y="1"/>
                  <a:pt x="11" y="0"/>
                </a:cubicBezTo>
                <a:cubicBezTo>
                  <a:pt x="19" y="0"/>
                  <a:pt x="19" y="0"/>
                  <a:pt x="19" y="0"/>
                </a:cubicBezTo>
                <a:cubicBezTo>
                  <a:pt x="19" y="34"/>
                  <a:pt x="19" y="34"/>
                  <a:pt x="19" y="34"/>
                </a:cubicBezTo>
                <a:lnTo>
                  <a:pt x="28" y="34"/>
                </a:ln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3" name="Oval 14">
            <a:extLst>
              <a:ext uri="{FF2B5EF4-FFF2-40B4-BE49-F238E27FC236}">
                <a16:creationId xmlns:a16="http://schemas.microsoft.com/office/drawing/2014/main" id="{C18886C5-426B-BDD5-D2F6-796E66227583}"/>
              </a:ext>
            </a:extLst>
          </p:cNvPr>
          <p:cNvSpPr>
            <a:spLocks noChangeArrowheads="1"/>
          </p:cNvSpPr>
          <p:nvPr/>
        </p:nvSpPr>
        <p:spPr bwMode="auto">
          <a:xfrm>
            <a:off x="1202531" y="3874294"/>
            <a:ext cx="779462" cy="779462"/>
          </a:xfrm>
          <a:prstGeom prst="ellipse">
            <a:avLst/>
          </a:prstGeom>
          <a:solidFill>
            <a:srgbClr val="73CA9B"/>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4" name="Freeform 15">
            <a:extLst>
              <a:ext uri="{FF2B5EF4-FFF2-40B4-BE49-F238E27FC236}">
                <a16:creationId xmlns:a16="http://schemas.microsoft.com/office/drawing/2014/main" id="{095A8A73-358F-18B8-1905-3A7ACBDDAC42}"/>
              </a:ext>
            </a:extLst>
          </p:cNvPr>
          <p:cNvSpPr>
            <a:spLocks noEditPoints="1"/>
          </p:cNvSpPr>
          <p:nvPr/>
        </p:nvSpPr>
        <p:spPr bwMode="auto">
          <a:xfrm>
            <a:off x="1254919" y="3926681"/>
            <a:ext cx="674687" cy="674687"/>
          </a:xfrm>
          <a:custGeom>
            <a:avLst/>
            <a:gdLst/>
            <a:ahLst/>
            <a:cxnLst>
              <a:cxn ang="0">
                <a:pos x="94" y="3"/>
              </a:cxn>
              <a:cxn ang="0">
                <a:pos x="77" y="1"/>
              </a:cxn>
              <a:cxn ang="0">
                <a:pos x="104" y="7"/>
              </a:cxn>
              <a:cxn ang="0">
                <a:pos x="105" y="7"/>
              </a:cxn>
              <a:cxn ang="0">
                <a:pos x="67" y="6"/>
              </a:cxn>
              <a:cxn ang="0">
                <a:pos x="117" y="10"/>
              </a:cxn>
              <a:cxn ang="0">
                <a:pos x="121" y="9"/>
              </a:cxn>
              <a:cxn ang="0">
                <a:pos x="50" y="9"/>
              </a:cxn>
              <a:cxn ang="0">
                <a:pos x="130" y="16"/>
              </a:cxn>
              <a:cxn ang="0">
                <a:pos x="134" y="15"/>
              </a:cxn>
              <a:cxn ang="0">
                <a:pos x="38" y="16"/>
              </a:cxn>
              <a:cxn ang="0">
                <a:pos x="141" y="23"/>
              </a:cxn>
              <a:cxn ang="0">
                <a:pos x="144" y="18"/>
              </a:cxn>
              <a:cxn ang="0">
                <a:pos x="27" y="26"/>
              </a:cxn>
              <a:cxn ang="0">
                <a:pos x="153" y="33"/>
              </a:cxn>
              <a:cxn ang="0">
                <a:pos x="155" y="32"/>
              </a:cxn>
              <a:cxn ang="0">
                <a:pos x="18" y="36"/>
              </a:cxn>
              <a:cxn ang="0">
                <a:pos x="159" y="42"/>
              </a:cxn>
              <a:cxn ang="0">
                <a:pos x="161" y="43"/>
              </a:cxn>
              <a:cxn ang="0">
                <a:pos x="14" y="47"/>
              </a:cxn>
              <a:cxn ang="0">
                <a:pos x="166" y="53"/>
              </a:cxn>
              <a:cxn ang="0">
                <a:pos x="170" y="55"/>
              </a:cxn>
              <a:cxn ang="0">
                <a:pos x="5" y="61"/>
              </a:cxn>
              <a:cxn ang="0">
                <a:pos x="173" y="68"/>
              </a:cxn>
              <a:cxn ang="0">
                <a:pos x="176" y="64"/>
              </a:cxn>
              <a:cxn ang="0">
                <a:pos x="1" y="75"/>
              </a:cxn>
              <a:cxn ang="0">
                <a:pos x="4" y="79"/>
              </a:cxn>
              <a:cxn ang="0">
                <a:pos x="179" y="78"/>
              </a:cxn>
              <a:cxn ang="0">
                <a:pos x="0" y="89"/>
              </a:cxn>
              <a:cxn ang="0">
                <a:pos x="3" y="92"/>
              </a:cxn>
              <a:cxn ang="0">
                <a:pos x="180" y="90"/>
              </a:cxn>
              <a:cxn ang="0">
                <a:pos x="1" y="103"/>
              </a:cxn>
              <a:cxn ang="0">
                <a:pos x="176" y="107"/>
              </a:cxn>
              <a:cxn ang="0">
                <a:pos x="179" y="105"/>
              </a:cxn>
              <a:cxn ang="0">
                <a:pos x="4" y="117"/>
              </a:cxn>
              <a:cxn ang="0">
                <a:pos x="7" y="119"/>
              </a:cxn>
              <a:cxn ang="0">
                <a:pos x="174" y="114"/>
              </a:cxn>
              <a:cxn ang="0">
                <a:pos x="9" y="130"/>
              </a:cxn>
              <a:cxn ang="0">
                <a:pos x="14" y="128"/>
              </a:cxn>
              <a:cxn ang="0">
                <a:pos x="165" y="129"/>
              </a:cxn>
              <a:cxn ang="0">
                <a:pos x="170" y="131"/>
              </a:cxn>
              <a:cxn ang="0">
                <a:pos x="17" y="138"/>
              </a:cxn>
              <a:cxn ang="0">
                <a:pos x="158" y="144"/>
              </a:cxn>
              <a:cxn ang="0">
                <a:pos x="160" y="145"/>
              </a:cxn>
              <a:cxn ang="0">
                <a:pos x="30" y="149"/>
              </a:cxn>
              <a:cxn ang="0">
                <a:pos x="149" y="150"/>
              </a:cxn>
              <a:cxn ang="0">
                <a:pos x="38" y="163"/>
              </a:cxn>
              <a:cxn ang="0">
                <a:pos x="40" y="162"/>
              </a:cxn>
              <a:cxn ang="0">
                <a:pos x="139" y="158"/>
              </a:cxn>
              <a:cxn ang="0">
                <a:pos x="50" y="170"/>
              </a:cxn>
              <a:cxn ang="0">
                <a:pos x="51" y="165"/>
              </a:cxn>
              <a:cxn ang="0">
                <a:pos x="126" y="169"/>
              </a:cxn>
              <a:cxn ang="0">
                <a:pos x="129" y="168"/>
              </a:cxn>
              <a:cxn ang="0">
                <a:pos x="61" y="176"/>
              </a:cxn>
              <a:cxn ang="0">
                <a:pos x="62" y="176"/>
              </a:cxn>
              <a:cxn ang="0">
                <a:pos x="119" y="172"/>
              </a:cxn>
              <a:cxn ang="0">
                <a:pos x="76" y="179"/>
              </a:cxn>
              <a:cxn ang="0">
                <a:pos x="79" y="177"/>
              </a:cxn>
              <a:cxn ang="0">
                <a:pos x="103" y="173"/>
              </a:cxn>
              <a:cxn ang="0">
                <a:pos x="89" y="180"/>
              </a:cxn>
              <a:cxn ang="0">
                <a:pos x="89" y="180"/>
              </a:cxn>
            </a:cxnLst>
            <a:rect l="0" t="0" r="r" b="b"/>
            <a:pathLst>
              <a:path w="180" h="180">
                <a:moveTo>
                  <a:pt x="91" y="6"/>
                </a:moveTo>
                <a:cubicBezTo>
                  <a:pt x="90" y="6"/>
                  <a:pt x="88" y="5"/>
                  <a:pt x="88" y="3"/>
                </a:cubicBezTo>
                <a:cubicBezTo>
                  <a:pt x="88" y="1"/>
                  <a:pt x="90" y="0"/>
                  <a:pt x="91" y="0"/>
                </a:cubicBezTo>
                <a:cubicBezTo>
                  <a:pt x="91" y="0"/>
                  <a:pt x="91" y="0"/>
                  <a:pt x="91" y="0"/>
                </a:cubicBezTo>
                <a:cubicBezTo>
                  <a:pt x="93" y="0"/>
                  <a:pt x="94" y="1"/>
                  <a:pt x="94" y="3"/>
                </a:cubicBezTo>
                <a:cubicBezTo>
                  <a:pt x="94" y="5"/>
                  <a:pt x="93" y="6"/>
                  <a:pt x="91" y="6"/>
                </a:cubicBezTo>
                <a:close/>
                <a:moveTo>
                  <a:pt x="78" y="7"/>
                </a:moveTo>
                <a:cubicBezTo>
                  <a:pt x="76" y="7"/>
                  <a:pt x="75" y="6"/>
                  <a:pt x="75" y="4"/>
                </a:cubicBezTo>
                <a:cubicBezTo>
                  <a:pt x="75" y="3"/>
                  <a:pt x="76" y="1"/>
                  <a:pt x="77" y="1"/>
                </a:cubicBezTo>
                <a:cubicBezTo>
                  <a:pt x="77" y="1"/>
                  <a:pt x="77" y="1"/>
                  <a:pt x="77" y="1"/>
                </a:cubicBezTo>
                <a:cubicBezTo>
                  <a:pt x="79" y="1"/>
                  <a:pt x="80" y="2"/>
                  <a:pt x="81" y="3"/>
                </a:cubicBezTo>
                <a:cubicBezTo>
                  <a:pt x="81" y="5"/>
                  <a:pt x="80" y="7"/>
                  <a:pt x="78" y="7"/>
                </a:cubicBezTo>
                <a:close/>
                <a:moveTo>
                  <a:pt x="105" y="7"/>
                </a:moveTo>
                <a:cubicBezTo>
                  <a:pt x="105" y="7"/>
                  <a:pt x="105" y="7"/>
                  <a:pt x="105" y="7"/>
                </a:cubicBezTo>
                <a:cubicBezTo>
                  <a:pt x="104" y="7"/>
                  <a:pt x="104" y="7"/>
                  <a:pt x="104" y="7"/>
                </a:cubicBezTo>
                <a:cubicBezTo>
                  <a:pt x="103" y="7"/>
                  <a:pt x="102" y="5"/>
                  <a:pt x="102" y="4"/>
                </a:cubicBezTo>
                <a:cubicBezTo>
                  <a:pt x="102" y="2"/>
                  <a:pt x="104" y="1"/>
                  <a:pt x="105" y="1"/>
                </a:cubicBezTo>
                <a:cubicBezTo>
                  <a:pt x="105" y="1"/>
                  <a:pt x="105" y="1"/>
                  <a:pt x="105" y="1"/>
                </a:cubicBezTo>
                <a:cubicBezTo>
                  <a:pt x="107" y="2"/>
                  <a:pt x="108" y="3"/>
                  <a:pt x="108" y="5"/>
                </a:cubicBezTo>
                <a:cubicBezTo>
                  <a:pt x="108" y="6"/>
                  <a:pt x="106" y="7"/>
                  <a:pt x="105" y="7"/>
                </a:cubicBezTo>
                <a:close/>
                <a:moveTo>
                  <a:pt x="64" y="10"/>
                </a:moveTo>
                <a:cubicBezTo>
                  <a:pt x="63" y="10"/>
                  <a:pt x="62" y="9"/>
                  <a:pt x="61" y="8"/>
                </a:cubicBezTo>
                <a:cubicBezTo>
                  <a:pt x="61" y="6"/>
                  <a:pt x="62" y="5"/>
                  <a:pt x="63" y="4"/>
                </a:cubicBezTo>
                <a:cubicBezTo>
                  <a:pt x="63" y="4"/>
                  <a:pt x="63" y="4"/>
                  <a:pt x="63" y="4"/>
                </a:cubicBezTo>
                <a:cubicBezTo>
                  <a:pt x="65" y="4"/>
                  <a:pt x="67" y="4"/>
                  <a:pt x="67" y="6"/>
                </a:cubicBezTo>
                <a:cubicBezTo>
                  <a:pt x="68" y="7"/>
                  <a:pt x="67" y="9"/>
                  <a:pt x="65" y="10"/>
                </a:cubicBezTo>
                <a:cubicBezTo>
                  <a:pt x="65" y="10"/>
                  <a:pt x="65" y="10"/>
                  <a:pt x="65" y="10"/>
                </a:cubicBezTo>
                <a:lnTo>
                  <a:pt x="64" y="10"/>
                </a:lnTo>
                <a:close/>
                <a:moveTo>
                  <a:pt x="118" y="11"/>
                </a:moveTo>
                <a:cubicBezTo>
                  <a:pt x="117" y="10"/>
                  <a:pt x="117" y="10"/>
                  <a:pt x="117" y="10"/>
                </a:cubicBezTo>
                <a:cubicBezTo>
                  <a:pt x="117" y="10"/>
                  <a:pt x="117" y="10"/>
                  <a:pt x="117" y="10"/>
                </a:cubicBezTo>
                <a:cubicBezTo>
                  <a:pt x="116" y="10"/>
                  <a:pt x="115" y="8"/>
                  <a:pt x="115" y="7"/>
                </a:cubicBezTo>
                <a:cubicBezTo>
                  <a:pt x="116" y="5"/>
                  <a:pt x="118" y="4"/>
                  <a:pt x="119" y="5"/>
                </a:cubicBezTo>
                <a:cubicBezTo>
                  <a:pt x="119" y="5"/>
                  <a:pt x="119" y="5"/>
                  <a:pt x="119" y="5"/>
                </a:cubicBezTo>
                <a:cubicBezTo>
                  <a:pt x="121" y="5"/>
                  <a:pt x="122" y="7"/>
                  <a:pt x="121" y="9"/>
                </a:cubicBezTo>
                <a:cubicBezTo>
                  <a:pt x="121" y="10"/>
                  <a:pt x="120" y="11"/>
                  <a:pt x="118" y="11"/>
                </a:cubicBezTo>
                <a:close/>
                <a:moveTo>
                  <a:pt x="51" y="15"/>
                </a:moveTo>
                <a:cubicBezTo>
                  <a:pt x="50" y="15"/>
                  <a:pt x="49" y="14"/>
                  <a:pt x="49" y="13"/>
                </a:cubicBezTo>
                <a:cubicBezTo>
                  <a:pt x="48" y="12"/>
                  <a:pt x="49" y="10"/>
                  <a:pt x="50" y="9"/>
                </a:cubicBezTo>
                <a:cubicBezTo>
                  <a:pt x="50" y="9"/>
                  <a:pt x="50" y="9"/>
                  <a:pt x="50" y="9"/>
                </a:cubicBezTo>
                <a:cubicBezTo>
                  <a:pt x="52" y="9"/>
                  <a:pt x="53" y="9"/>
                  <a:pt x="54" y="11"/>
                </a:cubicBezTo>
                <a:cubicBezTo>
                  <a:pt x="55" y="12"/>
                  <a:pt x="54" y="14"/>
                  <a:pt x="53" y="14"/>
                </a:cubicBezTo>
                <a:cubicBezTo>
                  <a:pt x="52" y="15"/>
                  <a:pt x="52" y="15"/>
                  <a:pt x="51" y="15"/>
                </a:cubicBezTo>
                <a:close/>
                <a:moveTo>
                  <a:pt x="131" y="16"/>
                </a:moveTo>
                <a:cubicBezTo>
                  <a:pt x="130" y="16"/>
                  <a:pt x="130" y="16"/>
                  <a:pt x="130" y="16"/>
                </a:cubicBezTo>
                <a:cubicBezTo>
                  <a:pt x="129" y="16"/>
                  <a:pt x="129" y="16"/>
                  <a:pt x="129" y="16"/>
                </a:cubicBezTo>
                <a:cubicBezTo>
                  <a:pt x="128" y="15"/>
                  <a:pt x="127" y="13"/>
                  <a:pt x="128" y="12"/>
                </a:cubicBezTo>
                <a:cubicBezTo>
                  <a:pt x="129" y="10"/>
                  <a:pt x="131" y="10"/>
                  <a:pt x="132" y="11"/>
                </a:cubicBezTo>
                <a:cubicBezTo>
                  <a:pt x="132" y="11"/>
                  <a:pt x="132" y="11"/>
                  <a:pt x="132" y="11"/>
                </a:cubicBezTo>
                <a:cubicBezTo>
                  <a:pt x="134" y="11"/>
                  <a:pt x="134" y="13"/>
                  <a:pt x="134" y="15"/>
                </a:cubicBezTo>
                <a:cubicBezTo>
                  <a:pt x="133" y="16"/>
                  <a:pt x="132" y="16"/>
                  <a:pt x="131" y="16"/>
                </a:cubicBezTo>
                <a:close/>
                <a:moveTo>
                  <a:pt x="40" y="22"/>
                </a:moveTo>
                <a:cubicBezTo>
                  <a:pt x="39" y="22"/>
                  <a:pt x="38" y="21"/>
                  <a:pt x="37" y="21"/>
                </a:cubicBezTo>
                <a:cubicBezTo>
                  <a:pt x="36" y="19"/>
                  <a:pt x="37" y="18"/>
                  <a:pt x="38" y="17"/>
                </a:cubicBezTo>
                <a:cubicBezTo>
                  <a:pt x="38" y="16"/>
                  <a:pt x="38" y="16"/>
                  <a:pt x="38" y="16"/>
                </a:cubicBezTo>
                <a:cubicBezTo>
                  <a:pt x="39" y="16"/>
                  <a:pt x="41" y="16"/>
                  <a:pt x="42" y="17"/>
                </a:cubicBezTo>
                <a:cubicBezTo>
                  <a:pt x="43" y="18"/>
                  <a:pt x="43" y="20"/>
                  <a:pt x="41" y="21"/>
                </a:cubicBezTo>
                <a:cubicBezTo>
                  <a:pt x="41" y="22"/>
                  <a:pt x="40" y="22"/>
                  <a:pt x="40" y="22"/>
                </a:cubicBezTo>
                <a:close/>
                <a:moveTo>
                  <a:pt x="142" y="24"/>
                </a:moveTo>
                <a:cubicBezTo>
                  <a:pt x="142" y="24"/>
                  <a:pt x="141" y="23"/>
                  <a:pt x="141" y="23"/>
                </a:cubicBezTo>
                <a:cubicBezTo>
                  <a:pt x="141" y="23"/>
                  <a:pt x="141" y="23"/>
                  <a:pt x="141" y="23"/>
                </a:cubicBezTo>
                <a:cubicBezTo>
                  <a:pt x="139" y="22"/>
                  <a:pt x="139" y="20"/>
                  <a:pt x="140" y="19"/>
                </a:cubicBezTo>
                <a:cubicBezTo>
                  <a:pt x="141" y="17"/>
                  <a:pt x="143" y="17"/>
                  <a:pt x="144" y="18"/>
                </a:cubicBezTo>
                <a:cubicBezTo>
                  <a:pt x="142" y="20"/>
                  <a:pt x="142" y="20"/>
                  <a:pt x="142" y="20"/>
                </a:cubicBezTo>
                <a:cubicBezTo>
                  <a:pt x="144" y="18"/>
                  <a:pt x="144" y="18"/>
                  <a:pt x="144" y="18"/>
                </a:cubicBezTo>
                <a:cubicBezTo>
                  <a:pt x="145" y="19"/>
                  <a:pt x="146" y="21"/>
                  <a:pt x="145" y="22"/>
                </a:cubicBezTo>
                <a:cubicBezTo>
                  <a:pt x="144" y="23"/>
                  <a:pt x="143" y="24"/>
                  <a:pt x="142" y="24"/>
                </a:cubicBezTo>
                <a:close/>
                <a:moveTo>
                  <a:pt x="29" y="31"/>
                </a:moveTo>
                <a:cubicBezTo>
                  <a:pt x="28" y="31"/>
                  <a:pt x="28" y="30"/>
                  <a:pt x="27" y="30"/>
                </a:cubicBezTo>
                <a:cubicBezTo>
                  <a:pt x="26" y="29"/>
                  <a:pt x="26" y="27"/>
                  <a:pt x="27" y="26"/>
                </a:cubicBezTo>
                <a:cubicBezTo>
                  <a:pt x="27" y="25"/>
                  <a:pt x="27" y="25"/>
                  <a:pt x="27" y="25"/>
                </a:cubicBezTo>
                <a:cubicBezTo>
                  <a:pt x="28" y="24"/>
                  <a:pt x="30" y="24"/>
                  <a:pt x="31" y="26"/>
                </a:cubicBezTo>
                <a:cubicBezTo>
                  <a:pt x="32" y="27"/>
                  <a:pt x="32" y="29"/>
                  <a:pt x="31" y="30"/>
                </a:cubicBezTo>
                <a:cubicBezTo>
                  <a:pt x="31" y="30"/>
                  <a:pt x="30" y="31"/>
                  <a:pt x="29" y="31"/>
                </a:cubicBezTo>
                <a:close/>
                <a:moveTo>
                  <a:pt x="153" y="33"/>
                </a:moveTo>
                <a:cubicBezTo>
                  <a:pt x="152" y="33"/>
                  <a:pt x="151" y="32"/>
                  <a:pt x="151" y="32"/>
                </a:cubicBezTo>
                <a:cubicBezTo>
                  <a:pt x="150" y="31"/>
                  <a:pt x="150" y="29"/>
                  <a:pt x="151" y="28"/>
                </a:cubicBezTo>
                <a:cubicBezTo>
                  <a:pt x="152" y="26"/>
                  <a:pt x="154" y="26"/>
                  <a:pt x="155" y="28"/>
                </a:cubicBezTo>
                <a:cubicBezTo>
                  <a:pt x="155" y="28"/>
                  <a:pt x="155" y="28"/>
                  <a:pt x="155" y="28"/>
                </a:cubicBezTo>
                <a:cubicBezTo>
                  <a:pt x="156" y="29"/>
                  <a:pt x="156" y="31"/>
                  <a:pt x="155" y="32"/>
                </a:cubicBezTo>
                <a:cubicBezTo>
                  <a:pt x="154" y="32"/>
                  <a:pt x="153" y="33"/>
                  <a:pt x="153" y="33"/>
                </a:cubicBezTo>
                <a:close/>
                <a:moveTo>
                  <a:pt x="20" y="41"/>
                </a:moveTo>
                <a:cubicBezTo>
                  <a:pt x="19" y="41"/>
                  <a:pt x="19" y="41"/>
                  <a:pt x="18" y="40"/>
                </a:cubicBezTo>
                <a:cubicBezTo>
                  <a:pt x="17" y="39"/>
                  <a:pt x="17" y="38"/>
                  <a:pt x="18" y="36"/>
                </a:cubicBezTo>
                <a:cubicBezTo>
                  <a:pt x="18" y="36"/>
                  <a:pt x="18" y="36"/>
                  <a:pt x="18" y="36"/>
                </a:cubicBezTo>
                <a:cubicBezTo>
                  <a:pt x="19" y="35"/>
                  <a:pt x="21" y="35"/>
                  <a:pt x="22" y="36"/>
                </a:cubicBezTo>
                <a:cubicBezTo>
                  <a:pt x="23" y="37"/>
                  <a:pt x="23" y="38"/>
                  <a:pt x="22" y="40"/>
                </a:cubicBezTo>
                <a:cubicBezTo>
                  <a:pt x="22" y="40"/>
                  <a:pt x="21" y="41"/>
                  <a:pt x="20" y="41"/>
                </a:cubicBezTo>
                <a:close/>
                <a:moveTo>
                  <a:pt x="161" y="43"/>
                </a:moveTo>
                <a:cubicBezTo>
                  <a:pt x="161" y="43"/>
                  <a:pt x="160" y="43"/>
                  <a:pt x="159" y="42"/>
                </a:cubicBezTo>
                <a:cubicBezTo>
                  <a:pt x="158" y="41"/>
                  <a:pt x="158" y="39"/>
                  <a:pt x="160" y="38"/>
                </a:cubicBezTo>
                <a:cubicBezTo>
                  <a:pt x="161" y="37"/>
                  <a:pt x="163" y="37"/>
                  <a:pt x="164" y="38"/>
                </a:cubicBezTo>
                <a:cubicBezTo>
                  <a:pt x="164" y="39"/>
                  <a:pt x="164" y="39"/>
                  <a:pt x="164" y="39"/>
                </a:cubicBezTo>
                <a:cubicBezTo>
                  <a:pt x="165" y="40"/>
                  <a:pt x="164" y="42"/>
                  <a:pt x="163" y="43"/>
                </a:cubicBezTo>
                <a:cubicBezTo>
                  <a:pt x="163" y="43"/>
                  <a:pt x="162" y="43"/>
                  <a:pt x="161" y="43"/>
                </a:cubicBezTo>
                <a:close/>
                <a:moveTo>
                  <a:pt x="13" y="53"/>
                </a:moveTo>
                <a:cubicBezTo>
                  <a:pt x="12" y="53"/>
                  <a:pt x="12" y="52"/>
                  <a:pt x="11" y="52"/>
                </a:cubicBezTo>
                <a:cubicBezTo>
                  <a:pt x="10" y="51"/>
                  <a:pt x="9" y="50"/>
                  <a:pt x="10" y="48"/>
                </a:cubicBezTo>
                <a:cubicBezTo>
                  <a:pt x="10" y="48"/>
                  <a:pt x="10" y="48"/>
                  <a:pt x="10" y="48"/>
                </a:cubicBezTo>
                <a:cubicBezTo>
                  <a:pt x="11" y="47"/>
                  <a:pt x="13" y="46"/>
                  <a:pt x="14" y="47"/>
                </a:cubicBezTo>
                <a:cubicBezTo>
                  <a:pt x="16" y="48"/>
                  <a:pt x="16" y="49"/>
                  <a:pt x="15" y="51"/>
                </a:cubicBezTo>
                <a:cubicBezTo>
                  <a:pt x="15" y="51"/>
                  <a:pt x="15" y="51"/>
                  <a:pt x="15" y="51"/>
                </a:cubicBezTo>
                <a:cubicBezTo>
                  <a:pt x="15" y="52"/>
                  <a:pt x="14" y="53"/>
                  <a:pt x="13" y="53"/>
                </a:cubicBezTo>
                <a:close/>
                <a:moveTo>
                  <a:pt x="168" y="55"/>
                </a:moveTo>
                <a:cubicBezTo>
                  <a:pt x="167" y="55"/>
                  <a:pt x="166" y="54"/>
                  <a:pt x="166" y="53"/>
                </a:cubicBezTo>
                <a:cubicBezTo>
                  <a:pt x="166" y="53"/>
                  <a:pt x="166" y="53"/>
                  <a:pt x="166" y="53"/>
                </a:cubicBezTo>
                <a:cubicBezTo>
                  <a:pt x="165" y="52"/>
                  <a:pt x="166" y="50"/>
                  <a:pt x="167" y="49"/>
                </a:cubicBezTo>
                <a:cubicBezTo>
                  <a:pt x="168" y="49"/>
                  <a:pt x="170" y="49"/>
                  <a:pt x="171" y="51"/>
                </a:cubicBezTo>
                <a:cubicBezTo>
                  <a:pt x="171" y="51"/>
                  <a:pt x="171" y="51"/>
                  <a:pt x="171" y="51"/>
                </a:cubicBezTo>
                <a:cubicBezTo>
                  <a:pt x="172" y="52"/>
                  <a:pt x="171" y="54"/>
                  <a:pt x="170" y="55"/>
                </a:cubicBezTo>
                <a:cubicBezTo>
                  <a:pt x="169" y="55"/>
                  <a:pt x="169" y="55"/>
                  <a:pt x="168" y="55"/>
                </a:cubicBezTo>
                <a:close/>
                <a:moveTo>
                  <a:pt x="7" y="65"/>
                </a:moveTo>
                <a:cubicBezTo>
                  <a:pt x="6" y="65"/>
                  <a:pt x="6" y="65"/>
                  <a:pt x="6" y="65"/>
                </a:cubicBezTo>
                <a:cubicBezTo>
                  <a:pt x="5" y="65"/>
                  <a:pt x="4" y="63"/>
                  <a:pt x="5" y="61"/>
                </a:cubicBezTo>
                <a:cubicBezTo>
                  <a:pt x="5" y="61"/>
                  <a:pt x="5" y="61"/>
                  <a:pt x="5" y="61"/>
                </a:cubicBezTo>
                <a:cubicBezTo>
                  <a:pt x="5" y="60"/>
                  <a:pt x="7" y="59"/>
                  <a:pt x="8" y="59"/>
                </a:cubicBezTo>
                <a:cubicBezTo>
                  <a:pt x="10" y="60"/>
                  <a:pt x="11" y="62"/>
                  <a:pt x="10" y="63"/>
                </a:cubicBezTo>
                <a:cubicBezTo>
                  <a:pt x="10" y="63"/>
                  <a:pt x="10" y="63"/>
                  <a:pt x="10" y="63"/>
                </a:cubicBezTo>
                <a:cubicBezTo>
                  <a:pt x="10" y="64"/>
                  <a:pt x="8" y="65"/>
                  <a:pt x="7" y="65"/>
                </a:cubicBezTo>
                <a:close/>
                <a:moveTo>
                  <a:pt x="173" y="68"/>
                </a:moveTo>
                <a:cubicBezTo>
                  <a:pt x="172" y="68"/>
                  <a:pt x="171" y="67"/>
                  <a:pt x="171" y="66"/>
                </a:cubicBezTo>
                <a:cubicBezTo>
                  <a:pt x="171" y="66"/>
                  <a:pt x="171" y="66"/>
                  <a:pt x="171" y="66"/>
                </a:cubicBezTo>
                <a:cubicBezTo>
                  <a:pt x="170" y="64"/>
                  <a:pt x="171" y="62"/>
                  <a:pt x="172" y="62"/>
                </a:cubicBezTo>
                <a:cubicBezTo>
                  <a:pt x="174" y="62"/>
                  <a:pt x="176" y="62"/>
                  <a:pt x="176" y="64"/>
                </a:cubicBezTo>
                <a:cubicBezTo>
                  <a:pt x="176" y="64"/>
                  <a:pt x="176" y="64"/>
                  <a:pt x="176" y="64"/>
                </a:cubicBezTo>
                <a:cubicBezTo>
                  <a:pt x="177" y="66"/>
                  <a:pt x="176" y="67"/>
                  <a:pt x="174" y="68"/>
                </a:cubicBezTo>
                <a:lnTo>
                  <a:pt x="173" y="68"/>
                </a:lnTo>
                <a:close/>
                <a:moveTo>
                  <a:pt x="4" y="79"/>
                </a:moveTo>
                <a:cubicBezTo>
                  <a:pt x="3" y="78"/>
                  <a:pt x="3" y="78"/>
                  <a:pt x="3" y="78"/>
                </a:cubicBezTo>
                <a:cubicBezTo>
                  <a:pt x="2" y="78"/>
                  <a:pt x="1" y="77"/>
                  <a:pt x="1" y="75"/>
                </a:cubicBezTo>
                <a:cubicBezTo>
                  <a:pt x="1" y="75"/>
                  <a:pt x="1" y="75"/>
                  <a:pt x="1" y="75"/>
                </a:cubicBezTo>
                <a:cubicBezTo>
                  <a:pt x="1" y="73"/>
                  <a:pt x="3" y="72"/>
                  <a:pt x="4" y="73"/>
                </a:cubicBezTo>
                <a:cubicBezTo>
                  <a:pt x="6" y="73"/>
                  <a:pt x="7" y="74"/>
                  <a:pt x="7" y="76"/>
                </a:cubicBezTo>
                <a:cubicBezTo>
                  <a:pt x="7" y="76"/>
                  <a:pt x="7" y="76"/>
                  <a:pt x="7" y="76"/>
                </a:cubicBezTo>
                <a:cubicBezTo>
                  <a:pt x="7" y="78"/>
                  <a:pt x="5" y="79"/>
                  <a:pt x="4" y="79"/>
                </a:cubicBezTo>
                <a:close/>
                <a:moveTo>
                  <a:pt x="176" y="81"/>
                </a:moveTo>
                <a:cubicBezTo>
                  <a:pt x="175" y="81"/>
                  <a:pt x="174" y="80"/>
                  <a:pt x="173" y="79"/>
                </a:cubicBezTo>
                <a:cubicBezTo>
                  <a:pt x="173" y="77"/>
                  <a:pt x="174" y="76"/>
                  <a:pt x="176" y="75"/>
                </a:cubicBezTo>
                <a:cubicBezTo>
                  <a:pt x="177" y="75"/>
                  <a:pt x="179" y="76"/>
                  <a:pt x="179" y="78"/>
                </a:cubicBezTo>
                <a:cubicBezTo>
                  <a:pt x="179" y="78"/>
                  <a:pt x="179" y="78"/>
                  <a:pt x="179" y="78"/>
                </a:cubicBezTo>
                <a:cubicBezTo>
                  <a:pt x="179" y="80"/>
                  <a:pt x="178" y="81"/>
                  <a:pt x="177" y="81"/>
                </a:cubicBezTo>
                <a:lnTo>
                  <a:pt x="176" y="81"/>
                </a:lnTo>
                <a:close/>
                <a:moveTo>
                  <a:pt x="3" y="92"/>
                </a:moveTo>
                <a:cubicBezTo>
                  <a:pt x="3" y="92"/>
                  <a:pt x="3" y="92"/>
                  <a:pt x="3" y="92"/>
                </a:cubicBezTo>
                <a:cubicBezTo>
                  <a:pt x="1" y="92"/>
                  <a:pt x="0" y="91"/>
                  <a:pt x="0" y="89"/>
                </a:cubicBezTo>
                <a:cubicBezTo>
                  <a:pt x="0" y="89"/>
                  <a:pt x="0" y="89"/>
                  <a:pt x="0" y="89"/>
                </a:cubicBezTo>
                <a:cubicBezTo>
                  <a:pt x="0" y="87"/>
                  <a:pt x="1" y="86"/>
                  <a:pt x="3" y="86"/>
                </a:cubicBezTo>
                <a:cubicBezTo>
                  <a:pt x="3" y="86"/>
                  <a:pt x="3" y="86"/>
                  <a:pt x="3" y="86"/>
                </a:cubicBezTo>
                <a:cubicBezTo>
                  <a:pt x="4" y="86"/>
                  <a:pt x="6" y="88"/>
                  <a:pt x="6" y="89"/>
                </a:cubicBezTo>
                <a:cubicBezTo>
                  <a:pt x="6" y="91"/>
                  <a:pt x="4" y="92"/>
                  <a:pt x="3" y="92"/>
                </a:cubicBezTo>
                <a:close/>
                <a:moveTo>
                  <a:pt x="177" y="93"/>
                </a:moveTo>
                <a:cubicBezTo>
                  <a:pt x="175" y="93"/>
                  <a:pt x="174" y="92"/>
                  <a:pt x="174" y="90"/>
                </a:cubicBezTo>
                <a:cubicBezTo>
                  <a:pt x="174" y="89"/>
                  <a:pt x="175" y="87"/>
                  <a:pt x="177" y="87"/>
                </a:cubicBezTo>
                <a:cubicBezTo>
                  <a:pt x="179" y="87"/>
                  <a:pt x="180" y="89"/>
                  <a:pt x="180" y="90"/>
                </a:cubicBezTo>
                <a:cubicBezTo>
                  <a:pt x="180" y="90"/>
                  <a:pt x="180" y="90"/>
                  <a:pt x="180" y="90"/>
                </a:cubicBezTo>
                <a:cubicBezTo>
                  <a:pt x="180" y="92"/>
                  <a:pt x="179" y="93"/>
                  <a:pt x="177" y="93"/>
                </a:cubicBezTo>
                <a:close/>
                <a:moveTo>
                  <a:pt x="4" y="106"/>
                </a:moveTo>
                <a:cubicBezTo>
                  <a:pt x="2" y="106"/>
                  <a:pt x="1" y="105"/>
                  <a:pt x="1" y="103"/>
                </a:cubicBezTo>
                <a:cubicBezTo>
                  <a:pt x="4" y="103"/>
                  <a:pt x="4" y="103"/>
                  <a:pt x="4" y="103"/>
                </a:cubicBezTo>
                <a:cubicBezTo>
                  <a:pt x="1" y="103"/>
                  <a:pt x="1" y="103"/>
                  <a:pt x="1" y="103"/>
                </a:cubicBezTo>
                <a:cubicBezTo>
                  <a:pt x="1" y="102"/>
                  <a:pt x="2" y="100"/>
                  <a:pt x="3" y="100"/>
                </a:cubicBezTo>
                <a:cubicBezTo>
                  <a:pt x="5" y="100"/>
                  <a:pt x="6" y="101"/>
                  <a:pt x="7" y="102"/>
                </a:cubicBezTo>
                <a:cubicBezTo>
                  <a:pt x="7" y="103"/>
                  <a:pt x="7" y="103"/>
                  <a:pt x="7" y="103"/>
                </a:cubicBezTo>
                <a:cubicBezTo>
                  <a:pt x="7" y="104"/>
                  <a:pt x="6" y="106"/>
                  <a:pt x="4" y="106"/>
                </a:cubicBezTo>
                <a:close/>
                <a:moveTo>
                  <a:pt x="176" y="107"/>
                </a:moveTo>
                <a:cubicBezTo>
                  <a:pt x="175" y="107"/>
                  <a:pt x="175" y="107"/>
                  <a:pt x="175" y="107"/>
                </a:cubicBezTo>
                <a:cubicBezTo>
                  <a:pt x="174" y="107"/>
                  <a:pt x="173" y="105"/>
                  <a:pt x="173" y="103"/>
                </a:cubicBezTo>
                <a:cubicBezTo>
                  <a:pt x="173" y="102"/>
                  <a:pt x="175" y="101"/>
                  <a:pt x="176" y="101"/>
                </a:cubicBezTo>
                <a:cubicBezTo>
                  <a:pt x="178" y="101"/>
                  <a:pt x="179" y="103"/>
                  <a:pt x="179" y="104"/>
                </a:cubicBezTo>
                <a:cubicBezTo>
                  <a:pt x="179" y="105"/>
                  <a:pt x="179" y="105"/>
                  <a:pt x="179" y="105"/>
                </a:cubicBezTo>
                <a:cubicBezTo>
                  <a:pt x="179" y="106"/>
                  <a:pt x="177" y="107"/>
                  <a:pt x="176" y="107"/>
                </a:cubicBezTo>
                <a:close/>
                <a:moveTo>
                  <a:pt x="7" y="119"/>
                </a:moveTo>
                <a:cubicBezTo>
                  <a:pt x="5" y="119"/>
                  <a:pt x="4" y="118"/>
                  <a:pt x="4" y="117"/>
                </a:cubicBezTo>
                <a:cubicBezTo>
                  <a:pt x="7" y="116"/>
                  <a:pt x="7" y="116"/>
                  <a:pt x="7" y="116"/>
                </a:cubicBezTo>
                <a:cubicBezTo>
                  <a:pt x="4" y="117"/>
                  <a:pt x="4" y="117"/>
                  <a:pt x="4" y="117"/>
                </a:cubicBezTo>
                <a:cubicBezTo>
                  <a:pt x="3" y="116"/>
                  <a:pt x="4" y="114"/>
                  <a:pt x="6" y="113"/>
                </a:cubicBezTo>
                <a:cubicBezTo>
                  <a:pt x="7" y="113"/>
                  <a:pt x="9" y="114"/>
                  <a:pt x="9" y="115"/>
                </a:cubicBezTo>
                <a:cubicBezTo>
                  <a:pt x="10" y="116"/>
                  <a:pt x="10" y="116"/>
                  <a:pt x="10" y="116"/>
                </a:cubicBezTo>
                <a:cubicBezTo>
                  <a:pt x="10" y="117"/>
                  <a:pt x="9" y="119"/>
                  <a:pt x="8" y="119"/>
                </a:cubicBezTo>
                <a:lnTo>
                  <a:pt x="7" y="119"/>
                </a:lnTo>
                <a:close/>
                <a:moveTo>
                  <a:pt x="173" y="120"/>
                </a:moveTo>
                <a:cubicBezTo>
                  <a:pt x="172" y="120"/>
                  <a:pt x="172" y="120"/>
                  <a:pt x="172" y="120"/>
                </a:cubicBezTo>
                <a:cubicBezTo>
                  <a:pt x="170" y="120"/>
                  <a:pt x="169" y="118"/>
                  <a:pt x="170" y="116"/>
                </a:cubicBezTo>
                <a:cubicBezTo>
                  <a:pt x="170" y="116"/>
                  <a:pt x="170" y="116"/>
                  <a:pt x="170" y="116"/>
                </a:cubicBezTo>
                <a:cubicBezTo>
                  <a:pt x="171" y="115"/>
                  <a:pt x="172" y="114"/>
                  <a:pt x="174" y="114"/>
                </a:cubicBezTo>
                <a:cubicBezTo>
                  <a:pt x="175" y="115"/>
                  <a:pt x="176" y="117"/>
                  <a:pt x="176" y="118"/>
                </a:cubicBezTo>
                <a:cubicBezTo>
                  <a:pt x="176" y="118"/>
                  <a:pt x="176" y="118"/>
                  <a:pt x="176" y="118"/>
                </a:cubicBezTo>
                <a:cubicBezTo>
                  <a:pt x="175" y="119"/>
                  <a:pt x="174" y="120"/>
                  <a:pt x="173" y="120"/>
                </a:cubicBezTo>
                <a:close/>
                <a:moveTo>
                  <a:pt x="12" y="132"/>
                </a:moveTo>
                <a:cubicBezTo>
                  <a:pt x="11" y="132"/>
                  <a:pt x="10" y="131"/>
                  <a:pt x="9" y="130"/>
                </a:cubicBezTo>
                <a:cubicBezTo>
                  <a:pt x="12" y="129"/>
                  <a:pt x="12" y="129"/>
                  <a:pt x="12" y="129"/>
                </a:cubicBezTo>
                <a:cubicBezTo>
                  <a:pt x="9" y="130"/>
                  <a:pt x="9" y="130"/>
                  <a:pt x="9" y="130"/>
                </a:cubicBezTo>
                <a:cubicBezTo>
                  <a:pt x="8" y="129"/>
                  <a:pt x="9" y="127"/>
                  <a:pt x="10" y="126"/>
                </a:cubicBezTo>
                <a:cubicBezTo>
                  <a:pt x="12" y="126"/>
                  <a:pt x="14" y="126"/>
                  <a:pt x="14" y="128"/>
                </a:cubicBezTo>
                <a:cubicBezTo>
                  <a:pt x="14" y="128"/>
                  <a:pt x="14" y="128"/>
                  <a:pt x="14" y="128"/>
                </a:cubicBezTo>
                <a:cubicBezTo>
                  <a:pt x="15" y="129"/>
                  <a:pt x="15" y="131"/>
                  <a:pt x="13" y="132"/>
                </a:cubicBezTo>
                <a:cubicBezTo>
                  <a:pt x="13" y="132"/>
                  <a:pt x="12" y="132"/>
                  <a:pt x="12" y="132"/>
                </a:cubicBezTo>
                <a:close/>
                <a:moveTo>
                  <a:pt x="167" y="133"/>
                </a:moveTo>
                <a:cubicBezTo>
                  <a:pt x="167" y="133"/>
                  <a:pt x="167" y="133"/>
                  <a:pt x="166" y="133"/>
                </a:cubicBezTo>
                <a:cubicBezTo>
                  <a:pt x="165" y="132"/>
                  <a:pt x="164" y="130"/>
                  <a:pt x="165" y="129"/>
                </a:cubicBezTo>
                <a:cubicBezTo>
                  <a:pt x="165" y="128"/>
                  <a:pt x="165" y="128"/>
                  <a:pt x="165" y="128"/>
                </a:cubicBezTo>
                <a:cubicBezTo>
                  <a:pt x="166" y="127"/>
                  <a:pt x="167" y="127"/>
                  <a:pt x="169" y="127"/>
                </a:cubicBezTo>
                <a:cubicBezTo>
                  <a:pt x="170" y="128"/>
                  <a:pt x="171" y="130"/>
                  <a:pt x="170" y="131"/>
                </a:cubicBezTo>
                <a:cubicBezTo>
                  <a:pt x="168" y="130"/>
                  <a:pt x="168" y="130"/>
                  <a:pt x="168" y="130"/>
                </a:cubicBezTo>
                <a:cubicBezTo>
                  <a:pt x="170" y="131"/>
                  <a:pt x="170" y="131"/>
                  <a:pt x="170" y="131"/>
                </a:cubicBezTo>
                <a:cubicBezTo>
                  <a:pt x="170" y="132"/>
                  <a:pt x="169" y="133"/>
                  <a:pt x="167" y="133"/>
                </a:cubicBezTo>
                <a:close/>
                <a:moveTo>
                  <a:pt x="19" y="144"/>
                </a:moveTo>
                <a:cubicBezTo>
                  <a:pt x="18" y="144"/>
                  <a:pt x="17" y="143"/>
                  <a:pt x="17" y="143"/>
                </a:cubicBezTo>
                <a:cubicBezTo>
                  <a:pt x="16" y="142"/>
                  <a:pt x="16" y="142"/>
                  <a:pt x="16" y="142"/>
                </a:cubicBezTo>
                <a:cubicBezTo>
                  <a:pt x="16" y="141"/>
                  <a:pt x="16" y="139"/>
                  <a:pt x="17" y="138"/>
                </a:cubicBezTo>
                <a:cubicBezTo>
                  <a:pt x="18" y="137"/>
                  <a:pt x="20" y="138"/>
                  <a:pt x="21" y="139"/>
                </a:cubicBezTo>
                <a:cubicBezTo>
                  <a:pt x="22" y="140"/>
                  <a:pt x="22" y="142"/>
                  <a:pt x="21" y="143"/>
                </a:cubicBezTo>
                <a:cubicBezTo>
                  <a:pt x="20" y="143"/>
                  <a:pt x="19" y="144"/>
                  <a:pt x="19" y="144"/>
                </a:cubicBezTo>
                <a:close/>
                <a:moveTo>
                  <a:pt x="160" y="145"/>
                </a:moveTo>
                <a:cubicBezTo>
                  <a:pt x="160" y="145"/>
                  <a:pt x="159" y="144"/>
                  <a:pt x="158" y="144"/>
                </a:cubicBezTo>
                <a:cubicBezTo>
                  <a:pt x="157" y="143"/>
                  <a:pt x="157" y="141"/>
                  <a:pt x="158" y="140"/>
                </a:cubicBezTo>
                <a:cubicBezTo>
                  <a:pt x="159" y="139"/>
                  <a:pt x="161" y="138"/>
                  <a:pt x="162" y="139"/>
                </a:cubicBezTo>
                <a:cubicBezTo>
                  <a:pt x="163" y="140"/>
                  <a:pt x="164" y="142"/>
                  <a:pt x="163" y="143"/>
                </a:cubicBezTo>
                <a:cubicBezTo>
                  <a:pt x="163" y="143"/>
                  <a:pt x="163" y="143"/>
                  <a:pt x="163" y="143"/>
                </a:cubicBezTo>
                <a:cubicBezTo>
                  <a:pt x="162" y="144"/>
                  <a:pt x="161" y="145"/>
                  <a:pt x="160" y="145"/>
                </a:cubicBezTo>
                <a:close/>
                <a:moveTo>
                  <a:pt x="28" y="154"/>
                </a:moveTo>
                <a:cubicBezTo>
                  <a:pt x="27" y="154"/>
                  <a:pt x="26" y="154"/>
                  <a:pt x="26" y="153"/>
                </a:cubicBezTo>
                <a:cubicBezTo>
                  <a:pt x="26" y="153"/>
                  <a:pt x="26" y="153"/>
                  <a:pt x="26" y="153"/>
                </a:cubicBezTo>
                <a:cubicBezTo>
                  <a:pt x="24" y="152"/>
                  <a:pt x="24" y="150"/>
                  <a:pt x="26" y="149"/>
                </a:cubicBezTo>
                <a:cubicBezTo>
                  <a:pt x="27" y="148"/>
                  <a:pt x="29" y="148"/>
                  <a:pt x="30" y="149"/>
                </a:cubicBezTo>
                <a:cubicBezTo>
                  <a:pt x="31" y="150"/>
                  <a:pt x="31" y="152"/>
                  <a:pt x="30" y="153"/>
                </a:cubicBezTo>
                <a:cubicBezTo>
                  <a:pt x="29" y="154"/>
                  <a:pt x="28" y="154"/>
                  <a:pt x="28" y="154"/>
                </a:cubicBezTo>
                <a:close/>
                <a:moveTo>
                  <a:pt x="151" y="155"/>
                </a:moveTo>
                <a:cubicBezTo>
                  <a:pt x="150" y="155"/>
                  <a:pt x="150" y="155"/>
                  <a:pt x="149" y="154"/>
                </a:cubicBezTo>
                <a:cubicBezTo>
                  <a:pt x="148" y="153"/>
                  <a:pt x="148" y="151"/>
                  <a:pt x="149" y="150"/>
                </a:cubicBezTo>
                <a:cubicBezTo>
                  <a:pt x="150" y="149"/>
                  <a:pt x="152" y="149"/>
                  <a:pt x="153" y="150"/>
                </a:cubicBezTo>
                <a:cubicBezTo>
                  <a:pt x="155" y="151"/>
                  <a:pt x="155" y="153"/>
                  <a:pt x="153" y="154"/>
                </a:cubicBezTo>
                <a:cubicBezTo>
                  <a:pt x="153" y="154"/>
                  <a:pt x="153" y="154"/>
                  <a:pt x="153" y="154"/>
                </a:cubicBezTo>
                <a:cubicBezTo>
                  <a:pt x="153" y="155"/>
                  <a:pt x="152" y="155"/>
                  <a:pt x="151" y="155"/>
                </a:cubicBezTo>
                <a:close/>
                <a:moveTo>
                  <a:pt x="38" y="163"/>
                </a:moveTo>
                <a:cubicBezTo>
                  <a:pt x="38" y="163"/>
                  <a:pt x="37" y="163"/>
                  <a:pt x="36" y="163"/>
                </a:cubicBezTo>
                <a:cubicBezTo>
                  <a:pt x="36" y="163"/>
                  <a:pt x="36" y="163"/>
                  <a:pt x="36" y="163"/>
                </a:cubicBezTo>
                <a:cubicBezTo>
                  <a:pt x="35" y="162"/>
                  <a:pt x="35" y="160"/>
                  <a:pt x="36" y="158"/>
                </a:cubicBezTo>
                <a:cubicBezTo>
                  <a:pt x="37" y="157"/>
                  <a:pt x="38" y="157"/>
                  <a:pt x="40" y="158"/>
                </a:cubicBezTo>
                <a:cubicBezTo>
                  <a:pt x="41" y="159"/>
                  <a:pt x="41" y="161"/>
                  <a:pt x="40" y="162"/>
                </a:cubicBezTo>
                <a:cubicBezTo>
                  <a:pt x="40" y="163"/>
                  <a:pt x="39" y="163"/>
                  <a:pt x="38" y="163"/>
                </a:cubicBezTo>
                <a:close/>
                <a:moveTo>
                  <a:pt x="141" y="164"/>
                </a:moveTo>
                <a:cubicBezTo>
                  <a:pt x="140" y="164"/>
                  <a:pt x="139" y="163"/>
                  <a:pt x="138" y="163"/>
                </a:cubicBezTo>
                <a:cubicBezTo>
                  <a:pt x="137" y="161"/>
                  <a:pt x="138" y="160"/>
                  <a:pt x="139" y="159"/>
                </a:cubicBezTo>
                <a:cubicBezTo>
                  <a:pt x="139" y="158"/>
                  <a:pt x="139" y="158"/>
                  <a:pt x="139" y="158"/>
                </a:cubicBezTo>
                <a:cubicBezTo>
                  <a:pt x="141" y="158"/>
                  <a:pt x="142" y="158"/>
                  <a:pt x="143" y="159"/>
                </a:cubicBezTo>
                <a:cubicBezTo>
                  <a:pt x="144" y="160"/>
                  <a:pt x="144" y="162"/>
                  <a:pt x="143" y="163"/>
                </a:cubicBezTo>
                <a:cubicBezTo>
                  <a:pt x="142" y="163"/>
                  <a:pt x="142" y="163"/>
                  <a:pt x="142" y="163"/>
                </a:cubicBezTo>
                <a:cubicBezTo>
                  <a:pt x="142" y="164"/>
                  <a:pt x="141" y="164"/>
                  <a:pt x="141" y="164"/>
                </a:cubicBezTo>
                <a:close/>
                <a:moveTo>
                  <a:pt x="50" y="170"/>
                </a:moveTo>
                <a:cubicBezTo>
                  <a:pt x="49" y="170"/>
                  <a:pt x="49" y="170"/>
                  <a:pt x="48" y="170"/>
                </a:cubicBezTo>
                <a:cubicBezTo>
                  <a:pt x="50" y="168"/>
                  <a:pt x="50" y="168"/>
                  <a:pt x="50" y="168"/>
                </a:cubicBezTo>
                <a:cubicBezTo>
                  <a:pt x="48" y="170"/>
                  <a:pt x="48" y="170"/>
                  <a:pt x="48" y="170"/>
                </a:cubicBezTo>
                <a:cubicBezTo>
                  <a:pt x="47" y="169"/>
                  <a:pt x="46" y="168"/>
                  <a:pt x="47" y="166"/>
                </a:cubicBezTo>
                <a:cubicBezTo>
                  <a:pt x="48" y="165"/>
                  <a:pt x="49" y="164"/>
                  <a:pt x="51" y="165"/>
                </a:cubicBezTo>
                <a:cubicBezTo>
                  <a:pt x="51" y="165"/>
                  <a:pt x="51" y="165"/>
                  <a:pt x="51" y="165"/>
                </a:cubicBezTo>
                <a:cubicBezTo>
                  <a:pt x="53" y="166"/>
                  <a:pt x="53" y="168"/>
                  <a:pt x="52" y="169"/>
                </a:cubicBezTo>
                <a:cubicBezTo>
                  <a:pt x="52" y="170"/>
                  <a:pt x="51" y="170"/>
                  <a:pt x="50" y="170"/>
                </a:cubicBezTo>
                <a:close/>
                <a:moveTo>
                  <a:pt x="129" y="171"/>
                </a:moveTo>
                <a:cubicBezTo>
                  <a:pt x="128" y="171"/>
                  <a:pt x="127" y="170"/>
                  <a:pt x="126" y="169"/>
                </a:cubicBezTo>
                <a:cubicBezTo>
                  <a:pt x="126" y="168"/>
                  <a:pt x="126" y="166"/>
                  <a:pt x="128" y="165"/>
                </a:cubicBezTo>
                <a:cubicBezTo>
                  <a:pt x="128" y="165"/>
                  <a:pt x="128" y="165"/>
                  <a:pt x="128" y="165"/>
                </a:cubicBezTo>
                <a:cubicBezTo>
                  <a:pt x="129" y="165"/>
                  <a:pt x="131" y="165"/>
                  <a:pt x="132" y="167"/>
                </a:cubicBezTo>
                <a:cubicBezTo>
                  <a:pt x="133" y="168"/>
                  <a:pt x="132" y="170"/>
                  <a:pt x="131" y="171"/>
                </a:cubicBezTo>
                <a:cubicBezTo>
                  <a:pt x="129" y="168"/>
                  <a:pt x="129" y="168"/>
                  <a:pt x="129" y="168"/>
                </a:cubicBezTo>
                <a:cubicBezTo>
                  <a:pt x="130" y="171"/>
                  <a:pt x="130" y="171"/>
                  <a:pt x="130" y="171"/>
                </a:cubicBezTo>
                <a:cubicBezTo>
                  <a:pt x="130" y="171"/>
                  <a:pt x="129" y="171"/>
                  <a:pt x="129" y="171"/>
                </a:cubicBezTo>
                <a:close/>
                <a:moveTo>
                  <a:pt x="62" y="176"/>
                </a:moveTo>
                <a:cubicBezTo>
                  <a:pt x="62" y="176"/>
                  <a:pt x="62" y="176"/>
                  <a:pt x="62" y="176"/>
                </a:cubicBezTo>
                <a:cubicBezTo>
                  <a:pt x="61" y="176"/>
                  <a:pt x="61" y="176"/>
                  <a:pt x="61" y="176"/>
                </a:cubicBezTo>
                <a:cubicBezTo>
                  <a:pt x="60" y="175"/>
                  <a:pt x="59" y="174"/>
                  <a:pt x="60" y="172"/>
                </a:cubicBezTo>
                <a:cubicBezTo>
                  <a:pt x="60" y="170"/>
                  <a:pt x="62" y="170"/>
                  <a:pt x="63" y="170"/>
                </a:cubicBezTo>
                <a:cubicBezTo>
                  <a:pt x="63" y="170"/>
                  <a:pt x="63" y="170"/>
                  <a:pt x="63" y="170"/>
                </a:cubicBezTo>
                <a:cubicBezTo>
                  <a:pt x="65" y="171"/>
                  <a:pt x="66" y="172"/>
                  <a:pt x="65" y="174"/>
                </a:cubicBezTo>
                <a:cubicBezTo>
                  <a:pt x="65" y="175"/>
                  <a:pt x="64" y="176"/>
                  <a:pt x="62" y="176"/>
                </a:cubicBezTo>
                <a:close/>
                <a:moveTo>
                  <a:pt x="116" y="176"/>
                </a:moveTo>
                <a:cubicBezTo>
                  <a:pt x="115" y="176"/>
                  <a:pt x="114" y="175"/>
                  <a:pt x="114" y="174"/>
                </a:cubicBezTo>
                <a:cubicBezTo>
                  <a:pt x="113" y="173"/>
                  <a:pt x="114" y="171"/>
                  <a:pt x="115" y="170"/>
                </a:cubicBezTo>
                <a:cubicBezTo>
                  <a:pt x="116" y="170"/>
                  <a:pt x="116" y="170"/>
                  <a:pt x="116" y="170"/>
                </a:cubicBezTo>
                <a:cubicBezTo>
                  <a:pt x="117" y="170"/>
                  <a:pt x="119" y="171"/>
                  <a:pt x="119" y="172"/>
                </a:cubicBezTo>
                <a:cubicBezTo>
                  <a:pt x="120" y="174"/>
                  <a:pt x="119" y="175"/>
                  <a:pt x="117" y="176"/>
                </a:cubicBezTo>
                <a:cubicBezTo>
                  <a:pt x="117" y="173"/>
                  <a:pt x="117" y="173"/>
                  <a:pt x="117" y="173"/>
                </a:cubicBezTo>
                <a:cubicBezTo>
                  <a:pt x="117" y="176"/>
                  <a:pt x="117" y="176"/>
                  <a:pt x="117" y="176"/>
                </a:cubicBezTo>
                <a:lnTo>
                  <a:pt x="116" y="176"/>
                </a:lnTo>
                <a:close/>
                <a:moveTo>
                  <a:pt x="76" y="179"/>
                </a:moveTo>
                <a:cubicBezTo>
                  <a:pt x="75" y="179"/>
                  <a:pt x="75" y="179"/>
                  <a:pt x="75" y="179"/>
                </a:cubicBezTo>
                <a:cubicBezTo>
                  <a:pt x="75" y="179"/>
                  <a:pt x="75" y="179"/>
                  <a:pt x="75" y="179"/>
                </a:cubicBezTo>
                <a:cubicBezTo>
                  <a:pt x="74" y="179"/>
                  <a:pt x="73" y="177"/>
                  <a:pt x="73" y="176"/>
                </a:cubicBezTo>
                <a:cubicBezTo>
                  <a:pt x="73" y="174"/>
                  <a:pt x="74" y="173"/>
                  <a:pt x="76" y="173"/>
                </a:cubicBezTo>
                <a:cubicBezTo>
                  <a:pt x="78" y="174"/>
                  <a:pt x="79" y="175"/>
                  <a:pt x="79" y="177"/>
                </a:cubicBezTo>
                <a:cubicBezTo>
                  <a:pt x="78" y="178"/>
                  <a:pt x="77" y="179"/>
                  <a:pt x="76" y="179"/>
                </a:cubicBezTo>
                <a:close/>
                <a:moveTo>
                  <a:pt x="103" y="179"/>
                </a:moveTo>
                <a:cubicBezTo>
                  <a:pt x="102" y="179"/>
                  <a:pt x="100" y="178"/>
                  <a:pt x="100" y="177"/>
                </a:cubicBezTo>
                <a:cubicBezTo>
                  <a:pt x="100" y="175"/>
                  <a:pt x="101" y="174"/>
                  <a:pt x="103" y="173"/>
                </a:cubicBezTo>
                <a:cubicBezTo>
                  <a:pt x="103" y="173"/>
                  <a:pt x="103" y="173"/>
                  <a:pt x="103" y="173"/>
                </a:cubicBezTo>
                <a:cubicBezTo>
                  <a:pt x="104" y="173"/>
                  <a:pt x="106" y="174"/>
                  <a:pt x="106" y="176"/>
                </a:cubicBezTo>
                <a:cubicBezTo>
                  <a:pt x="106" y="177"/>
                  <a:pt x="105" y="179"/>
                  <a:pt x="104" y="179"/>
                </a:cubicBezTo>
                <a:cubicBezTo>
                  <a:pt x="103" y="176"/>
                  <a:pt x="103" y="176"/>
                  <a:pt x="103" y="176"/>
                </a:cubicBezTo>
                <a:cubicBezTo>
                  <a:pt x="103" y="179"/>
                  <a:pt x="103" y="179"/>
                  <a:pt x="103" y="179"/>
                </a:cubicBezTo>
                <a:close/>
                <a:moveTo>
                  <a:pt x="89" y="180"/>
                </a:moveTo>
                <a:cubicBezTo>
                  <a:pt x="89" y="180"/>
                  <a:pt x="89" y="180"/>
                  <a:pt x="89" y="180"/>
                </a:cubicBezTo>
                <a:cubicBezTo>
                  <a:pt x="88" y="180"/>
                  <a:pt x="86" y="179"/>
                  <a:pt x="86" y="177"/>
                </a:cubicBezTo>
                <a:cubicBezTo>
                  <a:pt x="86" y="176"/>
                  <a:pt x="88" y="174"/>
                  <a:pt x="89" y="174"/>
                </a:cubicBezTo>
                <a:cubicBezTo>
                  <a:pt x="91" y="174"/>
                  <a:pt x="92" y="176"/>
                  <a:pt x="92" y="177"/>
                </a:cubicBezTo>
                <a:cubicBezTo>
                  <a:pt x="92" y="179"/>
                  <a:pt x="91" y="180"/>
                  <a:pt x="89" y="180"/>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5" name="Freeform 16">
            <a:extLst>
              <a:ext uri="{FF2B5EF4-FFF2-40B4-BE49-F238E27FC236}">
                <a16:creationId xmlns:a16="http://schemas.microsoft.com/office/drawing/2014/main" id="{8B3FCBE7-B692-D58F-BBBC-7B8CED531632}"/>
              </a:ext>
            </a:extLst>
          </p:cNvPr>
          <p:cNvSpPr>
            <a:spLocks noEditPoints="1"/>
          </p:cNvSpPr>
          <p:nvPr/>
        </p:nvSpPr>
        <p:spPr bwMode="auto">
          <a:xfrm>
            <a:off x="1393031" y="4152106"/>
            <a:ext cx="188912" cy="225425"/>
          </a:xfrm>
          <a:custGeom>
            <a:avLst/>
            <a:gdLst/>
            <a:ahLst/>
            <a:cxnLst>
              <a:cxn ang="0">
                <a:pos x="50" y="30"/>
              </a:cxn>
              <a:cxn ang="0">
                <a:pos x="48" y="42"/>
              </a:cxn>
              <a:cxn ang="0">
                <a:pos x="43" y="51"/>
              </a:cxn>
              <a:cxn ang="0">
                <a:pos x="35" y="58"/>
              </a:cxn>
              <a:cxn ang="0">
                <a:pos x="25" y="60"/>
              </a:cxn>
              <a:cxn ang="0">
                <a:pos x="15" y="58"/>
              </a:cxn>
              <a:cxn ang="0">
                <a:pos x="7" y="51"/>
              </a:cxn>
              <a:cxn ang="0">
                <a:pos x="2" y="42"/>
              </a:cxn>
              <a:cxn ang="0">
                <a:pos x="0" y="30"/>
              </a:cxn>
              <a:cxn ang="0">
                <a:pos x="2" y="18"/>
              </a:cxn>
              <a:cxn ang="0">
                <a:pos x="7" y="9"/>
              </a:cxn>
              <a:cxn ang="0">
                <a:pos x="15" y="3"/>
              </a:cxn>
              <a:cxn ang="0">
                <a:pos x="25" y="0"/>
              </a:cxn>
              <a:cxn ang="0">
                <a:pos x="35" y="3"/>
              </a:cxn>
              <a:cxn ang="0">
                <a:pos x="43" y="9"/>
              </a:cxn>
              <a:cxn ang="0">
                <a:pos x="48" y="18"/>
              </a:cxn>
              <a:cxn ang="0">
                <a:pos x="50" y="30"/>
              </a:cxn>
              <a:cxn ang="0">
                <a:pos x="39" y="30"/>
              </a:cxn>
              <a:cxn ang="0">
                <a:pos x="38" y="22"/>
              </a:cxn>
              <a:cxn ang="0">
                <a:pos x="35" y="16"/>
              </a:cxn>
              <a:cxn ang="0">
                <a:pos x="30" y="12"/>
              </a:cxn>
              <a:cxn ang="0">
                <a:pos x="25" y="10"/>
              </a:cxn>
              <a:cxn ang="0">
                <a:pos x="19" y="12"/>
              </a:cxn>
              <a:cxn ang="0">
                <a:pos x="14" y="16"/>
              </a:cxn>
              <a:cxn ang="0">
                <a:pos x="12" y="22"/>
              </a:cxn>
              <a:cxn ang="0">
                <a:pos x="11" y="30"/>
              </a:cxn>
              <a:cxn ang="0">
                <a:pos x="12" y="38"/>
              </a:cxn>
              <a:cxn ang="0">
                <a:pos x="14" y="44"/>
              </a:cxn>
              <a:cxn ang="0">
                <a:pos x="19" y="48"/>
              </a:cxn>
              <a:cxn ang="0">
                <a:pos x="25" y="50"/>
              </a:cxn>
              <a:cxn ang="0">
                <a:pos x="30" y="48"/>
              </a:cxn>
              <a:cxn ang="0">
                <a:pos x="35" y="44"/>
              </a:cxn>
              <a:cxn ang="0">
                <a:pos x="38" y="38"/>
              </a:cxn>
              <a:cxn ang="0">
                <a:pos x="39" y="30"/>
              </a:cxn>
            </a:cxnLst>
            <a:rect l="0" t="0" r="r" b="b"/>
            <a:pathLst>
              <a:path w="50" h="60">
                <a:moveTo>
                  <a:pt x="50" y="30"/>
                </a:moveTo>
                <a:cubicBezTo>
                  <a:pt x="50" y="34"/>
                  <a:pt x="49" y="38"/>
                  <a:pt x="48" y="42"/>
                </a:cubicBezTo>
                <a:cubicBezTo>
                  <a:pt x="47" y="46"/>
                  <a:pt x="45" y="49"/>
                  <a:pt x="43" y="51"/>
                </a:cubicBezTo>
                <a:cubicBezTo>
                  <a:pt x="40" y="54"/>
                  <a:pt x="38" y="56"/>
                  <a:pt x="35" y="58"/>
                </a:cubicBezTo>
                <a:cubicBezTo>
                  <a:pt x="32" y="59"/>
                  <a:pt x="28" y="60"/>
                  <a:pt x="25" y="60"/>
                </a:cubicBezTo>
                <a:cubicBezTo>
                  <a:pt x="21" y="60"/>
                  <a:pt x="18" y="59"/>
                  <a:pt x="15" y="58"/>
                </a:cubicBezTo>
                <a:cubicBezTo>
                  <a:pt x="12" y="56"/>
                  <a:pt x="9" y="54"/>
                  <a:pt x="7" y="51"/>
                </a:cubicBezTo>
                <a:cubicBezTo>
                  <a:pt x="5" y="49"/>
                  <a:pt x="3" y="46"/>
                  <a:pt x="2" y="42"/>
                </a:cubicBezTo>
                <a:cubicBezTo>
                  <a:pt x="0" y="38"/>
                  <a:pt x="0" y="34"/>
                  <a:pt x="0" y="30"/>
                </a:cubicBezTo>
                <a:cubicBezTo>
                  <a:pt x="0" y="26"/>
                  <a:pt x="0" y="22"/>
                  <a:pt x="2" y="18"/>
                </a:cubicBezTo>
                <a:cubicBezTo>
                  <a:pt x="3" y="15"/>
                  <a:pt x="5" y="12"/>
                  <a:pt x="7" y="9"/>
                </a:cubicBezTo>
                <a:cubicBezTo>
                  <a:pt x="9" y="6"/>
                  <a:pt x="12" y="4"/>
                  <a:pt x="15" y="3"/>
                </a:cubicBezTo>
                <a:cubicBezTo>
                  <a:pt x="18" y="1"/>
                  <a:pt x="21" y="0"/>
                  <a:pt x="25" y="0"/>
                </a:cubicBezTo>
                <a:cubicBezTo>
                  <a:pt x="28" y="0"/>
                  <a:pt x="32" y="1"/>
                  <a:pt x="35" y="3"/>
                </a:cubicBezTo>
                <a:cubicBezTo>
                  <a:pt x="38" y="4"/>
                  <a:pt x="40" y="6"/>
                  <a:pt x="43" y="9"/>
                </a:cubicBezTo>
                <a:cubicBezTo>
                  <a:pt x="45" y="12"/>
                  <a:pt x="47" y="15"/>
                  <a:pt x="48" y="18"/>
                </a:cubicBezTo>
                <a:cubicBezTo>
                  <a:pt x="49" y="22"/>
                  <a:pt x="50" y="26"/>
                  <a:pt x="50" y="30"/>
                </a:cubicBezTo>
                <a:close/>
                <a:moveTo>
                  <a:pt x="39" y="30"/>
                </a:moveTo>
                <a:cubicBezTo>
                  <a:pt x="39" y="27"/>
                  <a:pt x="38" y="25"/>
                  <a:pt x="38" y="22"/>
                </a:cubicBezTo>
                <a:cubicBezTo>
                  <a:pt x="37" y="20"/>
                  <a:pt x="36" y="18"/>
                  <a:pt x="35" y="16"/>
                </a:cubicBezTo>
                <a:cubicBezTo>
                  <a:pt x="34" y="14"/>
                  <a:pt x="32" y="13"/>
                  <a:pt x="30" y="12"/>
                </a:cubicBezTo>
                <a:cubicBezTo>
                  <a:pt x="29" y="11"/>
                  <a:pt x="27" y="10"/>
                  <a:pt x="25" y="10"/>
                </a:cubicBezTo>
                <a:cubicBezTo>
                  <a:pt x="23" y="10"/>
                  <a:pt x="21" y="11"/>
                  <a:pt x="19" y="12"/>
                </a:cubicBezTo>
                <a:cubicBezTo>
                  <a:pt x="17" y="13"/>
                  <a:pt x="16" y="14"/>
                  <a:pt x="14" y="16"/>
                </a:cubicBezTo>
                <a:cubicBezTo>
                  <a:pt x="13" y="18"/>
                  <a:pt x="12" y="20"/>
                  <a:pt x="12" y="22"/>
                </a:cubicBezTo>
                <a:cubicBezTo>
                  <a:pt x="11" y="25"/>
                  <a:pt x="11" y="27"/>
                  <a:pt x="11" y="30"/>
                </a:cubicBezTo>
                <a:cubicBezTo>
                  <a:pt x="11" y="33"/>
                  <a:pt x="11" y="36"/>
                  <a:pt x="12" y="38"/>
                </a:cubicBezTo>
                <a:cubicBezTo>
                  <a:pt x="12" y="41"/>
                  <a:pt x="13" y="43"/>
                  <a:pt x="14" y="44"/>
                </a:cubicBezTo>
                <a:cubicBezTo>
                  <a:pt x="16" y="46"/>
                  <a:pt x="17" y="47"/>
                  <a:pt x="19" y="48"/>
                </a:cubicBezTo>
                <a:cubicBezTo>
                  <a:pt x="21" y="49"/>
                  <a:pt x="23" y="50"/>
                  <a:pt x="25" y="50"/>
                </a:cubicBezTo>
                <a:cubicBezTo>
                  <a:pt x="27" y="50"/>
                  <a:pt x="29" y="49"/>
                  <a:pt x="30" y="48"/>
                </a:cubicBezTo>
                <a:cubicBezTo>
                  <a:pt x="32" y="47"/>
                  <a:pt x="34" y="46"/>
                  <a:pt x="35" y="44"/>
                </a:cubicBezTo>
                <a:cubicBezTo>
                  <a:pt x="36" y="43"/>
                  <a:pt x="37" y="41"/>
                  <a:pt x="38" y="38"/>
                </a:cubicBezTo>
                <a:cubicBezTo>
                  <a:pt x="38" y="36"/>
                  <a:pt x="39" y="33"/>
                  <a:pt x="39" y="30"/>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6" name="Freeform 17">
            <a:extLst>
              <a:ext uri="{FF2B5EF4-FFF2-40B4-BE49-F238E27FC236}">
                <a16:creationId xmlns:a16="http://schemas.microsoft.com/office/drawing/2014/main" id="{08E8C4F2-9655-A554-7418-8473AD9E8BAF}"/>
              </a:ext>
            </a:extLst>
          </p:cNvPr>
          <p:cNvSpPr/>
          <p:nvPr/>
        </p:nvSpPr>
        <p:spPr bwMode="auto">
          <a:xfrm>
            <a:off x="1615281" y="4160044"/>
            <a:ext cx="168275" cy="212725"/>
          </a:xfrm>
          <a:custGeom>
            <a:avLst/>
            <a:gdLst/>
            <a:ahLst/>
            <a:cxnLst>
              <a:cxn ang="0">
                <a:pos x="0" y="57"/>
              </a:cxn>
              <a:cxn ang="0">
                <a:pos x="0" y="49"/>
              </a:cxn>
              <a:cxn ang="0">
                <a:pos x="3" y="43"/>
              </a:cxn>
              <a:cxn ang="0">
                <a:pos x="8" y="37"/>
              </a:cxn>
              <a:cxn ang="0">
                <a:pos x="15" y="31"/>
              </a:cxn>
              <a:cxn ang="0">
                <a:pos x="22" y="28"/>
              </a:cxn>
              <a:cxn ang="0">
                <a:pos x="27" y="25"/>
              </a:cxn>
              <a:cxn ang="0">
                <a:pos x="31" y="22"/>
              </a:cxn>
              <a:cxn ang="0">
                <a:pos x="32" y="18"/>
              </a:cxn>
              <a:cxn ang="0">
                <a:pos x="30" y="12"/>
              </a:cxn>
              <a:cxn ang="0">
                <a:pos x="22" y="10"/>
              </a:cxn>
              <a:cxn ang="0">
                <a:pos x="17" y="10"/>
              </a:cxn>
              <a:cxn ang="0">
                <a:pos x="13" y="12"/>
              </a:cxn>
              <a:cxn ang="0">
                <a:pos x="10" y="15"/>
              </a:cxn>
              <a:cxn ang="0">
                <a:pos x="7" y="17"/>
              </a:cxn>
              <a:cxn ang="0">
                <a:pos x="0" y="9"/>
              </a:cxn>
              <a:cxn ang="0">
                <a:pos x="4" y="7"/>
              </a:cxn>
              <a:cxn ang="0">
                <a:pos x="9" y="4"/>
              </a:cxn>
              <a:cxn ang="0">
                <a:pos x="15" y="1"/>
              </a:cxn>
              <a:cxn ang="0">
                <a:pos x="24" y="0"/>
              </a:cxn>
              <a:cxn ang="0">
                <a:pos x="32" y="1"/>
              </a:cxn>
              <a:cxn ang="0">
                <a:pos x="38" y="5"/>
              </a:cxn>
              <a:cxn ang="0">
                <a:pos x="42" y="10"/>
              </a:cxn>
              <a:cxn ang="0">
                <a:pos x="44" y="16"/>
              </a:cxn>
              <a:cxn ang="0">
                <a:pos x="42" y="23"/>
              </a:cxn>
              <a:cxn ang="0">
                <a:pos x="39" y="28"/>
              </a:cxn>
              <a:cxn ang="0">
                <a:pos x="34" y="31"/>
              </a:cxn>
              <a:cxn ang="0">
                <a:pos x="29" y="34"/>
              </a:cxn>
              <a:cxn ang="0">
                <a:pos x="25" y="36"/>
              </a:cxn>
              <a:cxn ang="0">
                <a:pos x="20" y="39"/>
              </a:cxn>
              <a:cxn ang="0">
                <a:pos x="15" y="43"/>
              </a:cxn>
              <a:cxn ang="0">
                <a:pos x="13" y="47"/>
              </a:cxn>
              <a:cxn ang="0">
                <a:pos x="45" y="47"/>
              </a:cxn>
              <a:cxn ang="0">
                <a:pos x="45" y="57"/>
              </a:cxn>
              <a:cxn ang="0">
                <a:pos x="0" y="57"/>
              </a:cxn>
            </a:cxnLst>
            <a:rect l="0" t="0" r="r" b="b"/>
            <a:pathLst>
              <a:path w="45" h="57">
                <a:moveTo>
                  <a:pt x="0" y="57"/>
                </a:moveTo>
                <a:cubicBezTo>
                  <a:pt x="0" y="54"/>
                  <a:pt x="0" y="52"/>
                  <a:pt x="0" y="49"/>
                </a:cubicBezTo>
                <a:cubicBezTo>
                  <a:pt x="1" y="47"/>
                  <a:pt x="2" y="45"/>
                  <a:pt x="3" y="43"/>
                </a:cubicBezTo>
                <a:cubicBezTo>
                  <a:pt x="4" y="41"/>
                  <a:pt x="6" y="39"/>
                  <a:pt x="8" y="37"/>
                </a:cubicBezTo>
                <a:cubicBezTo>
                  <a:pt x="10" y="35"/>
                  <a:pt x="12" y="33"/>
                  <a:pt x="15" y="31"/>
                </a:cubicBezTo>
                <a:cubicBezTo>
                  <a:pt x="18" y="30"/>
                  <a:pt x="20" y="29"/>
                  <a:pt x="22" y="28"/>
                </a:cubicBezTo>
                <a:cubicBezTo>
                  <a:pt x="24" y="27"/>
                  <a:pt x="26" y="26"/>
                  <a:pt x="27" y="25"/>
                </a:cubicBezTo>
                <a:cubicBezTo>
                  <a:pt x="29" y="24"/>
                  <a:pt x="30" y="23"/>
                  <a:pt x="31" y="22"/>
                </a:cubicBezTo>
                <a:cubicBezTo>
                  <a:pt x="32" y="20"/>
                  <a:pt x="32" y="19"/>
                  <a:pt x="32" y="18"/>
                </a:cubicBezTo>
                <a:cubicBezTo>
                  <a:pt x="32" y="16"/>
                  <a:pt x="31" y="14"/>
                  <a:pt x="30" y="12"/>
                </a:cubicBezTo>
                <a:cubicBezTo>
                  <a:pt x="28" y="10"/>
                  <a:pt x="25" y="10"/>
                  <a:pt x="22" y="10"/>
                </a:cubicBezTo>
                <a:cubicBezTo>
                  <a:pt x="20" y="10"/>
                  <a:pt x="18" y="10"/>
                  <a:pt x="17" y="10"/>
                </a:cubicBezTo>
                <a:cubicBezTo>
                  <a:pt x="15" y="11"/>
                  <a:pt x="14" y="11"/>
                  <a:pt x="13" y="12"/>
                </a:cubicBezTo>
                <a:cubicBezTo>
                  <a:pt x="12" y="13"/>
                  <a:pt x="11" y="14"/>
                  <a:pt x="10" y="15"/>
                </a:cubicBezTo>
                <a:cubicBezTo>
                  <a:pt x="9" y="16"/>
                  <a:pt x="8" y="16"/>
                  <a:pt x="7" y="17"/>
                </a:cubicBezTo>
                <a:cubicBezTo>
                  <a:pt x="0" y="9"/>
                  <a:pt x="0" y="9"/>
                  <a:pt x="0" y="9"/>
                </a:cubicBezTo>
                <a:cubicBezTo>
                  <a:pt x="1" y="9"/>
                  <a:pt x="2" y="8"/>
                  <a:pt x="4" y="7"/>
                </a:cubicBezTo>
                <a:cubicBezTo>
                  <a:pt x="5" y="6"/>
                  <a:pt x="7" y="5"/>
                  <a:pt x="9" y="4"/>
                </a:cubicBezTo>
                <a:cubicBezTo>
                  <a:pt x="11" y="3"/>
                  <a:pt x="13" y="2"/>
                  <a:pt x="15" y="1"/>
                </a:cubicBezTo>
                <a:cubicBezTo>
                  <a:pt x="18" y="0"/>
                  <a:pt x="21" y="0"/>
                  <a:pt x="24" y="0"/>
                </a:cubicBezTo>
                <a:cubicBezTo>
                  <a:pt x="27" y="0"/>
                  <a:pt x="30" y="0"/>
                  <a:pt x="32" y="1"/>
                </a:cubicBezTo>
                <a:cubicBezTo>
                  <a:pt x="35" y="2"/>
                  <a:pt x="37" y="3"/>
                  <a:pt x="38" y="5"/>
                </a:cubicBezTo>
                <a:cubicBezTo>
                  <a:pt x="40" y="6"/>
                  <a:pt x="42" y="8"/>
                  <a:pt x="42" y="10"/>
                </a:cubicBezTo>
                <a:cubicBezTo>
                  <a:pt x="43" y="12"/>
                  <a:pt x="44" y="14"/>
                  <a:pt x="44" y="16"/>
                </a:cubicBezTo>
                <a:cubicBezTo>
                  <a:pt x="44" y="19"/>
                  <a:pt x="43" y="21"/>
                  <a:pt x="42" y="23"/>
                </a:cubicBezTo>
                <a:cubicBezTo>
                  <a:pt x="41" y="25"/>
                  <a:pt x="40" y="26"/>
                  <a:pt x="39" y="28"/>
                </a:cubicBezTo>
                <a:cubicBezTo>
                  <a:pt x="37" y="29"/>
                  <a:pt x="36" y="30"/>
                  <a:pt x="34" y="31"/>
                </a:cubicBezTo>
                <a:cubicBezTo>
                  <a:pt x="32" y="32"/>
                  <a:pt x="31" y="33"/>
                  <a:pt x="29" y="34"/>
                </a:cubicBezTo>
                <a:cubicBezTo>
                  <a:pt x="28" y="35"/>
                  <a:pt x="26" y="35"/>
                  <a:pt x="25" y="36"/>
                </a:cubicBezTo>
                <a:cubicBezTo>
                  <a:pt x="23" y="37"/>
                  <a:pt x="21" y="38"/>
                  <a:pt x="20" y="39"/>
                </a:cubicBezTo>
                <a:cubicBezTo>
                  <a:pt x="18" y="40"/>
                  <a:pt x="17" y="42"/>
                  <a:pt x="15" y="43"/>
                </a:cubicBezTo>
                <a:cubicBezTo>
                  <a:pt x="14" y="44"/>
                  <a:pt x="13" y="46"/>
                  <a:pt x="13" y="47"/>
                </a:cubicBezTo>
                <a:cubicBezTo>
                  <a:pt x="45" y="47"/>
                  <a:pt x="45" y="47"/>
                  <a:pt x="45" y="47"/>
                </a:cubicBezTo>
                <a:cubicBezTo>
                  <a:pt x="45" y="57"/>
                  <a:pt x="45" y="57"/>
                  <a:pt x="45" y="57"/>
                </a:cubicBezTo>
                <a:lnTo>
                  <a:pt x="0" y="57"/>
                </a:ln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7" name="Freeform 18">
            <a:extLst>
              <a:ext uri="{FF2B5EF4-FFF2-40B4-BE49-F238E27FC236}">
                <a16:creationId xmlns:a16="http://schemas.microsoft.com/office/drawing/2014/main" id="{7DC5AF67-BAB4-23D5-2328-C7CB9F567CAB}"/>
              </a:ext>
            </a:extLst>
          </p:cNvPr>
          <p:cNvSpPr>
            <a:spLocks noEditPoints="1"/>
          </p:cNvSpPr>
          <p:nvPr/>
        </p:nvSpPr>
        <p:spPr bwMode="auto">
          <a:xfrm>
            <a:off x="2620169" y="2985294"/>
            <a:ext cx="588962" cy="592137"/>
          </a:xfrm>
          <a:custGeom>
            <a:avLst/>
            <a:gdLst/>
            <a:ahLst/>
            <a:cxnLst>
              <a:cxn ang="0">
                <a:pos x="82" y="3"/>
              </a:cxn>
              <a:cxn ang="0">
                <a:pos x="68" y="1"/>
              </a:cxn>
              <a:cxn ang="0">
                <a:pos x="91" y="7"/>
              </a:cxn>
              <a:cxn ang="0">
                <a:pos x="92" y="7"/>
              </a:cxn>
              <a:cxn ang="0">
                <a:pos x="59" y="6"/>
              </a:cxn>
              <a:cxn ang="0">
                <a:pos x="102" y="9"/>
              </a:cxn>
              <a:cxn ang="0">
                <a:pos x="106" y="8"/>
              </a:cxn>
              <a:cxn ang="0">
                <a:pos x="44" y="8"/>
              </a:cxn>
              <a:cxn ang="0">
                <a:pos x="113" y="14"/>
              </a:cxn>
              <a:cxn ang="0">
                <a:pos x="116" y="13"/>
              </a:cxn>
              <a:cxn ang="0">
                <a:pos x="33" y="15"/>
              </a:cxn>
              <a:cxn ang="0">
                <a:pos x="123" y="20"/>
              </a:cxn>
              <a:cxn ang="0">
                <a:pos x="126" y="16"/>
              </a:cxn>
              <a:cxn ang="0">
                <a:pos x="24" y="23"/>
              </a:cxn>
              <a:cxn ang="0">
                <a:pos x="133" y="29"/>
              </a:cxn>
              <a:cxn ang="0">
                <a:pos x="135" y="28"/>
              </a:cxn>
              <a:cxn ang="0">
                <a:pos x="16" y="32"/>
              </a:cxn>
              <a:cxn ang="0">
                <a:pos x="139" y="37"/>
              </a:cxn>
              <a:cxn ang="0">
                <a:pos x="141" y="38"/>
              </a:cxn>
              <a:cxn ang="0">
                <a:pos x="12" y="41"/>
              </a:cxn>
              <a:cxn ang="0">
                <a:pos x="145" y="47"/>
              </a:cxn>
              <a:cxn ang="0">
                <a:pos x="148" y="48"/>
              </a:cxn>
              <a:cxn ang="0">
                <a:pos x="4" y="54"/>
              </a:cxn>
              <a:cxn ang="0">
                <a:pos x="151" y="60"/>
              </a:cxn>
              <a:cxn ang="0">
                <a:pos x="154" y="56"/>
              </a:cxn>
              <a:cxn ang="0">
                <a:pos x="1" y="66"/>
              </a:cxn>
              <a:cxn ang="0">
                <a:pos x="4" y="69"/>
              </a:cxn>
              <a:cxn ang="0">
                <a:pos x="156" y="68"/>
              </a:cxn>
              <a:cxn ang="0">
                <a:pos x="0" y="78"/>
              </a:cxn>
              <a:cxn ang="0">
                <a:pos x="154" y="82"/>
              </a:cxn>
              <a:cxn ang="0">
                <a:pos x="154" y="82"/>
              </a:cxn>
              <a:cxn ang="0">
                <a:pos x="3" y="87"/>
              </a:cxn>
              <a:cxn ang="0">
                <a:pos x="154" y="94"/>
              </a:cxn>
              <a:cxn ang="0">
                <a:pos x="156" y="92"/>
              </a:cxn>
              <a:cxn ang="0">
                <a:pos x="3" y="102"/>
              </a:cxn>
              <a:cxn ang="0">
                <a:pos x="6" y="104"/>
              </a:cxn>
              <a:cxn ang="0">
                <a:pos x="152" y="100"/>
              </a:cxn>
              <a:cxn ang="0">
                <a:pos x="8" y="114"/>
              </a:cxn>
              <a:cxn ang="0">
                <a:pos x="13" y="112"/>
              </a:cxn>
              <a:cxn ang="0">
                <a:pos x="144" y="113"/>
              </a:cxn>
              <a:cxn ang="0">
                <a:pos x="148" y="115"/>
              </a:cxn>
              <a:cxn ang="0">
                <a:pos x="15" y="121"/>
              </a:cxn>
              <a:cxn ang="0">
                <a:pos x="138" y="126"/>
              </a:cxn>
              <a:cxn ang="0">
                <a:pos x="140" y="126"/>
              </a:cxn>
              <a:cxn ang="0">
                <a:pos x="26" y="130"/>
              </a:cxn>
              <a:cxn ang="0">
                <a:pos x="130" y="131"/>
              </a:cxn>
              <a:cxn ang="0">
                <a:pos x="33" y="143"/>
              </a:cxn>
              <a:cxn ang="0">
                <a:pos x="35" y="142"/>
              </a:cxn>
              <a:cxn ang="0">
                <a:pos x="121" y="139"/>
              </a:cxn>
              <a:cxn ang="0">
                <a:pos x="44" y="149"/>
              </a:cxn>
              <a:cxn ang="0">
                <a:pos x="44" y="144"/>
              </a:cxn>
              <a:cxn ang="0">
                <a:pos x="110" y="148"/>
              </a:cxn>
              <a:cxn ang="0">
                <a:pos x="113" y="147"/>
              </a:cxn>
              <a:cxn ang="0">
                <a:pos x="54" y="154"/>
              </a:cxn>
              <a:cxn ang="0">
                <a:pos x="55" y="154"/>
              </a:cxn>
              <a:cxn ang="0">
                <a:pos x="104" y="151"/>
              </a:cxn>
              <a:cxn ang="0">
                <a:pos x="66" y="156"/>
              </a:cxn>
              <a:cxn ang="0">
                <a:pos x="66" y="157"/>
              </a:cxn>
              <a:cxn ang="0">
                <a:pos x="93" y="154"/>
              </a:cxn>
              <a:cxn ang="0">
                <a:pos x="78" y="158"/>
              </a:cxn>
            </a:cxnLst>
            <a:rect l="0" t="0" r="r" b="b"/>
            <a:pathLst>
              <a:path w="157" h="158">
                <a:moveTo>
                  <a:pt x="80" y="6"/>
                </a:moveTo>
                <a:cubicBezTo>
                  <a:pt x="78" y="6"/>
                  <a:pt x="77" y="4"/>
                  <a:pt x="77" y="3"/>
                </a:cubicBezTo>
                <a:cubicBezTo>
                  <a:pt x="77" y="2"/>
                  <a:pt x="78" y="0"/>
                  <a:pt x="80" y="0"/>
                </a:cubicBezTo>
                <a:cubicBezTo>
                  <a:pt x="80" y="0"/>
                  <a:pt x="80" y="0"/>
                  <a:pt x="80" y="0"/>
                </a:cubicBezTo>
                <a:cubicBezTo>
                  <a:pt x="81" y="0"/>
                  <a:pt x="82" y="2"/>
                  <a:pt x="82" y="3"/>
                </a:cubicBezTo>
                <a:cubicBezTo>
                  <a:pt x="82" y="4"/>
                  <a:pt x="81" y="6"/>
                  <a:pt x="80" y="6"/>
                </a:cubicBezTo>
                <a:close/>
                <a:moveTo>
                  <a:pt x="68" y="6"/>
                </a:moveTo>
                <a:cubicBezTo>
                  <a:pt x="67" y="6"/>
                  <a:pt x="65" y="5"/>
                  <a:pt x="65" y="4"/>
                </a:cubicBezTo>
                <a:cubicBezTo>
                  <a:pt x="65" y="3"/>
                  <a:pt x="66" y="1"/>
                  <a:pt x="67" y="1"/>
                </a:cubicBezTo>
                <a:cubicBezTo>
                  <a:pt x="68" y="1"/>
                  <a:pt x="68" y="1"/>
                  <a:pt x="68" y="1"/>
                </a:cubicBezTo>
                <a:cubicBezTo>
                  <a:pt x="69" y="1"/>
                  <a:pt x="70" y="2"/>
                  <a:pt x="70" y="3"/>
                </a:cubicBezTo>
                <a:cubicBezTo>
                  <a:pt x="70" y="5"/>
                  <a:pt x="70" y="6"/>
                  <a:pt x="68" y="6"/>
                </a:cubicBezTo>
                <a:close/>
                <a:moveTo>
                  <a:pt x="92" y="7"/>
                </a:moveTo>
                <a:cubicBezTo>
                  <a:pt x="91" y="7"/>
                  <a:pt x="91" y="7"/>
                  <a:pt x="91" y="7"/>
                </a:cubicBezTo>
                <a:cubicBezTo>
                  <a:pt x="91" y="7"/>
                  <a:pt x="91" y="7"/>
                  <a:pt x="91" y="7"/>
                </a:cubicBezTo>
                <a:cubicBezTo>
                  <a:pt x="90" y="6"/>
                  <a:pt x="89" y="5"/>
                  <a:pt x="89" y="4"/>
                </a:cubicBezTo>
                <a:cubicBezTo>
                  <a:pt x="89" y="2"/>
                  <a:pt x="91" y="1"/>
                  <a:pt x="92" y="2"/>
                </a:cubicBezTo>
                <a:cubicBezTo>
                  <a:pt x="92" y="2"/>
                  <a:pt x="92" y="2"/>
                  <a:pt x="92" y="2"/>
                </a:cubicBezTo>
                <a:cubicBezTo>
                  <a:pt x="93" y="2"/>
                  <a:pt x="94" y="3"/>
                  <a:pt x="94" y="4"/>
                </a:cubicBezTo>
                <a:cubicBezTo>
                  <a:pt x="94" y="6"/>
                  <a:pt x="93" y="7"/>
                  <a:pt x="92" y="7"/>
                </a:cubicBezTo>
                <a:close/>
                <a:moveTo>
                  <a:pt x="56" y="9"/>
                </a:moveTo>
                <a:cubicBezTo>
                  <a:pt x="55" y="9"/>
                  <a:pt x="54" y="8"/>
                  <a:pt x="54" y="7"/>
                </a:cubicBezTo>
                <a:cubicBezTo>
                  <a:pt x="53" y="6"/>
                  <a:pt x="54" y="4"/>
                  <a:pt x="55" y="4"/>
                </a:cubicBezTo>
                <a:cubicBezTo>
                  <a:pt x="55" y="4"/>
                  <a:pt x="55" y="4"/>
                  <a:pt x="55" y="4"/>
                </a:cubicBezTo>
                <a:cubicBezTo>
                  <a:pt x="57" y="3"/>
                  <a:pt x="58" y="4"/>
                  <a:pt x="59" y="6"/>
                </a:cubicBezTo>
                <a:cubicBezTo>
                  <a:pt x="59" y="7"/>
                  <a:pt x="58" y="8"/>
                  <a:pt x="57" y="9"/>
                </a:cubicBezTo>
                <a:cubicBezTo>
                  <a:pt x="57" y="9"/>
                  <a:pt x="57" y="9"/>
                  <a:pt x="57" y="9"/>
                </a:cubicBezTo>
                <a:lnTo>
                  <a:pt x="56" y="9"/>
                </a:lnTo>
                <a:close/>
                <a:moveTo>
                  <a:pt x="103" y="10"/>
                </a:moveTo>
                <a:cubicBezTo>
                  <a:pt x="102" y="9"/>
                  <a:pt x="102" y="9"/>
                  <a:pt x="102" y="9"/>
                </a:cubicBezTo>
                <a:cubicBezTo>
                  <a:pt x="102" y="9"/>
                  <a:pt x="102" y="9"/>
                  <a:pt x="102" y="9"/>
                </a:cubicBezTo>
                <a:cubicBezTo>
                  <a:pt x="101" y="9"/>
                  <a:pt x="100" y="8"/>
                  <a:pt x="101" y="6"/>
                </a:cubicBezTo>
                <a:cubicBezTo>
                  <a:pt x="101" y="5"/>
                  <a:pt x="103" y="4"/>
                  <a:pt x="104" y="5"/>
                </a:cubicBezTo>
                <a:cubicBezTo>
                  <a:pt x="104" y="5"/>
                  <a:pt x="104" y="5"/>
                  <a:pt x="104" y="5"/>
                </a:cubicBezTo>
                <a:cubicBezTo>
                  <a:pt x="105" y="5"/>
                  <a:pt x="106" y="7"/>
                  <a:pt x="106" y="8"/>
                </a:cubicBezTo>
                <a:cubicBezTo>
                  <a:pt x="105" y="9"/>
                  <a:pt x="104" y="10"/>
                  <a:pt x="103" y="10"/>
                </a:cubicBezTo>
                <a:close/>
                <a:moveTo>
                  <a:pt x="45" y="13"/>
                </a:moveTo>
                <a:cubicBezTo>
                  <a:pt x="44" y="13"/>
                  <a:pt x="43" y="13"/>
                  <a:pt x="43" y="12"/>
                </a:cubicBezTo>
                <a:cubicBezTo>
                  <a:pt x="42" y="11"/>
                  <a:pt x="42" y="9"/>
                  <a:pt x="44" y="9"/>
                </a:cubicBezTo>
                <a:cubicBezTo>
                  <a:pt x="44" y="8"/>
                  <a:pt x="44" y="8"/>
                  <a:pt x="44" y="8"/>
                </a:cubicBezTo>
                <a:cubicBezTo>
                  <a:pt x="45" y="8"/>
                  <a:pt x="47" y="8"/>
                  <a:pt x="47" y="10"/>
                </a:cubicBezTo>
                <a:cubicBezTo>
                  <a:pt x="48" y="11"/>
                  <a:pt x="47" y="12"/>
                  <a:pt x="46" y="13"/>
                </a:cubicBezTo>
                <a:cubicBezTo>
                  <a:pt x="46" y="13"/>
                  <a:pt x="45" y="13"/>
                  <a:pt x="45" y="13"/>
                </a:cubicBezTo>
                <a:close/>
                <a:moveTo>
                  <a:pt x="114" y="14"/>
                </a:moveTo>
                <a:cubicBezTo>
                  <a:pt x="114" y="14"/>
                  <a:pt x="113" y="14"/>
                  <a:pt x="113" y="14"/>
                </a:cubicBezTo>
                <a:cubicBezTo>
                  <a:pt x="113" y="14"/>
                  <a:pt x="113" y="14"/>
                  <a:pt x="113" y="14"/>
                </a:cubicBezTo>
                <a:cubicBezTo>
                  <a:pt x="112" y="13"/>
                  <a:pt x="111" y="12"/>
                  <a:pt x="112" y="11"/>
                </a:cubicBezTo>
                <a:cubicBezTo>
                  <a:pt x="113" y="9"/>
                  <a:pt x="114" y="9"/>
                  <a:pt x="115" y="10"/>
                </a:cubicBezTo>
                <a:cubicBezTo>
                  <a:pt x="115" y="10"/>
                  <a:pt x="115" y="10"/>
                  <a:pt x="115" y="10"/>
                </a:cubicBezTo>
                <a:cubicBezTo>
                  <a:pt x="117" y="10"/>
                  <a:pt x="117" y="12"/>
                  <a:pt x="116" y="13"/>
                </a:cubicBezTo>
                <a:cubicBezTo>
                  <a:pt x="116" y="14"/>
                  <a:pt x="115" y="14"/>
                  <a:pt x="114" y="14"/>
                </a:cubicBezTo>
                <a:close/>
                <a:moveTo>
                  <a:pt x="35" y="19"/>
                </a:moveTo>
                <a:cubicBezTo>
                  <a:pt x="34" y="19"/>
                  <a:pt x="33" y="19"/>
                  <a:pt x="33" y="18"/>
                </a:cubicBezTo>
                <a:cubicBezTo>
                  <a:pt x="32" y="17"/>
                  <a:pt x="32" y="16"/>
                  <a:pt x="33" y="15"/>
                </a:cubicBezTo>
                <a:cubicBezTo>
                  <a:pt x="33" y="15"/>
                  <a:pt x="33" y="15"/>
                  <a:pt x="33" y="15"/>
                </a:cubicBezTo>
                <a:cubicBezTo>
                  <a:pt x="34" y="14"/>
                  <a:pt x="36" y="14"/>
                  <a:pt x="37" y="15"/>
                </a:cubicBezTo>
                <a:cubicBezTo>
                  <a:pt x="38" y="16"/>
                  <a:pt x="37" y="18"/>
                  <a:pt x="36" y="19"/>
                </a:cubicBezTo>
                <a:cubicBezTo>
                  <a:pt x="36" y="19"/>
                  <a:pt x="35" y="19"/>
                  <a:pt x="35" y="19"/>
                </a:cubicBezTo>
                <a:close/>
                <a:moveTo>
                  <a:pt x="124" y="21"/>
                </a:moveTo>
                <a:cubicBezTo>
                  <a:pt x="124" y="21"/>
                  <a:pt x="123" y="21"/>
                  <a:pt x="123" y="20"/>
                </a:cubicBezTo>
                <a:cubicBezTo>
                  <a:pt x="123" y="20"/>
                  <a:pt x="123" y="20"/>
                  <a:pt x="123" y="20"/>
                </a:cubicBezTo>
                <a:cubicBezTo>
                  <a:pt x="122" y="19"/>
                  <a:pt x="121" y="18"/>
                  <a:pt x="122" y="17"/>
                </a:cubicBezTo>
                <a:cubicBezTo>
                  <a:pt x="123" y="16"/>
                  <a:pt x="125" y="15"/>
                  <a:pt x="126" y="16"/>
                </a:cubicBezTo>
                <a:cubicBezTo>
                  <a:pt x="124" y="18"/>
                  <a:pt x="124" y="18"/>
                  <a:pt x="124" y="18"/>
                </a:cubicBezTo>
                <a:cubicBezTo>
                  <a:pt x="126" y="16"/>
                  <a:pt x="126" y="16"/>
                  <a:pt x="126" y="16"/>
                </a:cubicBezTo>
                <a:cubicBezTo>
                  <a:pt x="127" y="17"/>
                  <a:pt x="127" y="19"/>
                  <a:pt x="126" y="20"/>
                </a:cubicBezTo>
                <a:cubicBezTo>
                  <a:pt x="126" y="21"/>
                  <a:pt x="125" y="21"/>
                  <a:pt x="124" y="21"/>
                </a:cubicBezTo>
                <a:close/>
                <a:moveTo>
                  <a:pt x="25" y="27"/>
                </a:moveTo>
                <a:cubicBezTo>
                  <a:pt x="25" y="27"/>
                  <a:pt x="24" y="27"/>
                  <a:pt x="24" y="26"/>
                </a:cubicBezTo>
                <a:cubicBezTo>
                  <a:pt x="23" y="25"/>
                  <a:pt x="23" y="24"/>
                  <a:pt x="24" y="23"/>
                </a:cubicBezTo>
                <a:cubicBezTo>
                  <a:pt x="24" y="23"/>
                  <a:pt x="24" y="23"/>
                  <a:pt x="24" y="23"/>
                </a:cubicBezTo>
                <a:cubicBezTo>
                  <a:pt x="25" y="22"/>
                  <a:pt x="26" y="22"/>
                  <a:pt x="27" y="23"/>
                </a:cubicBezTo>
                <a:cubicBezTo>
                  <a:pt x="28" y="24"/>
                  <a:pt x="28" y="25"/>
                  <a:pt x="27" y="26"/>
                </a:cubicBezTo>
                <a:cubicBezTo>
                  <a:pt x="27" y="27"/>
                  <a:pt x="26" y="27"/>
                  <a:pt x="25" y="27"/>
                </a:cubicBezTo>
                <a:close/>
                <a:moveTo>
                  <a:pt x="133" y="29"/>
                </a:moveTo>
                <a:cubicBezTo>
                  <a:pt x="133" y="29"/>
                  <a:pt x="132" y="29"/>
                  <a:pt x="131" y="28"/>
                </a:cubicBezTo>
                <a:cubicBezTo>
                  <a:pt x="130" y="27"/>
                  <a:pt x="130" y="25"/>
                  <a:pt x="131" y="24"/>
                </a:cubicBezTo>
                <a:cubicBezTo>
                  <a:pt x="132" y="23"/>
                  <a:pt x="134" y="23"/>
                  <a:pt x="135" y="24"/>
                </a:cubicBezTo>
                <a:cubicBezTo>
                  <a:pt x="135" y="25"/>
                  <a:pt x="135" y="25"/>
                  <a:pt x="135" y="25"/>
                </a:cubicBezTo>
                <a:cubicBezTo>
                  <a:pt x="136" y="26"/>
                  <a:pt x="136" y="27"/>
                  <a:pt x="135" y="28"/>
                </a:cubicBezTo>
                <a:cubicBezTo>
                  <a:pt x="135" y="29"/>
                  <a:pt x="134" y="29"/>
                  <a:pt x="133" y="29"/>
                </a:cubicBezTo>
                <a:close/>
                <a:moveTo>
                  <a:pt x="18" y="36"/>
                </a:moveTo>
                <a:cubicBezTo>
                  <a:pt x="17" y="36"/>
                  <a:pt x="16" y="36"/>
                  <a:pt x="16" y="36"/>
                </a:cubicBezTo>
                <a:cubicBezTo>
                  <a:pt x="15" y="35"/>
                  <a:pt x="15" y="33"/>
                  <a:pt x="15" y="32"/>
                </a:cubicBezTo>
                <a:cubicBezTo>
                  <a:pt x="16" y="32"/>
                  <a:pt x="16" y="32"/>
                  <a:pt x="16" y="32"/>
                </a:cubicBezTo>
                <a:cubicBezTo>
                  <a:pt x="16" y="31"/>
                  <a:pt x="18" y="31"/>
                  <a:pt x="19" y="31"/>
                </a:cubicBezTo>
                <a:cubicBezTo>
                  <a:pt x="20" y="32"/>
                  <a:pt x="20" y="34"/>
                  <a:pt x="20" y="35"/>
                </a:cubicBezTo>
                <a:cubicBezTo>
                  <a:pt x="19" y="36"/>
                  <a:pt x="18" y="36"/>
                  <a:pt x="18" y="36"/>
                </a:cubicBezTo>
                <a:close/>
                <a:moveTo>
                  <a:pt x="141" y="38"/>
                </a:moveTo>
                <a:cubicBezTo>
                  <a:pt x="140" y="38"/>
                  <a:pt x="139" y="38"/>
                  <a:pt x="139" y="37"/>
                </a:cubicBezTo>
                <a:cubicBezTo>
                  <a:pt x="138" y="36"/>
                  <a:pt x="138" y="34"/>
                  <a:pt x="139" y="33"/>
                </a:cubicBezTo>
                <a:cubicBezTo>
                  <a:pt x="140" y="33"/>
                  <a:pt x="142" y="33"/>
                  <a:pt x="143" y="34"/>
                </a:cubicBezTo>
                <a:cubicBezTo>
                  <a:pt x="143" y="34"/>
                  <a:pt x="143" y="34"/>
                  <a:pt x="143" y="34"/>
                </a:cubicBezTo>
                <a:cubicBezTo>
                  <a:pt x="144" y="35"/>
                  <a:pt x="143" y="37"/>
                  <a:pt x="142" y="38"/>
                </a:cubicBezTo>
                <a:cubicBezTo>
                  <a:pt x="142" y="38"/>
                  <a:pt x="141" y="38"/>
                  <a:pt x="141" y="38"/>
                </a:cubicBezTo>
                <a:close/>
                <a:moveTo>
                  <a:pt x="11" y="46"/>
                </a:moveTo>
                <a:cubicBezTo>
                  <a:pt x="11" y="46"/>
                  <a:pt x="10" y="46"/>
                  <a:pt x="10" y="46"/>
                </a:cubicBezTo>
                <a:cubicBezTo>
                  <a:pt x="9" y="45"/>
                  <a:pt x="8" y="44"/>
                  <a:pt x="9" y="42"/>
                </a:cubicBezTo>
                <a:cubicBezTo>
                  <a:pt x="9" y="42"/>
                  <a:pt x="9" y="42"/>
                  <a:pt x="9" y="42"/>
                </a:cubicBezTo>
                <a:cubicBezTo>
                  <a:pt x="10" y="41"/>
                  <a:pt x="11" y="41"/>
                  <a:pt x="12" y="41"/>
                </a:cubicBezTo>
                <a:cubicBezTo>
                  <a:pt x="14" y="42"/>
                  <a:pt x="14" y="43"/>
                  <a:pt x="13" y="45"/>
                </a:cubicBezTo>
                <a:cubicBezTo>
                  <a:pt x="13" y="45"/>
                  <a:pt x="13" y="45"/>
                  <a:pt x="13" y="45"/>
                </a:cubicBezTo>
                <a:cubicBezTo>
                  <a:pt x="13" y="46"/>
                  <a:pt x="12" y="46"/>
                  <a:pt x="11" y="46"/>
                </a:cubicBezTo>
                <a:close/>
                <a:moveTo>
                  <a:pt x="147" y="48"/>
                </a:moveTo>
                <a:cubicBezTo>
                  <a:pt x="146" y="48"/>
                  <a:pt x="145" y="48"/>
                  <a:pt x="145" y="47"/>
                </a:cubicBezTo>
                <a:cubicBezTo>
                  <a:pt x="145" y="47"/>
                  <a:pt x="145" y="47"/>
                  <a:pt x="145" y="47"/>
                </a:cubicBezTo>
                <a:cubicBezTo>
                  <a:pt x="144" y="46"/>
                  <a:pt x="144" y="44"/>
                  <a:pt x="146" y="43"/>
                </a:cubicBezTo>
                <a:cubicBezTo>
                  <a:pt x="147" y="43"/>
                  <a:pt x="148" y="43"/>
                  <a:pt x="149" y="45"/>
                </a:cubicBezTo>
                <a:cubicBezTo>
                  <a:pt x="149" y="45"/>
                  <a:pt x="149" y="45"/>
                  <a:pt x="149" y="45"/>
                </a:cubicBezTo>
                <a:cubicBezTo>
                  <a:pt x="150" y="46"/>
                  <a:pt x="149" y="47"/>
                  <a:pt x="148" y="48"/>
                </a:cubicBezTo>
                <a:cubicBezTo>
                  <a:pt x="148" y="48"/>
                  <a:pt x="147" y="48"/>
                  <a:pt x="147" y="48"/>
                </a:cubicBezTo>
                <a:close/>
                <a:moveTo>
                  <a:pt x="6" y="57"/>
                </a:moveTo>
                <a:cubicBezTo>
                  <a:pt x="6" y="57"/>
                  <a:pt x="6" y="57"/>
                  <a:pt x="6" y="57"/>
                </a:cubicBezTo>
                <a:cubicBezTo>
                  <a:pt x="4" y="57"/>
                  <a:pt x="4" y="55"/>
                  <a:pt x="4" y="54"/>
                </a:cubicBezTo>
                <a:cubicBezTo>
                  <a:pt x="4" y="54"/>
                  <a:pt x="4" y="54"/>
                  <a:pt x="4" y="54"/>
                </a:cubicBezTo>
                <a:cubicBezTo>
                  <a:pt x="5" y="52"/>
                  <a:pt x="6" y="52"/>
                  <a:pt x="7" y="52"/>
                </a:cubicBezTo>
                <a:cubicBezTo>
                  <a:pt x="9" y="53"/>
                  <a:pt x="9" y="54"/>
                  <a:pt x="9" y="55"/>
                </a:cubicBezTo>
                <a:cubicBezTo>
                  <a:pt x="9" y="56"/>
                  <a:pt x="9" y="56"/>
                  <a:pt x="9" y="56"/>
                </a:cubicBezTo>
                <a:cubicBezTo>
                  <a:pt x="8" y="57"/>
                  <a:pt x="7" y="57"/>
                  <a:pt x="6" y="57"/>
                </a:cubicBezTo>
                <a:close/>
                <a:moveTo>
                  <a:pt x="151" y="60"/>
                </a:moveTo>
                <a:cubicBezTo>
                  <a:pt x="150" y="60"/>
                  <a:pt x="149" y="59"/>
                  <a:pt x="149" y="58"/>
                </a:cubicBezTo>
                <a:cubicBezTo>
                  <a:pt x="149" y="58"/>
                  <a:pt x="149" y="58"/>
                  <a:pt x="149" y="58"/>
                </a:cubicBezTo>
                <a:cubicBezTo>
                  <a:pt x="148" y="56"/>
                  <a:pt x="149" y="55"/>
                  <a:pt x="150" y="54"/>
                </a:cubicBezTo>
                <a:cubicBezTo>
                  <a:pt x="152" y="54"/>
                  <a:pt x="153" y="55"/>
                  <a:pt x="154" y="56"/>
                </a:cubicBezTo>
                <a:cubicBezTo>
                  <a:pt x="154" y="56"/>
                  <a:pt x="154" y="56"/>
                  <a:pt x="154" y="56"/>
                </a:cubicBezTo>
                <a:cubicBezTo>
                  <a:pt x="154" y="58"/>
                  <a:pt x="153" y="59"/>
                  <a:pt x="152" y="59"/>
                </a:cubicBezTo>
                <a:lnTo>
                  <a:pt x="151" y="60"/>
                </a:lnTo>
                <a:close/>
                <a:moveTo>
                  <a:pt x="4" y="69"/>
                </a:moveTo>
                <a:cubicBezTo>
                  <a:pt x="3" y="69"/>
                  <a:pt x="3" y="69"/>
                  <a:pt x="3" y="69"/>
                </a:cubicBezTo>
                <a:cubicBezTo>
                  <a:pt x="2" y="69"/>
                  <a:pt x="1" y="67"/>
                  <a:pt x="1" y="66"/>
                </a:cubicBezTo>
                <a:cubicBezTo>
                  <a:pt x="1" y="66"/>
                  <a:pt x="1" y="66"/>
                  <a:pt x="1" y="66"/>
                </a:cubicBezTo>
                <a:cubicBezTo>
                  <a:pt x="1" y="64"/>
                  <a:pt x="3" y="63"/>
                  <a:pt x="4" y="64"/>
                </a:cubicBezTo>
                <a:cubicBezTo>
                  <a:pt x="5" y="64"/>
                  <a:pt x="6" y="65"/>
                  <a:pt x="6" y="67"/>
                </a:cubicBezTo>
                <a:cubicBezTo>
                  <a:pt x="6" y="67"/>
                  <a:pt x="6" y="67"/>
                  <a:pt x="6" y="67"/>
                </a:cubicBezTo>
                <a:cubicBezTo>
                  <a:pt x="6" y="68"/>
                  <a:pt x="5" y="69"/>
                  <a:pt x="4" y="69"/>
                </a:cubicBezTo>
                <a:close/>
                <a:moveTo>
                  <a:pt x="154" y="71"/>
                </a:moveTo>
                <a:cubicBezTo>
                  <a:pt x="153" y="71"/>
                  <a:pt x="151" y="70"/>
                  <a:pt x="151" y="69"/>
                </a:cubicBezTo>
                <a:cubicBezTo>
                  <a:pt x="151" y="68"/>
                  <a:pt x="152" y="66"/>
                  <a:pt x="153" y="66"/>
                </a:cubicBezTo>
                <a:cubicBezTo>
                  <a:pt x="155" y="66"/>
                  <a:pt x="156" y="67"/>
                  <a:pt x="156" y="68"/>
                </a:cubicBezTo>
                <a:cubicBezTo>
                  <a:pt x="156" y="68"/>
                  <a:pt x="156" y="68"/>
                  <a:pt x="156" y="68"/>
                </a:cubicBezTo>
                <a:cubicBezTo>
                  <a:pt x="156" y="70"/>
                  <a:pt x="155" y="71"/>
                  <a:pt x="154" y="71"/>
                </a:cubicBezTo>
                <a:close/>
                <a:moveTo>
                  <a:pt x="2" y="81"/>
                </a:moveTo>
                <a:cubicBezTo>
                  <a:pt x="2" y="81"/>
                  <a:pt x="2" y="81"/>
                  <a:pt x="2" y="81"/>
                </a:cubicBezTo>
                <a:cubicBezTo>
                  <a:pt x="1" y="81"/>
                  <a:pt x="0" y="80"/>
                  <a:pt x="0" y="78"/>
                </a:cubicBezTo>
                <a:cubicBezTo>
                  <a:pt x="0" y="78"/>
                  <a:pt x="0" y="78"/>
                  <a:pt x="0" y="78"/>
                </a:cubicBezTo>
                <a:cubicBezTo>
                  <a:pt x="0" y="77"/>
                  <a:pt x="1" y="76"/>
                  <a:pt x="2" y="76"/>
                </a:cubicBezTo>
                <a:cubicBezTo>
                  <a:pt x="3" y="76"/>
                  <a:pt x="3" y="76"/>
                  <a:pt x="3" y="76"/>
                </a:cubicBezTo>
                <a:cubicBezTo>
                  <a:pt x="4" y="76"/>
                  <a:pt x="5" y="77"/>
                  <a:pt x="5" y="78"/>
                </a:cubicBezTo>
                <a:cubicBezTo>
                  <a:pt x="5" y="79"/>
                  <a:pt x="4" y="81"/>
                  <a:pt x="2" y="81"/>
                </a:cubicBezTo>
                <a:close/>
                <a:moveTo>
                  <a:pt x="154" y="82"/>
                </a:moveTo>
                <a:cubicBezTo>
                  <a:pt x="153" y="82"/>
                  <a:pt x="152" y="81"/>
                  <a:pt x="152" y="79"/>
                </a:cubicBezTo>
                <a:cubicBezTo>
                  <a:pt x="152" y="78"/>
                  <a:pt x="153" y="77"/>
                  <a:pt x="154" y="77"/>
                </a:cubicBezTo>
                <a:cubicBezTo>
                  <a:pt x="156" y="77"/>
                  <a:pt x="157" y="78"/>
                  <a:pt x="157" y="79"/>
                </a:cubicBezTo>
                <a:cubicBezTo>
                  <a:pt x="157" y="79"/>
                  <a:pt x="157" y="79"/>
                  <a:pt x="157" y="79"/>
                </a:cubicBezTo>
                <a:cubicBezTo>
                  <a:pt x="157" y="81"/>
                  <a:pt x="156" y="82"/>
                  <a:pt x="154" y="82"/>
                </a:cubicBezTo>
                <a:close/>
                <a:moveTo>
                  <a:pt x="3" y="93"/>
                </a:moveTo>
                <a:cubicBezTo>
                  <a:pt x="2" y="93"/>
                  <a:pt x="1" y="92"/>
                  <a:pt x="1" y="91"/>
                </a:cubicBezTo>
                <a:cubicBezTo>
                  <a:pt x="3" y="90"/>
                  <a:pt x="3" y="90"/>
                  <a:pt x="3" y="90"/>
                </a:cubicBezTo>
                <a:cubicBezTo>
                  <a:pt x="1" y="90"/>
                  <a:pt x="1" y="90"/>
                  <a:pt x="1" y="90"/>
                </a:cubicBezTo>
                <a:cubicBezTo>
                  <a:pt x="1" y="89"/>
                  <a:pt x="1" y="88"/>
                  <a:pt x="3" y="87"/>
                </a:cubicBezTo>
                <a:cubicBezTo>
                  <a:pt x="4" y="87"/>
                  <a:pt x="6" y="88"/>
                  <a:pt x="6" y="90"/>
                </a:cubicBezTo>
                <a:cubicBezTo>
                  <a:pt x="6" y="90"/>
                  <a:pt x="6" y="90"/>
                  <a:pt x="6" y="90"/>
                </a:cubicBezTo>
                <a:cubicBezTo>
                  <a:pt x="6" y="91"/>
                  <a:pt x="5" y="92"/>
                  <a:pt x="4" y="93"/>
                </a:cubicBezTo>
                <a:lnTo>
                  <a:pt x="3" y="93"/>
                </a:lnTo>
                <a:close/>
                <a:moveTo>
                  <a:pt x="154" y="94"/>
                </a:moveTo>
                <a:cubicBezTo>
                  <a:pt x="153" y="94"/>
                  <a:pt x="153" y="94"/>
                  <a:pt x="153" y="94"/>
                </a:cubicBezTo>
                <a:cubicBezTo>
                  <a:pt x="152" y="93"/>
                  <a:pt x="151" y="92"/>
                  <a:pt x="151" y="91"/>
                </a:cubicBezTo>
                <a:cubicBezTo>
                  <a:pt x="151" y="89"/>
                  <a:pt x="153" y="88"/>
                  <a:pt x="154" y="88"/>
                </a:cubicBezTo>
                <a:cubicBezTo>
                  <a:pt x="155" y="89"/>
                  <a:pt x="156" y="90"/>
                  <a:pt x="156" y="91"/>
                </a:cubicBezTo>
                <a:cubicBezTo>
                  <a:pt x="156" y="92"/>
                  <a:pt x="156" y="92"/>
                  <a:pt x="156" y="92"/>
                </a:cubicBezTo>
                <a:cubicBezTo>
                  <a:pt x="156" y="93"/>
                  <a:pt x="155" y="94"/>
                  <a:pt x="154" y="94"/>
                </a:cubicBezTo>
                <a:close/>
                <a:moveTo>
                  <a:pt x="6" y="104"/>
                </a:moveTo>
                <a:cubicBezTo>
                  <a:pt x="5" y="104"/>
                  <a:pt x="4" y="104"/>
                  <a:pt x="4" y="103"/>
                </a:cubicBezTo>
                <a:cubicBezTo>
                  <a:pt x="6" y="102"/>
                  <a:pt x="6" y="102"/>
                  <a:pt x="6" y="102"/>
                </a:cubicBezTo>
                <a:cubicBezTo>
                  <a:pt x="3" y="102"/>
                  <a:pt x="3" y="102"/>
                  <a:pt x="3" y="102"/>
                </a:cubicBezTo>
                <a:cubicBezTo>
                  <a:pt x="3" y="101"/>
                  <a:pt x="4" y="100"/>
                  <a:pt x="5" y="99"/>
                </a:cubicBezTo>
                <a:cubicBezTo>
                  <a:pt x="6" y="99"/>
                  <a:pt x="8" y="100"/>
                  <a:pt x="8" y="101"/>
                </a:cubicBezTo>
                <a:cubicBezTo>
                  <a:pt x="8" y="101"/>
                  <a:pt x="8" y="101"/>
                  <a:pt x="8" y="101"/>
                </a:cubicBezTo>
                <a:cubicBezTo>
                  <a:pt x="9" y="102"/>
                  <a:pt x="8" y="104"/>
                  <a:pt x="7" y="104"/>
                </a:cubicBezTo>
                <a:lnTo>
                  <a:pt x="6" y="104"/>
                </a:lnTo>
                <a:close/>
                <a:moveTo>
                  <a:pt x="151" y="105"/>
                </a:moveTo>
                <a:cubicBezTo>
                  <a:pt x="150" y="105"/>
                  <a:pt x="150" y="105"/>
                  <a:pt x="150" y="105"/>
                </a:cubicBezTo>
                <a:cubicBezTo>
                  <a:pt x="149" y="105"/>
                  <a:pt x="148" y="103"/>
                  <a:pt x="148" y="102"/>
                </a:cubicBezTo>
                <a:cubicBezTo>
                  <a:pt x="148" y="102"/>
                  <a:pt x="148" y="102"/>
                  <a:pt x="148" y="102"/>
                </a:cubicBezTo>
                <a:cubicBezTo>
                  <a:pt x="149" y="100"/>
                  <a:pt x="150" y="100"/>
                  <a:pt x="152" y="100"/>
                </a:cubicBezTo>
                <a:cubicBezTo>
                  <a:pt x="153" y="101"/>
                  <a:pt x="154" y="102"/>
                  <a:pt x="153" y="103"/>
                </a:cubicBezTo>
                <a:cubicBezTo>
                  <a:pt x="153" y="103"/>
                  <a:pt x="153" y="103"/>
                  <a:pt x="153" y="103"/>
                </a:cubicBezTo>
                <a:cubicBezTo>
                  <a:pt x="153" y="105"/>
                  <a:pt x="152" y="105"/>
                  <a:pt x="151" y="105"/>
                </a:cubicBezTo>
                <a:close/>
                <a:moveTo>
                  <a:pt x="10" y="115"/>
                </a:moveTo>
                <a:cubicBezTo>
                  <a:pt x="10" y="115"/>
                  <a:pt x="9" y="115"/>
                  <a:pt x="8" y="114"/>
                </a:cubicBezTo>
                <a:cubicBezTo>
                  <a:pt x="10" y="113"/>
                  <a:pt x="10" y="113"/>
                  <a:pt x="10" y="113"/>
                </a:cubicBezTo>
                <a:cubicBezTo>
                  <a:pt x="8" y="114"/>
                  <a:pt x="8" y="114"/>
                  <a:pt x="8" y="114"/>
                </a:cubicBezTo>
                <a:cubicBezTo>
                  <a:pt x="7" y="113"/>
                  <a:pt x="8" y="111"/>
                  <a:pt x="9" y="111"/>
                </a:cubicBezTo>
                <a:cubicBezTo>
                  <a:pt x="10" y="110"/>
                  <a:pt x="12" y="110"/>
                  <a:pt x="13" y="112"/>
                </a:cubicBezTo>
                <a:cubicBezTo>
                  <a:pt x="13" y="112"/>
                  <a:pt x="13" y="112"/>
                  <a:pt x="13" y="112"/>
                </a:cubicBezTo>
                <a:cubicBezTo>
                  <a:pt x="13" y="113"/>
                  <a:pt x="13" y="115"/>
                  <a:pt x="12" y="115"/>
                </a:cubicBezTo>
                <a:cubicBezTo>
                  <a:pt x="11" y="115"/>
                  <a:pt x="11" y="115"/>
                  <a:pt x="10" y="115"/>
                </a:cubicBezTo>
                <a:close/>
                <a:moveTo>
                  <a:pt x="146" y="116"/>
                </a:moveTo>
                <a:cubicBezTo>
                  <a:pt x="146" y="116"/>
                  <a:pt x="145" y="116"/>
                  <a:pt x="145" y="116"/>
                </a:cubicBezTo>
                <a:cubicBezTo>
                  <a:pt x="144" y="115"/>
                  <a:pt x="143" y="114"/>
                  <a:pt x="144" y="113"/>
                </a:cubicBezTo>
                <a:cubicBezTo>
                  <a:pt x="144" y="112"/>
                  <a:pt x="144" y="112"/>
                  <a:pt x="144" y="112"/>
                </a:cubicBezTo>
                <a:cubicBezTo>
                  <a:pt x="145" y="111"/>
                  <a:pt x="146" y="111"/>
                  <a:pt x="147" y="111"/>
                </a:cubicBezTo>
                <a:cubicBezTo>
                  <a:pt x="149" y="112"/>
                  <a:pt x="149" y="114"/>
                  <a:pt x="148" y="115"/>
                </a:cubicBezTo>
                <a:cubicBezTo>
                  <a:pt x="146" y="114"/>
                  <a:pt x="146" y="114"/>
                  <a:pt x="146" y="114"/>
                </a:cubicBezTo>
                <a:cubicBezTo>
                  <a:pt x="148" y="115"/>
                  <a:pt x="148" y="115"/>
                  <a:pt x="148" y="115"/>
                </a:cubicBezTo>
                <a:cubicBezTo>
                  <a:pt x="148" y="116"/>
                  <a:pt x="147" y="116"/>
                  <a:pt x="146" y="116"/>
                </a:cubicBezTo>
                <a:close/>
                <a:moveTo>
                  <a:pt x="17" y="126"/>
                </a:moveTo>
                <a:cubicBezTo>
                  <a:pt x="16" y="126"/>
                  <a:pt x="15" y="125"/>
                  <a:pt x="15" y="125"/>
                </a:cubicBezTo>
                <a:cubicBezTo>
                  <a:pt x="14" y="124"/>
                  <a:pt x="14" y="124"/>
                  <a:pt x="14" y="124"/>
                </a:cubicBezTo>
                <a:cubicBezTo>
                  <a:pt x="14" y="123"/>
                  <a:pt x="14" y="122"/>
                  <a:pt x="15" y="121"/>
                </a:cubicBezTo>
                <a:cubicBezTo>
                  <a:pt x="16" y="120"/>
                  <a:pt x="18" y="120"/>
                  <a:pt x="19" y="122"/>
                </a:cubicBezTo>
                <a:cubicBezTo>
                  <a:pt x="19" y="123"/>
                  <a:pt x="19" y="124"/>
                  <a:pt x="18" y="125"/>
                </a:cubicBezTo>
                <a:cubicBezTo>
                  <a:pt x="18" y="125"/>
                  <a:pt x="17" y="126"/>
                  <a:pt x="17" y="126"/>
                </a:cubicBezTo>
                <a:close/>
                <a:moveTo>
                  <a:pt x="140" y="126"/>
                </a:moveTo>
                <a:cubicBezTo>
                  <a:pt x="139" y="126"/>
                  <a:pt x="139" y="126"/>
                  <a:pt x="138" y="126"/>
                </a:cubicBezTo>
                <a:cubicBezTo>
                  <a:pt x="137" y="125"/>
                  <a:pt x="137" y="124"/>
                  <a:pt x="138" y="122"/>
                </a:cubicBezTo>
                <a:cubicBezTo>
                  <a:pt x="139" y="121"/>
                  <a:pt x="140" y="121"/>
                  <a:pt x="141" y="122"/>
                </a:cubicBezTo>
                <a:cubicBezTo>
                  <a:pt x="142" y="123"/>
                  <a:pt x="143" y="124"/>
                  <a:pt x="142" y="125"/>
                </a:cubicBezTo>
                <a:cubicBezTo>
                  <a:pt x="142" y="125"/>
                  <a:pt x="142" y="125"/>
                  <a:pt x="142" y="125"/>
                </a:cubicBezTo>
                <a:cubicBezTo>
                  <a:pt x="141" y="126"/>
                  <a:pt x="141" y="126"/>
                  <a:pt x="140" y="126"/>
                </a:cubicBezTo>
                <a:close/>
                <a:moveTo>
                  <a:pt x="24" y="135"/>
                </a:moveTo>
                <a:cubicBezTo>
                  <a:pt x="24" y="135"/>
                  <a:pt x="23" y="135"/>
                  <a:pt x="23" y="134"/>
                </a:cubicBezTo>
                <a:cubicBezTo>
                  <a:pt x="22" y="134"/>
                  <a:pt x="22" y="134"/>
                  <a:pt x="22" y="134"/>
                </a:cubicBezTo>
                <a:cubicBezTo>
                  <a:pt x="21" y="133"/>
                  <a:pt x="21" y="131"/>
                  <a:pt x="22" y="130"/>
                </a:cubicBezTo>
                <a:cubicBezTo>
                  <a:pt x="23" y="129"/>
                  <a:pt x="25" y="129"/>
                  <a:pt x="26" y="130"/>
                </a:cubicBezTo>
                <a:cubicBezTo>
                  <a:pt x="27" y="131"/>
                  <a:pt x="27" y="133"/>
                  <a:pt x="26" y="134"/>
                </a:cubicBezTo>
                <a:cubicBezTo>
                  <a:pt x="26" y="135"/>
                  <a:pt x="25" y="135"/>
                  <a:pt x="24" y="135"/>
                </a:cubicBezTo>
                <a:close/>
                <a:moveTo>
                  <a:pt x="132" y="136"/>
                </a:moveTo>
                <a:cubicBezTo>
                  <a:pt x="131" y="136"/>
                  <a:pt x="131" y="135"/>
                  <a:pt x="130" y="135"/>
                </a:cubicBezTo>
                <a:cubicBezTo>
                  <a:pt x="129" y="134"/>
                  <a:pt x="129" y="132"/>
                  <a:pt x="130" y="131"/>
                </a:cubicBezTo>
                <a:cubicBezTo>
                  <a:pt x="131" y="130"/>
                  <a:pt x="133" y="130"/>
                  <a:pt x="134" y="131"/>
                </a:cubicBezTo>
                <a:cubicBezTo>
                  <a:pt x="135" y="132"/>
                  <a:pt x="135" y="134"/>
                  <a:pt x="134" y="135"/>
                </a:cubicBezTo>
                <a:cubicBezTo>
                  <a:pt x="134" y="135"/>
                  <a:pt x="134" y="135"/>
                  <a:pt x="134" y="135"/>
                </a:cubicBezTo>
                <a:cubicBezTo>
                  <a:pt x="133" y="135"/>
                  <a:pt x="133" y="136"/>
                  <a:pt x="132" y="136"/>
                </a:cubicBezTo>
                <a:close/>
                <a:moveTo>
                  <a:pt x="33" y="143"/>
                </a:moveTo>
                <a:cubicBezTo>
                  <a:pt x="33" y="143"/>
                  <a:pt x="32" y="143"/>
                  <a:pt x="32" y="142"/>
                </a:cubicBezTo>
                <a:cubicBezTo>
                  <a:pt x="32" y="142"/>
                  <a:pt x="32" y="142"/>
                  <a:pt x="32" y="142"/>
                </a:cubicBezTo>
                <a:cubicBezTo>
                  <a:pt x="31" y="141"/>
                  <a:pt x="30" y="140"/>
                  <a:pt x="31" y="139"/>
                </a:cubicBezTo>
                <a:cubicBezTo>
                  <a:pt x="32" y="137"/>
                  <a:pt x="34" y="137"/>
                  <a:pt x="35" y="138"/>
                </a:cubicBezTo>
                <a:cubicBezTo>
                  <a:pt x="36" y="139"/>
                  <a:pt x="36" y="140"/>
                  <a:pt x="35" y="142"/>
                </a:cubicBezTo>
                <a:cubicBezTo>
                  <a:pt x="35" y="142"/>
                  <a:pt x="34" y="143"/>
                  <a:pt x="33" y="143"/>
                </a:cubicBezTo>
                <a:close/>
                <a:moveTo>
                  <a:pt x="123" y="143"/>
                </a:moveTo>
                <a:cubicBezTo>
                  <a:pt x="122" y="143"/>
                  <a:pt x="121" y="143"/>
                  <a:pt x="121" y="142"/>
                </a:cubicBezTo>
                <a:cubicBezTo>
                  <a:pt x="120" y="141"/>
                  <a:pt x="120" y="140"/>
                  <a:pt x="121" y="139"/>
                </a:cubicBezTo>
                <a:cubicBezTo>
                  <a:pt x="121" y="139"/>
                  <a:pt x="121" y="139"/>
                  <a:pt x="121" y="139"/>
                </a:cubicBezTo>
                <a:cubicBezTo>
                  <a:pt x="123" y="138"/>
                  <a:pt x="124" y="138"/>
                  <a:pt x="125" y="139"/>
                </a:cubicBezTo>
                <a:cubicBezTo>
                  <a:pt x="126" y="140"/>
                  <a:pt x="126" y="142"/>
                  <a:pt x="124" y="143"/>
                </a:cubicBezTo>
                <a:cubicBezTo>
                  <a:pt x="124" y="143"/>
                  <a:pt x="124" y="143"/>
                  <a:pt x="124" y="143"/>
                </a:cubicBezTo>
                <a:cubicBezTo>
                  <a:pt x="124" y="143"/>
                  <a:pt x="123" y="143"/>
                  <a:pt x="123" y="143"/>
                </a:cubicBezTo>
                <a:close/>
                <a:moveTo>
                  <a:pt x="44" y="149"/>
                </a:moveTo>
                <a:cubicBezTo>
                  <a:pt x="43" y="149"/>
                  <a:pt x="43" y="149"/>
                  <a:pt x="42" y="149"/>
                </a:cubicBezTo>
                <a:cubicBezTo>
                  <a:pt x="44" y="146"/>
                  <a:pt x="44" y="146"/>
                  <a:pt x="44" y="146"/>
                </a:cubicBezTo>
                <a:cubicBezTo>
                  <a:pt x="42" y="149"/>
                  <a:pt x="42" y="149"/>
                  <a:pt x="42" y="149"/>
                </a:cubicBezTo>
                <a:cubicBezTo>
                  <a:pt x="41" y="148"/>
                  <a:pt x="40" y="147"/>
                  <a:pt x="41" y="145"/>
                </a:cubicBezTo>
                <a:cubicBezTo>
                  <a:pt x="42" y="144"/>
                  <a:pt x="43" y="144"/>
                  <a:pt x="44" y="144"/>
                </a:cubicBezTo>
                <a:cubicBezTo>
                  <a:pt x="45" y="144"/>
                  <a:pt x="45" y="144"/>
                  <a:pt x="45" y="144"/>
                </a:cubicBezTo>
                <a:cubicBezTo>
                  <a:pt x="46" y="145"/>
                  <a:pt x="46" y="146"/>
                  <a:pt x="46" y="148"/>
                </a:cubicBezTo>
                <a:cubicBezTo>
                  <a:pt x="45" y="149"/>
                  <a:pt x="44" y="149"/>
                  <a:pt x="44" y="149"/>
                </a:cubicBezTo>
                <a:close/>
                <a:moveTo>
                  <a:pt x="113" y="149"/>
                </a:moveTo>
                <a:cubicBezTo>
                  <a:pt x="112" y="149"/>
                  <a:pt x="111" y="149"/>
                  <a:pt x="110" y="148"/>
                </a:cubicBezTo>
                <a:cubicBezTo>
                  <a:pt x="110" y="147"/>
                  <a:pt x="110" y="145"/>
                  <a:pt x="111" y="145"/>
                </a:cubicBezTo>
                <a:cubicBezTo>
                  <a:pt x="112" y="145"/>
                  <a:pt x="112" y="145"/>
                  <a:pt x="112" y="145"/>
                </a:cubicBezTo>
                <a:cubicBezTo>
                  <a:pt x="113" y="144"/>
                  <a:pt x="114" y="144"/>
                  <a:pt x="115" y="146"/>
                </a:cubicBezTo>
                <a:cubicBezTo>
                  <a:pt x="116" y="147"/>
                  <a:pt x="115" y="148"/>
                  <a:pt x="114" y="149"/>
                </a:cubicBezTo>
                <a:cubicBezTo>
                  <a:pt x="113" y="147"/>
                  <a:pt x="113" y="147"/>
                  <a:pt x="113" y="147"/>
                </a:cubicBezTo>
                <a:cubicBezTo>
                  <a:pt x="114" y="149"/>
                  <a:pt x="114" y="149"/>
                  <a:pt x="114" y="149"/>
                </a:cubicBezTo>
                <a:cubicBezTo>
                  <a:pt x="113" y="149"/>
                  <a:pt x="113" y="149"/>
                  <a:pt x="113" y="149"/>
                </a:cubicBezTo>
                <a:close/>
                <a:moveTo>
                  <a:pt x="55" y="154"/>
                </a:moveTo>
                <a:cubicBezTo>
                  <a:pt x="54" y="154"/>
                  <a:pt x="54" y="154"/>
                  <a:pt x="54" y="154"/>
                </a:cubicBezTo>
                <a:cubicBezTo>
                  <a:pt x="54" y="154"/>
                  <a:pt x="54" y="154"/>
                  <a:pt x="54" y="154"/>
                </a:cubicBezTo>
                <a:cubicBezTo>
                  <a:pt x="52" y="153"/>
                  <a:pt x="52" y="152"/>
                  <a:pt x="52" y="150"/>
                </a:cubicBezTo>
                <a:cubicBezTo>
                  <a:pt x="52" y="149"/>
                  <a:pt x="54" y="148"/>
                  <a:pt x="55" y="149"/>
                </a:cubicBezTo>
                <a:cubicBezTo>
                  <a:pt x="55" y="149"/>
                  <a:pt x="55" y="149"/>
                  <a:pt x="55" y="149"/>
                </a:cubicBezTo>
                <a:cubicBezTo>
                  <a:pt x="57" y="149"/>
                  <a:pt x="57" y="151"/>
                  <a:pt x="57" y="152"/>
                </a:cubicBezTo>
                <a:cubicBezTo>
                  <a:pt x="57" y="153"/>
                  <a:pt x="56" y="154"/>
                  <a:pt x="55" y="154"/>
                </a:cubicBezTo>
                <a:close/>
                <a:moveTo>
                  <a:pt x="102" y="154"/>
                </a:moveTo>
                <a:cubicBezTo>
                  <a:pt x="100" y="154"/>
                  <a:pt x="99" y="153"/>
                  <a:pt x="99" y="152"/>
                </a:cubicBezTo>
                <a:cubicBezTo>
                  <a:pt x="99" y="151"/>
                  <a:pt x="99" y="149"/>
                  <a:pt x="101" y="149"/>
                </a:cubicBezTo>
                <a:cubicBezTo>
                  <a:pt x="101" y="149"/>
                  <a:pt x="101" y="149"/>
                  <a:pt x="101" y="149"/>
                </a:cubicBezTo>
                <a:cubicBezTo>
                  <a:pt x="102" y="149"/>
                  <a:pt x="104" y="149"/>
                  <a:pt x="104" y="151"/>
                </a:cubicBezTo>
                <a:cubicBezTo>
                  <a:pt x="104" y="152"/>
                  <a:pt x="104" y="153"/>
                  <a:pt x="102" y="154"/>
                </a:cubicBezTo>
                <a:cubicBezTo>
                  <a:pt x="102" y="151"/>
                  <a:pt x="102" y="151"/>
                  <a:pt x="102" y="151"/>
                </a:cubicBezTo>
                <a:cubicBezTo>
                  <a:pt x="102" y="154"/>
                  <a:pt x="102" y="154"/>
                  <a:pt x="102" y="154"/>
                </a:cubicBezTo>
                <a:close/>
                <a:moveTo>
                  <a:pt x="66" y="157"/>
                </a:moveTo>
                <a:cubicBezTo>
                  <a:pt x="66" y="156"/>
                  <a:pt x="66" y="156"/>
                  <a:pt x="66" y="156"/>
                </a:cubicBezTo>
                <a:cubicBezTo>
                  <a:pt x="66" y="156"/>
                  <a:pt x="66" y="156"/>
                  <a:pt x="66" y="156"/>
                </a:cubicBezTo>
                <a:cubicBezTo>
                  <a:pt x="64" y="156"/>
                  <a:pt x="63" y="155"/>
                  <a:pt x="64" y="154"/>
                </a:cubicBezTo>
                <a:cubicBezTo>
                  <a:pt x="64" y="152"/>
                  <a:pt x="65" y="151"/>
                  <a:pt x="66" y="151"/>
                </a:cubicBezTo>
                <a:cubicBezTo>
                  <a:pt x="68" y="152"/>
                  <a:pt x="69" y="153"/>
                  <a:pt x="69" y="154"/>
                </a:cubicBezTo>
                <a:cubicBezTo>
                  <a:pt x="68" y="156"/>
                  <a:pt x="67" y="157"/>
                  <a:pt x="66" y="157"/>
                </a:cubicBezTo>
                <a:close/>
                <a:moveTo>
                  <a:pt x="90" y="157"/>
                </a:moveTo>
                <a:cubicBezTo>
                  <a:pt x="89" y="157"/>
                  <a:pt x="88" y="156"/>
                  <a:pt x="87" y="155"/>
                </a:cubicBezTo>
                <a:cubicBezTo>
                  <a:pt x="87" y="153"/>
                  <a:pt x="88" y="152"/>
                  <a:pt x="89" y="152"/>
                </a:cubicBezTo>
                <a:cubicBezTo>
                  <a:pt x="90" y="152"/>
                  <a:pt x="90" y="152"/>
                  <a:pt x="90" y="152"/>
                </a:cubicBezTo>
                <a:cubicBezTo>
                  <a:pt x="91" y="151"/>
                  <a:pt x="92" y="152"/>
                  <a:pt x="93" y="154"/>
                </a:cubicBezTo>
                <a:cubicBezTo>
                  <a:pt x="93" y="155"/>
                  <a:pt x="92" y="156"/>
                  <a:pt x="90" y="157"/>
                </a:cubicBezTo>
                <a:cubicBezTo>
                  <a:pt x="90" y="154"/>
                  <a:pt x="90" y="154"/>
                  <a:pt x="90" y="154"/>
                </a:cubicBezTo>
                <a:cubicBezTo>
                  <a:pt x="90" y="157"/>
                  <a:pt x="90" y="157"/>
                  <a:pt x="90" y="157"/>
                </a:cubicBezTo>
                <a:close/>
                <a:moveTo>
                  <a:pt x="78" y="158"/>
                </a:moveTo>
                <a:cubicBezTo>
                  <a:pt x="78" y="158"/>
                  <a:pt x="78" y="158"/>
                  <a:pt x="78" y="158"/>
                </a:cubicBezTo>
                <a:cubicBezTo>
                  <a:pt x="77" y="158"/>
                  <a:pt x="75" y="156"/>
                  <a:pt x="75" y="155"/>
                </a:cubicBezTo>
                <a:cubicBezTo>
                  <a:pt x="75" y="154"/>
                  <a:pt x="77" y="152"/>
                  <a:pt x="78" y="152"/>
                </a:cubicBezTo>
                <a:cubicBezTo>
                  <a:pt x="79" y="152"/>
                  <a:pt x="81" y="154"/>
                  <a:pt x="81" y="155"/>
                </a:cubicBezTo>
                <a:cubicBezTo>
                  <a:pt x="81" y="156"/>
                  <a:pt x="79" y="158"/>
                  <a:pt x="78" y="158"/>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8" name="Freeform 19">
            <a:extLst>
              <a:ext uri="{FF2B5EF4-FFF2-40B4-BE49-F238E27FC236}">
                <a16:creationId xmlns:a16="http://schemas.microsoft.com/office/drawing/2014/main" id="{AA23F09C-8557-C679-EC33-E98A274CF5E3}"/>
              </a:ext>
            </a:extLst>
          </p:cNvPr>
          <p:cNvSpPr>
            <a:spLocks noEditPoints="1"/>
          </p:cNvSpPr>
          <p:nvPr/>
        </p:nvSpPr>
        <p:spPr bwMode="auto">
          <a:xfrm>
            <a:off x="2740819" y="3161506"/>
            <a:ext cx="163512" cy="195262"/>
          </a:xfrm>
          <a:custGeom>
            <a:avLst/>
            <a:gdLst/>
            <a:ahLst/>
            <a:cxnLst>
              <a:cxn ang="0">
                <a:pos x="44" y="26"/>
              </a:cxn>
              <a:cxn ang="0">
                <a:pos x="42" y="37"/>
              </a:cxn>
              <a:cxn ang="0">
                <a:pos x="37" y="45"/>
              </a:cxn>
              <a:cxn ang="0">
                <a:pos x="31" y="50"/>
              </a:cxn>
              <a:cxn ang="0">
                <a:pos x="22" y="52"/>
              </a:cxn>
              <a:cxn ang="0">
                <a:pos x="13" y="50"/>
              </a:cxn>
              <a:cxn ang="0">
                <a:pos x="6" y="45"/>
              </a:cxn>
              <a:cxn ang="0">
                <a:pos x="2" y="37"/>
              </a:cxn>
              <a:cxn ang="0">
                <a:pos x="0" y="26"/>
              </a:cxn>
              <a:cxn ang="0">
                <a:pos x="2" y="16"/>
              </a:cxn>
              <a:cxn ang="0">
                <a:pos x="6" y="8"/>
              </a:cxn>
              <a:cxn ang="0">
                <a:pos x="13" y="2"/>
              </a:cxn>
              <a:cxn ang="0">
                <a:pos x="22" y="0"/>
              </a:cxn>
              <a:cxn ang="0">
                <a:pos x="31" y="2"/>
              </a:cxn>
              <a:cxn ang="0">
                <a:pos x="37" y="8"/>
              </a:cxn>
              <a:cxn ang="0">
                <a:pos x="42" y="16"/>
              </a:cxn>
              <a:cxn ang="0">
                <a:pos x="44" y="26"/>
              </a:cxn>
              <a:cxn ang="0">
                <a:pos x="34" y="26"/>
              </a:cxn>
              <a:cxn ang="0">
                <a:pos x="33" y="19"/>
              </a:cxn>
              <a:cxn ang="0">
                <a:pos x="31" y="14"/>
              </a:cxn>
              <a:cxn ang="0">
                <a:pos x="27" y="10"/>
              </a:cxn>
              <a:cxn ang="0">
                <a:pos x="22" y="9"/>
              </a:cxn>
              <a:cxn ang="0">
                <a:pos x="17" y="10"/>
              </a:cxn>
              <a:cxn ang="0">
                <a:pos x="13" y="14"/>
              </a:cxn>
              <a:cxn ang="0">
                <a:pos x="10" y="19"/>
              </a:cxn>
              <a:cxn ang="0">
                <a:pos x="9" y="26"/>
              </a:cxn>
              <a:cxn ang="0">
                <a:pos x="10" y="33"/>
              </a:cxn>
              <a:cxn ang="0">
                <a:pos x="13" y="39"/>
              </a:cxn>
              <a:cxn ang="0">
                <a:pos x="17" y="42"/>
              </a:cxn>
              <a:cxn ang="0">
                <a:pos x="22" y="43"/>
              </a:cxn>
              <a:cxn ang="0">
                <a:pos x="27" y="42"/>
              </a:cxn>
              <a:cxn ang="0">
                <a:pos x="31" y="39"/>
              </a:cxn>
              <a:cxn ang="0">
                <a:pos x="33" y="33"/>
              </a:cxn>
              <a:cxn ang="0">
                <a:pos x="34" y="26"/>
              </a:cxn>
            </a:cxnLst>
            <a:rect l="0" t="0" r="r" b="b"/>
            <a:pathLst>
              <a:path w="44" h="52">
                <a:moveTo>
                  <a:pt x="44" y="26"/>
                </a:moveTo>
                <a:cubicBezTo>
                  <a:pt x="44" y="30"/>
                  <a:pt x="43" y="33"/>
                  <a:pt x="42" y="37"/>
                </a:cubicBezTo>
                <a:cubicBezTo>
                  <a:pt x="41" y="40"/>
                  <a:pt x="39" y="42"/>
                  <a:pt x="37" y="45"/>
                </a:cubicBezTo>
                <a:cubicBezTo>
                  <a:pt x="36" y="47"/>
                  <a:pt x="33" y="49"/>
                  <a:pt x="31" y="50"/>
                </a:cubicBezTo>
                <a:cubicBezTo>
                  <a:pt x="28" y="51"/>
                  <a:pt x="25" y="52"/>
                  <a:pt x="22" y="52"/>
                </a:cubicBezTo>
                <a:cubicBezTo>
                  <a:pt x="19" y="52"/>
                  <a:pt x="16" y="51"/>
                  <a:pt x="13" y="50"/>
                </a:cubicBezTo>
                <a:cubicBezTo>
                  <a:pt x="11" y="49"/>
                  <a:pt x="8" y="47"/>
                  <a:pt x="6" y="45"/>
                </a:cubicBezTo>
                <a:cubicBezTo>
                  <a:pt x="4" y="42"/>
                  <a:pt x="3" y="40"/>
                  <a:pt x="2" y="37"/>
                </a:cubicBezTo>
                <a:cubicBezTo>
                  <a:pt x="1" y="33"/>
                  <a:pt x="0" y="30"/>
                  <a:pt x="0" y="26"/>
                </a:cubicBezTo>
                <a:cubicBezTo>
                  <a:pt x="0" y="22"/>
                  <a:pt x="1" y="19"/>
                  <a:pt x="2" y="16"/>
                </a:cubicBezTo>
                <a:cubicBezTo>
                  <a:pt x="3" y="13"/>
                  <a:pt x="4" y="10"/>
                  <a:pt x="6" y="8"/>
                </a:cubicBezTo>
                <a:cubicBezTo>
                  <a:pt x="8" y="5"/>
                  <a:pt x="11" y="4"/>
                  <a:pt x="13" y="2"/>
                </a:cubicBezTo>
                <a:cubicBezTo>
                  <a:pt x="16" y="1"/>
                  <a:pt x="19" y="0"/>
                  <a:pt x="22" y="0"/>
                </a:cubicBezTo>
                <a:cubicBezTo>
                  <a:pt x="25" y="0"/>
                  <a:pt x="28" y="1"/>
                  <a:pt x="31" y="2"/>
                </a:cubicBezTo>
                <a:cubicBezTo>
                  <a:pt x="33" y="4"/>
                  <a:pt x="36" y="5"/>
                  <a:pt x="37" y="8"/>
                </a:cubicBezTo>
                <a:cubicBezTo>
                  <a:pt x="39" y="10"/>
                  <a:pt x="41" y="13"/>
                  <a:pt x="42" y="16"/>
                </a:cubicBezTo>
                <a:cubicBezTo>
                  <a:pt x="43" y="19"/>
                  <a:pt x="44" y="22"/>
                  <a:pt x="44" y="26"/>
                </a:cubicBezTo>
                <a:close/>
                <a:moveTo>
                  <a:pt x="34" y="26"/>
                </a:moveTo>
                <a:cubicBezTo>
                  <a:pt x="34" y="24"/>
                  <a:pt x="34" y="21"/>
                  <a:pt x="33" y="19"/>
                </a:cubicBezTo>
                <a:cubicBezTo>
                  <a:pt x="33" y="17"/>
                  <a:pt x="32" y="15"/>
                  <a:pt x="31" y="14"/>
                </a:cubicBezTo>
                <a:cubicBezTo>
                  <a:pt x="30" y="12"/>
                  <a:pt x="28" y="11"/>
                  <a:pt x="27" y="10"/>
                </a:cubicBezTo>
                <a:cubicBezTo>
                  <a:pt x="25" y="9"/>
                  <a:pt x="24" y="9"/>
                  <a:pt x="22" y="9"/>
                </a:cubicBezTo>
                <a:cubicBezTo>
                  <a:pt x="20" y="9"/>
                  <a:pt x="18" y="9"/>
                  <a:pt x="17" y="10"/>
                </a:cubicBezTo>
                <a:cubicBezTo>
                  <a:pt x="15" y="11"/>
                  <a:pt x="14" y="12"/>
                  <a:pt x="13" y="14"/>
                </a:cubicBezTo>
                <a:cubicBezTo>
                  <a:pt x="12" y="15"/>
                  <a:pt x="11" y="17"/>
                  <a:pt x="10" y="19"/>
                </a:cubicBezTo>
                <a:cubicBezTo>
                  <a:pt x="10" y="21"/>
                  <a:pt x="9" y="24"/>
                  <a:pt x="9" y="26"/>
                </a:cubicBezTo>
                <a:cubicBezTo>
                  <a:pt x="9" y="29"/>
                  <a:pt x="10" y="31"/>
                  <a:pt x="10" y="33"/>
                </a:cubicBezTo>
                <a:cubicBezTo>
                  <a:pt x="11" y="35"/>
                  <a:pt x="12" y="37"/>
                  <a:pt x="13" y="39"/>
                </a:cubicBezTo>
                <a:cubicBezTo>
                  <a:pt x="14" y="40"/>
                  <a:pt x="15" y="41"/>
                  <a:pt x="17" y="42"/>
                </a:cubicBezTo>
                <a:cubicBezTo>
                  <a:pt x="18" y="43"/>
                  <a:pt x="20" y="43"/>
                  <a:pt x="22" y="43"/>
                </a:cubicBezTo>
                <a:cubicBezTo>
                  <a:pt x="24" y="43"/>
                  <a:pt x="25" y="43"/>
                  <a:pt x="27" y="42"/>
                </a:cubicBezTo>
                <a:cubicBezTo>
                  <a:pt x="28" y="41"/>
                  <a:pt x="30" y="40"/>
                  <a:pt x="31" y="39"/>
                </a:cubicBezTo>
                <a:cubicBezTo>
                  <a:pt x="32" y="37"/>
                  <a:pt x="33" y="35"/>
                  <a:pt x="33" y="33"/>
                </a:cubicBezTo>
                <a:cubicBezTo>
                  <a:pt x="34" y="31"/>
                  <a:pt x="34" y="29"/>
                  <a:pt x="34" y="26"/>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9" name="Freeform 20">
            <a:extLst>
              <a:ext uri="{FF2B5EF4-FFF2-40B4-BE49-F238E27FC236}">
                <a16:creationId xmlns:a16="http://schemas.microsoft.com/office/drawing/2014/main" id="{EEB858EE-EB55-38C9-A4EA-156D6F5B6060}"/>
              </a:ext>
            </a:extLst>
          </p:cNvPr>
          <p:cNvSpPr/>
          <p:nvPr/>
        </p:nvSpPr>
        <p:spPr bwMode="auto">
          <a:xfrm>
            <a:off x="2931319" y="3169444"/>
            <a:ext cx="149225" cy="231775"/>
          </a:xfrm>
          <a:custGeom>
            <a:avLst/>
            <a:gdLst/>
            <a:ahLst/>
            <a:cxnLst>
              <a:cxn ang="0">
                <a:pos x="29" y="29"/>
              </a:cxn>
              <a:cxn ang="0">
                <a:pos x="33" y="31"/>
              </a:cxn>
              <a:cxn ang="0">
                <a:pos x="37" y="34"/>
              </a:cxn>
              <a:cxn ang="0">
                <a:pos x="39" y="39"/>
              </a:cxn>
              <a:cxn ang="0">
                <a:pos x="40" y="44"/>
              </a:cxn>
              <a:cxn ang="0">
                <a:pos x="39" y="51"/>
              </a:cxn>
              <a:cxn ang="0">
                <a:pos x="35" y="57"/>
              </a:cxn>
              <a:cxn ang="0">
                <a:pos x="28" y="60"/>
              </a:cxn>
              <a:cxn ang="0">
                <a:pos x="19" y="62"/>
              </a:cxn>
              <a:cxn ang="0">
                <a:pos x="8" y="59"/>
              </a:cxn>
              <a:cxn ang="0">
                <a:pos x="0" y="53"/>
              </a:cxn>
              <a:cxn ang="0">
                <a:pos x="6" y="46"/>
              </a:cxn>
              <a:cxn ang="0">
                <a:pos x="11" y="51"/>
              </a:cxn>
              <a:cxn ang="0">
                <a:pos x="19" y="53"/>
              </a:cxn>
              <a:cxn ang="0">
                <a:pos x="28" y="51"/>
              </a:cxn>
              <a:cxn ang="0">
                <a:pos x="31" y="44"/>
              </a:cxn>
              <a:cxn ang="0">
                <a:pos x="27" y="36"/>
              </a:cxn>
              <a:cxn ang="0">
                <a:pos x="17" y="33"/>
              </a:cxn>
              <a:cxn ang="0">
                <a:pos x="15" y="33"/>
              </a:cxn>
              <a:cxn ang="0">
                <a:pos x="15" y="26"/>
              </a:cxn>
              <a:cxn ang="0">
                <a:pos x="17" y="26"/>
              </a:cxn>
              <a:cxn ang="0">
                <a:pos x="26" y="23"/>
              </a:cxn>
              <a:cxn ang="0">
                <a:pos x="29" y="16"/>
              </a:cxn>
              <a:cxn ang="0">
                <a:pos x="27" y="10"/>
              </a:cxn>
              <a:cxn ang="0">
                <a:pos x="19" y="8"/>
              </a:cxn>
              <a:cxn ang="0">
                <a:pos x="12" y="10"/>
              </a:cxn>
              <a:cxn ang="0">
                <a:pos x="7" y="16"/>
              </a:cxn>
              <a:cxn ang="0">
                <a:pos x="1" y="9"/>
              </a:cxn>
              <a:cxn ang="0">
                <a:pos x="4" y="5"/>
              </a:cxn>
              <a:cxn ang="0">
                <a:pos x="9" y="3"/>
              </a:cxn>
              <a:cxn ang="0">
                <a:pos x="14" y="1"/>
              </a:cxn>
              <a:cxn ang="0">
                <a:pos x="20" y="0"/>
              </a:cxn>
              <a:cxn ang="0">
                <a:pos x="28" y="1"/>
              </a:cxn>
              <a:cxn ang="0">
                <a:pos x="34" y="4"/>
              </a:cxn>
              <a:cxn ang="0">
                <a:pos x="38" y="9"/>
              </a:cxn>
              <a:cxn ang="0">
                <a:pos x="39" y="15"/>
              </a:cxn>
              <a:cxn ang="0">
                <a:pos x="38" y="20"/>
              </a:cxn>
              <a:cxn ang="0">
                <a:pos x="36" y="24"/>
              </a:cxn>
              <a:cxn ang="0">
                <a:pos x="33" y="27"/>
              </a:cxn>
              <a:cxn ang="0">
                <a:pos x="29" y="29"/>
              </a:cxn>
            </a:cxnLst>
            <a:rect l="0" t="0" r="r" b="b"/>
            <a:pathLst>
              <a:path w="40" h="62">
                <a:moveTo>
                  <a:pt x="29" y="29"/>
                </a:moveTo>
                <a:cubicBezTo>
                  <a:pt x="30" y="29"/>
                  <a:pt x="32" y="30"/>
                  <a:pt x="33" y="31"/>
                </a:cubicBezTo>
                <a:cubicBezTo>
                  <a:pt x="35" y="32"/>
                  <a:pt x="36" y="33"/>
                  <a:pt x="37" y="34"/>
                </a:cubicBezTo>
                <a:cubicBezTo>
                  <a:pt x="38" y="35"/>
                  <a:pt x="39" y="37"/>
                  <a:pt x="39" y="39"/>
                </a:cubicBezTo>
                <a:cubicBezTo>
                  <a:pt x="40" y="40"/>
                  <a:pt x="40" y="42"/>
                  <a:pt x="40" y="44"/>
                </a:cubicBezTo>
                <a:cubicBezTo>
                  <a:pt x="40" y="47"/>
                  <a:pt x="40" y="49"/>
                  <a:pt x="39" y="51"/>
                </a:cubicBezTo>
                <a:cubicBezTo>
                  <a:pt x="38" y="54"/>
                  <a:pt x="36" y="55"/>
                  <a:pt x="35" y="57"/>
                </a:cubicBezTo>
                <a:cubicBezTo>
                  <a:pt x="33" y="58"/>
                  <a:pt x="31" y="60"/>
                  <a:pt x="28" y="60"/>
                </a:cubicBezTo>
                <a:cubicBezTo>
                  <a:pt x="25" y="61"/>
                  <a:pt x="22" y="62"/>
                  <a:pt x="19" y="62"/>
                </a:cubicBezTo>
                <a:cubicBezTo>
                  <a:pt x="15" y="62"/>
                  <a:pt x="11" y="61"/>
                  <a:pt x="8" y="59"/>
                </a:cubicBezTo>
                <a:cubicBezTo>
                  <a:pt x="4" y="58"/>
                  <a:pt x="2" y="56"/>
                  <a:pt x="0" y="53"/>
                </a:cubicBezTo>
                <a:cubicBezTo>
                  <a:pt x="6" y="46"/>
                  <a:pt x="6" y="46"/>
                  <a:pt x="6" y="46"/>
                </a:cubicBezTo>
                <a:cubicBezTo>
                  <a:pt x="7" y="49"/>
                  <a:pt x="9" y="50"/>
                  <a:pt x="11" y="51"/>
                </a:cubicBezTo>
                <a:cubicBezTo>
                  <a:pt x="13" y="53"/>
                  <a:pt x="16" y="53"/>
                  <a:pt x="19" y="53"/>
                </a:cubicBezTo>
                <a:cubicBezTo>
                  <a:pt x="23" y="53"/>
                  <a:pt x="26" y="52"/>
                  <a:pt x="28" y="51"/>
                </a:cubicBezTo>
                <a:cubicBezTo>
                  <a:pt x="30" y="49"/>
                  <a:pt x="31" y="47"/>
                  <a:pt x="31" y="44"/>
                </a:cubicBezTo>
                <a:cubicBezTo>
                  <a:pt x="31" y="40"/>
                  <a:pt x="30" y="38"/>
                  <a:pt x="27" y="36"/>
                </a:cubicBezTo>
                <a:cubicBezTo>
                  <a:pt x="25" y="34"/>
                  <a:pt x="22" y="33"/>
                  <a:pt x="17" y="33"/>
                </a:cubicBezTo>
                <a:cubicBezTo>
                  <a:pt x="15" y="33"/>
                  <a:pt x="15" y="33"/>
                  <a:pt x="15" y="33"/>
                </a:cubicBezTo>
                <a:cubicBezTo>
                  <a:pt x="15" y="26"/>
                  <a:pt x="15" y="26"/>
                  <a:pt x="15" y="26"/>
                </a:cubicBezTo>
                <a:cubicBezTo>
                  <a:pt x="17" y="26"/>
                  <a:pt x="17" y="26"/>
                  <a:pt x="17" y="26"/>
                </a:cubicBezTo>
                <a:cubicBezTo>
                  <a:pt x="21" y="26"/>
                  <a:pt x="24" y="25"/>
                  <a:pt x="26" y="23"/>
                </a:cubicBezTo>
                <a:cubicBezTo>
                  <a:pt x="28" y="21"/>
                  <a:pt x="29" y="19"/>
                  <a:pt x="29" y="16"/>
                </a:cubicBezTo>
                <a:cubicBezTo>
                  <a:pt x="29" y="14"/>
                  <a:pt x="28" y="12"/>
                  <a:pt x="27" y="10"/>
                </a:cubicBezTo>
                <a:cubicBezTo>
                  <a:pt x="25" y="9"/>
                  <a:pt x="22" y="8"/>
                  <a:pt x="19" y="8"/>
                </a:cubicBezTo>
                <a:cubicBezTo>
                  <a:pt x="17" y="8"/>
                  <a:pt x="14" y="9"/>
                  <a:pt x="12" y="10"/>
                </a:cubicBezTo>
                <a:cubicBezTo>
                  <a:pt x="10" y="11"/>
                  <a:pt x="8" y="13"/>
                  <a:pt x="7" y="16"/>
                </a:cubicBezTo>
                <a:cubicBezTo>
                  <a:pt x="1" y="9"/>
                  <a:pt x="1" y="9"/>
                  <a:pt x="1" y="9"/>
                </a:cubicBezTo>
                <a:cubicBezTo>
                  <a:pt x="1" y="8"/>
                  <a:pt x="3" y="7"/>
                  <a:pt x="4" y="5"/>
                </a:cubicBezTo>
                <a:cubicBezTo>
                  <a:pt x="5" y="4"/>
                  <a:pt x="7" y="3"/>
                  <a:pt x="9" y="3"/>
                </a:cubicBezTo>
                <a:cubicBezTo>
                  <a:pt x="10" y="2"/>
                  <a:pt x="12" y="1"/>
                  <a:pt x="14" y="1"/>
                </a:cubicBezTo>
                <a:cubicBezTo>
                  <a:pt x="16" y="0"/>
                  <a:pt x="18" y="0"/>
                  <a:pt x="20" y="0"/>
                </a:cubicBezTo>
                <a:cubicBezTo>
                  <a:pt x="23" y="0"/>
                  <a:pt x="26" y="0"/>
                  <a:pt x="28" y="1"/>
                </a:cubicBezTo>
                <a:cubicBezTo>
                  <a:pt x="30" y="2"/>
                  <a:pt x="32" y="3"/>
                  <a:pt x="34" y="4"/>
                </a:cubicBezTo>
                <a:cubicBezTo>
                  <a:pt x="36" y="6"/>
                  <a:pt x="37" y="7"/>
                  <a:pt x="38" y="9"/>
                </a:cubicBezTo>
                <a:cubicBezTo>
                  <a:pt x="39" y="11"/>
                  <a:pt x="39" y="13"/>
                  <a:pt x="39" y="15"/>
                </a:cubicBezTo>
                <a:cubicBezTo>
                  <a:pt x="39" y="17"/>
                  <a:pt x="39" y="19"/>
                  <a:pt x="38" y="20"/>
                </a:cubicBezTo>
                <a:cubicBezTo>
                  <a:pt x="38" y="22"/>
                  <a:pt x="37" y="23"/>
                  <a:pt x="36" y="24"/>
                </a:cubicBezTo>
                <a:cubicBezTo>
                  <a:pt x="35" y="26"/>
                  <a:pt x="34" y="27"/>
                  <a:pt x="33" y="27"/>
                </a:cubicBezTo>
                <a:cubicBezTo>
                  <a:pt x="32" y="28"/>
                  <a:pt x="30" y="29"/>
                  <a:pt x="29" y="29"/>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20" name="Oval 21">
            <a:extLst>
              <a:ext uri="{FF2B5EF4-FFF2-40B4-BE49-F238E27FC236}">
                <a16:creationId xmlns:a16="http://schemas.microsoft.com/office/drawing/2014/main" id="{4023DB58-6EDE-55EE-383A-F322278F6D90}"/>
              </a:ext>
            </a:extLst>
          </p:cNvPr>
          <p:cNvSpPr>
            <a:spLocks noChangeArrowheads="1"/>
          </p:cNvSpPr>
          <p:nvPr/>
        </p:nvSpPr>
        <p:spPr bwMode="auto">
          <a:xfrm>
            <a:off x="3674269" y="3717131"/>
            <a:ext cx="569912" cy="569912"/>
          </a:xfrm>
          <a:prstGeom prst="ellipse">
            <a:avLst/>
          </a:prstGeom>
          <a:solidFill>
            <a:srgbClr val="5359A6"/>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p>
        </p:txBody>
      </p:sp>
      <p:sp>
        <p:nvSpPr>
          <p:cNvPr id="21" name="Freeform 22">
            <a:extLst>
              <a:ext uri="{FF2B5EF4-FFF2-40B4-BE49-F238E27FC236}">
                <a16:creationId xmlns:a16="http://schemas.microsoft.com/office/drawing/2014/main" id="{6158466C-491F-17BA-D03F-27CF53603430}"/>
              </a:ext>
            </a:extLst>
          </p:cNvPr>
          <p:cNvSpPr>
            <a:spLocks noEditPoints="1"/>
          </p:cNvSpPr>
          <p:nvPr/>
        </p:nvSpPr>
        <p:spPr bwMode="auto">
          <a:xfrm>
            <a:off x="3710781" y="3753644"/>
            <a:ext cx="495300" cy="495300"/>
          </a:xfrm>
          <a:custGeom>
            <a:avLst/>
            <a:gdLst/>
            <a:ahLst/>
            <a:cxnLst>
              <a:cxn ang="0">
                <a:pos x="70" y="2"/>
              </a:cxn>
              <a:cxn ang="0">
                <a:pos x="57" y="0"/>
              </a:cxn>
              <a:cxn ang="0">
                <a:pos x="77" y="5"/>
              </a:cxn>
              <a:cxn ang="0">
                <a:pos x="80" y="3"/>
              </a:cxn>
              <a:cxn ang="0">
                <a:pos x="47" y="3"/>
              </a:cxn>
              <a:cxn ang="0">
                <a:pos x="87" y="8"/>
              </a:cxn>
              <a:cxn ang="0">
                <a:pos x="88" y="3"/>
              </a:cxn>
              <a:cxn ang="0">
                <a:pos x="37" y="7"/>
              </a:cxn>
              <a:cxn ang="0">
                <a:pos x="96" y="12"/>
              </a:cxn>
              <a:cxn ang="0">
                <a:pos x="97" y="8"/>
              </a:cxn>
              <a:cxn ang="0">
                <a:pos x="28" y="12"/>
              </a:cxn>
              <a:cxn ang="0">
                <a:pos x="105" y="17"/>
              </a:cxn>
              <a:cxn ang="0">
                <a:pos x="105" y="15"/>
              </a:cxn>
              <a:cxn ang="0">
                <a:pos x="20" y="21"/>
              </a:cxn>
              <a:cxn ang="0">
                <a:pos x="22" y="22"/>
              </a:cxn>
              <a:cxn ang="0">
                <a:pos x="114" y="20"/>
              </a:cxn>
              <a:cxn ang="0">
                <a:pos x="14" y="26"/>
              </a:cxn>
              <a:cxn ang="0">
                <a:pos x="119" y="31"/>
              </a:cxn>
              <a:cxn ang="0">
                <a:pos x="120" y="31"/>
              </a:cxn>
              <a:cxn ang="0">
                <a:pos x="8" y="35"/>
              </a:cxn>
              <a:cxn ang="0">
                <a:pos x="124" y="40"/>
              </a:cxn>
              <a:cxn ang="0">
                <a:pos x="126" y="37"/>
              </a:cxn>
              <a:cxn ang="0">
                <a:pos x="4" y="45"/>
              </a:cxn>
              <a:cxn ang="0">
                <a:pos x="6" y="47"/>
              </a:cxn>
              <a:cxn ang="0">
                <a:pos x="129" y="47"/>
              </a:cxn>
              <a:cxn ang="0">
                <a:pos x="3" y="57"/>
              </a:cxn>
              <a:cxn ang="0">
                <a:pos x="6" y="55"/>
              </a:cxn>
              <a:cxn ang="0">
                <a:pos x="132" y="57"/>
              </a:cxn>
              <a:cxn ang="0">
                <a:pos x="3" y="67"/>
              </a:cxn>
              <a:cxn ang="0">
                <a:pos x="5" y="65"/>
              </a:cxn>
              <a:cxn ang="0">
                <a:pos x="132" y="66"/>
              </a:cxn>
              <a:cxn ang="0">
                <a:pos x="3" y="75"/>
              </a:cxn>
              <a:cxn ang="0">
                <a:pos x="4" y="77"/>
              </a:cxn>
              <a:cxn ang="0">
                <a:pos x="130" y="74"/>
              </a:cxn>
              <a:cxn ang="0">
                <a:pos x="4" y="85"/>
              </a:cxn>
              <a:cxn ang="0">
                <a:pos x="8" y="84"/>
              </a:cxn>
              <a:cxn ang="0">
                <a:pos x="125" y="85"/>
              </a:cxn>
              <a:cxn ang="0">
                <a:pos x="9" y="96"/>
              </a:cxn>
              <a:cxn ang="0">
                <a:pos x="11" y="93"/>
              </a:cxn>
              <a:cxn ang="0">
                <a:pos x="122" y="97"/>
              </a:cxn>
              <a:cxn ang="0">
                <a:pos x="123" y="95"/>
              </a:cxn>
              <a:cxn ang="0">
                <a:pos x="13" y="104"/>
              </a:cxn>
              <a:cxn ang="0">
                <a:pos x="118" y="105"/>
              </a:cxn>
              <a:cxn ang="0">
                <a:pos x="119" y="105"/>
              </a:cxn>
              <a:cxn ang="0">
                <a:pos x="19" y="109"/>
              </a:cxn>
              <a:cxn ang="0">
                <a:pos x="110" y="112"/>
              </a:cxn>
              <a:cxn ang="0">
                <a:pos x="111" y="113"/>
              </a:cxn>
              <a:cxn ang="0">
                <a:pos x="30" y="115"/>
              </a:cxn>
              <a:cxn ang="0">
                <a:pos x="102" y="116"/>
              </a:cxn>
              <a:cxn ang="0">
                <a:pos x="104" y="120"/>
              </a:cxn>
              <a:cxn ang="0">
                <a:pos x="35" y="121"/>
              </a:cxn>
              <a:cxn ang="0">
                <a:pos x="95" y="125"/>
              </a:cxn>
              <a:cxn ang="0">
                <a:pos x="96" y="124"/>
              </a:cxn>
              <a:cxn ang="0">
                <a:pos x="46" y="128"/>
              </a:cxn>
              <a:cxn ang="0">
                <a:pos x="48" y="127"/>
              </a:cxn>
              <a:cxn ang="0">
                <a:pos x="85" y="124"/>
              </a:cxn>
              <a:cxn ang="0">
                <a:pos x="86" y="129"/>
              </a:cxn>
              <a:cxn ang="0">
                <a:pos x="56" y="126"/>
              </a:cxn>
              <a:cxn ang="0">
                <a:pos x="76" y="127"/>
              </a:cxn>
              <a:cxn ang="0">
                <a:pos x="76" y="131"/>
              </a:cxn>
              <a:cxn ang="0">
                <a:pos x="68" y="129"/>
              </a:cxn>
            </a:cxnLst>
            <a:rect l="0" t="0" r="r" b="b"/>
            <a:pathLst>
              <a:path w="132" h="132">
                <a:moveTo>
                  <a:pt x="67" y="4"/>
                </a:moveTo>
                <a:cubicBezTo>
                  <a:pt x="66" y="4"/>
                  <a:pt x="65" y="3"/>
                  <a:pt x="65" y="2"/>
                </a:cubicBezTo>
                <a:cubicBezTo>
                  <a:pt x="65" y="1"/>
                  <a:pt x="66" y="0"/>
                  <a:pt x="67" y="0"/>
                </a:cubicBezTo>
                <a:cubicBezTo>
                  <a:pt x="67" y="0"/>
                  <a:pt x="67" y="0"/>
                  <a:pt x="67" y="0"/>
                </a:cubicBezTo>
                <a:cubicBezTo>
                  <a:pt x="69" y="0"/>
                  <a:pt x="70" y="1"/>
                  <a:pt x="70" y="2"/>
                </a:cubicBezTo>
                <a:cubicBezTo>
                  <a:pt x="70" y="3"/>
                  <a:pt x="69" y="4"/>
                  <a:pt x="67" y="4"/>
                </a:cubicBezTo>
                <a:close/>
                <a:moveTo>
                  <a:pt x="57" y="5"/>
                </a:moveTo>
                <a:cubicBezTo>
                  <a:pt x="56" y="5"/>
                  <a:pt x="55" y="4"/>
                  <a:pt x="55" y="3"/>
                </a:cubicBezTo>
                <a:cubicBezTo>
                  <a:pt x="55" y="2"/>
                  <a:pt x="56" y="1"/>
                  <a:pt x="57" y="0"/>
                </a:cubicBezTo>
                <a:cubicBezTo>
                  <a:pt x="57" y="0"/>
                  <a:pt x="57" y="0"/>
                  <a:pt x="57" y="0"/>
                </a:cubicBezTo>
                <a:cubicBezTo>
                  <a:pt x="58" y="0"/>
                  <a:pt x="59" y="1"/>
                  <a:pt x="60" y="2"/>
                </a:cubicBezTo>
                <a:cubicBezTo>
                  <a:pt x="60" y="3"/>
                  <a:pt x="59" y="5"/>
                  <a:pt x="58" y="5"/>
                </a:cubicBezTo>
                <a:lnTo>
                  <a:pt x="57" y="5"/>
                </a:lnTo>
                <a:close/>
                <a:moveTo>
                  <a:pt x="77" y="5"/>
                </a:moveTo>
                <a:cubicBezTo>
                  <a:pt x="77" y="5"/>
                  <a:pt x="77" y="5"/>
                  <a:pt x="77" y="5"/>
                </a:cubicBezTo>
                <a:cubicBezTo>
                  <a:pt x="77" y="5"/>
                  <a:pt x="77" y="5"/>
                  <a:pt x="77" y="5"/>
                </a:cubicBezTo>
                <a:cubicBezTo>
                  <a:pt x="76" y="5"/>
                  <a:pt x="75" y="4"/>
                  <a:pt x="75" y="3"/>
                </a:cubicBezTo>
                <a:cubicBezTo>
                  <a:pt x="75" y="1"/>
                  <a:pt x="76" y="1"/>
                  <a:pt x="78" y="1"/>
                </a:cubicBezTo>
                <a:cubicBezTo>
                  <a:pt x="78" y="1"/>
                  <a:pt x="78" y="1"/>
                  <a:pt x="78" y="1"/>
                </a:cubicBezTo>
                <a:cubicBezTo>
                  <a:pt x="79" y="1"/>
                  <a:pt x="80" y="2"/>
                  <a:pt x="80" y="3"/>
                </a:cubicBezTo>
                <a:cubicBezTo>
                  <a:pt x="79" y="4"/>
                  <a:pt x="78" y="5"/>
                  <a:pt x="77" y="5"/>
                </a:cubicBezTo>
                <a:close/>
                <a:moveTo>
                  <a:pt x="47" y="7"/>
                </a:moveTo>
                <a:cubicBezTo>
                  <a:pt x="47" y="7"/>
                  <a:pt x="46" y="6"/>
                  <a:pt x="45" y="5"/>
                </a:cubicBezTo>
                <a:cubicBezTo>
                  <a:pt x="45" y="4"/>
                  <a:pt x="46" y="3"/>
                  <a:pt x="47" y="3"/>
                </a:cubicBezTo>
                <a:cubicBezTo>
                  <a:pt x="47" y="3"/>
                  <a:pt x="47" y="3"/>
                  <a:pt x="47" y="3"/>
                </a:cubicBezTo>
                <a:cubicBezTo>
                  <a:pt x="48" y="2"/>
                  <a:pt x="49" y="3"/>
                  <a:pt x="50" y="4"/>
                </a:cubicBezTo>
                <a:cubicBezTo>
                  <a:pt x="50" y="5"/>
                  <a:pt x="49" y="6"/>
                  <a:pt x="48" y="7"/>
                </a:cubicBezTo>
                <a:cubicBezTo>
                  <a:pt x="48" y="7"/>
                  <a:pt x="48" y="7"/>
                  <a:pt x="48" y="7"/>
                </a:cubicBezTo>
                <a:lnTo>
                  <a:pt x="47" y="7"/>
                </a:lnTo>
                <a:close/>
                <a:moveTo>
                  <a:pt x="87" y="8"/>
                </a:moveTo>
                <a:cubicBezTo>
                  <a:pt x="86" y="7"/>
                  <a:pt x="86" y="7"/>
                  <a:pt x="86" y="7"/>
                </a:cubicBezTo>
                <a:cubicBezTo>
                  <a:pt x="86" y="7"/>
                  <a:pt x="86" y="7"/>
                  <a:pt x="86" y="7"/>
                </a:cubicBezTo>
                <a:cubicBezTo>
                  <a:pt x="85" y="7"/>
                  <a:pt x="85" y="6"/>
                  <a:pt x="85" y="5"/>
                </a:cubicBezTo>
                <a:cubicBezTo>
                  <a:pt x="85" y="4"/>
                  <a:pt x="87" y="3"/>
                  <a:pt x="88" y="3"/>
                </a:cubicBezTo>
                <a:cubicBezTo>
                  <a:pt x="88" y="3"/>
                  <a:pt x="88" y="3"/>
                  <a:pt x="88" y="3"/>
                </a:cubicBezTo>
                <a:cubicBezTo>
                  <a:pt x="89" y="4"/>
                  <a:pt x="90" y="5"/>
                  <a:pt x="89" y="6"/>
                </a:cubicBezTo>
                <a:cubicBezTo>
                  <a:pt x="89" y="7"/>
                  <a:pt x="88" y="8"/>
                  <a:pt x="87" y="8"/>
                </a:cubicBezTo>
                <a:close/>
                <a:moveTo>
                  <a:pt x="38" y="11"/>
                </a:moveTo>
                <a:cubicBezTo>
                  <a:pt x="37" y="11"/>
                  <a:pt x="37" y="10"/>
                  <a:pt x="36" y="9"/>
                </a:cubicBezTo>
                <a:cubicBezTo>
                  <a:pt x="36" y="8"/>
                  <a:pt x="36" y="7"/>
                  <a:pt x="37" y="7"/>
                </a:cubicBezTo>
                <a:cubicBezTo>
                  <a:pt x="37" y="7"/>
                  <a:pt x="37" y="7"/>
                  <a:pt x="37" y="7"/>
                </a:cubicBezTo>
                <a:cubicBezTo>
                  <a:pt x="38" y="6"/>
                  <a:pt x="40" y="6"/>
                  <a:pt x="40" y="8"/>
                </a:cubicBezTo>
                <a:cubicBezTo>
                  <a:pt x="41" y="9"/>
                  <a:pt x="40" y="10"/>
                  <a:pt x="39" y="10"/>
                </a:cubicBezTo>
                <a:lnTo>
                  <a:pt x="38" y="11"/>
                </a:lnTo>
                <a:close/>
                <a:moveTo>
                  <a:pt x="96" y="12"/>
                </a:moveTo>
                <a:cubicBezTo>
                  <a:pt x="95" y="11"/>
                  <a:pt x="95" y="11"/>
                  <a:pt x="95" y="11"/>
                </a:cubicBezTo>
                <a:cubicBezTo>
                  <a:pt x="95" y="11"/>
                  <a:pt x="95" y="11"/>
                  <a:pt x="95" y="11"/>
                </a:cubicBezTo>
                <a:cubicBezTo>
                  <a:pt x="94" y="11"/>
                  <a:pt x="94" y="9"/>
                  <a:pt x="94" y="8"/>
                </a:cubicBezTo>
                <a:cubicBezTo>
                  <a:pt x="95" y="7"/>
                  <a:pt x="96" y="7"/>
                  <a:pt x="97" y="7"/>
                </a:cubicBezTo>
                <a:cubicBezTo>
                  <a:pt x="97" y="8"/>
                  <a:pt x="97" y="8"/>
                  <a:pt x="97" y="8"/>
                </a:cubicBezTo>
                <a:cubicBezTo>
                  <a:pt x="98" y="8"/>
                  <a:pt x="99" y="9"/>
                  <a:pt x="98" y="10"/>
                </a:cubicBezTo>
                <a:cubicBezTo>
                  <a:pt x="98" y="11"/>
                  <a:pt x="97" y="12"/>
                  <a:pt x="96" y="12"/>
                </a:cubicBezTo>
                <a:close/>
                <a:moveTo>
                  <a:pt x="30" y="16"/>
                </a:moveTo>
                <a:cubicBezTo>
                  <a:pt x="29" y="16"/>
                  <a:pt x="28" y="15"/>
                  <a:pt x="28" y="15"/>
                </a:cubicBezTo>
                <a:cubicBezTo>
                  <a:pt x="27" y="14"/>
                  <a:pt x="27" y="13"/>
                  <a:pt x="28" y="12"/>
                </a:cubicBezTo>
                <a:cubicBezTo>
                  <a:pt x="28" y="12"/>
                  <a:pt x="28" y="12"/>
                  <a:pt x="28" y="12"/>
                </a:cubicBezTo>
                <a:cubicBezTo>
                  <a:pt x="29" y="11"/>
                  <a:pt x="31" y="11"/>
                  <a:pt x="31" y="12"/>
                </a:cubicBezTo>
                <a:cubicBezTo>
                  <a:pt x="32" y="13"/>
                  <a:pt x="32" y="15"/>
                  <a:pt x="31" y="15"/>
                </a:cubicBezTo>
                <a:cubicBezTo>
                  <a:pt x="31" y="16"/>
                  <a:pt x="30" y="16"/>
                  <a:pt x="30" y="16"/>
                </a:cubicBezTo>
                <a:close/>
                <a:moveTo>
                  <a:pt x="105" y="17"/>
                </a:moveTo>
                <a:cubicBezTo>
                  <a:pt x="104" y="17"/>
                  <a:pt x="104" y="17"/>
                  <a:pt x="104" y="17"/>
                </a:cubicBezTo>
                <a:cubicBezTo>
                  <a:pt x="103" y="16"/>
                  <a:pt x="103" y="16"/>
                  <a:pt x="103" y="16"/>
                </a:cubicBezTo>
                <a:cubicBezTo>
                  <a:pt x="102" y="16"/>
                  <a:pt x="102" y="14"/>
                  <a:pt x="103" y="13"/>
                </a:cubicBezTo>
                <a:cubicBezTo>
                  <a:pt x="104" y="13"/>
                  <a:pt x="105" y="12"/>
                  <a:pt x="106" y="13"/>
                </a:cubicBezTo>
                <a:cubicBezTo>
                  <a:pt x="105" y="15"/>
                  <a:pt x="105" y="15"/>
                  <a:pt x="105" y="15"/>
                </a:cubicBezTo>
                <a:cubicBezTo>
                  <a:pt x="106" y="13"/>
                  <a:pt x="106" y="13"/>
                  <a:pt x="106" y="13"/>
                </a:cubicBezTo>
                <a:cubicBezTo>
                  <a:pt x="107" y="14"/>
                  <a:pt x="107" y="15"/>
                  <a:pt x="106" y="16"/>
                </a:cubicBezTo>
                <a:cubicBezTo>
                  <a:pt x="106" y="17"/>
                  <a:pt x="105" y="17"/>
                  <a:pt x="105" y="17"/>
                </a:cubicBezTo>
                <a:close/>
                <a:moveTo>
                  <a:pt x="22" y="22"/>
                </a:moveTo>
                <a:cubicBezTo>
                  <a:pt x="21" y="22"/>
                  <a:pt x="21" y="22"/>
                  <a:pt x="20" y="21"/>
                </a:cubicBezTo>
                <a:cubicBezTo>
                  <a:pt x="20" y="21"/>
                  <a:pt x="20" y="19"/>
                  <a:pt x="20" y="19"/>
                </a:cubicBezTo>
                <a:cubicBezTo>
                  <a:pt x="21" y="18"/>
                  <a:pt x="21" y="18"/>
                  <a:pt x="21" y="18"/>
                </a:cubicBezTo>
                <a:cubicBezTo>
                  <a:pt x="21" y="18"/>
                  <a:pt x="23" y="18"/>
                  <a:pt x="24" y="19"/>
                </a:cubicBezTo>
                <a:cubicBezTo>
                  <a:pt x="24" y="19"/>
                  <a:pt x="24" y="21"/>
                  <a:pt x="23" y="22"/>
                </a:cubicBezTo>
                <a:cubicBezTo>
                  <a:pt x="23" y="22"/>
                  <a:pt x="22" y="22"/>
                  <a:pt x="22" y="22"/>
                </a:cubicBezTo>
                <a:close/>
                <a:moveTo>
                  <a:pt x="112" y="24"/>
                </a:moveTo>
                <a:cubicBezTo>
                  <a:pt x="112" y="24"/>
                  <a:pt x="111" y="23"/>
                  <a:pt x="111" y="23"/>
                </a:cubicBezTo>
                <a:cubicBezTo>
                  <a:pt x="110" y="22"/>
                  <a:pt x="110" y="21"/>
                  <a:pt x="111" y="20"/>
                </a:cubicBezTo>
                <a:cubicBezTo>
                  <a:pt x="112" y="19"/>
                  <a:pt x="113" y="19"/>
                  <a:pt x="114" y="20"/>
                </a:cubicBezTo>
                <a:cubicBezTo>
                  <a:pt x="114" y="20"/>
                  <a:pt x="114" y="20"/>
                  <a:pt x="114" y="20"/>
                </a:cubicBezTo>
                <a:cubicBezTo>
                  <a:pt x="115" y="21"/>
                  <a:pt x="115" y="22"/>
                  <a:pt x="114" y="23"/>
                </a:cubicBezTo>
                <a:cubicBezTo>
                  <a:pt x="113" y="23"/>
                  <a:pt x="113" y="24"/>
                  <a:pt x="112" y="24"/>
                </a:cubicBezTo>
                <a:close/>
                <a:moveTo>
                  <a:pt x="15" y="30"/>
                </a:moveTo>
                <a:cubicBezTo>
                  <a:pt x="15" y="30"/>
                  <a:pt x="14" y="30"/>
                  <a:pt x="14" y="29"/>
                </a:cubicBezTo>
                <a:cubicBezTo>
                  <a:pt x="13" y="29"/>
                  <a:pt x="13" y="27"/>
                  <a:pt x="14" y="26"/>
                </a:cubicBezTo>
                <a:cubicBezTo>
                  <a:pt x="14" y="26"/>
                  <a:pt x="14" y="26"/>
                  <a:pt x="14" y="26"/>
                </a:cubicBezTo>
                <a:cubicBezTo>
                  <a:pt x="14" y="25"/>
                  <a:pt x="16" y="25"/>
                  <a:pt x="17" y="26"/>
                </a:cubicBezTo>
                <a:cubicBezTo>
                  <a:pt x="18" y="26"/>
                  <a:pt x="18" y="28"/>
                  <a:pt x="17" y="29"/>
                </a:cubicBezTo>
                <a:cubicBezTo>
                  <a:pt x="17" y="29"/>
                  <a:pt x="16" y="30"/>
                  <a:pt x="15" y="30"/>
                </a:cubicBezTo>
                <a:close/>
                <a:moveTo>
                  <a:pt x="119" y="31"/>
                </a:moveTo>
                <a:cubicBezTo>
                  <a:pt x="118" y="31"/>
                  <a:pt x="117" y="31"/>
                  <a:pt x="117" y="30"/>
                </a:cubicBezTo>
                <a:cubicBezTo>
                  <a:pt x="116" y="29"/>
                  <a:pt x="116" y="28"/>
                  <a:pt x="117" y="27"/>
                </a:cubicBezTo>
                <a:cubicBezTo>
                  <a:pt x="118" y="27"/>
                  <a:pt x="120" y="27"/>
                  <a:pt x="120" y="28"/>
                </a:cubicBezTo>
                <a:cubicBezTo>
                  <a:pt x="120" y="28"/>
                  <a:pt x="120" y="28"/>
                  <a:pt x="120" y="28"/>
                </a:cubicBezTo>
                <a:cubicBezTo>
                  <a:pt x="121" y="29"/>
                  <a:pt x="121" y="30"/>
                  <a:pt x="120" y="31"/>
                </a:cubicBezTo>
                <a:cubicBezTo>
                  <a:pt x="119" y="31"/>
                  <a:pt x="119" y="31"/>
                  <a:pt x="119" y="31"/>
                </a:cubicBezTo>
                <a:close/>
                <a:moveTo>
                  <a:pt x="10" y="38"/>
                </a:moveTo>
                <a:cubicBezTo>
                  <a:pt x="9" y="38"/>
                  <a:pt x="9" y="38"/>
                  <a:pt x="9" y="38"/>
                </a:cubicBezTo>
                <a:cubicBezTo>
                  <a:pt x="8" y="37"/>
                  <a:pt x="7" y="36"/>
                  <a:pt x="8" y="35"/>
                </a:cubicBezTo>
                <a:cubicBezTo>
                  <a:pt x="8" y="35"/>
                  <a:pt x="8" y="35"/>
                  <a:pt x="8" y="35"/>
                </a:cubicBezTo>
                <a:cubicBezTo>
                  <a:pt x="9" y="34"/>
                  <a:pt x="10" y="34"/>
                  <a:pt x="11" y="34"/>
                </a:cubicBezTo>
                <a:cubicBezTo>
                  <a:pt x="12" y="35"/>
                  <a:pt x="12" y="36"/>
                  <a:pt x="12" y="37"/>
                </a:cubicBezTo>
                <a:cubicBezTo>
                  <a:pt x="12" y="37"/>
                  <a:pt x="12" y="37"/>
                  <a:pt x="12" y="37"/>
                </a:cubicBezTo>
                <a:cubicBezTo>
                  <a:pt x="11" y="38"/>
                  <a:pt x="11" y="38"/>
                  <a:pt x="10" y="38"/>
                </a:cubicBezTo>
                <a:close/>
                <a:moveTo>
                  <a:pt x="124" y="40"/>
                </a:moveTo>
                <a:cubicBezTo>
                  <a:pt x="123" y="40"/>
                  <a:pt x="122" y="40"/>
                  <a:pt x="122" y="39"/>
                </a:cubicBezTo>
                <a:cubicBezTo>
                  <a:pt x="122" y="39"/>
                  <a:pt x="122" y="39"/>
                  <a:pt x="122" y="39"/>
                </a:cubicBezTo>
                <a:cubicBezTo>
                  <a:pt x="121" y="38"/>
                  <a:pt x="122" y="36"/>
                  <a:pt x="123" y="36"/>
                </a:cubicBezTo>
                <a:cubicBezTo>
                  <a:pt x="124" y="35"/>
                  <a:pt x="125" y="36"/>
                  <a:pt x="126" y="37"/>
                </a:cubicBezTo>
                <a:cubicBezTo>
                  <a:pt x="126" y="37"/>
                  <a:pt x="126" y="37"/>
                  <a:pt x="126" y="37"/>
                </a:cubicBezTo>
                <a:cubicBezTo>
                  <a:pt x="126" y="38"/>
                  <a:pt x="126" y="39"/>
                  <a:pt x="125" y="40"/>
                </a:cubicBezTo>
                <a:lnTo>
                  <a:pt x="124" y="40"/>
                </a:lnTo>
                <a:close/>
                <a:moveTo>
                  <a:pt x="6" y="47"/>
                </a:moveTo>
                <a:cubicBezTo>
                  <a:pt x="5" y="47"/>
                  <a:pt x="5" y="47"/>
                  <a:pt x="5" y="47"/>
                </a:cubicBezTo>
                <a:cubicBezTo>
                  <a:pt x="4" y="47"/>
                  <a:pt x="4" y="46"/>
                  <a:pt x="4" y="45"/>
                </a:cubicBezTo>
                <a:cubicBezTo>
                  <a:pt x="4" y="45"/>
                  <a:pt x="4" y="45"/>
                  <a:pt x="4" y="45"/>
                </a:cubicBezTo>
                <a:cubicBezTo>
                  <a:pt x="4" y="43"/>
                  <a:pt x="6" y="43"/>
                  <a:pt x="7" y="43"/>
                </a:cubicBezTo>
                <a:cubicBezTo>
                  <a:pt x="8" y="44"/>
                  <a:pt x="8" y="45"/>
                  <a:pt x="8" y="46"/>
                </a:cubicBezTo>
                <a:cubicBezTo>
                  <a:pt x="8" y="46"/>
                  <a:pt x="8" y="46"/>
                  <a:pt x="8" y="46"/>
                </a:cubicBezTo>
                <a:cubicBezTo>
                  <a:pt x="8" y="47"/>
                  <a:pt x="7" y="47"/>
                  <a:pt x="6" y="47"/>
                </a:cubicBezTo>
                <a:close/>
                <a:moveTo>
                  <a:pt x="127" y="49"/>
                </a:moveTo>
                <a:cubicBezTo>
                  <a:pt x="126" y="49"/>
                  <a:pt x="126" y="49"/>
                  <a:pt x="125" y="48"/>
                </a:cubicBezTo>
                <a:cubicBezTo>
                  <a:pt x="125" y="48"/>
                  <a:pt x="125" y="48"/>
                  <a:pt x="125" y="48"/>
                </a:cubicBezTo>
                <a:cubicBezTo>
                  <a:pt x="125" y="47"/>
                  <a:pt x="126" y="45"/>
                  <a:pt x="127" y="45"/>
                </a:cubicBezTo>
                <a:cubicBezTo>
                  <a:pt x="128" y="45"/>
                  <a:pt x="129" y="45"/>
                  <a:pt x="129" y="47"/>
                </a:cubicBezTo>
                <a:cubicBezTo>
                  <a:pt x="129" y="47"/>
                  <a:pt x="129" y="47"/>
                  <a:pt x="129" y="47"/>
                </a:cubicBezTo>
                <a:cubicBezTo>
                  <a:pt x="130" y="48"/>
                  <a:pt x="129" y="49"/>
                  <a:pt x="128" y="49"/>
                </a:cubicBezTo>
                <a:lnTo>
                  <a:pt x="127" y="49"/>
                </a:lnTo>
                <a:close/>
                <a:moveTo>
                  <a:pt x="3" y="57"/>
                </a:moveTo>
                <a:cubicBezTo>
                  <a:pt x="3" y="57"/>
                  <a:pt x="3" y="57"/>
                  <a:pt x="3" y="57"/>
                </a:cubicBezTo>
                <a:cubicBezTo>
                  <a:pt x="2" y="57"/>
                  <a:pt x="1" y="56"/>
                  <a:pt x="1" y="55"/>
                </a:cubicBezTo>
                <a:cubicBezTo>
                  <a:pt x="1" y="55"/>
                  <a:pt x="1" y="55"/>
                  <a:pt x="1" y="55"/>
                </a:cubicBezTo>
                <a:cubicBezTo>
                  <a:pt x="2" y="53"/>
                  <a:pt x="3" y="53"/>
                  <a:pt x="4" y="53"/>
                </a:cubicBezTo>
                <a:cubicBezTo>
                  <a:pt x="5" y="53"/>
                  <a:pt x="6" y="54"/>
                  <a:pt x="6" y="55"/>
                </a:cubicBezTo>
                <a:cubicBezTo>
                  <a:pt x="6" y="55"/>
                  <a:pt x="6" y="55"/>
                  <a:pt x="6" y="55"/>
                </a:cubicBezTo>
                <a:cubicBezTo>
                  <a:pt x="5" y="56"/>
                  <a:pt x="4" y="57"/>
                  <a:pt x="3" y="57"/>
                </a:cubicBezTo>
                <a:close/>
                <a:moveTo>
                  <a:pt x="129" y="59"/>
                </a:moveTo>
                <a:cubicBezTo>
                  <a:pt x="128" y="59"/>
                  <a:pt x="128" y="58"/>
                  <a:pt x="127" y="57"/>
                </a:cubicBezTo>
                <a:cubicBezTo>
                  <a:pt x="127" y="56"/>
                  <a:pt x="128" y="55"/>
                  <a:pt x="129" y="55"/>
                </a:cubicBezTo>
                <a:cubicBezTo>
                  <a:pt x="130" y="55"/>
                  <a:pt x="131" y="55"/>
                  <a:pt x="132" y="57"/>
                </a:cubicBezTo>
                <a:cubicBezTo>
                  <a:pt x="132" y="57"/>
                  <a:pt x="132" y="57"/>
                  <a:pt x="132" y="57"/>
                </a:cubicBezTo>
                <a:cubicBezTo>
                  <a:pt x="132" y="58"/>
                  <a:pt x="131" y="59"/>
                  <a:pt x="130" y="59"/>
                </a:cubicBezTo>
                <a:lnTo>
                  <a:pt x="129" y="59"/>
                </a:lnTo>
                <a:close/>
                <a:moveTo>
                  <a:pt x="3" y="67"/>
                </a:moveTo>
                <a:cubicBezTo>
                  <a:pt x="3" y="67"/>
                  <a:pt x="3" y="67"/>
                  <a:pt x="3" y="67"/>
                </a:cubicBezTo>
                <a:cubicBezTo>
                  <a:pt x="1" y="67"/>
                  <a:pt x="0" y="66"/>
                  <a:pt x="0" y="65"/>
                </a:cubicBezTo>
                <a:cubicBezTo>
                  <a:pt x="0" y="65"/>
                  <a:pt x="0" y="65"/>
                  <a:pt x="0" y="65"/>
                </a:cubicBezTo>
                <a:cubicBezTo>
                  <a:pt x="1" y="64"/>
                  <a:pt x="1" y="63"/>
                  <a:pt x="3" y="63"/>
                </a:cubicBezTo>
                <a:cubicBezTo>
                  <a:pt x="3" y="63"/>
                  <a:pt x="3" y="63"/>
                  <a:pt x="3" y="63"/>
                </a:cubicBezTo>
                <a:cubicBezTo>
                  <a:pt x="4" y="63"/>
                  <a:pt x="5" y="64"/>
                  <a:pt x="5" y="65"/>
                </a:cubicBezTo>
                <a:cubicBezTo>
                  <a:pt x="5" y="66"/>
                  <a:pt x="4" y="67"/>
                  <a:pt x="3" y="67"/>
                </a:cubicBezTo>
                <a:close/>
                <a:moveTo>
                  <a:pt x="130" y="68"/>
                </a:moveTo>
                <a:cubicBezTo>
                  <a:pt x="129" y="68"/>
                  <a:pt x="128" y="67"/>
                  <a:pt x="128" y="66"/>
                </a:cubicBezTo>
                <a:cubicBezTo>
                  <a:pt x="128" y="65"/>
                  <a:pt x="129" y="64"/>
                  <a:pt x="130" y="64"/>
                </a:cubicBezTo>
                <a:cubicBezTo>
                  <a:pt x="131" y="64"/>
                  <a:pt x="132" y="65"/>
                  <a:pt x="132" y="66"/>
                </a:cubicBezTo>
                <a:cubicBezTo>
                  <a:pt x="132" y="66"/>
                  <a:pt x="132" y="66"/>
                  <a:pt x="132" y="66"/>
                </a:cubicBezTo>
                <a:cubicBezTo>
                  <a:pt x="132" y="67"/>
                  <a:pt x="131" y="68"/>
                  <a:pt x="130" y="68"/>
                </a:cubicBezTo>
                <a:close/>
                <a:moveTo>
                  <a:pt x="3" y="77"/>
                </a:moveTo>
                <a:cubicBezTo>
                  <a:pt x="2" y="77"/>
                  <a:pt x="1" y="76"/>
                  <a:pt x="1" y="75"/>
                </a:cubicBezTo>
                <a:cubicBezTo>
                  <a:pt x="3" y="75"/>
                  <a:pt x="3" y="75"/>
                  <a:pt x="3" y="75"/>
                </a:cubicBezTo>
                <a:cubicBezTo>
                  <a:pt x="1" y="75"/>
                  <a:pt x="1" y="75"/>
                  <a:pt x="1" y="75"/>
                </a:cubicBezTo>
                <a:cubicBezTo>
                  <a:pt x="1" y="74"/>
                  <a:pt x="2" y="73"/>
                  <a:pt x="3" y="73"/>
                </a:cubicBezTo>
                <a:cubicBezTo>
                  <a:pt x="4" y="73"/>
                  <a:pt x="5" y="73"/>
                  <a:pt x="5" y="75"/>
                </a:cubicBezTo>
                <a:cubicBezTo>
                  <a:pt x="5" y="75"/>
                  <a:pt x="5" y="75"/>
                  <a:pt x="5" y="75"/>
                </a:cubicBezTo>
                <a:cubicBezTo>
                  <a:pt x="6" y="76"/>
                  <a:pt x="5" y="77"/>
                  <a:pt x="4" y="77"/>
                </a:cubicBezTo>
                <a:lnTo>
                  <a:pt x="3" y="77"/>
                </a:lnTo>
                <a:close/>
                <a:moveTo>
                  <a:pt x="129" y="78"/>
                </a:moveTo>
                <a:cubicBezTo>
                  <a:pt x="129" y="78"/>
                  <a:pt x="129" y="78"/>
                  <a:pt x="129" y="78"/>
                </a:cubicBezTo>
                <a:cubicBezTo>
                  <a:pt x="128" y="78"/>
                  <a:pt x="127" y="77"/>
                  <a:pt x="127" y="75"/>
                </a:cubicBezTo>
                <a:cubicBezTo>
                  <a:pt x="127" y="74"/>
                  <a:pt x="128" y="73"/>
                  <a:pt x="130" y="74"/>
                </a:cubicBezTo>
                <a:cubicBezTo>
                  <a:pt x="131" y="74"/>
                  <a:pt x="132" y="75"/>
                  <a:pt x="131" y="76"/>
                </a:cubicBezTo>
                <a:cubicBezTo>
                  <a:pt x="131" y="76"/>
                  <a:pt x="131" y="76"/>
                  <a:pt x="131" y="76"/>
                </a:cubicBezTo>
                <a:cubicBezTo>
                  <a:pt x="131" y="77"/>
                  <a:pt x="130" y="78"/>
                  <a:pt x="129" y="78"/>
                </a:cubicBezTo>
                <a:close/>
                <a:moveTo>
                  <a:pt x="6" y="87"/>
                </a:moveTo>
                <a:cubicBezTo>
                  <a:pt x="5" y="87"/>
                  <a:pt x="4" y="86"/>
                  <a:pt x="4" y="85"/>
                </a:cubicBezTo>
                <a:cubicBezTo>
                  <a:pt x="6" y="85"/>
                  <a:pt x="6" y="85"/>
                  <a:pt x="6" y="85"/>
                </a:cubicBezTo>
                <a:cubicBezTo>
                  <a:pt x="3" y="85"/>
                  <a:pt x="3" y="85"/>
                  <a:pt x="3" y="85"/>
                </a:cubicBezTo>
                <a:cubicBezTo>
                  <a:pt x="3" y="84"/>
                  <a:pt x="4" y="83"/>
                  <a:pt x="5" y="83"/>
                </a:cubicBezTo>
                <a:cubicBezTo>
                  <a:pt x="6" y="82"/>
                  <a:pt x="7" y="83"/>
                  <a:pt x="7" y="84"/>
                </a:cubicBezTo>
                <a:cubicBezTo>
                  <a:pt x="8" y="84"/>
                  <a:pt x="8" y="84"/>
                  <a:pt x="8" y="84"/>
                </a:cubicBezTo>
                <a:cubicBezTo>
                  <a:pt x="8" y="85"/>
                  <a:pt x="7" y="87"/>
                  <a:pt x="6" y="87"/>
                </a:cubicBezTo>
                <a:close/>
                <a:moveTo>
                  <a:pt x="127" y="88"/>
                </a:moveTo>
                <a:cubicBezTo>
                  <a:pt x="126" y="88"/>
                  <a:pt x="126" y="88"/>
                  <a:pt x="126" y="88"/>
                </a:cubicBezTo>
                <a:cubicBezTo>
                  <a:pt x="125" y="87"/>
                  <a:pt x="125" y="86"/>
                  <a:pt x="125" y="85"/>
                </a:cubicBezTo>
                <a:cubicBezTo>
                  <a:pt x="125" y="85"/>
                  <a:pt x="125" y="85"/>
                  <a:pt x="125" y="85"/>
                </a:cubicBezTo>
                <a:cubicBezTo>
                  <a:pt x="125" y="84"/>
                  <a:pt x="127" y="83"/>
                  <a:pt x="128" y="83"/>
                </a:cubicBezTo>
                <a:cubicBezTo>
                  <a:pt x="129" y="84"/>
                  <a:pt x="129" y="85"/>
                  <a:pt x="129" y="86"/>
                </a:cubicBezTo>
                <a:cubicBezTo>
                  <a:pt x="129" y="86"/>
                  <a:pt x="129" y="86"/>
                  <a:pt x="129" y="86"/>
                </a:cubicBezTo>
                <a:cubicBezTo>
                  <a:pt x="129" y="87"/>
                  <a:pt x="128" y="88"/>
                  <a:pt x="127" y="88"/>
                </a:cubicBezTo>
                <a:close/>
                <a:moveTo>
                  <a:pt x="9" y="96"/>
                </a:moveTo>
                <a:cubicBezTo>
                  <a:pt x="9" y="96"/>
                  <a:pt x="8" y="96"/>
                  <a:pt x="7" y="95"/>
                </a:cubicBezTo>
                <a:cubicBezTo>
                  <a:pt x="9" y="94"/>
                  <a:pt x="9" y="94"/>
                  <a:pt x="9" y="94"/>
                </a:cubicBezTo>
                <a:cubicBezTo>
                  <a:pt x="7" y="95"/>
                  <a:pt x="7" y="95"/>
                  <a:pt x="7" y="95"/>
                </a:cubicBezTo>
                <a:cubicBezTo>
                  <a:pt x="7" y="94"/>
                  <a:pt x="7" y="93"/>
                  <a:pt x="8" y="92"/>
                </a:cubicBezTo>
                <a:cubicBezTo>
                  <a:pt x="9" y="92"/>
                  <a:pt x="11" y="92"/>
                  <a:pt x="11" y="93"/>
                </a:cubicBezTo>
                <a:cubicBezTo>
                  <a:pt x="11" y="93"/>
                  <a:pt x="11" y="93"/>
                  <a:pt x="11" y="93"/>
                </a:cubicBezTo>
                <a:cubicBezTo>
                  <a:pt x="12" y="94"/>
                  <a:pt x="11" y="96"/>
                  <a:pt x="10" y="96"/>
                </a:cubicBezTo>
                <a:lnTo>
                  <a:pt x="9" y="96"/>
                </a:lnTo>
                <a:close/>
                <a:moveTo>
                  <a:pt x="123" y="97"/>
                </a:moveTo>
                <a:cubicBezTo>
                  <a:pt x="122" y="97"/>
                  <a:pt x="122" y="97"/>
                  <a:pt x="122" y="97"/>
                </a:cubicBezTo>
                <a:cubicBezTo>
                  <a:pt x="121" y="96"/>
                  <a:pt x="121" y="95"/>
                  <a:pt x="121" y="94"/>
                </a:cubicBezTo>
                <a:cubicBezTo>
                  <a:pt x="121" y="94"/>
                  <a:pt x="121" y="94"/>
                  <a:pt x="121" y="94"/>
                </a:cubicBezTo>
                <a:cubicBezTo>
                  <a:pt x="122" y="93"/>
                  <a:pt x="123" y="92"/>
                  <a:pt x="124" y="93"/>
                </a:cubicBezTo>
                <a:cubicBezTo>
                  <a:pt x="125" y="93"/>
                  <a:pt x="126" y="95"/>
                  <a:pt x="125" y="96"/>
                </a:cubicBezTo>
                <a:cubicBezTo>
                  <a:pt x="123" y="95"/>
                  <a:pt x="123" y="95"/>
                  <a:pt x="123" y="95"/>
                </a:cubicBezTo>
                <a:cubicBezTo>
                  <a:pt x="125" y="96"/>
                  <a:pt x="125" y="96"/>
                  <a:pt x="125" y="96"/>
                </a:cubicBezTo>
                <a:cubicBezTo>
                  <a:pt x="125" y="97"/>
                  <a:pt x="124" y="97"/>
                  <a:pt x="123" y="97"/>
                </a:cubicBezTo>
                <a:close/>
                <a:moveTo>
                  <a:pt x="14" y="105"/>
                </a:moveTo>
                <a:cubicBezTo>
                  <a:pt x="14" y="105"/>
                  <a:pt x="13" y="105"/>
                  <a:pt x="13" y="104"/>
                </a:cubicBezTo>
                <a:cubicBezTo>
                  <a:pt x="13" y="104"/>
                  <a:pt x="13" y="104"/>
                  <a:pt x="13" y="104"/>
                </a:cubicBezTo>
                <a:cubicBezTo>
                  <a:pt x="12" y="103"/>
                  <a:pt x="12" y="102"/>
                  <a:pt x="13" y="101"/>
                </a:cubicBezTo>
                <a:cubicBezTo>
                  <a:pt x="14" y="100"/>
                  <a:pt x="15" y="100"/>
                  <a:pt x="16" y="101"/>
                </a:cubicBezTo>
                <a:cubicBezTo>
                  <a:pt x="17" y="102"/>
                  <a:pt x="17" y="104"/>
                  <a:pt x="16" y="104"/>
                </a:cubicBezTo>
                <a:cubicBezTo>
                  <a:pt x="15" y="105"/>
                  <a:pt x="15" y="105"/>
                  <a:pt x="14" y="105"/>
                </a:cubicBezTo>
                <a:close/>
                <a:moveTo>
                  <a:pt x="118" y="105"/>
                </a:moveTo>
                <a:cubicBezTo>
                  <a:pt x="117" y="105"/>
                  <a:pt x="117" y="105"/>
                  <a:pt x="116" y="105"/>
                </a:cubicBezTo>
                <a:cubicBezTo>
                  <a:pt x="116" y="104"/>
                  <a:pt x="115" y="103"/>
                  <a:pt x="116" y="102"/>
                </a:cubicBezTo>
                <a:cubicBezTo>
                  <a:pt x="117" y="101"/>
                  <a:pt x="118" y="101"/>
                  <a:pt x="119" y="102"/>
                </a:cubicBezTo>
                <a:cubicBezTo>
                  <a:pt x="120" y="102"/>
                  <a:pt x="120" y="104"/>
                  <a:pt x="120" y="104"/>
                </a:cubicBezTo>
                <a:cubicBezTo>
                  <a:pt x="119" y="105"/>
                  <a:pt x="119" y="105"/>
                  <a:pt x="119" y="105"/>
                </a:cubicBezTo>
                <a:cubicBezTo>
                  <a:pt x="119" y="105"/>
                  <a:pt x="118" y="105"/>
                  <a:pt x="118" y="105"/>
                </a:cubicBezTo>
                <a:close/>
                <a:moveTo>
                  <a:pt x="21" y="113"/>
                </a:moveTo>
                <a:cubicBezTo>
                  <a:pt x="20" y="113"/>
                  <a:pt x="20" y="112"/>
                  <a:pt x="19" y="112"/>
                </a:cubicBezTo>
                <a:cubicBezTo>
                  <a:pt x="19" y="112"/>
                  <a:pt x="19" y="112"/>
                  <a:pt x="19" y="112"/>
                </a:cubicBezTo>
                <a:cubicBezTo>
                  <a:pt x="18" y="111"/>
                  <a:pt x="19" y="110"/>
                  <a:pt x="19" y="109"/>
                </a:cubicBezTo>
                <a:cubicBezTo>
                  <a:pt x="20" y="108"/>
                  <a:pt x="22" y="108"/>
                  <a:pt x="22" y="109"/>
                </a:cubicBezTo>
                <a:cubicBezTo>
                  <a:pt x="23" y="110"/>
                  <a:pt x="23" y="111"/>
                  <a:pt x="22" y="112"/>
                </a:cubicBezTo>
                <a:cubicBezTo>
                  <a:pt x="22" y="112"/>
                  <a:pt x="21" y="113"/>
                  <a:pt x="21" y="113"/>
                </a:cubicBezTo>
                <a:close/>
                <a:moveTo>
                  <a:pt x="111" y="113"/>
                </a:moveTo>
                <a:cubicBezTo>
                  <a:pt x="111" y="113"/>
                  <a:pt x="110" y="113"/>
                  <a:pt x="110" y="112"/>
                </a:cubicBezTo>
                <a:cubicBezTo>
                  <a:pt x="109" y="112"/>
                  <a:pt x="109" y="110"/>
                  <a:pt x="110" y="109"/>
                </a:cubicBezTo>
                <a:cubicBezTo>
                  <a:pt x="111" y="109"/>
                  <a:pt x="112" y="109"/>
                  <a:pt x="113" y="109"/>
                </a:cubicBezTo>
                <a:cubicBezTo>
                  <a:pt x="114" y="110"/>
                  <a:pt x="114" y="112"/>
                  <a:pt x="113" y="112"/>
                </a:cubicBezTo>
                <a:cubicBezTo>
                  <a:pt x="113" y="112"/>
                  <a:pt x="113" y="112"/>
                  <a:pt x="113" y="112"/>
                </a:cubicBezTo>
                <a:cubicBezTo>
                  <a:pt x="112" y="113"/>
                  <a:pt x="112" y="113"/>
                  <a:pt x="111" y="113"/>
                </a:cubicBezTo>
                <a:close/>
                <a:moveTo>
                  <a:pt x="28" y="119"/>
                </a:moveTo>
                <a:cubicBezTo>
                  <a:pt x="28" y="119"/>
                  <a:pt x="28" y="119"/>
                  <a:pt x="27" y="119"/>
                </a:cubicBezTo>
                <a:cubicBezTo>
                  <a:pt x="27" y="119"/>
                  <a:pt x="27" y="119"/>
                  <a:pt x="27" y="119"/>
                </a:cubicBezTo>
                <a:cubicBezTo>
                  <a:pt x="26" y="118"/>
                  <a:pt x="26" y="117"/>
                  <a:pt x="27" y="116"/>
                </a:cubicBezTo>
                <a:cubicBezTo>
                  <a:pt x="27" y="115"/>
                  <a:pt x="29" y="114"/>
                  <a:pt x="30" y="115"/>
                </a:cubicBezTo>
                <a:cubicBezTo>
                  <a:pt x="31" y="116"/>
                  <a:pt x="31" y="117"/>
                  <a:pt x="30" y="118"/>
                </a:cubicBezTo>
                <a:cubicBezTo>
                  <a:pt x="30" y="119"/>
                  <a:pt x="29" y="119"/>
                  <a:pt x="28" y="119"/>
                </a:cubicBezTo>
                <a:close/>
                <a:moveTo>
                  <a:pt x="104" y="120"/>
                </a:moveTo>
                <a:cubicBezTo>
                  <a:pt x="103" y="120"/>
                  <a:pt x="102" y="119"/>
                  <a:pt x="102" y="119"/>
                </a:cubicBezTo>
                <a:cubicBezTo>
                  <a:pt x="101" y="118"/>
                  <a:pt x="101" y="116"/>
                  <a:pt x="102" y="116"/>
                </a:cubicBezTo>
                <a:cubicBezTo>
                  <a:pt x="102" y="116"/>
                  <a:pt x="102" y="116"/>
                  <a:pt x="102" y="116"/>
                </a:cubicBezTo>
                <a:cubicBezTo>
                  <a:pt x="103" y="115"/>
                  <a:pt x="105" y="115"/>
                  <a:pt x="105" y="116"/>
                </a:cubicBezTo>
                <a:cubicBezTo>
                  <a:pt x="106" y="117"/>
                  <a:pt x="106" y="118"/>
                  <a:pt x="105" y="119"/>
                </a:cubicBezTo>
                <a:cubicBezTo>
                  <a:pt x="105" y="119"/>
                  <a:pt x="105" y="119"/>
                  <a:pt x="105" y="119"/>
                </a:cubicBezTo>
                <a:cubicBezTo>
                  <a:pt x="104" y="119"/>
                  <a:pt x="104" y="120"/>
                  <a:pt x="104" y="120"/>
                </a:cubicBezTo>
                <a:close/>
                <a:moveTo>
                  <a:pt x="37" y="124"/>
                </a:moveTo>
                <a:cubicBezTo>
                  <a:pt x="36" y="124"/>
                  <a:pt x="36" y="124"/>
                  <a:pt x="36" y="124"/>
                </a:cubicBezTo>
                <a:cubicBezTo>
                  <a:pt x="37" y="122"/>
                  <a:pt x="37" y="122"/>
                  <a:pt x="37" y="122"/>
                </a:cubicBezTo>
                <a:cubicBezTo>
                  <a:pt x="36" y="124"/>
                  <a:pt x="36" y="124"/>
                  <a:pt x="36" y="124"/>
                </a:cubicBezTo>
                <a:cubicBezTo>
                  <a:pt x="35" y="124"/>
                  <a:pt x="34" y="122"/>
                  <a:pt x="35" y="121"/>
                </a:cubicBezTo>
                <a:cubicBezTo>
                  <a:pt x="36" y="120"/>
                  <a:pt x="37" y="120"/>
                  <a:pt x="38" y="120"/>
                </a:cubicBezTo>
                <a:cubicBezTo>
                  <a:pt x="38" y="120"/>
                  <a:pt x="38" y="120"/>
                  <a:pt x="38" y="120"/>
                </a:cubicBezTo>
                <a:cubicBezTo>
                  <a:pt x="39" y="121"/>
                  <a:pt x="39" y="122"/>
                  <a:pt x="39" y="123"/>
                </a:cubicBezTo>
                <a:cubicBezTo>
                  <a:pt x="39" y="124"/>
                  <a:pt x="38" y="124"/>
                  <a:pt x="37" y="124"/>
                </a:cubicBezTo>
                <a:close/>
                <a:moveTo>
                  <a:pt x="95" y="125"/>
                </a:moveTo>
                <a:cubicBezTo>
                  <a:pt x="94" y="125"/>
                  <a:pt x="93" y="124"/>
                  <a:pt x="93" y="124"/>
                </a:cubicBezTo>
                <a:cubicBezTo>
                  <a:pt x="93" y="123"/>
                  <a:pt x="93" y="121"/>
                  <a:pt x="94" y="121"/>
                </a:cubicBezTo>
                <a:cubicBezTo>
                  <a:pt x="94" y="121"/>
                  <a:pt x="94" y="121"/>
                  <a:pt x="94" y="121"/>
                </a:cubicBezTo>
                <a:cubicBezTo>
                  <a:pt x="95" y="120"/>
                  <a:pt x="96" y="121"/>
                  <a:pt x="97" y="122"/>
                </a:cubicBezTo>
                <a:cubicBezTo>
                  <a:pt x="98" y="123"/>
                  <a:pt x="97" y="124"/>
                  <a:pt x="96" y="124"/>
                </a:cubicBezTo>
                <a:cubicBezTo>
                  <a:pt x="95" y="123"/>
                  <a:pt x="95" y="123"/>
                  <a:pt x="95" y="123"/>
                </a:cubicBezTo>
                <a:cubicBezTo>
                  <a:pt x="96" y="125"/>
                  <a:pt x="96" y="125"/>
                  <a:pt x="96" y="125"/>
                </a:cubicBezTo>
                <a:lnTo>
                  <a:pt x="95" y="125"/>
                </a:lnTo>
                <a:close/>
                <a:moveTo>
                  <a:pt x="46" y="128"/>
                </a:moveTo>
                <a:cubicBezTo>
                  <a:pt x="46" y="128"/>
                  <a:pt x="46" y="128"/>
                  <a:pt x="46" y="128"/>
                </a:cubicBezTo>
                <a:cubicBezTo>
                  <a:pt x="46" y="128"/>
                  <a:pt x="46" y="128"/>
                  <a:pt x="46" y="128"/>
                </a:cubicBezTo>
                <a:cubicBezTo>
                  <a:pt x="44" y="128"/>
                  <a:pt x="44" y="127"/>
                  <a:pt x="44" y="126"/>
                </a:cubicBezTo>
                <a:cubicBezTo>
                  <a:pt x="44" y="124"/>
                  <a:pt x="46" y="124"/>
                  <a:pt x="47" y="124"/>
                </a:cubicBezTo>
                <a:cubicBezTo>
                  <a:pt x="47" y="124"/>
                  <a:pt x="47" y="124"/>
                  <a:pt x="47" y="124"/>
                </a:cubicBezTo>
                <a:cubicBezTo>
                  <a:pt x="48" y="125"/>
                  <a:pt x="49" y="126"/>
                  <a:pt x="48" y="127"/>
                </a:cubicBezTo>
                <a:cubicBezTo>
                  <a:pt x="48" y="128"/>
                  <a:pt x="47" y="128"/>
                  <a:pt x="46" y="128"/>
                </a:cubicBezTo>
                <a:close/>
                <a:moveTo>
                  <a:pt x="86" y="129"/>
                </a:moveTo>
                <a:cubicBezTo>
                  <a:pt x="85" y="129"/>
                  <a:pt x="84" y="128"/>
                  <a:pt x="84" y="127"/>
                </a:cubicBezTo>
                <a:cubicBezTo>
                  <a:pt x="83" y="126"/>
                  <a:pt x="84" y="125"/>
                  <a:pt x="85" y="124"/>
                </a:cubicBezTo>
                <a:cubicBezTo>
                  <a:pt x="85" y="124"/>
                  <a:pt x="85" y="124"/>
                  <a:pt x="85" y="124"/>
                </a:cubicBezTo>
                <a:cubicBezTo>
                  <a:pt x="86" y="124"/>
                  <a:pt x="87" y="125"/>
                  <a:pt x="88" y="126"/>
                </a:cubicBezTo>
                <a:cubicBezTo>
                  <a:pt x="88" y="127"/>
                  <a:pt x="88" y="128"/>
                  <a:pt x="86" y="128"/>
                </a:cubicBezTo>
                <a:cubicBezTo>
                  <a:pt x="86" y="126"/>
                  <a:pt x="86" y="126"/>
                  <a:pt x="86" y="126"/>
                </a:cubicBezTo>
                <a:cubicBezTo>
                  <a:pt x="86" y="128"/>
                  <a:pt x="86" y="128"/>
                  <a:pt x="86" y="128"/>
                </a:cubicBezTo>
                <a:lnTo>
                  <a:pt x="86" y="129"/>
                </a:lnTo>
                <a:close/>
                <a:moveTo>
                  <a:pt x="56" y="131"/>
                </a:moveTo>
                <a:cubicBezTo>
                  <a:pt x="56" y="131"/>
                  <a:pt x="56" y="131"/>
                  <a:pt x="56" y="131"/>
                </a:cubicBezTo>
                <a:cubicBezTo>
                  <a:pt x="56" y="131"/>
                  <a:pt x="56" y="131"/>
                  <a:pt x="56" y="131"/>
                </a:cubicBezTo>
                <a:cubicBezTo>
                  <a:pt x="54" y="130"/>
                  <a:pt x="54" y="129"/>
                  <a:pt x="54" y="128"/>
                </a:cubicBezTo>
                <a:cubicBezTo>
                  <a:pt x="54" y="127"/>
                  <a:pt x="55" y="126"/>
                  <a:pt x="56" y="126"/>
                </a:cubicBezTo>
                <a:cubicBezTo>
                  <a:pt x="57" y="127"/>
                  <a:pt x="58" y="128"/>
                  <a:pt x="58" y="129"/>
                </a:cubicBezTo>
                <a:cubicBezTo>
                  <a:pt x="58" y="130"/>
                  <a:pt x="57" y="131"/>
                  <a:pt x="56" y="131"/>
                </a:cubicBezTo>
                <a:close/>
                <a:moveTo>
                  <a:pt x="76" y="131"/>
                </a:moveTo>
                <a:cubicBezTo>
                  <a:pt x="75" y="131"/>
                  <a:pt x="74" y="130"/>
                  <a:pt x="74" y="129"/>
                </a:cubicBezTo>
                <a:cubicBezTo>
                  <a:pt x="74" y="128"/>
                  <a:pt x="74" y="127"/>
                  <a:pt x="76" y="127"/>
                </a:cubicBezTo>
                <a:cubicBezTo>
                  <a:pt x="76" y="127"/>
                  <a:pt x="76" y="127"/>
                  <a:pt x="76" y="127"/>
                </a:cubicBezTo>
                <a:cubicBezTo>
                  <a:pt x="77" y="126"/>
                  <a:pt x="78" y="127"/>
                  <a:pt x="78" y="128"/>
                </a:cubicBezTo>
                <a:cubicBezTo>
                  <a:pt x="78" y="130"/>
                  <a:pt x="77" y="131"/>
                  <a:pt x="76" y="131"/>
                </a:cubicBezTo>
                <a:cubicBezTo>
                  <a:pt x="76" y="129"/>
                  <a:pt x="76" y="129"/>
                  <a:pt x="76" y="129"/>
                </a:cubicBezTo>
                <a:cubicBezTo>
                  <a:pt x="76" y="131"/>
                  <a:pt x="76" y="131"/>
                  <a:pt x="76" y="131"/>
                </a:cubicBezTo>
                <a:close/>
                <a:moveTo>
                  <a:pt x="66" y="132"/>
                </a:moveTo>
                <a:cubicBezTo>
                  <a:pt x="66" y="132"/>
                  <a:pt x="66" y="132"/>
                  <a:pt x="66" y="132"/>
                </a:cubicBezTo>
                <a:cubicBezTo>
                  <a:pt x="65" y="132"/>
                  <a:pt x="64" y="131"/>
                  <a:pt x="64" y="129"/>
                </a:cubicBezTo>
                <a:cubicBezTo>
                  <a:pt x="64" y="128"/>
                  <a:pt x="65" y="127"/>
                  <a:pt x="66" y="127"/>
                </a:cubicBezTo>
                <a:cubicBezTo>
                  <a:pt x="67" y="127"/>
                  <a:pt x="68" y="128"/>
                  <a:pt x="68" y="129"/>
                </a:cubicBezTo>
                <a:cubicBezTo>
                  <a:pt x="68" y="131"/>
                  <a:pt x="67" y="132"/>
                  <a:pt x="66" y="132"/>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22" name="Freeform 23">
            <a:extLst>
              <a:ext uri="{FF2B5EF4-FFF2-40B4-BE49-F238E27FC236}">
                <a16:creationId xmlns:a16="http://schemas.microsoft.com/office/drawing/2014/main" id="{6AC97425-B3F5-AADF-2BF2-9A3ED37FD395}"/>
              </a:ext>
            </a:extLst>
          </p:cNvPr>
          <p:cNvSpPr>
            <a:spLocks noEditPoints="1"/>
          </p:cNvSpPr>
          <p:nvPr/>
        </p:nvSpPr>
        <p:spPr bwMode="auto">
          <a:xfrm>
            <a:off x="3812381" y="3918744"/>
            <a:ext cx="139700" cy="165100"/>
          </a:xfrm>
          <a:custGeom>
            <a:avLst/>
            <a:gdLst/>
            <a:ahLst/>
            <a:cxnLst>
              <a:cxn ang="0">
                <a:pos x="37" y="22"/>
              </a:cxn>
              <a:cxn ang="0">
                <a:pos x="35" y="31"/>
              </a:cxn>
              <a:cxn ang="0">
                <a:pos x="31" y="38"/>
              </a:cxn>
              <a:cxn ang="0">
                <a:pos x="25" y="42"/>
              </a:cxn>
              <a:cxn ang="0">
                <a:pos x="18" y="44"/>
              </a:cxn>
              <a:cxn ang="0">
                <a:pos x="11" y="42"/>
              </a:cxn>
              <a:cxn ang="0">
                <a:pos x="5" y="38"/>
              </a:cxn>
              <a:cxn ang="0">
                <a:pos x="1" y="31"/>
              </a:cxn>
              <a:cxn ang="0">
                <a:pos x="0" y="22"/>
              </a:cxn>
              <a:cxn ang="0">
                <a:pos x="1" y="13"/>
              </a:cxn>
              <a:cxn ang="0">
                <a:pos x="5" y="7"/>
              </a:cxn>
              <a:cxn ang="0">
                <a:pos x="11" y="2"/>
              </a:cxn>
              <a:cxn ang="0">
                <a:pos x="18" y="0"/>
              </a:cxn>
              <a:cxn ang="0">
                <a:pos x="25" y="2"/>
              </a:cxn>
              <a:cxn ang="0">
                <a:pos x="31" y="7"/>
              </a:cxn>
              <a:cxn ang="0">
                <a:pos x="35" y="13"/>
              </a:cxn>
              <a:cxn ang="0">
                <a:pos x="37" y="22"/>
              </a:cxn>
              <a:cxn ang="0">
                <a:pos x="29" y="22"/>
              </a:cxn>
              <a:cxn ang="0">
                <a:pos x="28" y="16"/>
              </a:cxn>
              <a:cxn ang="0">
                <a:pos x="26" y="12"/>
              </a:cxn>
              <a:cxn ang="0">
                <a:pos x="22" y="9"/>
              </a:cxn>
              <a:cxn ang="0">
                <a:pos x="18" y="8"/>
              </a:cxn>
              <a:cxn ang="0">
                <a:pos x="14" y="9"/>
              </a:cxn>
              <a:cxn ang="0">
                <a:pos x="11" y="12"/>
              </a:cxn>
              <a:cxn ang="0">
                <a:pos x="9" y="16"/>
              </a:cxn>
              <a:cxn ang="0">
                <a:pos x="8" y="22"/>
              </a:cxn>
              <a:cxn ang="0">
                <a:pos x="9" y="28"/>
              </a:cxn>
              <a:cxn ang="0">
                <a:pos x="11" y="33"/>
              </a:cxn>
              <a:cxn ang="0">
                <a:pos x="14" y="35"/>
              </a:cxn>
              <a:cxn ang="0">
                <a:pos x="18" y="37"/>
              </a:cxn>
              <a:cxn ang="0">
                <a:pos x="22" y="35"/>
              </a:cxn>
              <a:cxn ang="0">
                <a:pos x="26" y="33"/>
              </a:cxn>
              <a:cxn ang="0">
                <a:pos x="28" y="28"/>
              </a:cxn>
              <a:cxn ang="0">
                <a:pos x="29" y="22"/>
              </a:cxn>
            </a:cxnLst>
            <a:rect l="0" t="0" r="r" b="b"/>
            <a:pathLst>
              <a:path w="37" h="44">
                <a:moveTo>
                  <a:pt x="37" y="22"/>
                </a:moveTo>
                <a:cubicBezTo>
                  <a:pt x="37" y="25"/>
                  <a:pt x="36" y="28"/>
                  <a:pt x="35" y="31"/>
                </a:cubicBezTo>
                <a:cubicBezTo>
                  <a:pt x="34" y="33"/>
                  <a:pt x="33" y="36"/>
                  <a:pt x="31" y="38"/>
                </a:cubicBezTo>
                <a:cubicBezTo>
                  <a:pt x="30" y="40"/>
                  <a:pt x="28" y="41"/>
                  <a:pt x="25" y="42"/>
                </a:cubicBezTo>
                <a:cubicBezTo>
                  <a:pt x="23" y="43"/>
                  <a:pt x="21" y="44"/>
                  <a:pt x="18" y="44"/>
                </a:cubicBezTo>
                <a:cubicBezTo>
                  <a:pt x="16" y="44"/>
                  <a:pt x="13" y="43"/>
                  <a:pt x="11" y="42"/>
                </a:cubicBezTo>
                <a:cubicBezTo>
                  <a:pt x="9" y="41"/>
                  <a:pt x="7" y="40"/>
                  <a:pt x="5" y="38"/>
                </a:cubicBezTo>
                <a:cubicBezTo>
                  <a:pt x="4" y="36"/>
                  <a:pt x="2" y="33"/>
                  <a:pt x="1" y="31"/>
                </a:cubicBezTo>
                <a:cubicBezTo>
                  <a:pt x="0" y="28"/>
                  <a:pt x="0" y="25"/>
                  <a:pt x="0" y="22"/>
                </a:cubicBezTo>
                <a:cubicBezTo>
                  <a:pt x="0" y="19"/>
                  <a:pt x="0" y="16"/>
                  <a:pt x="1" y="13"/>
                </a:cubicBezTo>
                <a:cubicBezTo>
                  <a:pt x="2" y="11"/>
                  <a:pt x="4" y="9"/>
                  <a:pt x="5" y="7"/>
                </a:cubicBezTo>
                <a:cubicBezTo>
                  <a:pt x="7" y="5"/>
                  <a:pt x="9" y="3"/>
                  <a:pt x="11" y="2"/>
                </a:cubicBezTo>
                <a:cubicBezTo>
                  <a:pt x="13" y="1"/>
                  <a:pt x="16" y="0"/>
                  <a:pt x="18" y="0"/>
                </a:cubicBezTo>
                <a:cubicBezTo>
                  <a:pt x="21" y="0"/>
                  <a:pt x="23" y="1"/>
                  <a:pt x="25" y="2"/>
                </a:cubicBezTo>
                <a:cubicBezTo>
                  <a:pt x="28" y="3"/>
                  <a:pt x="30" y="5"/>
                  <a:pt x="31" y="7"/>
                </a:cubicBezTo>
                <a:cubicBezTo>
                  <a:pt x="33" y="9"/>
                  <a:pt x="34" y="11"/>
                  <a:pt x="35" y="13"/>
                </a:cubicBezTo>
                <a:cubicBezTo>
                  <a:pt x="36" y="16"/>
                  <a:pt x="37" y="19"/>
                  <a:pt x="37" y="22"/>
                </a:cubicBezTo>
                <a:close/>
                <a:moveTo>
                  <a:pt x="29" y="22"/>
                </a:moveTo>
                <a:cubicBezTo>
                  <a:pt x="29" y="20"/>
                  <a:pt x="28" y="18"/>
                  <a:pt x="28" y="16"/>
                </a:cubicBezTo>
                <a:cubicBezTo>
                  <a:pt x="27" y="15"/>
                  <a:pt x="27" y="13"/>
                  <a:pt x="26" y="12"/>
                </a:cubicBezTo>
                <a:cubicBezTo>
                  <a:pt x="25" y="10"/>
                  <a:pt x="24" y="9"/>
                  <a:pt x="22" y="9"/>
                </a:cubicBezTo>
                <a:cubicBezTo>
                  <a:pt x="21" y="8"/>
                  <a:pt x="20" y="8"/>
                  <a:pt x="18" y="8"/>
                </a:cubicBezTo>
                <a:cubicBezTo>
                  <a:pt x="17" y="8"/>
                  <a:pt x="15" y="8"/>
                  <a:pt x="14" y="9"/>
                </a:cubicBezTo>
                <a:cubicBezTo>
                  <a:pt x="13" y="9"/>
                  <a:pt x="12" y="10"/>
                  <a:pt x="11" y="12"/>
                </a:cubicBezTo>
                <a:cubicBezTo>
                  <a:pt x="10" y="13"/>
                  <a:pt x="9" y="15"/>
                  <a:pt x="9" y="16"/>
                </a:cubicBezTo>
                <a:cubicBezTo>
                  <a:pt x="8" y="18"/>
                  <a:pt x="8" y="20"/>
                  <a:pt x="8" y="22"/>
                </a:cubicBezTo>
                <a:cubicBezTo>
                  <a:pt x="8" y="24"/>
                  <a:pt x="8" y="26"/>
                  <a:pt x="9" y="28"/>
                </a:cubicBezTo>
                <a:cubicBezTo>
                  <a:pt x="9" y="30"/>
                  <a:pt x="10" y="31"/>
                  <a:pt x="11" y="33"/>
                </a:cubicBezTo>
                <a:cubicBezTo>
                  <a:pt x="12" y="34"/>
                  <a:pt x="13" y="35"/>
                  <a:pt x="14" y="35"/>
                </a:cubicBezTo>
                <a:cubicBezTo>
                  <a:pt x="15" y="36"/>
                  <a:pt x="17" y="37"/>
                  <a:pt x="18" y="37"/>
                </a:cubicBezTo>
                <a:cubicBezTo>
                  <a:pt x="20" y="37"/>
                  <a:pt x="21" y="36"/>
                  <a:pt x="22" y="35"/>
                </a:cubicBezTo>
                <a:cubicBezTo>
                  <a:pt x="24" y="35"/>
                  <a:pt x="25" y="34"/>
                  <a:pt x="26" y="33"/>
                </a:cubicBezTo>
                <a:cubicBezTo>
                  <a:pt x="27" y="31"/>
                  <a:pt x="27" y="30"/>
                  <a:pt x="28" y="28"/>
                </a:cubicBezTo>
                <a:cubicBezTo>
                  <a:pt x="28" y="26"/>
                  <a:pt x="29" y="24"/>
                  <a:pt x="29" y="22"/>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23" name="Freeform 24">
            <a:extLst>
              <a:ext uri="{FF2B5EF4-FFF2-40B4-BE49-F238E27FC236}">
                <a16:creationId xmlns:a16="http://schemas.microsoft.com/office/drawing/2014/main" id="{3BF01D73-CBBE-BDBE-B601-715D21BF170A}"/>
              </a:ext>
            </a:extLst>
          </p:cNvPr>
          <p:cNvSpPr>
            <a:spLocks noEditPoints="1"/>
          </p:cNvSpPr>
          <p:nvPr/>
        </p:nvSpPr>
        <p:spPr bwMode="auto">
          <a:xfrm>
            <a:off x="3969544" y="3926681"/>
            <a:ext cx="134937" cy="187325"/>
          </a:xfrm>
          <a:custGeom>
            <a:avLst/>
            <a:gdLst/>
            <a:ahLst/>
            <a:cxnLst>
              <a:cxn ang="0">
                <a:pos x="52" y="118"/>
              </a:cxn>
              <a:cxn ang="0">
                <a:pos x="52" y="92"/>
              </a:cxn>
              <a:cxn ang="0">
                <a:pos x="0" y="92"/>
              </a:cxn>
              <a:cxn ang="0">
                <a:pos x="0" y="76"/>
              </a:cxn>
              <a:cxn ang="0">
                <a:pos x="57" y="0"/>
              </a:cxn>
              <a:cxn ang="0">
                <a:pos x="71" y="0"/>
              </a:cxn>
              <a:cxn ang="0">
                <a:pos x="71" y="76"/>
              </a:cxn>
              <a:cxn ang="0">
                <a:pos x="85" y="76"/>
              </a:cxn>
              <a:cxn ang="0">
                <a:pos x="85" y="92"/>
              </a:cxn>
              <a:cxn ang="0">
                <a:pos x="71" y="92"/>
              </a:cxn>
              <a:cxn ang="0">
                <a:pos x="71" y="118"/>
              </a:cxn>
              <a:cxn ang="0">
                <a:pos x="52" y="118"/>
              </a:cxn>
              <a:cxn ang="0">
                <a:pos x="19" y="76"/>
              </a:cxn>
              <a:cxn ang="0">
                <a:pos x="55" y="76"/>
              </a:cxn>
              <a:cxn ang="0">
                <a:pos x="55" y="28"/>
              </a:cxn>
              <a:cxn ang="0">
                <a:pos x="19" y="76"/>
              </a:cxn>
            </a:cxnLst>
            <a:rect l="0" t="0" r="r" b="b"/>
            <a:pathLst>
              <a:path w="85" h="118">
                <a:moveTo>
                  <a:pt x="52" y="118"/>
                </a:moveTo>
                <a:lnTo>
                  <a:pt x="52" y="92"/>
                </a:lnTo>
                <a:lnTo>
                  <a:pt x="0" y="92"/>
                </a:lnTo>
                <a:lnTo>
                  <a:pt x="0" y="76"/>
                </a:lnTo>
                <a:lnTo>
                  <a:pt x="57" y="0"/>
                </a:lnTo>
                <a:lnTo>
                  <a:pt x="71" y="0"/>
                </a:lnTo>
                <a:lnTo>
                  <a:pt x="71" y="76"/>
                </a:lnTo>
                <a:lnTo>
                  <a:pt x="85" y="76"/>
                </a:lnTo>
                <a:lnTo>
                  <a:pt x="85" y="92"/>
                </a:lnTo>
                <a:lnTo>
                  <a:pt x="71" y="92"/>
                </a:lnTo>
                <a:lnTo>
                  <a:pt x="71" y="118"/>
                </a:lnTo>
                <a:lnTo>
                  <a:pt x="52" y="118"/>
                </a:lnTo>
                <a:close/>
                <a:moveTo>
                  <a:pt x="19" y="76"/>
                </a:moveTo>
                <a:lnTo>
                  <a:pt x="55" y="76"/>
                </a:lnTo>
                <a:lnTo>
                  <a:pt x="55" y="28"/>
                </a:lnTo>
                <a:lnTo>
                  <a:pt x="19" y="76"/>
                </a:ln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24" name="Oval 25">
            <a:extLst>
              <a:ext uri="{FF2B5EF4-FFF2-40B4-BE49-F238E27FC236}">
                <a16:creationId xmlns:a16="http://schemas.microsoft.com/office/drawing/2014/main" id="{525F19E9-A7DC-C0C8-C077-B1641D0B9ED9}"/>
              </a:ext>
            </a:extLst>
          </p:cNvPr>
          <p:cNvSpPr>
            <a:spLocks noChangeArrowheads="1"/>
          </p:cNvSpPr>
          <p:nvPr/>
        </p:nvSpPr>
        <p:spPr bwMode="auto">
          <a:xfrm>
            <a:off x="4810919" y="2685256"/>
            <a:ext cx="771525" cy="773112"/>
          </a:xfrm>
          <a:prstGeom prst="ellipse">
            <a:avLst/>
          </a:prstGeom>
          <a:solidFill>
            <a:srgbClr val="528E9C"/>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25" name="Freeform 26">
            <a:extLst>
              <a:ext uri="{FF2B5EF4-FFF2-40B4-BE49-F238E27FC236}">
                <a16:creationId xmlns:a16="http://schemas.microsoft.com/office/drawing/2014/main" id="{569802AD-47D0-B99F-BF20-B07FDBC7EAEE}"/>
              </a:ext>
            </a:extLst>
          </p:cNvPr>
          <p:cNvSpPr>
            <a:spLocks noEditPoints="1"/>
          </p:cNvSpPr>
          <p:nvPr/>
        </p:nvSpPr>
        <p:spPr bwMode="auto">
          <a:xfrm>
            <a:off x="4858544" y="2734469"/>
            <a:ext cx="674687" cy="674687"/>
          </a:xfrm>
          <a:custGeom>
            <a:avLst/>
            <a:gdLst/>
            <a:ahLst/>
            <a:cxnLst>
              <a:cxn ang="0">
                <a:pos x="94" y="3"/>
              </a:cxn>
              <a:cxn ang="0">
                <a:pos x="77" y="1"/>
              </a:cxn>
              <a:cxn ang="0">
                <a:pos x="104" y="7"/>
              </a:cxn>
              <a:cxn ang="0">
                <a:pos x="105" y="7"/>
              </a:cxn>
              <a:cxn ang="0">
                <a:pos x="67" y="6"/>
              </a:cxn>
              <a:cxn ang="0">
                <a:pos x="117" y="10"/>
              </a:cxn>
              <a:cxn ang="0">
                <a:pos x="121" y="8"/>
              </a:cxn>
              <a:cxn ang="0">
                <a:pos x="50" y="9"/>
              </a:cxn>
              <a:cxn ang="0">
                <a:pos x="130" y="15"/>
              </a:cxn>
              <a:cxn ang="0">
                <a:pos x="134" y="14"/>
              </a:cxn>
              <a:cxn ang="0">
                <a:pos x="38" y="16"/>
              </a:cxn>
              <a:cxn ang="0">
                <a:pos x="141" y="23"/>
              </a:cxn>
              <a:cxn ang="0">
                <a:pos x="144" y="18"/>
              </a:cxn>
              <a:cxn ang="0">
                <a:pos x="27" y="25"/>
              </a:cxn>
              <a:cxn ang="0">
                <a:pos x="153" y="32"/>
              </a:cxn>
              <a:cxn ang="0">
                <a:pos x="155" y="32"/>
              </a:cxn>
              <a:cxn ang="0">
                <a:pos x="18" y="36"/>
              </a:cxn>
              <a:cxn ang="0">
                <a:pos x="159" y="42"/>
              </a:cxn>
              <a:cxn ang="0">
                <a:pos x="162" y="43"/>
              </a:cxn>
              <a:cxn ang="0">
                <a:pos x="14" y="47"/>
              </a:cxn>
              <a:cxn ang="0">
                <a:pos x="166" y="53"/>
              </a:cxn>
              <a:cxn ang="0">
                <a:pos x="170" y="55"/>
              </a:cxn>
              <a:cxn ang="0">
                <a:pos x="4" y="61"/>
              </a:cxn>
              <a:cxn ang="0">
                <a:pos x="173" y="68"/>
              </a:cxn>
              <a:cxn ang="0">
                <a:pos x="176" y="64"/>
              </a:cxn>
              <a:cxn ang="0">
                <a:pos x="1" y="75"/>
              </a:cxn>
              <a:cxn ang="0">
                <a:pos x="4" y="78"/>
              </a:cxn>
              <a:cxn ang="0">
                <a:pos x="179" y="78"/>
              </a:cxn>
              <a:cxn ang="0">
                <a:pos x="0" y="89"/>
              </a:cxn>
              <a:cxn ang="0">
                <a:pos x="3" y="92"/>
              </a:cxn>
              <a:cxn ang="0">
                <a:pos x="180" y="90"/>
              </a:cxn>
              <a:cxn ang="0">
                <a:pos x="1" y="103"/>
              </a:cxn>
              <a:cxn ang="0">
                <a:pos x="3" y="106"/>
              </a:cxn>
              <a:cxn ang="0">
                <a:pos x="179" y="104"/>
              </a:cxn>
              <a:cxn ang="0">
                <a:pos x="7" y="116"/>
              </a:cxn>
              <a:cxn ang="0">
                <a:pos x="7" y="119"/>
              </a:cxn>
              <a:cxn ang="0">
                <a:pos x="174" y="114"/>
              </a:cxn>
              <a:cxn ang="0">
                <a:pos x="9" y="130"/>
              </a:cxn>
              <a:cxn ang="0">
                <a:pos x="14" y="128"/>
              </a:cxn>
              <a:cxn ang="0">
                <a:pos x="165" y="129"/>
              </a:cxn>
              <a:cxn ang="0">
                <a:pos x="170" y="131"/>
              </a:cxn>
              <a:cxn ang="0">
                <a:pos x="17" y="138"/>
              </a:cxn>
              <a:cxn ang="0">
                <a:pos x="159" y="144"/>
              </a:cxn>
              <a:cxn ang="0">
                <a:pos x="160" y="145"/>
              </a:cxn>
              <a:cxn ang="0">
                <a:pos x="30" y="149"/>
              </a:cxn>
              <a:cxn ang="0">
                <a:pos x="149" y="150"/>
              </a:cxn>
              <a:cxn ang="0">
                <a:pos x="38" y="163"/>
              </a:cxn>
              <a:cxn ang="0">
                <a:pos x="40" y="162"/>
              </a:cxn>
              <a:cxn ang="0">
                <a:pos x="139" y="158"/>
              </a:cxn>
              <a:cxn ang="0">
                <a:pos x="50" y="170"/>
              </a:cxn>
              <a:cxn ang="0">
                <a:pos x="51" y="165"/>
              </a:cxn>
              <a:cxn ang="0">
                <a:pos x="126" y="169"/>
              </a:cxn>
              <a:cxn ang="0">
                <a:pos x="129" y="168"/>
              </a:cxn>
              <a:cxn ang="0">
                <a:pos x="61" y="176"/>
              </a:cxn>
              <a:cxn ang="0">
                <a:pos x="62" y="176"/>
              </a:cxn>
              <a:cxn ang="0">
                <a:pos x="119" y="172"/>
              </a:cxn>
              <a:cxn ang="0">
                <a:pos x="76" y="179"/>
              </a:cxn>
              <a:cxn ang="0">
                <a:pos x="79" y="177"/>
              </a:cxn>
              <a:cxn ang="0">
                <a:pos x="103" y="173"/>
              </a:cxn>
              <a:cxn ang="0">
                <a:pos x="89" y="180"/>
              </a:cxn>
              <a:cxn ang="0">
                <a:pos x="89" y="180"/>
              </a:cxn>
            </a:cxnLst>
            <a:rect l="0" t="0" r="r" b="b"/>
            <a:pathLst>
              <a:path w="180" h="180">
                <a:moveTo>
                  <a:pt x="91" y="6"/>
                </a:moveTo>
                <a:cubicBezTo>
                  <a:pt x="90" y="6"/>
                  <a:pt x="88" y="4"/>
                  <a:pt x="88" y="3"/>
                </a:cubicBezTo>
                <a:cubicBezTo>
                  <a:pt x="88" y="1"/>
                  <a:pt x="90" y="0"/>
                  <a:pt x="91" y="0"/>
                </a:cubicBezTo>
                <a:cubicBezTo>
                  <a:pt x="91" y="0"/>
                  <a:pt x="91" y="0"/>
                  <a:pt x="91" y="0"/>
                </a:cubicBezTo>
                <a:cubicBezTo>
                  <a:pt x="93" y="0"/>
                  <a:pt x="94" y="1"/>
                  <a:pt x="94" y="3"/>
                </a:cubicBezTo>
                <a:cubicBezTo>
                  <a:pt x="94" y="4"/>
                  <a:pt x="93" y="6"/>
                  <a:pt x="91" y="6"/>
                </a:cubicBezTo>
                <a:close/>
                <a:moveTo>
                  <a:pt x="78" y="6"/>
                </a:moveTo>
                <a:cubicBezTo>
                  <a:pt x="76" y="6"/>
                  <a:pt x="75" y="5"/>
                  <a:pt x="75" y="4"/>
                </a:cubicBezTo>
                <a:cubicBezTo>
                  <a:pt x="74" y="2"/>
                  <a:pt x="75" y="1"/>
                  <a:pt x="77" y="1"/>
                </a:cubicBezTo>
                <a:cubicBezTo>
                  <a:pt x="77" y="1"/>
                  <a:pt x="77" y="1"/>
                  <a:pt x="77" y="1"/>
                </a:cubicBezTo>
                <a:cubicBezTo>
                  <a:pt x="79" y="0"/>
                  <a:pt x="80" y="2"/>
                  <a:pt x="81" y="3"/>
                </a:cubicBezTo>
                <a:cubicBezTo>
                  <a:pt x="81" y="5"/>
                  <a:pt x="80" y="6"/>
                  <a:pt x="78" y="6"/>
                </a:cubicBezTo>
                <a:close/>
                <a:moveTo>
                  <a:pt x="105" y="7"/>
                </a:moveTo>
                <a:cubicBezTo>
                  <a:pt x="105" y="7"/>
                  <a:pt x="105" y="7"/>
                  <a:pt x="105" y="7"/>
                </a:cubicBezTo>
                <a:cubicBezTo>
                  <a:pt x="104" y="7"/>
                  <a:pt x="104" y="7"/>
                  <a:pt x="104" y="7"/>
                </a:cubicBezTo>
                <a:cubicBezTo>
                  <a:pt x="103" y="7"/>
                  <a:pt x="102" y="5"/>
                  <a:pt x="102" y="3"/>
                </a:cubicBezTo>
                <a:cubicBezTo>
                  <a:pt x="102" y="2"/>
                  <a:pt x="104" y="1"/>
                  <a:pt x="105" y="1"/>
                </a:cubicBezTo>
                <a:cubicBezTo>
                  <a:pt x="105" y="1"/>
                  <a:pt x="105" y="1"/>
                  <a:pt x="105" y="1"/>
                </a:cubicBezTo>
                <a:cubicBezTo>
                  <a:pt x="107" y="1"/>
                  <a:pt x="108" y="3"/>
                  <a:pt x="108" y="4"/>
                </a:cubicBezTo>
                <a:cubicBezTo>
                  <a:pt x="108" y="6"/>
                  <a:pt x="106" y="7"/>
                  <a:pt x="105" y="7"/>
                </a:cubicBezTo>
                <a:close/>
                <a:moveTo>
                  <a:pt x="64" y="9"/>
                </a:moveTo>
                <a:cubicBezTo>
                  <a:pt x="63" y="9"/>
                  <a:pt x="62" y="9"/>
                  <a:pt x="61" y="7"/>
                </a:cubicBezTo>
                <a:cubicBezTo>
                  <a:pt x="61" y="6"/>
                  <a:pt x="62" y="4"/>
                  <a:pt x="63" y="4"/>
                </a:cubicBezTo>
                <a:cubicBezTo>
                  <a:pt x="63" y="4"/>
                  <a:pt x="63" y="4"/>
                  <a:pt x="63" y="4"/>
                </a:cubicBezTo>
                <a:cubicBezTo>
                  <a:pt x="65" y="3"/>
                  <a:pt x="67" y="4"/>
                  <a:pt x="67" y="6"/>
                </a:cubicBezTo>
                <a:cubicBezTo>
                  <a:pt x="67" y="7"/>
                  <a:pt x="67" y="9"/>
                  <a:pt x="65" y="9"/>
                </a:cubicBezTo>
                <a:cubicBezTo>
                  <a:pt x="65" y="9"/>
                  <a:pt x="65" y="9"/>
                  <a:pt x="65" y="9"/>
                </a:cubicBezTo>
                <a:lnTo>
                  <a:pt x="64" y="9"/>
                </a:lnTo>
                <a:close/>
                <a:moveTo>
                  <a:pt x="118" y="10"/>
                </a:moveTo>
                <a:cubicBezTo>
                  <a:pt x="117" y="10"/>
                  <a:pt x="117" y="10"/>
                  <a:pt x="117" y="10"/>
                </a:cubicBezTo>
                <a:cubicBezTo>
                  <a:pt x="117" y="10"/>
                  <a:pt x="117" y="10"/>
                  <a:pt x="117" y="10"/>
                </a:cubicBezTo>
                <a:cubicBezTo>
                  <a:pt x="116" y="10"/>
                  <a:pt x="115" y="8"/>
                  <a:pt x="115" y="6"/>
                </a:cubicBezTo>
                <a:cubicBezTo>
                  <a:pt x="116" y="5"/>
                  <a:pt x="118" y="4"/>
                  <a:pt x="119" y="5"/>
                </a:cubicBezTo>
                <a:cubicBezTo>
                  <a:pt x="119" y="5"/>
                  <a:pt x="119" y="5"/>
                  <a:pt x="119" y="5"/>
                </a:cubicBezTo>
                <a:cubicBezTo>
                  <a:pt x="121" y="5"/>
                  <a:pt x="122" y="7"/>
                  <a:pt x="121" y="8"/>
                </a:cubicBezTo>
                <a:cubicBezTo>
                  <a:pt x="121" y="10"/>
                  <a:pt x="120" y="10"/>
                  <a:pt x="118" y="10"/>
                </a:cubicBezTo>
                <a:close/>
                <a:moveTo>
                  <a:pt x="51" y="14"/>
                </a:moveTo>
                <a:cubicBezTo>
                  <a:pt x="50" y="14"/>
                  <a:pt x="49" y="14"/>
                  <a:pt x="49" y="13"/>
                </a:cubicBezTo>
                <a:cubicBezTo>
                  <a:pt x="48" y="11"/>
                  <a:pt x="49" y="10"/>
                  <a:pt x="50" y="9"/>
                </a:cubicBezTo>
                <a:cubicBezTo>
                  <a:pt x="50" y="9"/>
                  <a:pt x="50" y="9"/>
                  <a:pt x="50" y="9"/>
                </a:cubicBezTo>
                <a:cubicBezTo>
                  <a:pt x="51" y="8"/>
                  <a:pt x="53" y="9"/>
                  <a:pt x="54" y="10"/>
                </a:cubicBezTo>
                <a:cubicBezTo>
                  <a:pt x="55" y="12"/>
                  <a:pt x="54" y="13"/>
                  <a:pt x="53" y="14"/>
                </a:cubicBezTo>
                <a:cubicBezTo>
                  <a:pt x="52" y="14"/>
                  <a:pt x="52" y="14"/>
                  <a:pt x="51" y="14"/>
                </a:cubicBezTo>
                <a:close/>
                <a:moveTo>
                  <a:pt x="131" y="16"/>
                </a:moveTo>
                <a:cubicBezTo>
                  <a:pt x="130" y="16"/>
                  <a:pt x="130" y="16"/>
                  <a:pt x="130" y="15"/>
                </a:cubicBezTo>
                <a:cubicBezTo>
                  <a:pt x="129" y="15"/>
                  <a:pt x="129" y="15"/>
                  <a:pt x="129" y="15"/>
                </a:cubicBezTo>
                <a:cubicBezTo>
                  <a:pt x="128" y="15"/>
                  <a:pt x="127" y="13"/>
                  <a:pt x="128" y="11"/>
                </a:cubicBezTo>
                <a:cubicBezTo>
                  <a:pt x="129" y="10"/>
                  <a:pt x="131" y="9"/>
                  <a:pt x="132" y="10"/>
                </a:cubicBezTo>
                <a:cubicBezTo>
                  <a:pt x="132" y="10"/>
                  <a:pt x="132" y="10"/>
                  <a:pt x="132" y="10"/>
                </a:cubicBezTo>
                <a:cubicBezTo>
                  <a:pt x="134" y="11"/>
                  <a:pt x="134" y="13"/>
                  <a:pt x="134" y="14"/>
                </a:cubicBezTo>
                <a:cubicBezTo>
                  <a:pt x="133" y="15"/>
                  <a:pt x="132" y="16"/>
                  <a:pt x="131" y="16"/>
                </a:cubicBezTo>
                <a:close/>
                <a:moveTo>
                  <a:pt x="40" y="21"/>
                </a:moveTo>
                <a:cubicBezTo>
                  <a:pt x="39" y="21"/>
                  <a:pt x="38" y="21"/>
                  <a:pt x="37" y="20"/>
                </a:cubicBezTo>
                <a:cubicBezTo>
                  <a:pt x="36" y="19"/>
                  <a:pt x="36" y="17"/>
                  <a:pt x="38" y="16"/>
                </a:cubicBezTo>
                <a:cubicBezTo>
                  <a:pt x="38" y="16"/>
                  <a:pt x="38" y="16"/>
                  <a:pt x="38" y="16"/>
                </a:cubicBezTo>
                <a:cubicBezTo>
                  <a:pt x="39" y="15"/>
                  <a:pt x="41" y="16"/>
                  <a:pt x="42" y="17"/>
                </a:cubicBezTo>
                <a:cubicBezTo>
                  <a:pt x="43" y="18"/>
                  <a:pt x="43" y="20"/>
                  <a:pt x="41" y="21"/>
                </a:cubicBezTo>
                <a:cubicBezTo>
                  <a:pt x="41" y="21"/>
                  <a:pt x="40" y="21"/>
                  <a:pt x="40" y="21"/>
                </a:cubicBezTo>
                <a:close/>
                <a:moveTo>
                  <a:pt x="143" y="23"/>
                </a:moveTo>
                <a:cubicBezTo>
                  <a:pt x="142" y="23"/>
                  <a:pt x="141" y="23"/>
                  <a:pt x="141" y="23"/>
                </a:cubicBezTo>
                <a:cubicBezTo>
                  <a:pt x="141" y="22"/>
                  <a:pt x="141" y="22"/>
                  <a:pt x="141" y="22"/>
                </a:cubicBezTo>
                <a:cubicBezTo>
                  <a:pt x="139" y="22"/>
                  <a:pt x="139" y="20"/>
                  <a:pt x="140" y="18"/>
                </a:cubicBezTo>
                <a:cubicBezTo>
                  <a:pt x="141" y="17"/>
                  <a:pt x="143" y="17"/>
                  <a:pt x="144" y="18"/>
                </a:cubicBezTo>
                <a:cubicBezTo>
                  <a:pt x="142" y="20"/>
                  <a:pt x="142" y="20"/>
                  <a:pt x="142" y="20"/>
                </a:cubicBezTo>
                <a:cubicBezTo>
                  <a:pt x="144" y="18"/>
                  <a:pt x="144" y="18"/>
                  <a:pt x="144" y="18"/>
                </a:cubicBezTo>
                <a:cubicBezTo>
                  <a:pt x="146" y="19"/>
                  <a:pt x="146" y="21"/>
                  <a:pt x="145" y="22"/>
                </a:cubicBezTo>
                <a:cubicBezTo>
                  <a:pt x="144" y="23"/>
                  <a:pt x="143" y="23"/>
                  <a:pt x="143" y="23"/>
                </a:cubicBezTo>
                <a:close/>
                <a:moveTo>
                  <a:pt x="29" y="30"/>
                </a:moveTo>
                <a:cubicBezTo>
                  <a:pt x="28" y="30"/>
                  <a:pt x="27" y="30"/>
                  <a:pt x="27" y="29"/>
                </a:cubicBezTo>
                <a:cubicBezTo>
                  <a:pt x="26" y="28"/>
                  <a:pt x="26" y="27"/>
                  <a:pt x="27" y="25"/>
                </a:cubicBezTo>
                <a:cubicBezTo>
                  <a:pt x="27" y="25"/>
                  <a:pt x="27" y="25"/>
                  <a:pt x="27" y="25"/>
                </a:cubicBezTo>
                <a:cubicBezTo>
                  <a:pt x="28" y="24"/>
                  <a:pt x="30" y="24"/>
                  <a:pt x="31" y="25"/>
                </a:cubicBezTo>
                <a:cubicBezTo>
                  <a:pt x="32" y="27"/>
                  <a:pt x="32" y="28"/>
                  <a:pt x="31" y="29"/>
                </a:cubicBezTo>
                <a:cubicBezTo>
                  <a:pt x="30" y="30"/>
                  <a:pt x="30" y="30"/>
                  <a:pt x="29" y="30"/>
                </a:cubicBezTo>
                <a:close/>
                <a:moveTo>
                  <a:pt x="153" y="32"/>
                </a:moveTo>
                <a:cubicBezTo>
                  <a:pt x="152" y="32"/>
                  <a:pt x="151" y="32"/>
                  <a:pt x="151" y="31"/>
                </a:cubicBezTo>
                <a:cubicBezTo>
                  <a:pt x="150" y="30"/>
                  <a:pt x="150" y="28"/>
                  <a:pt x="151" y="27"/>
                </a:cubicBezTo>
                <a:cubicBezTo>
                  <a:pt x="152" y="26"/>
                  <a:pt x="154" y="26"/>
                  <a:pt x="155" y="27"/>
                </a:cubicBezTo>
                <a:cubicBezTo>
                  <a:pt x="155" y="27"/>
                  <a:pt x="155" y="27"/>
                  <a:pt x="155" y="27"/>
                </a:cubicBezTo>
                <a:cubicBezTo>
                  <a:pt x="156" y="29"/>
                  <a:pt x="156" y="30"/>
                  <a:pt x="155" y="32"/>
                </a:cubicBezTo>
                <a:cubicBezTo>
                  <a:pt x="154" y="32"/>
                  <a:pt x="154" y="32"/>
                  <a:pt x="153" y="32"/>
                </a:cubicBezTo>
                <a:close/>
                <a:moveTo>
                  <a:pt x="20" y="41"/>
                </a:moveTo>
                <a:cubicBezTo>
                  <a:pt x="19" y="41"/>
                  <a:pt x="19" y="40"/>
                  <a:pt x="18" y="40"/>
                </a:cubicBezTo>
                <a:cubicBezTo>
                  <a:pt x="17" y="39"/>
                  <a:pt x="17" y="37"/>
                  <a:pt x="17" y="36"/>
                </a:cubicBezTo>
                <a:cubicBezTo>
                  <a:pt x="18" y="36"/>
                  <a:pt x="18" y="36"/>
                  <a:pt x="18" y="36"/>
                </a:cubicBezTo>
                <a:cubicBezTo>
                  <a:pt x="19" y="35"/>
                  <a:pt x="20" y="34"/>
                  <a:pt x="22" y="35"/>
                </a:cubicBezTo>
                <a:cubicBezTo>
                  <a:pt x="23" y="36"/>
                  <a:pt x="23" y="38"/>
                  <a:pt x="22" y="39"/>
                </a:cubicBezTo>
                <a:cubicBezTo>
                  <a:pt x="22" y="40"/>
                  <a:pt x="21" y="41"/>
                  <a:pt x="20" y="41"/>
                </a:cubicBezTo>
                <a:close/>
                <a:moveTo>
                  <a:pt x="162" y="43"/>
                </a:moveTo>
                <a:cubicBezTo>
                  <a:pt x="161" y="43"/>
                  <a:pt x="160" y="43"/>
                  <a:pt x="159" y="42"/>
                </a:cubicBezTo>
                <a:cubicBezTo>
                  <a:pt x="158" y="40"/>
                  <a:pt x="158" y="39"/>
                  <a:pt x="160" y="38"/>
                </a:cubicBezTo>
                <a:cubicBezTo>
                  <a:pt x="161" y="37"/>
                  <a:pt x="163" y="37"/>
                  <a:pt x="164" y="38"/>
                </a:cubicBezTo>
                <a:cubicBezTo>
                  <a:pt x="164" y="38"/>
                  <a:pt x="164" y="38"/>
                  <a:pt x="164" y="38"/>
                </a:cubicBezTo>
                <a:cubicBezTo>
                  <a:pt x="165" y="40"/>
                  <a:pt x="164" y="42"/>
                  <a:pt x="163" y="42"/>
                </a:cubicBezTo>
                <a:cubicBezTo>
                  <a:pt x="163" y="43"/>
                  <a:pt x="162" y="43"/>
                  <a:pt x="162" y="43"/>
                </a:cubicBezTo>
                <a:close/>
                <a:moveTo>
                  <a:pt x="12" y="52"/>
                </a:moveTo>
                <a:cubicBezTo>
                  <a:pt x="12" y="52"/>
                  <a:pt x="12" y="52"/>
                  <a:pt x="11" y="52"/>
                </a:cubicBezTo>
                <a:cubicBezTo>
                  <a:pt x="10" y="51"/>
                  <a:pt x="9" y="49"/>
                  <a:pt x="10" y="48"/>
                </a:cubicBezTo>
                <a:cubicBezTo>
                  <a:pt x="10" y="48"/>
                  <a:pt x="10" y="48"/>
                  <a:pt x="10" y="48"/>
                </a:cubicBezTo>
                <a:cubicBezTo>
                  <a:pt x="11" y="46"/>
                  <a:pt x="12" y="46"/>
                  <a:pt x="14" y="47"/>
                </a:cubicBezTo>
                <a:cubicBezTo>
                  <a:pt x="15" y="47"/>
                  <a:pt x="16" y="49"/>
                  <a:pt x="15" y="51"/>
                </a:cubicBezTo>
                <a:cubicBezTo>
                  <a:pt x="15" y="51"/>
                  <a:pt x="15" y="51"/>
                  <a:pt x="15" y="51"/>
                </a:cubicBezTo>
                <a:cubicBezTo>
                  <a:pt x="15" y="52"/>
                  <a:pt x="14" y="52"/>
                  <a:pt x="12" y="52"/>
                </a:cubicBezTo>
                <a:close/>
                <a:moveTo>
                  <a:pt x="168" y="55"/>
                </a:moveTo>
                <a:cubicBezTo>
                  <a:pt x="167" y="55"/>
                  <a:pt x="166" y="54"/>
                  <a:pt x="166" y="53"/>
                </a:cubicBezTo>
                <a:cubicBezTo>
                  <a:pt x="166" y="53"/>
                  <a:pt x="166" y="53"/>
                  <a:pt x="166" y="53"/>
                </a:cubicBezTo>
                <a:cubicBezTo>
                  <a:pt x="165" y="52"/>
                  <a:pt x="166" y="50"/>
                  <a:pt x="167" y="49"/>
                </a:cubicBezTo>
                <a:cubicBezTo>
                  <a:pt x="169" y="48"/>
                  <a:pt x="170" y="49"/>
                  <a:pt x="171" y="50"/>
                </a:cubicBezTo>
                <a:cubicBezTo>
                  <a:pt x="171" y="51"/>
                  <a:pt x="171" y="51"/>
                  <a:pt x="171" y="51"/>
                </a:cubicBezTo>
                <a:cubicBezTo>
                  <a:pt x="172" y="52"/>
                  <a:pt x="171" y="54"/>
                  <a:pt x="170" y="55"/>
                </a:cubicBezTo>
                <a:cubicBezTo>
                  <a:pt x="169" y="55"/>
                  <a:pt x="169" y="55"/>
                  <a:pt x="168" y="55"/>
                </a:cubicBezTo>
                <a:close/>
                <a:moveTo>
                  <a:pt x="7" y="65"/>
                </a:moveTo>
                <a:cubicBezTo>
                  <a:pt x="6" y="65"/>
                  <a:pt x="6" y="65"/>
                  <a:pt x="6" y="65"/>
                </a:cubicBezTo>
                <a:cubicBezTo>
                  <a:pt x="5" y="64"/>
                  <a:pt x="4" y="63"/>
                  <a:pt x="4" y="61"/>
                </a:cubicBezTo>
                <a:cubicBezTo>
                  <a:pt x="4" y="61"/>
                  <a:pt x="4" y="61"/>
                  <a:pt x="4" y="61"/>
                </a:cubicBezTo>
                <a:cubicBezTo>
                  <a:pt x="5" y="59"/>
                  <a:pt x="7" y="59"/>
                  <a:pt x="8" y="59"/>
                </a:cubicBezTo>
                <a:cubicBezTo>
                  <a:pt x="10" y="60"/>
                  <a:pt x="10" y="61"/>
                  <a:pt x="10" y="63"/>
                </a:cubicBezTo>
                <a:cubicBezTo>
                  <a:pt x="10" y="63"/>
                  <a:pt x="10" y="63"/>
                  <a:pt x="10" y="63"/>
                </a:cubicBezTo>
                <a:cubicBezTo>
                  <a:pt x="9" y="64"/>
                  <a:pt x="8" y="65"/>
                  <a:pt x="7" y="65"/>
                </a:cubicBezTo>
                <a:close/>
                <a:moveTo>
                  <a:pt x="173" y="68"/>
                </a:moveTo>
                <a:cubicBezTo>
                  <a:pt x="172" y="68"/>
                  <a:pt x="171" y="67"/>
                  <a:pt x="171" y="66"/>
                </a:cubicBezTo>
                <a:cubicBezTo>
                  <a:pt x="171" y="65"/>
                  <a:pt x="171" y="65"/>
                  <a:pt x="171" y="65"/>
                </a:cubicBezTo>
                <a:cubicBezTo>
                  <a:pt x="170" y="64"/>
                  <a:pt x="171" y="62"/>
                  <a:pt x="173" y="62"/>
                </a:cubicBezTo>
                <a:cubicBezTo>
                  <a:pt x="174" y="61"/>
                  <a:pt x="176" y="62"/>
                  <a:pt x="176" y="64"/>
                </a:cubicBezTo>
                <a:cubicBezTo>
                  <a:pt x="176" y="64"/>
                  <a:pt x="176" y="64"/>
                  <a:pt x="176" y="64"/>
                </a:cubicBezTo>
                <a:cubicBezTo>
                  <a:pt x="177" y="65"/>
                  <a:pt x="176" y="67"/>
                  <a:pt x="174" y="68"/>
                </a:cubicBezTo>
                <a:lnTo>
                  <a:pt x="173" y="68"/>
                </a:lnTo>
                <a:close/>
                <a:moveTo>
                  <a:pt x="4" y="78"/>
                </a:moveTo>
                <a:cubicBezTo>
                  <a:pt x="3" y="78"/>
                  <a:pt x="3" y="78"/>
                  <a:pt x="3" y="78"/>
                </a:cubicBezTo>
                <a:cubicBezTo>
                  <a:pt x="2" y="78"/>
                  <a:pt x="1" y="76"/>
                  <a:pt x="1" y="75"/>
                </a:cubicBezTo>
                <a:cubicBezTo>
                  <a:pt x="1" y="75"/>
                  <a:pt x="1" y="75"/>
                  <a:pt x="1" y="75"/>
                </a:cubicBezTo>
                <a:cubicBezTo>
                  <a:pt x="1" y="73"/>
                  <a:pt x="3" y="72"/>
                  <a:pt x="4" y="72"/>
                </a:cubicBezTo>
                <a:cubicBezTo>
                  <a:pt x="6" y="73"/>
                  <a:pt x="7" y="74"/>
                  <a:pt x="7" y="76"/>
                </a:cubicBezTo>
                <a:cubicBezTo>
                  <a:pt x="7" y="76"/>
                  <a:pt x="7" y="76"/>
                  <a:pt x="7" y="76"/>
                </a:cubicBezTo>
                <a:cubicBezTo>
                  <a:pt x="6" y="77"/>
                  <a:pt x="5" y="78"/>
                  <a:pt x="4" y="78"/>
                </a:cubicBezTo>
                <a:close/>
                <a:moveTo>
                  <a:pt x="176" y="81"/>
                </a:moveTo>
                <a:cubicBezTo>
                  <a:pt x="175" y="81"/>
                  <a:pt x="174" y="80"/>
                  <a:pt x="174" y="79"/>
                </a:cubicBezTo>
                <a:cubicBezTo>
                  <a:pt x="173" y="77"/>
                  <a:pt x="174" y="75"/>
                  <a:pt x="176" y="75"/>
                </a:cubicBezTo>
                <a:cubicBezTo>
                  <a:pt x="178" y="75"/>
                  <a:pt x="179" y="76"/>
                  <a:pt x="179" y="78"/>
                </a:cubicBezTo>
                <a:cubicBezTo>
                  <a:pt x="179" y="78"/>
                  <a:pt x="179" y="78"/>
                  <a:pt x="179" y="78"/>
                </a:cubicBezTo>
                <a:cubicBezTo>
                  <a:pt x="179" y="79"/>
                  <a:pt x="178" y="81"/>
                  <a:pt x="177" y="81"/>
                </a:cubicBezTo>
                <a:lnTo>
                  <a:pt x="176" y="81"/>
                </a:lnTo>
                <a:close/>
                <a:moveTo>
                  <a:pt x="3" y="92"/>
                </a:moveTo>
                <a:cubicBezTo>
                  <a:pt x="2" y="92"/>
                  <a:pt x="2" y="92"/>
                  <a:pt x="2" y="92"/>
                </a:cubicBezTo>
                <a:cubicBezTo>
                  <a:pt x="1" y="92"/>
                  <a:pt x="0" y="91"/>
                  <a:pt x="0" y="89"/>
                </a:cubicBezTo>
                <a:cubicBezTo>
                  <a:pt x="0" y="89"/>
                  <a:pt x="0" y="89"/>
                  <a:pt x="0" y="89"/>
                </a:cubicBezTo>
                <a:cubicBezTo>
                  <a:pt x="0" y="87"/>
                  <a:pt x="1" y="86"/>
                  <a:pt x="3" y="86"/>
                </a:cubicBezTo>
                <a:cubicBezTo>
                  <a:pt x="3" y="86"/>
                  <a:pt x="3" y="86"/>
                  <a:pt x="3" y="86"/>
                </a:cubicBezTo>
                <a:cubicBezTo>
                  <a:pt x="4" y="86"/>
                  <a:pt x="5" y="87"/>
                  <a:pt x="5" y="89"/>
                </a:cubicBezTo>
                <a:cubicBezTo>
                  <a:pt x="5" y="91"/>
                  <a:pt x="4" y="92"/>
                  <a:pt x="3" y="92"/>
                </a:cubicBezTo>
                <a:close/>
                <a:moveTo>
                  <a:pt x="177" y="93"/>
                </a:moveTo>
                <a:cubicBezTo>
                  <a:pt x="176" y="93"/>
                  <a:pt x="174" y="92"/>
                  <a:pt x="174" y="90"/>
                </a:cubicBezTo>
                <a:cubicBezTo>
                  <a:pt x="174" y="89"/>
                  <a:pt x="176" y="87"/>
                  <a:pt x="177" y="87"/>
                </a:cubicBezTo>
                <a:cubicBezTo>
                  <a:pt x="179" y="87"/>
                  <a:pt x="180" y="88"/>
                  <a:pt x="180" y="90"/>
                </a:cubicBezTo>
                <a:cubicBezTo>
                  <a:pt x="180" y="90"/>
                  <a:pt x="180" y="90"/>
                  <a:pt x="180" y="90"/>
                </a:cubicBezTo>
                <a:cubicBezTo>
                  <a:pt x="180" y="92"/>
                  <a:pt x="179" y="93"/>
                  <a:pt x="177" y="93"/>
                </a:cubicBezTo>
                <a:close/>
                <a:moveTo>
                  <a:pt x="3" y="106"/>
                </a:moveTo>
                <a:cubicBezTo>
                  <a:pt x="2" y="106"/>
                  <a:pt x="1" y="105"/>
                  <a:pt x="1" y="103"/>
                </a:cubicBezTo>
                <a:cubicBezTo>
                  <a:pt x="3" y="103"/>
                  <a:pt x="3" y="103"/>
                  <a:pt x="3" y="103"/>
                </a:cubicBezTo>
                <a:cubicBezTo>
                  <a:pt x="1" y="103"/>
                  <a:pt x="1" y="103"/>
                  <a:pt x="1" y="103"/>
                </a:cubicBezTo>
                <a:cubicBezTo>
                  <a:pt x="0" y="101"/>
                  <a:pt x="1" y="100"/>
                  <a:pt x="3" y="100"/>
                </a:cubicBezTo>
                <a:cubicBezTo>
                  <a:pt x="5" y="100"/>
                  <a:pt x="6" y="101"/>
                  <a:pt x="6" y="102"/>
                </a:cubicBezTo>
                <a:cubicBezTo>
                  <a:pt x="6" y="102"/>
                  <a:pt x="6" y="102"/>
                  <a:pt x="6" y="102"/>
                </a:cubicBezTo>
                <a:cubicBezTo>
                  <a:pt x="7" y="104"/>
                  <a:pt x="5" y="105"/>
                  <a:pt x="4" y="106"/>
                </a:cubicBezTo>
                <a:lnTo>
                  <a:pt x="3" y="106"/>
                </a:lnTo>
                <a:close/>
                <a:moveTo>
                  <a:pt x="176" y="107"/>
                </a:moveTo>
                <a:cubicBezTo>
                  <a:pt x="176" y="107"/>
                  <a:pt x="176" y="107"/>
                  <a:pt x="176" y="107"/>
                </a:cubicBezTo>
                <a:cubicBezTo>
                  <a:pt x="174" y="106"/>
                  <a:pt x="173" y="105"/>
                  <a:pt x="173" y="103"/>
                </a:cubicBezTo>
                <a:cubicBezTo>
                  <a:pt x="174" y="102"/>
                  <a:pt x="175" y="101"/>
                  <a:pt x="177" y="101"/>
                </a:cubicBezTo>
                <a:cubicBezTo>
                  <a:pt x="178" y="101"/>
                  <a:pt x="179" y="103"/>
                  <a:pt x="179" y="104"/>
                </a:cubicBezTo>
                <a:cubicBezTo>
                  <a:pt x="179" y="104"/>
                  <a:pt x="179" y="104"/>
                  <a:pt x="179" y="104"/>
                </a:cubicBezTo>
                <a:cubicBezTo>
                  <a:pt x="179" y="106"/>
                  <a:pt x="177" y="107"/>
                  <a:pt x="176" y="107"/>
                </a:cubicBezTo>
                <a:close/>
                <a:moveTo>
                  <a:pt x="7" y="119"/>
                </a:moveTo>
                <a:cubicBezTo>
                  <a:pt x="5" y="119"/>
                  <a:pt x="4" y="118"/>
                  <a:pt x="4" y="117"/>
                </a:cubicBezTo>
                <a:cubicBezTo>
                  <a:pt x="7" y="116"/>
                  <a:pt x="7" y="116"/>
                  <a:pt x="7" y="116"/>
                </a:cubicBezTo>
                <a:cubicBezTo>
                  <a:pt x="4" y="117"/>
                  <a:pt x="4" y="117"/>
                  <a:pt x="4" y="117"/>
                </a:cubicBezTo>
                <a:cubicBezTo>
                  <a:pt x="3" y="115"/>
                  <a:pt x="4" y="114"/>
                  <a:pt x="6" y="113"/>
                </a:cubicBezTo>
                <a:cubicBezTo>
                  <a:pt x="7" y="113"/>
                  <a:pt x="9" y="114"/>
                  <a:pt x="9" y="115"/>
                </a:cubicBezTo>
                <a:cubicBezTo>
                  <a:pt x="9" y="115"/>
                  <a:pt x="9" y="115"/>
                  <a:pt x="9" y="115"/>
                </a:cubicBezTo>
                <a:cubicBezTo>
                  <a:pt x="10" y="117"/>
                  <a:pt x="9" y="119"/>
                  <a:pt x="7" y="119"/>
                </a:cubicBezTo>
                <a:close/>
                <a:moveTo>
                  <a:pt x="173" y="120"/>
                </a:moveTo>
                <a:cubicBezTo>
                  <a:pt x="172" y="120"/>
                  <a:pt x="172" y="120"/>
                  <a:pt x="172" y="120"/>
                </a:cubicBezTo>
                <a:cubicBezTo>
                  <a:pt x="170" y="120"/>
                  <a:pt x="170" y="118"/>
                  <a:pt x="170" y="116"/>
                </a:cubicBezTo>
                <a:cubicBezTo>
                  <a:pt x="170" y="116"/>
                  <a:pt x="170" y="116"/>
                  <a:pt x="170" y="116"/>
                </a:cubicBezTo>
                <a:cubicBezTo>
                  <a:pt x="171" y="115"/>
                  <a:pt x="172" y="114"/>
                  <a:pt x="174" y="114"/>
                </a:cubicBezTo>
                <a:cubicBezTo>
                  <a:pt x="175" y="115"/>
                  <a:pt x="176" y="116"/>
                  <a:pt x="176" y="118"/>
                </a:cubicBezTo>
                <a:cubicBezTo>
                  <a:pt x="176" y="118"/>
                  <a:pt x="176" y="118"/>
                  <a:pt x="176" y="118"/>
                </a:cubicBezTo>
                <a:cubicBezTo>
                  <a:pt x="175" y="119"/>
                  <a:pt x="174" y="120"/>
                  <a:pt x="173" y="120"/>
                </a:cubicBezTo>
                <a:close/>
                <a:moveTo>
                  <a:pt x="12" y="132"/>
                </a:moveTo>
                <a:cubicBezTo>
                  <a:pt x="11" y="132"/>
                  <a:pt x="10" y="131"/>
                  <a:pt x="9" y="130"/>
                </a:cubicBezTo>
                <a:cubicBezTo>
                  <a:pt x="12" y="129"/>
                  <a:pt x="12" y="129"/>
                  <a:pt x="12" y="129"/>
                </a:cubicBezTo>
                <a:cubicBezTo>
                  <a:pt x="9" y="130"/>
                  <a:pt x="9" y="130"/>
                  <a:pt x="9" y="130"/>
                </a:cubicBezTo>
                <a:cubicBezTo>
                  <a:pt x="8" y="129"/>
                  <a:pt x="9" y="127"/>
                  <a:pt x="10" y="126"/>
                </a:cubicBezTo>
                <a:cubicBezTo>
                  <a:pt x="12" y="125"/>
                  <a:pt x="13" y="126"/>
                  <a:pt x="14" y="127"/>
                </a:cubicBezTo>
                <a:cubicBezTo>
                  <a:pt x="14" y="128"/>
                  <a:pt x="14" y="128"/>
                  <a:pt x="14" y="128"/>
                </a:cubicBezTo>
                <a:cubicBezTo>
                  <a:pt x="15" y="129"/>
                  <a:pt x="14" y="131"/>
                  <a:pt x="13" y="132"/>
                </a:cubicBezTo>
                <a:cubicBezTo>
                  <a:pt x="13" y="132"/>
                  <a:pt x="12" y="132"/>
                  <a:pt x="12" y="132"/>
                </a:cubicBezTo>
                <a:close/>
                <a:moveTo>
                  <a:pt x="168" y="133"/>
                </a:moveTo>
                <a:cubicBezTo>
                  <a:pt x="167" y="133"/>
                  <a:pt x="167" y="133"/>
                  <a:pt x="166" y="133"/>
                </a:cubicBezTo>
                <a:cubicBezTo>
                  <a:pt x="165" y="132"/>
                  <a:pt x="164" y="130"/>
                  <a:pt x="165" y="129"/>
                </a:cubicBezTo>
                <a:cubicBezTo>
                  <a:pt x="165" y="128"/>
                  <a:pt x="165" y="128"/>
                  <a:pt x="165" y="128"/>
                </a:cubicBezTo>
                <a:cubicBezTo>
                  <a:pt x="166" y="127"/>
                  <a:pt x="168" y="126"/>
                  <a:pt x="169" y="127"/>
                </a:cubicBezTo>
                <a:cubicBezTo>
                  <a:pt x="170" y="128"/>
                  <a:pt x="171" y="130"/>
                  <a:pt x="170" y="131"/>
                </a:cubicBezTo>
                <a:cubicBezTo>
                  <a:pt x="168" y="130"/>
                  <a:pt x="168" y="130"/>
                  <a:pt x="168" y="130"/>
                </a:cubicBezTo>
                <a:cubicBezTo>
                  <a:pt x="170" y="131"/>
                  <a:pt x="170" y="131"/>
                  <a:pt x="170" y="131"/>
                </a:cubicBezTo>
                <a:cubicBezTo>
                  <a:pt x="170" y="132"/>
                  <a:pt x="169" y="133"/>
                  <a:pt x="168" y="133"/>
                </a:cubicBezTo>
                <a:close/>
                <a:moveTo>
                  <a:pt x="19" y="144"/>
                </a:moveTo>
                <a:cubicBezTo>
                  <a:pt x="18" y="144"/>
                  <a:pt x="17" y="143"/>
                  <a:pt x="16" y="142"/>
                </a:cubicBezTo>
                <a:cubicBezTo>
                  <a:pt x="16" y="142"/>
                  <a:pt x="16" y="142"/>
                  <a:pt x="16" y="142"/>
                </a:cubicBezTo>
                <a:cubicBezTo>
                  <a:pt x="15" y="141"/>
                  <a:pt x="16" y="139"/>
                  <a:pt x="17" y="138"/>
                </a:cubicBezTo>
                <a:cubicBezTo>
                  <a:pt x="18" y="137"/>
                  <a:pt x="20" y="138"/>
                  <a:pt x="21" y="139"/>
                </a:cubicBezTo>
                <a:cubicBezTo>
                  <a:pt x="22" y="140"/>
                  <a:pt x="22" y="142"/>
                  <a:pt x="20" y="143"/>
                </a:cubicBezTo>
                <a:cubicBezTo>
                  <a:pt x="20" y="143"/>
                  <a:pt x="19" y="144"/>
                  <a:pt x="19" y="144"/>
                </a:cubicBezTo>
                <a:close/>
                <a:moveTo>
                  <a:pt x="160" y="145"/>
                </a:moveTo>
                <a:cubicBezTo>
                  <a:pt x="160" y="145"/>
                  <a:pt x="159" y="144"/>
                  <a:pt x="159" y="144"/>
                </a:cubicBezTo>
                <a:cubicBezTo>
                  <a:pt x="157" y="143"/>
                  <a:pt x="157" y="141"/>
                  <a:pt x="158" y="140"/>
                </a:cubicBezTo>
                <a:cubicBezTo>
                  <a:pt x="159" y="139"/>
                  <a:pt x="161" y="138"/>
                  <a:pt x="162" y="139"/>
                </a:cubicBezTo>
                <a:cubicBezTo>
                  <a:pt x="163" y="140"/>
                  <a:pt x="164" y="142"/>
                  <a:pt x="163" y="143"/>
                </a:cubicBezTo>
                <a:cubicBezTo>
                  <a:pt x="163" y="143"/>
                  <a:pt x="163" y="143"/>
                  <a:pt x="163" y="143"/>
                </a:cubicBezTo>
                <a:cubicBezTo>
                  <a:pt x="162" y="144"/>
                  <a:pt x="161" y="145"/>
                  <a:pt x="160" y="145"/>
                </a:cubicBezTo>
                <a:close/>
                <a:moveTo>
                  <a:pt x="28" y="154"/>
                </a:moveTo>
                <a:cubicBezTo>
                  <a:pt x="27" y="154"/>
                  <a:pt x="26" y="154"/>
                  <a:pt x="26" y="153"/>
                </a:cubicBezTo>
                <a:cubicBezTo>
                  <a:pt x="25" y="153"/>
                  <a:pt x="25" y="153"/>
                  <a:pt x="25" y="153"/>
                </a:cubicBezTo>
                <a:cubicBezTo>
                  <a:pt x="24" y="152"/>
                  <a:pt x="24" y="150"/>
                  <a:pt x="25" y="149"/>
                </a:cubicBezTo>
                <a:cubicBezTo>
                  <a:pt x="27" y="148"/>
                  <a:pt x="28" y="148"/>
                  <a:pt x="30" y="149"/>
                </a:cubicBezTo>
                <a:cubicBezTo>
                  <a:pt x="31" y="150"/>
                  <a:pt x="31" y="152"/>
                  <a:pt x="30" y="153"/>
                </a:cubicBezTo>
                <a:cubicBezTo>
                  <a:pt x="29" y="154"/>
                  <a:pt x="28" y="154"/>
                  <a:pt x="28" y="154"/>
                </a:cubicBezTo>
                <a:close/>
                <a:moveTo>
                  <a:pt x="151" y="155"/>
                </a:moveTo>
                <a:cubicBezTo>
                  <a:pt x="151" y="155"/>
                  <a:pt x="150" y="155"/>
                  <a:pt x="149" y="154"/>
                </a:cubicBezTo>
                <a:cubicBezTo>
                  <a:pt x="148" y="153"/>
                  <a:pt x="148" y="151"/>
                  <a:pt x="149" y="150"/>
                </a:cubicBezTo>
                <a:cubicBezTo>
                  <a:pt x="150" y="149"/>
                  <a:pt x="152" y="149"/>
                  <a:pt x="153" y="150"/>
                </a:cubicBezTo>
                <a:cubicBezTo>
                  <a:pt x="155" y="151"/>
                  <a:pt x="155" y="153"/>
                  <a:pt x="153" y="154"/>
                </a:cubicBezTo>
                <a:cubicBezTo>
                  <a:pt x="153" y="154"/>
                  <a:pt x="153" y="154"/>
                  <a:pt x="153" y="154"/>
                </a:cubicBezTo>
                <a:cubicBezTo>
                  <a:pt x="153" y="155"/>
                  <a:pt x="152" y="155"/>
                  <a:pt x="151" y="155"/>
                </a:cubicBezTo>
                <a:close/>
                <a:moveTo>
                  <a:pt x="38" y="163"/>
                </a:moveTo>
                <a:cubicBezTo>
                  <a:pt x="37" y="163"/>
                  <a:pt x="37" y="163"/>
                  <a:pt x="36" y="163"/>
                </a:cubicBezTo>
                <a:cubicBezTo>
                  <a:pt x="36" y="162"/>
                  <a:pt x="36" y="162"/>
                  <a:pt x="36" y="162"/>
                </a:cubicBezTo>
                <a:cubicBezTo>
                  <a:pt x="35" y="162"/>
                  <a:pt x="35" y="160"/>
                  <a:pt x="36" y="158"/>
                </a:cubicBezTo>
                <a:cubicBezTo>
                  <a:pt x="37" y="157"/>
                  <a:pt x="38" y="157"/>
                  <a:pt x="40" y="158"/>
                </a:cubicBezTo>
                <a:cubicBezTo>
                  <a:pt x="41" y="159"/>
                  <a:pt x="41" y="161"/>
                  <a:pt x="40" y="162"/>
                </a:cubicBezTo>
                <a:cubicBezTo>
                  <a:pt x="40" y="163"/>
                  <a:pt x="39" y="163"/>
                  <a:pt x="38" y="163"/>
                </a:cubicBezTo>
                <a:close/>
                <a:moveTo>
                  <a:pt x="141" y="164"/>
                </a:moveTo>
                <a:cubicBezTo>
                  <a:pt x="140" y="164"/>
                  <a:pt x="139" y="163"/>
                  <a:pt x="138" y="163"/>
                </a:cubicBezTo>
                <a:cubicBezTo>
                  <a:pt x="138" y="161"/>
                  <a:pt x="138" y="160"/>
                  <a:pt x="139" y="159"/>
                </a:cubicBezTo>
                <a:cubicBezTo>
                  <a:pt x="139" y="158"/>
                  <a:pt x="139" y="158"/>
                  <a:pt x="139" y="158"/>
                </a:cubicBezTo>
                <a:cubicBezTo>
                  <a:pt x="141" y="157"/>
                  <a:pt x="142" y="158"/>
                  <a:pt x="143" y="159"/>
                </a:cubicBezTo>
                <a:cubicBezTo>
                  <a:pt x="144" y="160"/>
                  <a:pt x="144" y="162"/>
                  <a:pt x="143" y="163"/>
                </a:cubicBezTo>
                <a:cubicBezTo>
                  <a:pt x="143" y="163"/>
                  <a:pt x="143" y="163"/>
                  <a:pt x="143" y="163"/>
                </a:cubicBezTo>
                <a:cubicBezTo>
                  <a:pt x="142" y="164"/>
                  <a:pt x="141" y="164"/>
                  <a:pt x="141" y="164"/>
                </a:cubicBezTo>
                <a:close/>
                <a:moveTo>
                  <a:pt x="50" y="170"/>
                </a:moveTo>
                <a:cubicBezTo>
                  <a:pt x="49" y="170"/>
                  <a:pt x="49" y="170"/>
                  <a:pt x="48" y="170"/>
                </a:cubicBezTo>
                <a:cubicBezTo>
                  <a:pt x="50" y="168"/>
                  <a:pt x="50" y="168"/>
                  <a:pt x="50" y="168"/>
                </a:cubicBezTo>
                <a:cubicBezTo>
                  <a:pt x="48" y="170"/>
                  <a:pt x="48" y="170"/>
                  <a:pt x="48" y="170"/>
                </a:cubicBezTo>
                <a:cubicBezTo>
                  <a:pt x="47" y="169"/>
                  <a:pt x="46" y="168"/>
                  <a:pt x="47" y="166"/>
                </a:cubicBezTo>
                <a:cubicBezTo>
                  <a:pt x="48" y="165"/>
                  <a:pt x="49" y="164"/>
                  <a:pt x="51" y="165"/>
                </a:cubicBezTo>
                <a:cubicBezTo>
                  <a:pt x="51" y="165"/>
                  <a:pt x="51" y="165"/>
                  <a:pt x="51" y="165"/>
                </a:cubicBezTo>
                <a:cubicBezTo>
                  <a:pt x="52" y="166"/>
                  <a:pt x="53" y="167"/>
                  <a:pt x="52" y="169"/>
                </a:cubicBezTo>
                <a:cubicBezTo>
                  <a:pt x="52" y="170"/>
                  <a:pt x="51" y="170"/>
                  <a:pt x="50" y="170"/>
                </a:cubicBezTo>
                <a:close/>
                <a:moveTo>
                  <a:pt x="129" y="171"/>
                </a:moveTo>
                <a:cubicBezTo>
                  <a:pt x="128" y="171"/>
                  <a:pt x="127" y="170"/>
                  <a:pt x="126" y="169"/>
                </a:cubicBezTo>
                <a:cubicBezTo>
                  <a:pt x="126" y="168"/>
                  <a:pt x="126" y="166"/>
                  <a:pt x="128" y="165"/>
                </a:cubicBezTo>
                <a:cubicBezTo>
                  <a:pt x="128" y="165"/>
                  <a:pt x="128" y="165"/>
                  <a:pt x="128" y="165"/>
                </a:cubicBezTo>
                <a:cubicBezTo>
                  <a:pt x="129" y="165"/>
                  <a:pt x="131" y="165"/>
                  <a:pt x="132" y="167"/>
                </a:cubicBezTo>
                <a:cubicBezTo>
                  <a:pt x="133" y="168"/>
                  <a:pt x="132" y="170"/>
                  <a:pt x="131" y="171"/>
                </a:cubicBezTo>
                <a:cubicBezTo>
                  <a:pt x="129" y="168"/>
                  <a:pt x="129" y="168"/>
                  <a:pt x="129" y="168"/>
                </a:cubicBezTo>
                <a:cubicBezTo>
                  <a:pt x="130" y="171"/>
                  <a:pt x="130" y="171"/>
                  <a:pt x="130" y="171"/>
                </a:cubicBezTo>
                <a:cubicBezTo>
                  <a:pt x="130" y="171"/>
                  <a:pt x="130" y="171"/>
                  <a:pt x="129" y="171"/>
                </a:cubicBezTo>
                <a:close/>
                <a:moveTo>
                  <a:pt x="62" y="176"/>
                </a:moveTo>
                <a:cubicBezTo>
                  <a:pt x="61" y="176"/>
                  <a:pt x="61" y="176"/>
                  <a:pt x="61" y="176"/>
                </a:cubicBezTo>
                <a:cubicBezTo>
                  <a:pt x="61" y="176"/>
                  <a:pt x="61" y="176"/>
                  <a:pt x="61" y="176"/>
                </a:cubicBezTo>
                <a:cubicBezTo>
                  <a:pt x="60" y="175"/>
                  <a:pt x="59" y="173"/>
                  <a:pt x="59" y="172"/>
                </a:cubicBezTo>
                <a:cubicBezTo>
                  <a:pt x="60" y="170"/>
                  <a:pt x="62" y="170"/>
                  <a:pt x="63" y="170"/>
                </a:cubicBezTo>
                <a:cubicBezTo>
                  <a:pt x="63" y="170"/>
                  <a:pt x="63" y="170"/>
                  <a:pt x="63" y="170"/>
                </a:cubicBezTo>
                <a:cubicBezTo>
                  <a:pt x="65" y="171"/>
                  <a:pt x="66" y="172"/>
                  <a:pt x="65" y="174"/>
                </a:cubicBezTo>
                <a:cubicBezTo>
                  <a:pt x="65" y="175"/>
                  <a:pt x="64" y="176"/>
                  <a:pt x="62" y="176"/>
                </a:cubicBezTo>
                <a:close/>
                <a:moveTo>
                  <a:pt x="116" y="176"/>
                </a:moveTo>
                <a:cubicBezTo>
                  <a:pt x="115" y="176"/>
                  <a:pt x="114" y="175"/>
                  <a:pt x="114" y="174"/>
                </a:cubicBezTo>
                <a:cubicBezTo>
                  <a:pt x="113" y="173"/>
                  <a:pt x="114" y="171"/>
                  <a:pt x="115" y="170"/>
                </a:cubicBezTo>
                <a:cubicBezTo>
                  <a:pt x="116" y="170"/>
                  <a:pt x="116" y="170"/>
                  <a:pt x="116" y="170"/>
                </a:cubicBezTo>
                <a:cubicBezTo>
                  <a:pt x="117" y="170"/>
                  <a:pt x="119" y="171"/>
                  <a:pt x="119" y="172"/>
                </a:cubicBezTo>
                <a:cubicBezTo>
                  <a:pt x="120" y="174"/>
                  <a:pt x="119" y="175"/>
                  <a:pt x="117" y="176"/>
                </a:cubicBezTo>
                <a:cubicBezTo>
                  <a:pt x="117" y="173"/>
                  <a:pt x="117" y="173"/>
                  <a:pt x="117" y="173"/>
                </a:cubicBezTo>
                <a:cubicBezTo>
                  <a:pt x="117" y="176"/>
                  <a:pt x="117" y="176"/>
                  <a:pt x="117" y="176"/>
                </a:cubicBezTo>
                <a:lnTo>
                  <a:pt x="116" y="176"/>
                </a:lnTo>
                <a:close/>
                <a:moveTo>
                  <a:pt x="76" y="179"/>
                </a:moveTo>
                <a:cubicBezTo>
                  <a:pt x="75" y="179"/>
                  <a:pt x="75" y="179"/>
                  <a:pt x="75" y="179"/>
                </a:cubicBezTo>
                <a:cubicBezTo>
                  <a:pt x="75" y="179"/>
                  <a:pt x="75" y="179"/>
                  <a:pt x="75" y="179"/>
                </a:cubicBezTo>
                <a:cubicBezTo>
                  <a:pt x="74" y="179"/>
                  <a:pt x="72" y="177"/>
                  <a:pt x="73" y="176"/>
                </a:cubicBezTo>
                <a:cubicBezTo>
                  <a:pt x="73" y="174"/>
                  <a:pt x="74" y="173"/>
                  <a:pt x="76" y="173"/>
                </a:cubicBezTo>
                <a:cubicBezTo>
                  <a:pt x="78" y="173"/>
                  <a:pt x="79" y="175"/>
                  <a:pt x="79" y="177"/>
                </a:cubicBezTo>
                <a:cubicBezTo>
                  <a:pt x="78" y="178"/>
                  <a:pt x="77" y="179"/>
                  <a:pt x="76" y="179"/>
                </a:cubicBezTo>
                <a:close/>
                <a:moveTo>
                  <a:pt x="103" y="179"/>
                </a:moveTo>
                <a:cubicBezTo>
                  <a:pt x="102" y="179"/>
                  <a:pt x="100" y="178"/>
                  <a:pt x="100" y="177"/>
                </a:cubicBezTo>
                <a:cubicBezTo>
                  <a:pt x="100" y="175"/>
                  <a:pt x="101" y="174"/>
                  <a:pt x="103" y="173"/>
                </a:cubicBezTo>
                <a:cubicBezTo>
                  <a:pt x="103" y="173"/>
                  <a:pt x="103" y="173"/>
                  <a:pt x="103" y="173"/>
                </a:cubicBezTo>
                <a:cubicBezTo>
                  <a:pt x="104" y="173"/>
                  <a:pt x="106" y="174"/>
                  <a:pt x="106" y="176"/>
                </a:cubicBezTo>
                <a:cubicBezTo>
                  <a:pt x="106" y="177"/>
                  <a:pt x="105" y="179"/>
                  <a:pt x="104" y="179"/>
                </a:cubicBezTo>
                <a:cubicBezTo>
                  <a:pt x="103" y="176"/>
                  <a:pt x="103" y="176"/>
                  <a:pt x="103" y="176"/>
                </a:cubicBezTo>
                <a:cubicBezTo>
                  <a:pt x="103" y="179"/>
                  <a:pt x="103" y="179"/>
                  <a:pt x="103" y="179"/>
                </a:cubicBezTo>
                <a:close/>
                <a:moveTo>
                  <a:pt x="89" y="180"/>
                </a:moveTo>
                <a:cubicBezTo>
                  <a:pt x="89" y="180"/>
                  <a:pt x="89" y="180"/>
                  <a:pt x="89" y="180"/>
                </a:cubicBezTo>
                <a:cubicBezTo>
                  <a:pt x="88" y="180"/>
                  <a:pt x="86" y="179"/>
                  <a:pt x="86" y="177"/>
                </a:cubicBezTo>
                <a:cubicBezTo>
                  <a:pt x="86" y="176"/>
                  <a:pt x="88" y="174"/>
                  <a:pt x="89" y="174"/>
                </a:cubicBezTo>
                <a:cubicBezTo>
                  <a:pt x="91" y="174"/>
                  <a:pt x="92" y="176"/>
                  <a:pt x="92" y="177"/>
                </a:cubicBezTo>
                <a:cubicBezTo>
                  <a:pt x="92" y="179"/>
                  <a:pt x="91" y="180"/>
                  <a:pt x="89" y="180"/>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26" name="Freeform 27">
            <a:extLst>
              <a:ext uri="{FF2B5EF4-FFF2-40B4-BE49-F238E27FC236}">
                <a16:creationId xmlns:a16="http://schemas.microsoft.com/office/drawing/2014/main" id="{5F75A587-FDEF-E8D7-EA4B-031C24EB80CB}"/>
              </a:ext>
            </a:extLst>
          </p:cNvPr>
          <p:cNvSpPr>
            <a:spLocks noEditPoints="1"/>
          </p:cNvSpPr>
          <p:nvPr/>
        </p:nvSpPr>
        <p:spPr bwMode="auto">
          <a:xfrm>
            <a:off x="4998244" y="2955131"/>
            <a:ext cx="187325" cy="222250"/>
          </a:xfrm>
          <a:custGeom>
            <a:avLst/>
            <a:gdLst/>
            <a:ahLst/>
            <a:cxnLst>
              <a:cxn ang="0">
                <a:pos x="50" y="30"/>
              </a:cxn>
              <a:cxn ang="0">
                <a:pos x="48" y="42"/>
              </a:cxn>
              <a:cxn ang="0">
                <a:pos x="43" y="51"/>
              </a:cxn>
              <a:cxn ang="0">
                <a:pos x="35" y="57"/>
              </a:cxn>
              <a:cxn ang="0">
                <a:pos x="25" y="59"/>
              </a:cxn>
              <a:cxn ang="0">
                <a:pos x="15" y="57"/>
              </a:cxn>
              <a:cxn ang="0">
                <a:pos x="7" y="51"/>
              </a:cxn>
              <a:cxn ang="0">
                <a:pos x="2" y="42"/>
              </a:cxn>
              <a:cxn ang="0">
                <a:pos x="0" y="30"/>
              </a:cxn>
              <a:cxn ang="0">
                <a:pos x="2" y="18"/>
              </a:cxn>
              <a:cxn ang="0">
                <a:pos x="7" y="8"/>
              </a:cxn>
              <a:cxn ang="0">
                <a:pos x="15" y="2"/>
              </a:cxn>
              <a:cxn ang="0">
                <a:pos x="25" y="0"/>
              </a:cxn>
              <a:cxn ang="0">
                <a:pos x="35" y="2"/>
              </a:cxn>
              <a:cxn ang="0">
                <a:pos x="43" y="8"/>
              </a:cxn>
              <a:cxn ang="0">
                <a:pos x="48" y="18"/>
              </a:cxn>
              <a:cxn ang="0">
                <a:pos x="50" y="30"/>
              </a:cxn>
              <a:cxn ang="0">
                <a:pos x="39" y="30"/>
              </a:cxn>
              <a:cxn ang="0">
                <a:pos x="38" y="22"/>
              </a:cxn>
              <a:cxn ang="0">
                <a:pos x="35" y="15"/>
              </a:cxn>
              <a:cxn ang="0">
                <a:pos x="31" y="11"/>
              </a:cxn>
              <a:cxn ang="0">
                <a:pos x="25" y="10"/>
              </a:cxn>
              <a:cxn ang="0">
                <a:pos x="19" y="11"/>
              </a:cxn>
              <a:cxn ang="0">
                <a:pos x="15" y="15"/>
              </a:cxn>
              <a:cxn ang="0">
                <a:pos x="12" y="22"/>
              </a:cxn>
              <a:cxn ang="0">
                <a:pos x="11" y="30"/>
              </a:cxn>
              <a:cxn ang="0">
                <a:pos x="12" y="38"/>
              </a:cxn>
              <a:cxn ang="0">
                <a:pos x="15" y="44"/>
              </a:cxn>
              <a:cxn ang="0">
                <a:pos x="19" y="48"/>
              </a:cxn>
              <a:cxn ang="0">
                <a:pos x="25" y="49"/>
              </a:cxn>
              <a:cxn ang="0">
                <a:pos x="31" y="48"/>
              </a:cxn>
              <a:cxn ang="0">
                <a:pos x="35" y="44"/>
              </a:cxn>
              <a:cxn ang="0">
                <a:pos x="38" y="38"/>
              </a:cxn>
              <a:cxn ang="0">
                <a:pos x="39" y="30"/>
              </a:cxn>
            </a:cxnLst>
            <a:rect l="0" t="0" r="r" b="b"/>
            <a:pathLst>
              <a:path w="50" h="59">
                <a:moveTo>
                  <a:pt x="50" y="30"/>
                </a:moveTo>
                <a:cubicBezTo>
                  <a:pt x="50" y="34"/>
                  <a:pt x="49" y="38"/>
                  <a:pt x="48" y="42"/>
                </a:cubicBezTo>
                <a:cubicBezTo>
                  <a:pt x="47" y="45"/>
                  <a:pt x="45" y="48"/>
                  <a:pt x="43" y="51"/>
                </a:cubicBezTo>
                <a:cubicBezTo>
                  <a:pt x="41" y="54"/>
                  <a:pt x="38" y="56"/>
                  <a:pt x="35" y="57"/>
                </a:cubicBezTo>
                <a:cubicBezTo>
                  <a:pt x="32" y="59"/>
                  <a:pt x="29" y="59"/>
                  <a:pt x="25" y="59"/>
                </a:cubicBezTo>
                <a:cubicBezTo>
                  <a:pt x="21" y="59"/>
                  <a:pt x="18" y="59"/>
                  <a:pt x="15" y="57"/>
                </a:cubicBezTo>
                <a:cubicBezTo>
                  <a:pt x="12" y="56"/>
                  <a:pt x="9" y="54"/>
                  <a:pt x="7" y="51"/>
                </a:cubicBezTo>
                <a:cubicBezTo>
                  <a:pt x="5" y="48"/>
                  <a:pt x="3" y="45"/>
                  <a:pt x="2" y="42"/>
                </a:cubicBezTo>
                <a:cubicBezTo>
                  <a:pt x="1" y="38"/>
                  <a:pt x="0" y="34"/>
                  <a:pt x="0" y="30"/>
                </a:cubicBezTo>
                <a:cubicBezTo>
                  <a:pt x="0" y="25"/>
                  <a:pt x="1" y="21"/>
                  <a:pt x="2" y="18"/>
                </a:cubicBezTo>
                <a:cubicBezTo>
                  <a:pt x="3" y="14"/>
                  <a:pt x="5" y="11"/>
                  <a:pt x="7" y="8"/>
                </a:cubicBezTo>
                <a:cubicBezTo>
                  <a:pt x="9" y="6"/>
                  <a:pt x="12" y="4"/>
                  <a:pt x="15" y="2"/>
                </a:cubicBezTo>
                <a:cubicBezTo>
                  <a:pt x="18" y="1"/>
                  <a:pt x="21" y="0"/>
                  <a:pt x="25" y="0"/>
                </a:cubicBezTo>
                <a:cubicBezTo>
                  <a:pt x="29" y="0"/>
                  <a:pt x="32" y="1"/>
                  <a:pt x="35" y="2"/>
                </a:cubicBezTo>
                <a:cubicBezTo>
                  <a:pt x="38" y="4"/>
                  <a:pt x="41" y="6"/>
                  <a:pt x="43" y="8"/>
                </a:cubicBezTo>
                <a:cubicBezTo>
                  <a:pt x="45" y="11"/>
                  <a:pt x="47" y="14"/>
                  <a:pt x="48" y="18"/>
                </a:cubicBezTo>
                <a:cubicBezTo>
                  <a:pt x="49" y="21"/>
                  <a:pt x="50" y="25"/>
                  <a:pt x="50" y="30"/>
                </a:cubicBezTo>
                <a:close/>
                <a:moveTo>
                  <a:pt x="39" y="30"/>
                </a:moveTo>
                <a:cubicBezTo>
                  <a:pt x="39" y="27"/>
                  <a:pt x="39" y="24"/>
                  <a:pt x="38" y="22"/>
                </a:cubicBezTo>
                <a:cubicBezTo>
                  <a:pt x="37" y="19"/>
                  <a:pt x="36" y="17"/>
                  <a:pt x="35" y="15"/>
                </a:cubicBezTo>
                <a:cubicBezTo>
                  <a:pt x="34" y="14"/>
                  <a:pt x="32" y="12"/>
                  <a:pt x="31" y="11"/>
                </a:cubicBezTo>
                <a:cubicBezTo>
                  <a:pt x="29" y="10"/>
                  <a:pt x="27" y="10"/>
                  <a:pt x="25" y="10"/>
                </a:cubicBezTo>
                <a:cubicBezTo>
                  <a:pt x="23" y="10"/>
                  <a:pt x="21" y="10"/>
                  <a:pt x="19" y="11"/>
                </a:cubicBezTo>
                <a:cubicBezTo>
                  <a:pt x="17" y="12"/>
                  <a:pt x="16" y="14"/>
                  <a:pt x="15" y="15"/>
                </a:cubicBezTo>
                <a:cubicBezTo>
                  <a:pt x="13" y="17"/>
                  <a:pt x="12" y="19"/>
                  <a:pt x="12" y="22"/>
                </a:cubicBezTo>
                <a:cubicBezTo>
                  <a:pt x="11" y="24"/>
                  <a:pt x="11" y="27"/>
                  <a:pt x="11" y="30"/>
                </a:cubicBezTo>
                <a:cubicBezTo>
                  <a:pt x="11" y="33"/>
                  <a:pt x="11" y="35"/>
                  <a:pt x="12" y="38"/>
                </a:cubicBezTo>
                <a:cubicBezTo>
                  <a:pt x="12" y="40"/>
                  <a:pt x="13" y="42"/>
                  <a:pt x="15" y="44"/>
                </a:cubicBezTo>
                <a:cubicBezTo>
                  <a:pt x="16" y="46"/>
                  <a:pt x="17" y="47"/>
                  <a:pt x="19" y="48"/>
                </a:cubicBezTo>
                <a:cubicBezTo>
                  <a:pt x="21" y="49"/>
                  <a:pt x="23" y="49"/>
                  <a:pt x="25" y="49"/>
                </a:cubicBezTo>
                <a:cubicBezTo>
                  <a:pt x="27" y="49"/>
                  <a:pt x="29" y="49"/>
                  <a:pt x="31" y="48"/>
                </a:cubicBezTo>
                <a:cubicBezTo>
                  <a:pt x="32" y="47"/>
                  <a:pt x="34" y="46"/>
                  <a:pt x="35" y="44"/>
                </a:cubicBezTo>
                <a:cubicBezTo>
                  <a:pt x="36" y="42"/>
                  <a:pt x="37" y="40"/>
                  <a:pt x="38" y="38"/>
                </a:cubicBezTo>
                <a:cubicBezTo>
                  <a:pt x="39" y="35"/>
                  <a:pt x="39" y="33"/>
                  <a:pt x="39" y="30"/>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27" name="Freeform 28">
            <a:extLst>
              <a:ext uri="{FF2B5EF4-FFF2-40B4-BE49-F238E27FC236}">
                <a16:creationId xmlns:a16="http://schemas.microsoft.com/office/drawing/2014/main" id="{E6E7990C-C676-5C25-5AC9-51043F5E095A}"/>
              </a:ext>
            </a:extLst>
          </p:cNvPr>
          <p:cNvSpPr/>
          <p:nvPr/>
        </p:nvSpPr>
        <p:spPr bwMode="auto">
          <a:xfrm>
            <a:off x="5215731" y="2963069"/>
            <a:ext cx="179387" cy="266700"/>
          </a:xfrm>
          <a:custGeom>
            <a:avLst/>
            <a:gdLst/>
            <a:ahLst/>
            <a:cxnLst>
              <a:cxn ang="0">
                <a:pos x="25" y="25"/>
              </a:cxn>
              <a:cxn ang="0">
                <a:pos x="34" y="27"/>
              </a:cxn>
              <a:cxn ang="0">
                <a:pos x="41" y="32"/>
              </a:cxn>
              <a:cxn ang="0">
                <a:pos x="46" y="39"/>
              </a:cxn>
              <a:cxn ang="0">
                <a:pos x="48" y="48"/>
              </a:cxn>
              <a:cxn ang="0">
                <a:pos x="46" y="57"/>
              </a:cxn>
              <a:cxn ang="0">
                <a:pos x="41" y="64"/>
              </a:cxn>
              <a:cxn ang="0">
                <a:pos x="33" y="69"/>
              </a:cxn>
              <a:cxn ang="0">
                <a:pos x="23" y="71"/>
              </a:cxn>
              <a:cxn ang="0">
                <a:pos x="9" y="67"/>
              </a:cxn>
              <a:cxn ang="0">
                <a:pos x="0" y="58"/>
              </a:cxn>
              <a:cxn ang="0">
                <a:pos x="7" y="52"/>
              </a:cxn>
              <a:cxn ang="0">
                <a:pos x="14" y="59"/>
              </a:cxn>
              <a:cxn ang="0">
                <a:pos x="23" y="61"/>
              </a:cxn>
              <a:cxn ang="0">
                <a:pos x="33" y="58"/>
              </a:cxn>
              <a:cxn ang="0">
                <a:pos x="37" y="48"/>
              </a:cxn>
              <a:cxn ang="0">
                <a:pos x="36" y="42"/>
              </a:cxn>
              <a:cxn ang="0">
                <a:pos x="33" y="38"/>
              </a:cxn>
              <a:cxn ang="0">
                <a:pos x="29" y="36"/>
              </a:cxn>
              <a:cxn ang="0">
                <a:pos x="23" y="35"/>
              </a:cxn>
              <a:cxn ang="0">
                <a:pos x="17" y="36"/>
              </a:cxn>
              <a:cxn ang="0">
                <a:pos x="11" y="41"/>
              </a:cxn>
              <a:cxn ang="0">
                <a:pos x="2" y="41"/>
              </a:cxn>
              <a:cxn ang="0">
                <a:pos x="2" y="39"/>
              </a:cxn>
              <a:cxn ang="0">
                <a:pos x="3" y="34"/>
              </a:cxn>
              <a:cxn ang="0">
                <a:pos x="4" y="27"/>
              </a:cxn>
              <a:cxn ang="0">
                <a:pos x="6" y="20"/>
              </a:cxn>
              <a:cxn ang="0">
                <a:pos x="10" y="0"/>
              </a:cxn>
              <a:cxn ang="0">
                <a:pos x="44" y="0"/>
              </a:cxn>
              <a:cxn ang="0">
                <a:pos x="44" y="10"/>
              </a:cxn>
              <a:cxn ang="0">
                <a:pos x="18" y="10"/>
              </a:cxn>
              <a:cxn ang="0">
                <a:pos x="14" y="29"/>
              </a:cxn>
              <a:cxn ang="0">
                <a:pos x="18" y="26"/>
              </a:cxn>
              <a:cxn ang="0">
                <a:pos x="25" y="25"/>
              </a:cxn>
            </a:cxnLst>
            <a:rect l="0" t="0" r="r" b="b"/>
            <a:pathLst>
              <a:path w="48" h="71">
                <a:moveTo>
                  <a:pt x="25" y="25"/>
                </a:moveTo>
                <a:cubicBezTo>
                  <a:pt x="28" y="25"/>
                  <a:pt x="31" y="26"/>
                  <a:pt x="34" y="27"/>
                </a:cubicBezTo>
                <a:cubicBezTo>
                  <a:pt x="37" y="28"/>
                  <a:pt x="39" y="30"/>
                  <a:pt x="41" y="32"/>
                </a:cubicBezTo>
                <a:cubicBezTo>
                  <a:pt x="43" y="33"/>
                  <a:pt x="45" y="36"/>
                  <a:pt x="46" y="39"/>
                </a:cubicBezTo>
                <a:cubicBezTo>
                  <a:pt x="47" y="41"/>
                  <a:pt x="48" y="44"/>
                  <a:pt x="48" y="48"/>
                </a:cubicBezTo>
                <a:cubicBezTo>
                  <a:pt x="48" y="51"/>
                  <a:pt x="47" y="54"/>
                  <a:pt x="46" y="57"/>
                </a:cubicBezTo>
                <a:cubicBezTo>
                  <a:pt x="45" y="60"/>
                  <a:pt x="43" y="62"/>
                  <a:pt x="41" y="64"/>
                </a:cubicBezTo>
                <a:cubicBezTo>
                  <a:pt x="38" y="67"/>
                  <a:pt x="36" y="68"/>
                  <a:pt x="33" y="69"/>
                </a:cubicBezTo>
                <a:cubicBezTo>
                  <a:pt x="30" y="70"/>
                  <a:pt x="26" y="71"/>
                  <a:pt x="23" y="71"/>
                </a:cubicBezTo>
                <a:cubicBezTo>
                  <a:pt x="18" y="71"/>
                  <a:pt x="13" y="70"/>
                  <a:pt x="9" y="67"/>
                </a:cubicBezTo>
                <a:cubicBezTo>
                  <a:pt x="5" y="65"/>
                  <a:pt x="2" y="62"/>
                  <a:pt x="0" y="58"/>
                </a:cubicBezTo>
                <a:cubicBezTo>
                  <a:pt x="7" y="52"/>
                  <a:pt x="7" y="52"/>
                  <a:pt x="7" y="52"/>
                </a:cubicBezTo>
                <a:cubicBezTo>
                  <a:pt x="8" y="55"/>
                  <a:pt x="11" y="57"/>
                  <a:pt x="14" y="59"/>
                </a:cubicBezTo>
                <a:cubicBezTo>
                  <a:pt x="16" y="61"/>
                  <a:pt x="20" y="61"/>
                  <a:pt x="23" y="61"/>
                </a:cubicBezTo>
                <a:cubicBezTo>
                  <a:pt x="27" y="61"/>
                  <a:pt x="30" y="60"/>
                  <a:pt x="33" y="58"/>
                </a:cubicBezTo>
                <a:cubicBezTo>
                  <a:pt x="35" y="55"/>
                  <a:pt x="37" y="52"/>
                  <a:pt x="37" y="48"/>
                </a:cubicBezTo>
                <a:cubicBezTo>
                  <a:pt x="37" y="46"/>
                  <a:pt x="36" y="44"/>
                  <a:pt x="36" y="42"/>
                </a:cubicBezTo>
                <a:cubicBezTo>
                  <a:pt x="35" y="41"/>
                  <a:pt x="34" y="39"/>
                  <a:pt x="33" y="38"/>
                </a:cubicBezTo>
                <a:cubicBezTo>
                  <a:pt x="32" y="37"/>
                  <a:pt x="30" y="36"/>
                  <a:pt x="29" y="36"/>
                </a:cubicBezTo>
                <a:cubicBezTo>
                  <a:pt x="27" y="35"/>
                  <a:pt x="25" y="35"/>
                  <a:pt x="23" y="35"/>
                </a:cubicBezTo>
                <a:cubicBezTo>
                  <a:pt x="21" y="35"/>
                  <a:pt x="19" y="35"/>
                  <a:pt x="17" y="36"/>
                </a:cubicBezTo>
                <a:cubicBezTo>
                  <a:pt x="14" y="37"/>
                  <a:pt x="13" y="39"/>
                  <a:pt x="11" y="41"/>
                </a:cubicBezTo>
                <a:cubicBezTo>
                  <a:pt x="2" y="41"/>
                  <a:pt x="2" y="41"/>
                  <a:pt x="2" y="41"/>
                </a:cubicBezTo>
                <a:cubicBezTo>
                  <a:pt x="2" y="41"/>
                  <a:pt x="2" y="40"/>
                  <a:pt x="2" y="39"/>
                </a:cubicBezTo>
                <a:cubicBezTo>
                  <a:pt x="2" y="37"/>
                  <a:pt x="3" y="36"/>
                  <a:pt x="3" y="34"/>
                </a:cubicBezTo>
                <a:cubicBezTo>
                  <a:pt x="4" y="32"/>
                  <a:pt x="4" y="30"/>
                  <a:pt x="4" y="27"/>
                </a:cubicBezTo>
                <a:cubicBezTo>
                  <a:pt x="5" y="25"/>
                  <a:pt x="5" y="22"/>
                  <a:pt x="6" y="20"/>
                </a:cubicBezTo>
                <a:cubicBezTo>
                  <a:pt x="7" y="14"/>
                  <a:pt x="8" y="8"/>
                  <a:pt x="10" y="0"/>
                </a:cubicBezTo>
                <a:cubicBezTo>
                  <a:pt x="44" y="0"/>
                  <a:pt x="44" y="0"/>
                  <a:pt x="44" y="0"/>
                </a:cubicBezTo>
                <a:cubicBezTo>
                  <a:pt x="44" y="10"/>
                  <a:pt x="44" y="10"/>
                  <a:pt x="44" y="10"/>
                </a:cubicBezTo>
                <a:cubicBezTo>
                  <a:pt x="18" y="10"/>
                  <a:pt x="18" y="10"/>
                  <a:pt x="18" y="10"/>
                </a:cubicBezTo>
                <a:cubicBezTo>
                  <a:pt x="14" y="29"/>
                  <a:pt x="14" y="29"/>
                  <a:pt x="14" y="29"/>
                </a:cubicBezTo>
                <a:cubicBezTo>
                  <a:pt x="15" y="28"/>
                  <a:pt x="17" y="27"/>
                  <a:pt x="18" y="26"/>
                </a:cubicBezTo>
                <a:cubicBezTo>
                  <a:pt x="20" y="26"/>
                  <a:pt x="22" y="25"/>
                  <a:pt x="25" y="25"/>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28" name="Oval 29">
            <a:extLst>
              <a:ext uri="{FF2B5EF4-FFF2-40B4-BE49-F238E27FC236}">
                <a16:creationId xmlns:a16="http://schemas.microsoft.com/office/drawing/2014/main" id="{F418DCA6-0E91-C546-0344-94ED72F59C42}"/>
              </a:ext>
            </a:extLst>
          </p:cNvPr>
          <p:cNvSpPr>
            <a:spLocks noChangeArrowheads="1"/>
          </p:cNvSpPr>
          <p:nvPr/>
        </p:nvSpPr>
        <p:spPr bwMode="auto">
          <a:xfrm>
            <a:off x="5557044" y="3918744"/>
            <a:ext cx="677862" cy="679450"/>
          </a:xfrm>
          <a:prstGeom prst="ellipse">
            <a:avLst/>
          </a:prstGeom>
          <a:solidFill>
            <a:srgbClr val="5E7AA8"/>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p>
        </p:txBody>
      </p:sp>
      <p:sp>
        <p:nvSpPr>
          <p:cNvPr id="29" name="Freeform 30">
            <a:extLst>
              <a:ext uri="{FF2B5EF4-FFF2-40B4-BE49-F238E27FC236}">
                <a16:creationId xmlns:a16="http://schemas.microsoft.com/office/drawing/2014/main" id="{5AFF472E-01D2-DCB1-3DAD-33974D1DABFE}"/>
              </a:ext>
            </a:extLst>
          </p:cNvPr>
          <p:cNvSpPr>
            <a:spLocks noEditPoints="1"/>
          </p:cNvSpPr>
          <p:nvPr/>
        </p:nvSpPr>
        <p:spPr bwMode="auto">
          <a:xfrm>
            <a:off x="5601494" y="3964781"/>
            <a:ext cx="588962" cy="588962"/>
          </a:xfrm>
          <a:custGeom>
            <a:avLst/>
            <a:gdLst/>
            <a:ahLst/>
            <a:cxnLst>
              <a:cxn ang="0">
                <a:pos x="82" y="2"/>
              </a:cxn>
              <a:cxn ang="0">
                <a:pos x="68" y="1"/>
              </a:cxn>
              <a:cxn ang="0">
                <a:pos x="91" y="6"/>
              </a:cxn>
              <a:cxn ang="0">
                <a:pos x="92" y="6"/>
              </a:cxn>
              <a:cxn ang="0">
                <a:pos x="59" y="5"/>
              </a:cxn>
              <a:cxn ang="0">
                <a:pos x="103" y="9"/>
              </a:cxn>
              <a:cxn ang="0">
                <a:pos x="106" y="7"/>
              </a:cxn>
              <a:cxn ang="0">
                <a:pos x="44" y="8"/>
              </a:cxn>
              <a:cxn ang="0">
                <a:pos x="113" y="13"/>
              </a:cxn>
              <a:cxn ang="0">
                <a:pos x="117" y="12"/>
              </a:cxn>
              <a:cxn ang="0">
                <a:pos x="33" y="14"/>
              </a:cxn>
              <a:cxn ang="0">
                <a:pos x="123" y="20"/>
              </a:cxn>
              <a:cxn ang="0">
                <a:pos x="126" y="16"/>
              </a:cxn>
              <a:cxn ang="0">
                <a:pos x="24" y="22"/>
              </a:cxn>
              <a:cxn ang="0">
                <a:pos x="133" y="28"/>
              </a:cxn>
              <a:cxn ang="0">
                <a:pos x="135" y="27"/>
              </a:cxn>
              <a:cxn ang="0">
                <a:pos x="16" y="31"/>
              </a:cxn>
              <a:cxn ang="0">
                <a:pos x="139" y="36"/>
              </a:cxn>
              <a:cxn ang="0">
                <a:pos x="141" y="37"/>
              </a:cxn>
              <a:cxn ang="0">
                <a:pos x="13" y="41"/>
              </a:cxn>
              <a:cxn ang="0">
                <a:pos x="145" y="46"/>
              </a:cxn>
              <a:cxn ang="0">
                <a:pos x="148" y="47"/>
              </a:cxn>
              <a:cxn ang="0">
                <a:pos x="4" y="53"/>
              </a:cxn>
              <a:cxn ang="0">
                <a:pos x="151" y="59"/>
              </a:cxn>
              <a:cxn ang="0">
                <a:pos x="154" y="56"/>
              </a:cxn>
              <a:cxn ang="0">
                <a:pos x="1" y="65"/>
              </a:cxn>
              <a:cxn ang="0">
                <a:pos x="4" y="68"/>
              </a:cxn>
              <a:cxn ang="0">
                <a:pos x="156" y="68"/>
              </a:cxn>
              <a:cxn ang="0">
                <a:pos x="0" y="77"/>
              </a:cxn>
              <a:cxn ang="0">
                <a:pos x="155" y="81"/>
              </a:cxn>
              <a:cxn ang="0">
                <a:pos x="155" y="81"/>
              </a:cxn>
              <a:cxn ang="0">
                <a:pos x="3" y="87"/>
              </a:cxn>
              <a:cxn ang="0">
                <a:pos x="154" y="93"/>
              </a:cxn>
              <a:cxn ang="0">
                <a:pos x="156" y="91"/>
              </a:cxn>
              <a:cxn ang="0">
                <a:pos x="4" y="102"/>
              </a:cxn>
              <a:cxn ang="0">
                <a:pos x="6" y="104"/>
              </a:cxn>
              <a:cxn ang="0">
                <a:pos x="152" y="99"/>
              </a:cxn>
              <a:cxn ang="0">
                <a:pos x="8" y="113"/>
              </a:cxn>
              <a:cxn ang="0">
                <a:pos x="13" y="111"/>
              </a:cxn>
              <a:cxn ang="0">
                <a:pos x="144" y="112"/>
              </a:cxn>
              <a:cxn ang="0">
                <a:pos x="149" y="114"/>
              </a:cxn>
              <a:cxn ang="0">
                <a:pos x="15" y="120"/>
              </a:cxn>
              <a:cxn ang="0">
                <a:pos x="138" y="125"/>
              </a:cxn>
              <a:cxn ang="0">
                <a:pos x="140" y="126"/>
              </a:cxn>
              <a:cxn ang="0">
                <a:pos x="26" y="130"/>
              </a:cxn>
              <a:cxn ang="0">
                <a:pos x="130" y="131"/>
              </a:cxn>
              <a:cxn ang="0">
                <a:pos x="33" y="142"/>
              </a:cxn>
              <a:cxn ang="0">
                <a:pos x="35" y="141"/>
              </a:cxn>
              <a:cxn ang="0">
                <a:pos x="122" y="138"/>
              </a:cxn>
              <a:cxn ang="0">
                <a:pos x="44" y="148"/>
              </a:cxn>
              <a:cxn ang="0">
                <a:pos x="45" y="143"/>
              </a:cxn>
              <a:cxn ang="0">
                <a:pos x="110" y="147"/>
              </a:cxn>
              <a:cxn ang="0">
                <a:pos x="113" y="146"/>
              </a:cxn>
              <a:cxn ang="0">
                <a:pos x="54" y="153"/>
              </a:cxn>
              <a:cxn ang="0">
                <a:pos x="55" y="153"/>
              </a:cxn>
              <a:cxn ang="0">
                <a:pos x="104" y="150"/>
              </a:cxn>
              <a:cxn ang="0">
                <a:pos x="66" y="156"/>
              </a:cxn>
              <a:cxn ang="0">
                <a:pos x="66" y="156"/>
              </a:cxn>
              <a:cxn ang="0">
                <a:pos x="93" y="153"/>
              </a:cxn>
              <a:cxn ang="0">
                <a:pos x="78" y="157"/>
              </a:cxn>
            </a:cxnLst>
            <a:rect l="0" t="0" r="r" b="b"/>
            <a:pathLst>
              <a:path w="157" h="157">
                <a:moveTo>
                  <a:pt x="80" y="5"/>
                </a:moveTo>
                <a:cubicBezTo>
                  <a:pt x="79" y="5"/>
                  <a:pt x="77" y="4"/>
                  <a:pt x="77" y="2"/>
                </a:cubicBezTo>
                <a:cubicBezTo>
                  <a:pt x="77" y="1"/>
                  <a:pt x="78" y="0"/>
                  <a:pt x="80" y="0"/>
                </a:cubicBezTo>
                <a:cubicBezTo>
                  <a:pt x="80" y="0"/>
                  <a:pt x="80" y="0"/>
                  <a:pt x="80" y="0"/>
                </a:cubicBezTo>
                <a:cubicBezTo>
                  <a:pt x="81" y="0"/>
                  <a:pt x="82" y="1"/>
                  <a:pt x="82" y="2"/>
                </a:cubicBezTo>
                <a:cubicBezTo>
                  <a:pt x="82" y="4"/>
                  <a:pt x="81" y="5"/>
                  <a:pt x="80" y="5"/>
                </a:cubicBezTo>
                <a:close/>
                <a:moveTo>
                  <a:pt x="68" y="6"/>
                </a:moveTo>
                <a:cubicBezTo>
                  <a:pt x="67" y="6"/>
                  <a:pt x="66" y="5"/>
                  <a:pt x="65" y="3"/>
                </a:cubicBezTo>
                <a:cubicBezTo>
                  <a:pt x="65" y="2"/>
                  <a:pt x="66" y="1"/>
                  <a:pt x="67" y="1"/>
                </a:cubicBezTo>
                <a:cubicBezTo>
                  <a:pt x="68" y="1"/>
                  <a:pt x="68" y="1"/>
                  <a:pt x="68" y="1"/>
                </a:cubicBezTo>
                <a:cubicBezTo>
                  <a:pt x="69" y="0"/>
                  <a:pt x="70" y="1"/>
                  <a:pt x="70" y="3"/>
                </a:cubicBezTo>
                <a:cubicBezTo>
                  <a:pt x="71" y="4"/>
                  <a:pt x="70" y="5"/>
                  <a:pt x="68" y="6"/>
                </a:cubicBezTo>
                <a:close/>
                <a:moveTo>
                  <a:pt x="92" y="6"/>
                </a:moveTo>
                <a:cubicBezTo>
                  <a:pt x="91" y="6"/>
                  <a:pt x="91" y="6"/>
                  <a:pt x="91" y="6"/>
                </a:cubicBezTo>
                <a:cubicBezTo>
                  <a:pt x="91" y="6"/>
                  <a:pt x="91" y="6"/>
                  <a:pt x="91" y="6"/>
                </a:cubicBezTo>
                <a:cubicBezTo>
                  <a:pt x="90" y="6"/>
                  <a:pt x="89" y="4"/>
                  <a:pt x="89" y="3"/>
                </a:cubicBezTo>
                <a:cubicBezTo>
                  <a:pt x="89" y="2"/>
                  <a:pt x="91" y="1"/>
                  <a:pt x="92" y="1"/>
                </a:cubicBezTo>
                <a:cubicBezTo>
                  <a:pt x="92" y="1"/>
                  <a:pt x="92" y="1"/>
                  <a:pt x="92" y="1"/>
                </a:cubicBezTo>
                <a:cubicBezTo>
                  <a:pt x="94" y="1"/>
                  <a:pt x="95" y="2"/>
                  <a:pt x="94" y="4"/>
                </a:cubicBezTo>
                <a:cubicBezTo>
                  <a:pt x="94" y="5"/>
                  <a:pt x="93" y="6"/>
                  <a:pt x="92" y="6"/>
                </a:cubicBezTo>
                <a:close/>
                <a:moveTo>
                  <a:pt x="56" y="8"/>
                </a:moveTo>
                <a:cubicBezTo>
                  <a:pt x="55" y="8"/>
                  <a:pt x="54" y="8"/>
                  <a:pt x="54" y="6"/>
                </a:cubicBezTo>
                <a:cubicBezTo>
                  <a:pt x="53" y="5"/>
                  <a:pt x="54" y="4"/>
                  <a:pt x="55" y="3"/>
                </a:cubicBezTo>
                <a:cubicBezTo>
                  <a:pt x="56" y="3"/>
                  <a:pt x="56" y="3"/>
                  <a:pt x="56" y="3"/>
                </a:cubicBezTo>
                <a:cubicBezTo>
                  <a:pt x="57" y="3"/>
                  <a:pt x="58" y="4"/>
                  <a:pt x="59" y="5"/>
                </a:cubicBezTo>
                <a:cubicBezTo>
                  <a:pt x="59" y="6"/>
                  <a:pt x="58" y="8"/>
                  <a:pt x="57" y="8"/>
                </a:cubicBezTo>
                <a:cubicBezTo>
                  <a:pt x="57" y="8"/>
                  <a:pt x="57" y="8"/>
                  <a:pt x="57" y="8"/>
                </a:cubicBezTo>
                <a:lnTo>
                  <a:pt x="56" y="8"/>
                </a:lnTo>
                <a:close/>
                <a:moveTo>
                  <a:pt x="103" y="9"/>
                </a:moveTo>
                <a:cubicBezTo>
                  <a:pt x="103" y="9"/>
                  <a:pt x="103" y="9"/>
                  <a:pt x="103" y="9"/>
                </a:cubicBezTo>
                <a:cubicBezTo>
                  <a:pt x="102" y="9"/>
                  <a:pt x="102" y="9"/>
                  <a:pt x="102" y="9"/>
                </a:cubicBezTo>
                <a:cubicBezTo>
                  <a:pt x="101" y="8"/>
                  <a:pt x="100" y="7"/>
                  <a:pt x="101" y="6"/>
                </a:cubicBezTo>
                <a:cubicBezTo>
                  <a:pt x="101" y="4"/>
                  <a:pt x="103" y="4"/>
                  <a:pt x="104" y="4"/>
                </a:cubicBezTo>
                <a:cubicBezTo>
                  <a:pt x="104" y="4"/>
                  <a:pt x="104" y="4"/>
                  <a:pt x="104" y="4"/>
                </a:cubicBezTo>
                <a:cubicBezTo>
                  <a:pt x="106" y="4"/>
                  <a:pt x="106" y="6"/>
                  <a:pt x="106" y="7"/>
                </a:cubicBezTo>
                <a:cubicBezTo>
                  <a:pt x="105" y="8"/>
                  <a:pt x="104" y="9"/>
                  <a:pt x="103" y="9"/>
                </a:cubicBezTo>
                <a:close/>
                <a:moveTo>
                  <a:pt x="45" y="13"/>
                </a:moveTo>
                <a:cubicBezTo>
                  <a:pt x="44" y="13"/>
                  <a:pt x="43" y="12"/>
                  <a:pt x="43" y="11"/>
                </a:cubicBezTo>
                <a:cubicBezTo>
                  <a:pt x="42" y="10"/>
                  <a:pt x="43" y="8"/>
                  <a:pt x="44" y="8"/>
                </a:cubicBezTo>
                <a:cubicBezTo>
                  <a:pt x="44" y="8"/>
                  <a:pt x="44" y="8"/>
                  <a:pt x="44" y="8"/>
                </a:cubicBezTo>
                <a:cubicBezTo>
                  <a:pt x="45" y="7"/>
                  <a:pt x="47" y="8"/>
                  <a:pt x="47" y="9"/>
                </a:cubicBezTo>
                <a:cubicBezTo>
                  <a:pt x="48" y="10"/>
                  <a:pt x="48" y="12"/>
                  <a:pt x="46" y="12"/>
                </a:cubicBezTo>
                <a:cubicBezTo>
                  <a:pt x="46" y="13"/>
                  <a:pt x="46" y="13"/>
                  <a:pt x="45" y="13"/>
                </a:cubicBezTo>
                <a:close/>
                <a:moveTo>
                  <a:pt x="114" y="14"/>
                </a:moveTo>
                <a:cubicBezTo>
                  <a:pt x="114" y="14"/>
                  <a:pt x="114" y="14"/>
                  <a:pt x="113" y="13"/>
                </a:cubicBezTo>
                <a:cubicBezTo>
                  <a:pt x="113" y="13"/>
                  <a:pt x="113" y="13"/>
                  <a:pt x="113" y="13"/>
                </a:cubicBezTo>
                <a:cubicBezTo>
                  <a:pt x="112" y="13"/>
                  <a:pt x="111" y="11"/>
                  <a:pt x="112" y="10"/>
                </a:cubicBezTo>
                <a:cubicBezTo>
                  <a:pt x="113" y="9"/>
                  <a:pt x="114" y="8"/>
                  <a:pt x="115" y="9"/>
                </a:cubicBezTo>
                <a:cubicBezTo>
                  <a:pt x="116" y="9"/>
                  <a:pt x="116" y="9"/>
                  <a:pt x="116" y="9"/>
                </a:cubicBezTo>
                <a:cubicBezTo>
                  <a:pt x="117" y="10"/>
                  <a:pt x="117" y="11"/>
                  <a:pt x="117" y="12"/>
                </a:cubicBezTo>
                <a:cubicBezTo>
                  <a:pt x="116" y="13"/>
                  <a:pt x="115" y="14"/>
                  <a:pt x="114" y="14"/>
                </a:cubicBezTo>
                <a:close/>
                <a:moveTo>
                  <a:pt x="35" y="19"/>
                </a:moveTo>
                <a:cubicBezTo>
                  <a:pt x="34" y="19"/>
                  <a:pt x="33" y="18"/>
                  <a:pt x="33" y="18"/>
                </a:cubicBezTo>
                <a:cubicBezTo>
                  <a:pt x="32" y="17"/>
                  <a:pt x="32" y="15"/>
                  <a:pt x="33" y="14"/>
                </a:cubicBezTo>
                <a:cubicBezTo>
                  <a:pt x="33" y="14"/>
                  <a:pt x="33" y="14"/>
                  <a:pt x="33" y="14"/>
                </a:cubicBezTo>
                <a:cubicBezTo>
                  <a:pt x="35" y="13"/>
                  <a:pt x="36" y="14"/>
                  <a:pt x="37" y="15"/>
                </a:cubicBezTo>
                <a:cubicBezTo>
                  <a:pt x="38" y="16"/>
                  <a:pt x="37" y="17"/>
                  <a:pt x="36" y="18"/>
                </a:cubicBezTo>
                <a:cubicBezTo>
                  <a:pt x="36" y="19"/>
                  <a:pt x="35" y="19"/>
                  <a:pt x="35" y="19"/>
                </a:cubicBezTo>
                <a:close/>
                <a:moveTo>
                  <a:pt x="124" y="20"/>
                </a:moveTo>
                <a:cubicBezTo>
                  <a:pt x="124" y="20"/>
                  <a:pt x="123" y="20"/>
                  <a:pt x="123" y="20"/>
                </a:cubicBezTo>
                <a:cubicBezTo>
                  <a:pt x="123" y="20"/>
                  <a:pt x="123" y="20"/>
                  <a:pt x="123" y="20"/>
                </a:cubicBezTo>
                <a:cubicBezTo>
                  <a:pt x="122" y="19"/>
                  <a:pt x="121" y="17"/>
                  <a:pt x="122" y="16"/>
                </a:cubicBezTo>
                <a:cubicBezTo>
                  <a:pt x="123" y="15"/>
                  <a:pt x="125" y="15"/>
                  <a:pt x="126" y="16"/>
                </a:cubicBezTo>
                <a:cubicBezTo>
                  <a:pt x="124" y="18"/>
                  <a:pt x="124" y="18"/>
                  <a:pt x="124" y="18"/>
                </a:cubicBezTo>
                <a:cubicBezTo>
                  <a:pt x="126" y="16"/>
                  <a:pt x="126" y="16"/>
                  <a:pt x="126" y="16"/>
                </a:cubicBezTo>
                <a:cubicBezTo>
                  <a:pt x="127" y="16"/>
                  <a:pt x="127" y="18"/>
                  <a:pt x="127" y="19"/>
                </a:cubicBezTo>
                <a:cubicBezTo>
                  <a:pt x="126" y="20"/>
                  <a:pt x="125" y="20"/>
                  <a:pt x="124" y="20"/>
                </a:cubicBezTo>
                <a:close/>
                <a:moveTo>
                  <a:pt x="26" y="26"/>
                </a:moveTo>
                <a:cubicBezTo>
                  <a:pt x="25" y="26"/>
                  <a:pt x="24" y="26"/>
                  <a:pt x="24" y="26"/>
                </a:cubicBezTo>
                <a:cubicBezTo>
                  <a:pt x="23" y="25"/>
                  <a:pt x="23" y="23"/>
                  <a:pt x="24" y="22"/>
                </a:cubicBezTo>
                <a:cubicBezTo>
                  <a:pt x="24" y="22"/>
                  <a:pt x="24" y="22"/>
                  <a:pt x="24" y="22"/>
                </a:cubicBezTo>
                <a:cubicBezTo>
                  <a:pt x="25" y="21"/>
                  <a:pt x="27" y="21"/>
                  <a:pt x="28" y="22"/>
                </a:cubicBezTo>
                <a:cubicBezTo>
                  <a:pt x="28" y="23"/>
                  <a:pt x="28" y="25"/>
                  <a:pt x="27" y="26"/>
                </a:cubicBezTo>
                <a:cubicBezTo>
                  <a:pt x="27" y="26"/>
                  <a:pt x="26" y="26"/>
                  <a:pt x="26" y="26"/>
                </a:cubicBezTo>
                <a:close/>
                <a:moveTo>
                  <a:pt x="133" y="28"/>
                </a:moveTo>
                <a:cubicBezTo>
                  <a:pt x="133" y="28"/>
                  <a:pt x="132" y="28"/>
                  <a:pt x="132" y="27"/>
                </a:cubicBezTo>
                <a:cubicBezTo>
                  <a:pt x="131" y="26"/>
                  <a:pt x="131" y="25"/>
                  <a:pt x="132" y="24"/>
                </a:cubicBezTo>
                <a:cubicBezTo>
                  <a:pt x="133" y="23"/>
                  <a:pt x="134" y="23"/>
                  <a:pt x="135" y="24"/>
                </a:cubicBezTo>
                <a:cubicBezTo>
                  <a:pt x="135" y="24"/>
                  <a:pt x="135" y="24"/>
                  <a:pt x="135" y="24"/>
                </a:cubicBezTo>
                <a:cubicBezTo>
                  <a:pt x="136" y="25"/>
                  <a:pt x="136" y="27"/>
                  <a:pt x="135" y="27"/>
                </a:cubicBezTo>
                <a:cubicBezTo>
                  <a:pt x="135" y="28"/>
                  <a:pt x="134" y="28"/>
                  <a:pt x="133" y="28"/>
                </a:cubicBezTo>
                <a:close/>
                <a:moveTo>
                  <a:pt x="18" y="35"/>
                </a:moveTo>
                <a:cubicBezTo>
                  <a:pt x="17" y="35"/>
                  <a:pt x="17" y="35"/>
                  <a:pt x="16" y="35"/>
                </a:cubicBezTo>
                <a:cubicBezTo>
                  <a:pt x="15" y="34"/>
                  <a:pt x="15" y="33"/>
                  <a:pt x="16" y="31"/>
                </a:cubicBezTo>
                <a:cubicBezTo>
                  <a:pt x="16" y="31"/>
                  <a:pt x="16" y="31"/>
                  <a:pt x="16" y="31"/>
                </a:cubicBezTo>
                <a:cubicBezTo>
                  <a:pt x="17" y="30"/>
                  <a:pt x="18" y="30"/>
                  <a:pt x="19" y="31"/>
                </a:cubicBezTo>
                <a:cubicBezTo>
                  <a:pt x="20" y="32"/>
                  <a:pt x="21" y="33"/>
                  <a:pt x="20" y="34"/>
                </a:cubicBezTo>
                <a:cubicBezTo>
                  <a:pt x="19" y="35"/>
                  <a:pt x="18" y="35"/>
                  <a:pt x="18" y="35"/>
                </a:cubicBezTo>
                <a:close/>
                <a:moveTo>
                  <a:pt x="141" y="37"/>
                </a:moveTo>
                <a:cubicBezTo>
                  <a:pt x="140" y="37"/>
                  <a:pt x="139" y="37"/>
                  <a:pt x="139" y="36"/>
                </a:cubicBezTo>
                <a:cubicBezTo>
                  <a:pt x="138" y="35"/>
                  <a:pt x="138" y="34"/>
                  <a:pt x="139" y="33"/>
                </a:cubicBezTo>
                <a:cubicBezTo>
                  <a:pt x="141" y="32"/>
                  <a:pt x="142" y="32"/>
                  <a:pt x="143" y="33"/>
                </a:cubicBezTo>
                <a:cubicBezTo>
                  <a:pt x="143" y="33"/>
                  <a:pt x="143" y="33"/>
                  <a:pt x="143" y="33"/>
                </a:cubicBezTo>
                <a:cubicBezTo>
                  <a:pt x="144" y="35"/>
                  <a:pt x="144" y="36"/>
                  <a:pt x="142" y="37"/>
                </a:cubicBezTo>
                <a:cubicBezTo>
                  <a:pt x="142" y="37"/>
                  <a:pt x="141" y="37"/>
                  <a:pt x="141" y="37"/>
                </a:cubicBezTo>
                <a:close/>
                <a:moveTo>
                  <a:pt x="11" y="46"/>
                </a:moveTo>
                <a:cubicBezTo>
                  <a:pt x="11" y="46"/>
                  <a:pt x="10" y="45"/>
                  <a:pt x="10" y="45"/>
                </a:cubicBezTo>
                <a:cubicBezTo>
                  <a:pt x="9" y="45"/>
                  <a:pt x="8" y="43"/>
                  <a:pt x="9" y="42"/>
                </a:cubicBezTo>
                <a:cubicBezTo>
                  <a:pt x="9" y="42"/>
                  <a:pt x="9" y="42"/>
                  <a:pt x="9" y="42"/>
                </a:cubicBezTo>
                <a:cubicBezTo>
                  <a:pt x="10" y="40"/>
                  <a:pt x="11" y="40"/>
                  <a:pt x="13" y="41"/>
                </a:cubicBezTo>
                <a:cubicBezTo>
                  <a:pt x="14" y="41"/>
                  <a:pt x="14" y="43"/>
                  <a:pt x="14" y="44"/>
                </a:cubicBezTo>
                <a:cubicBezTo>
                  <a:pt x="14" y="44"/>
                  <a:pt x="14" y="44"/>
                  <a:pt x="14" y="44"/>
                </a:cubicBezTo>
                <a:cubicBezTo>
                  <a:pt x="13" y="45"/>
                  <a:pt x="12" y="46"/>
                  <a:pt x="11" y="46"/>
                </a:cubicBezTo>
                <a:close/>
                <a:moveTo>
                  <a:pt x="147" y="48"/>
                </a:moveTo>
                <a:cubicBezTo>
                  <a:pt x="146" y="48"/>
                  <a:pt x="145" y="47"/>
                  <a:pt x="145" y="46"/>
                </a:cubicBezTo>
                <a:cubicBezTo>
                  <a:pt x="145" y="46"/>
                  <a:pt x="145" y="46"/>
                  <a:pt x="145" y="46"/>
                </a:cubicBezTo>
                <a:cubicBezTo>
                  <a:pt x="144" y="45"/>
                  <a:pt x="145" y="43"/>
                  <a:pt x="146" y="43"/>
                </a:cubicBezTo>
                <a:cubicBezTo>
                  <a:pt x="147" y="42"/>
                  <a:pt x="149" y="43"/>
                  <a:pt x="149" y="44"/>
                </a:cubicBezTo>
                <a:cubicBezTo>
                  <a:pt x="149" y="44"/>
                  <a:pt x="149" y="44"/>
                  <a:pt x="149" y="44"/>
                </a:cubicBezTo>
                <a:cubicBezTo>
                  <a:pt x="150" y="45"/>
                  <a:pt x="149" y="47"/>
                  <a:pt x="148" y="47"/>
                </a:cubicBezTo>
                <a:cubicBezTo>
                  <a:pt x="148" y="48"/>
                  <a:pt x="147" y="48"/>
                  <a:pt x="147" y="48"/>
                </a:cubicBezTo>
                <a:close/>
                <a:moveTo>
                  <a:pt x="7" y="57"/>
                </a:moveTo>
                <a:cubicBezTo>
                  <a:pt x="6" y="56"/>
                  <a:pt x="6" y="56"/>
                  <a:pt x="6" y="56"/>
                </a:cubicBezTo>
                <a:cubicBezTo>
                  <a:pt x="4" y="56"/>
                  <a:pt x="4" y="55"/>
                  <a:pt x="4" y="53"/>
                </a:cubicBezTo>
                <a:cubicBezTo>
                  <a:pt x="4" y="53"/>
                  <a:pt x="4" y="53"/>
                  <a:pt x="4" y="53"/>
                </a:cubicBezTo>
                <a:cubicBezTo>
                  <a:pt x="5" y="52"/>
                  <a:pt x="6" y="51"/>
                  <a:pt x="7" y="51"/>
                </a:cubicBezTo>
                <a:cubicBezTo>
                  <a:pt x="9" y="52"/>
                  <a:pt x="9" y="53"/>
                  <a:pt x="9" y="55"/>
                </a:cubicBezTo>
                <a:cubicBezTo>
                  <a:pt x="9" y="55"/>
                  <a:pt x="9" y="55"/>
                  <a:pt x="9" y="55"/>
                </a:cubicBezTo>
                <a:cubicBezTo>
                  <a:pt x="9" y="56"/>
                  <a:pt x="8" y="57"/>
                  <a:pt x="7" y="57"/>
                </a:cubicBezTo>
                <a:close/>
                <a:moveTo>
                  <a:pt x="151" y="59"/>
                </a:moveTo>
                <a:cubicBezTo>
                  <a:pt x="150" y="59"/>
                  <a:pt x="149" y="58"/>
                  <a:pt x="149" y="57"/>
                </a:cubicBezTo>
                <a:cubicBezTo>
                  <a:pt x="149" y="57"/>
                  <a:pt x="149" y="57"/>
                  <a:pt x="149" y="57"/>
                </a:cubicBezTo>
                <a:cubicBezTo>
                  <a:pt x="149" y="56"/>
                  <a:pt x="149" y="54"/>
                  <a:pt x="151" y="54"/>
                </a:cubicBezTo>
                <a:cubicBezTo>
                  <a:pt x="152" y="53"/>
                  <a:pt x="153" y="54"/>
                  <a:pt x="154" y="55"/>
                </a:cubicBezTo>
                <a:cubicBezTo>
                  <a:pt x="154" y="56"/>
                  <a:pt x="154" y="56"/>
                  <a:pt x="154" y="56"/>
                </a:cubicBezTo>
                <a:cubicBezTo>
                  <a:pt x="154" y="57"/>
                  <a:pt x="153" y="58"/>
                  <a:pt x="152" y="59"/>
                </a:cubicBezTo>
                <a:lnTo>
                  <a:pt x="151" y="59"/>
                </a:lnTo>
                <a:close/>
                <a:moveTo>
                  <a:pt x="4" y="68"/>
                </a:moveTo>
                <a:cubicBezTo>
                  <a:pt x="3" y="68"/>
                  <a:pt x="3" y="68"/>
                  <a:pt x="3" y="68"/>
                </a:cubicBezTo>
                <a:cubicBezTo>
                  <a:pt x="2" y="68"/>
                  <a:pt x="1" y="67"/>
                  <a:pt x="1" y="65"/>
                </a:cubicBezTo>
                <a:cubicBezTo>
                  <a:pt x="1" y="65"/>
                  <a:pt x="1" y="65"/>
                  <a:pt x="1" y="65"/>
                </a:cubicBezTo>
                <a:cubicBezTo>
                  <a:pt x="1" y="64"/>
                  <a:pt x="3" y="63"/>
                  <a:pt x="4" y="63"/>
                </a:cubicBezTo>
                <a:cubicBezTo>
                  <a:pt x="5" y="63"/>
                  <a:pt x="6" y="64"/>
                  <a:pt x="6" y="66"/>
                </a:cubicBezTo>
                <a:cubicBezTo>
                  <a:pt x="6" y="66"/>
                  <a:pt x="6" y="66"/>
                  <a:pt x="6" y="66"/>
                </a:cubicBezTo>
                <a:cubicBezTo>
                  <a:pt x="6" y="67"/>
                  <a:pt x="5" y="68"/>
                  <a:pt x="4" y="68"/>
                </a:cubicBezTo>
                <a:close/>
                <a:moveTo>
                  <a:pt x="154" y="71"/>
                </a:moveTo>
                <a:cubicBezTo>
                  <a:pt x="153" y="71"/>
                  <a:pt x="152" y="70"/>
                  <a:pt x="151" y="68"/>
                </a:cubicBezTo>
                <a:cubicBezTo>
                  <a:pt x="151" y="67"/>
                  <a:pt x="152" y="66"/>
                  <a:pt x="154" y="65"/>
                </a:cubicBezTo>
                <a:cubicBezTo>
                  <a:pt x="155" y="65"/>
                  <a:pt x="156" y="66"/>
                  <a:pt x="156" y="68"/>
                </a:cubicBezTo>
                <a:cubicBezTo>
                  <a:pt x="156" y="68"/>
                  <a:pt x="156" y="68"/>
                  <a:pt x="156" y="68"/>
                </a:cubicBezTo>
                <a:cubicBezTo>
                  <a:pt x="157" y="69"/>
                  <a:pt x="156" y="70"/>
                  <a:pt x="154" y="71"/>
                </a:cubicBezTo>
                <a:close/>
                <a:moveTo>
                  <a:pt x="3" y="80"/>
                </a:moveTo>
                <a:cubicBezTo>
                  <a:pt x="3" y="80"/>
                  <a:pt x="3" y="80"/>
                  <a:pt x="3" y="80"/>
                </a:cubicBezTo>
                <a:cubicBezTo>
                  <a:pt x="1" y="80"/>
                  <a:pt x="0" y="79"/>
                  <a:pt x="0" y="78"/>
                </a:cubicBezTo>
                <a:cubicBezTo>
                  <a:pt x="0" y="77"/>
                  <a:pt x="0" y="77"/>
                  <a:pt x="0" y="77"/>
                </a:cubicBezTo>
                <a:cubicBezTo>
                  <a:pt x="0" y="76"/>
                  <a:pt x="1" y="75"/>
                  <a:pt x="3" y="75"/>
                </a:cubicBezTo>
                <a:cubicBezTo>
                  <a:pt x="3" y="75"/>
                  <a:pt x="3" y="75"/>
                  <a:pt x="3" y="75"/>
                </a:cubicBezTo>
                <a:cubicBezTo>
                  <a:pt x="4" y="75"/>
                  <a:pt x="5" y="76"/>
                  <a:pt x="5" y="77"/>
                </a:cubicBezTo>
                <a:cubicBezTo>
                  <a:pt x="5" y="79"/>
                  <a:pt x="4" y="80"/>
                  <a:pt x="3" y="80"/>
                </a:cubicBezTo>
                <a:close/>
                <a:moveTo>
                  <a:pt x="155" y="81"/>
                </a:moveTo>
                <a:cubicBezTo>
                  <a:pt x="153" y="81"/>
                  <a:pt x="152" y="80"/>
                  <a:pt x="152" y="78"/>
                </a:cubicBezTo>
                <a:cubicBezTo>
                  <a:pt x="152" y="77"/>
                  <a:pt x="153" y="76"/>
                  <a:pt x="155" y="76"/>
                </a:cubicBezTo>
                <a:cubicBezTo>
                  <a:pt x="156" y="76"/>
                  <a:pt x="157" y="77"/>
                  <a:pt x="157" y="78"/>
                </a:cubicBezTo>
                <a:cubicBezTo>
                  <a:pt x="157" y="78"/>
                  <a:pt x="157" y="78"/>
                  <a:pt x="157" y="78"/>
                </a:cubicBezTo>
                <a:cubicBezTo>
                  <a:pt x="157" y="80"/>
                  <a:pt x="156" y="81"/>
                  <a:pt x="155" y="81"/>
                </a:cubicBezTo>
                <a:close/>
                <a:moveTo>
                  <a:pt x="3" y="92"/>
                </a:moveTo>
                <a:cubicBezTo>
                  <a:pt x="2" y="92"/>
                  <a:pt x="1" y="91"/>
                  <a:pt x="1" y="90"/>
                </a:cubicBezTo>
                <a:cubicBezTo>
                  <a:pt x="3" y="90"/>
                  <a:pt x="3" y="90"/>
                  <a:pt x="3" y="90"/>
                </a:cubicBezTo>
                <a:cubicBezTo>
                  <a:pt x="1" y="90"/>
                  <a:pt x="1" y="90"/>
                  <a:pt x="1" y="90"/>
                </a:cubicBezTo>
                <a:cubicBezTo>
                  <a:pt x="1" y="88"/>
                  <a:pt x="2" y="87"/>
                  <a:pt x="3" y="87"/>
                </a:cubicBezTo>
                <a:cubicBezTo>
                  <a:pt x="4" y="87"/>
                  <a:pt x="6" y="88"/>
                  <a:pt x="6" y="89"/>
                </a:cubicBezTo>
                <a:cubicBezTo>
                  <a:pt x="6" y="89"/>
                  <a:pt x="6" y="89"/>
                  <a:pt x="6" y="89"/>
                </a:cubicBezTo>
                <a:cubicBezTo>
                  <a:pt x="6" y="91"/>
                  <a:pt x="5" y="92"/>
                  <a:pt x="4" y="92"/>
                </a:cubicBezTo>
                <a:lnTo>
                  <a:pt x="3" y="92"/>
                </a:lnTo>
                <a:close/>
                <a:moveTo>
                  <a:pt x="154" y="93"/>
                </a:moveTo>
                <a:cubicBezTo>
                  <a:pt x="153" y="93"/>
                  <a:pt x="153" y="93"/>
                  <a:pt x="153" y="93"/>
                </a:cubicBezTo>
                <a:cubicBezTo>
                  <a:pt x="152" y="93"/>
                  <a:pt x="151" y="91"/>
                  <a:pt x="151" y="90"/>
                </a:cubicBezTo>
                <a:cubicBezTo>
                  <a:pt x="151" y="89"/>
                  <a:pt x="153" y="88"/>
                  <a:pt x="154" y="88"/>
                </a:cubicBezTo>
                <a:cubicBezTo>
                  <a:pt x="155" y="88"/>
                  <a:pt x="156" y="89"/>
                  <a:pt x="156" y="91"/>
                </a:cubicBezTo>
                <a:cubicBezTo>
                  <a:pt x="156" y="91"/>
                  <a:pt x="156" y="91"/>
                  <a:pt x="156" y="91"/>
                </a:cubicBezTo>
                <a:cubicBezTo>
                  <a:pt x="156" y="92"/>
                  <a:pt x="155" y="93"/>
                  <a:pt x="154" y="93"/>
                </a:cubicBezTo>
                <a:close/>
                <a:moveTo>
                  <a:pt x="6" y="104"/>
                </a:moveTo>
                <a:cubicBezTo>
                  <a:pt x="5" y="104"/>
                  <a:pt x="4" y="103"/>
                  <a:pt x="4" y="102"/>
                </a:cubicBezTo>
                <a:cubicBezTo>
                  <a:pt x="6" y="101"/>
                  <a:pt x="6" y="101"/>
                  <a:pt x="6" y="101"/>
                </a:cubicBezTo>
                <a:cubicBezTo>
                  <a:pt x="4" y="102"/>
                  <a:pt x="4" y="102"/>
                  <a:pt x="4" y="102"/>
                </a:cubicBezTo>
                <a:cubicBezTo>
                  <a:pt x="3" y="101"/>
                  <a:pt x="4" y="99"/>
                  <a:pt x="5" y="99"/>
                </a:cubicBezTo>
                <a:cubicBezTo>
                  <a:pt x="7" y="98"/>
                  <a:pt x="8" y="99"/>
                  <a:pt x="8" y="100"/>
                </a:cubicBezTo>
                <a:cubicBezTo>
                  <a:pt x="9" y="100"/>
                  <a:pt x="9" y="100"/>
                  <a:pt x="9" y="100"/>
                </a:cubicBezTo>
                <a:cubicBezTo>
                  <a:pt x="9" y="102"/>
                  <a:pt x="8" y="103"/>
                  <a:pt x="7" y="104"/>
                </a:cubicBezTo>
                <a:lnTo>
                  <a:pt x="6" y="104"/>
                </a:lnTo>
                <a:close/>
                <a:moveTo>
                  <a:pt x="151" y="105"/>
                </a:moveTo>
                <a:cubicBezTo>
                  <a:pt x="150" y="104"/>
                  <a:pt x="150" y="104"/>
                  <a:pt x="150" y="104"/>
                </a:cubicBezTo>
                <a:cubicBezTo>
                  <a:pt x="149" y="104"/>
                  <a:pt x="148" y="103"/>
                  <a:pt x="148" y="101"/>
                </a:cubicBezTo>
                <a:cubicBezTo>
                  <a:pt x="149" y="101"/>
                  <a:pt x="149" y="101"/>
                  <a:pt x="149" y="101"/>
                </a:cubicBezTo>
                <a:cubicBezTo>
                  <a:pt x="149" y="100"/>
                  <a:pt x="150" y="99"/>
                  <a:pt x="152" y="99"/>
                </a:cubicBezTo>
                <a:cubicBezTo>
                  <a:pt x="153" y="100"/>
                  <a:pt x="154" y="101"/>
                  <a:pt x="153" y="103"/>
                </a:cubicBezTo>
                <a:cubicBezTo>
                  <a:pt x="153" y="103"/>
                  <a:pt x="153" y="103"/>
                  <a:pt x="153" y="103"/>
                </a:cubicBezTo>
                <a:cubicBezTo>
                  <a:pt x="153" y="104"/>
                  <a:pt x="152" y="105"/>
                  <a:pt x="151" y="105"/>
                </a:cubicBezTo>
                <a:close/>
                <a:moveTo>
                  <a:pt x="11" y="115"/>
                </a:moveTo>
                <a:cubicBezTo>
                  <a:pt x="10" y="115"/>
                  <a:pt x="9" y="114"/>
                  <a:pt x="8" y="113"/>
                </a:cubicBezTo>
                <a:cubicBezTo>
                  <a:pt x="11" y="112"/>
                  <a:pt x="11" y="112"/>
                  <a:pt x="11" y="112"/>
                </a:cubicBezTo>
                <a:cubicBezTo>
                  <a:pt x="8" y="113"/>
                  <a:pt x="8" y="113"/>
                  <a:pt x="8" y="113"/>
                </a:cubicBezTo>
                <a:cubicBezTo>
                  <a:pt x="8" y="112"/>
                  <a:pt x="8" y="111"/>
                  <a:pt x="9" y="110"/>
                </a:cubicBezTo>
                <a:cubicBezTo>
                  <a:pt x="11" y="109"/>
                  <a:pt x="12" y="110"/>
                  <a:pt x="13" y="111"/>
                </a:cubicBezTo>
                <a:cubicBezTo>
                  <a:pt x="13" y="111"/>
                  <a:pt x="13" y="111"/>
                  <a:pt x="13" y="111"/>
                </a:cubicBezTo>
                <a:cubicBezTo>
                  <a:pt x="13" y="112"/>
                  <a:pt x="13" y="114"/>
                  <a:pt x="12" y="115"/>
                </a:cubicBezTo>
                <a:cubicBezTo>
                  <a:pt x="11" y="115"/>
                  <a:pt x="11" y="115"/>
                  <a:pt x="11" y="115"/>
                </a:cubicBezTo>
                <a:close/>
                <a:moveTo>
                  <a:pt x="146" y="116"/>
                </a:moveTo>
                <a:cubicBezTo>
                  <a:pt x="146" y="116"/>
                  <a:pt x="145" y="116"/>
                  <a:pt x="145" y="115"/>
                </a:cubicBezTo>
                <a:cubicBezTo>
                  <a:pt x="144" y="115"/>
                  <a:pt x="143" y="113"/>
                  <a:pt x="144" y="112"/>
                </a:cubicBezTo>
                <a:cubicBezTo>
                  <a:pt x="144" y="112"/>
                  <a:pt x="144" y="112"/>
                  <a:pt x="144" y="112"/>
                </a:cubicBezTo>
                <a:cubicBezTo>
                  <a:pt x="145" y="111"/>
                  <a:pt x="146" y="110"/>
                  <a:pt x="147" y="111"/>
                </a:cubicBezTo>
                <a:cubicBezTo>
                  <a:pt x="149" y="111"/>
                  <a:pt x="149" y="113"/>
                  <a:pt x="149" y="114"/>
                </a:cubicBezTo>
                <a:cubicBezTo>
                  <a:pt x="146" y="113"/>
                  <a:pt x="146" y="113"/>
                  <a:pt x="146" y="113"/>
                </a:cubicBezTo>
                <a:cubicBezTo>
                  <a:pt x="149" y="114"/>
                  <a:pt x="149" y="114"/>
                  <a:pt x="149" y="114"/>
                </a:cubicBezTo>
                <a:cubicBezTo>
                  <a:pt x="148" y="115"/>
                  <a:pt x="147" y="116"/>
                  <a:pt x="146" y="116"/>
                </a:cubicBezTo>
                <a:close/>
                <a:moveTo>
                  <a:pt x="17" y="125"/>
                </a:moveTo>
                <a:cubicBezTo>
                  <a:pt x="16" y="125"/>
                  <a:pt x="15" y="125"/>
                  <a:pt x="15" y="124"/>
                </a:cubicBezTo>
                <a:cubicBezTo>
                  <a:pt x="15" y="124"/>
                  <a:pt x="15" y="124"/>
                  <a:pt x="15" y="124"/>
                </a:cubicBezTo>
                <a:cubicBezTo>
                  <a:pt x="14" y="123"/>
                  <a:pt x="14" y="121"/>
                  <a:pt x="15" y="120"/>
                </a:cubicBezTo>
                <a:cubicBezTo>
                  <a:pt x="16" y="119"/>
                  <a:pt x="18" y="120"/>
                  <a:pt x="19" y="121"/>
                </a:cubicBezTo>
                <a:cubicBezTo>
                  <a:pt x="20" y="122"/>
                  <a:pt x="19" y="124"/>
                  <a:pt x="18" y="125"/>
                </a:cubicBezTo>
                <a:cubicBezTo>
                  <a:pt x="18" y="125"/>
                  <a:pt x="17" y="125"/>
                  <a:pt x="17" y="125"/>
                </a:cubicBezTo>
                <a:close/>
                <a:moveTo>
                  <a:pt x="140" y="126"/>
                </a:moveTo>
                <a:cubicBezTo>
                  <a:pt x="139" y="126"/>
                  <a:pt x="139" y="126"/>
                  <a:pt x="138" y="125"/>
                </a:cubicBezTo>
                <a:cubicBezTo>
                  <a:pt x="137" y="124"/>
                  <a:pt x="137" y="123"/>
                  <a:pt x="138" y="122"/>
                </a:cubicBezTo>
                <a:cubicBezTo>
                  <a:pt x="139" y="121"/>
                  <a:pt x="140" y="120"/>
                  <a:pt x="141" y="121"/>
                </a:cubicBezTo>
                <a:cubicBezTo>
                  <a:pt x="143" y="122"/>
                  <a:pt x="143" y="123"/>
                  <a:pt x="142" y="125"/>
                </a:cubicBezTo>
                <a:cubicBezTo>
                  <a:pt x="142" y="125"/>
                  <a:pt x="142" y="125"/>
                  <a:pt x="142" y="125"/>
                </a:cubicBezTo>
                <a:cubicBezTo>
                  <a:pt x="141" y="125"/>
                  <a:pt x="141" y="126"/>
                  <a:pt x="140" y="126"/>
                </a:cubicBezTo>
                <a:close/>
                <a:moveTo>
                  <a:pt x="24" y="134"/>
                </a:moveTo>
                <a:cubicBezTo>
                  <a:pt x="24" y="134"/>
                  <a:pt x="23" y="134"/>
                  <a:pt x="23" y="133"/>
                </a:cubicBezTo>
                <a:cubicBezTo>
                  <a:pt x="23" y="133"/>
                  <a:pt x="23" y="133"/>
                  <a:pt x="23" y="133"/>
                </a:cubicBezTo>
                <a:cubicBezTo>
                  <a:pt x="22" y="132"/>
                  <a:pt x="22" y="131"/>
                  <a:pt x="23" y="130"/>
                </a:cubicBezTo>
                <a:cubicBezTo>
                  <a:pt x="24" y="129"/>
                  <a:pt x="25" y="129"/>
                  <a:pt x="26" y="130"/>
                </a:cubicBezTo>
                <a:cubicBezTo>
                  <a:pt x="27" y="131"/>
                  <a:pt x="27" y="132"/>
                  <a:pt x="26" y="133"/>
                </a:cubicBezTo>
                <a:cubicBezTo>
                  <a:pt x="26" y="134"/>
                  <a:pt x="25" y="134"/>
                  <a:pt x="24" y="134"/>
                </a:cubicBezTo>
                <a:close/>
                <a:moveTo>
                  <a:pt x="132" y="135"/>
                </a:moveTo>
                <a:cubicBezTo>
                  <a:pt x="131" y="135"/>
                  <a:pt x="131" y="135"/>
                  <a:pt x="130" y="134"/>
                </a:cubicBezTo>
                <a:cubicBezTo>
                  <a:pt x="129" y="133"/>
                  <a:pt x="129" y="131"/>
                  <a:pt x="130" y="131"/>
                </a:cubicBezTo>
                <a:cubicBezTo>
                  <a:pt x="131" y="130"/>
                  <a:pt x="133" y="129"/>
                  <a:pt x="134" y="130"/>
                </a:cubicBezTo>
                <a:cubicBezTo>
                  <a:pt x="135" y="131"/>
                  <a:pt x="135" y="133"/>
                  <a:pt x="134" y="134"/>
                </a:cubicBezTo>
                <a:cubicBezTo>
                  <a:pt x="134" y="134"/>
                  <a:pt x="134" y="134"/>
                  <a:pt x="134" y="134"/>
                </a:cubicBezTo>
                <a:cubicBezTo>
                  <a:pt x="133" y="135"/>
                  <a:pt x="133" y="135"/>
                  <a:pt x="132" y="135"/>
                </a:cubicBezTo>
                <a:close/>
                <a:moveTo>
                  <a:pt x="33" y="142"/>
                </a:moveTo>
                <a:cubicBezTo>
                  <a:pt x="33" y="142"/>
                  <a:pt x="32" y="142"/>
                  <a:pt x="32" y="142"/>
                </a:cubicBezTo>
                <a:cubicBezTo>
                  <a:pt x="32" y="141"/>
                  <a:pt x="32" y="141"/>
                  <a:pt x="32" y="141"/>
                </a:cubicBezTo>
                <a:cubicBezTo>
                  <a:pt x="31" y="141"/>
                  <a:pt x="31" y="139"/>
                  <a:pt x="31" y="138"/>
                </a:cubicBezTo>
                <a:cubicBezTo>
                  <a:pt x="32" y="137"/>
                  <a:pt x="34" y="137"/>
                  <a:pt x="35" y="137"/>
                </a:cubicBezTo>
                <a:cubicBezTo>
                  <a:pt x="36" y="138"/>
                  <a:pt x="36" y="140"/>
                  <a:pt x="35" y="141"/>
                </a:cubicBezTo>
                <a:cubicBezTo>
                  <a:pt x="35" y="142"/>
                  <a:pt x="34" y="142"/>
                  <a:pt x="33" y="142"/>
                </a:cubicBezTo>
                <a:close/>
                <a:moveTo>
                  <a:pt x="123" y="143"/>
                </a:moveTo>
                <a:cubicBezTo>
                  <a:pt x="122" y="143"/>
                  <a:pt x="121" y="142"/>
                  <a:pt x="121" y="142"/>
                </a:cubicBezTo>
                <a:cubicBezTo>
                  <a:pt x="120" y="140"/>
                  <a:pt x="120" y="139"/>
                  <a:pt x="121" y="138"/>
                </a:cubicBezTo>
                <a:cubicBezTo>
                  <a:pt x="122" y="138"/>
                  <a:pt x="122" y="138"/>
                  <a:pt x="122" y="138"/>
                </a:cubicBezTo>
                <a:cubicBezTo>
                  <a:pt x="123" y="137"/>
                  <a:pt x="124" y="137"/>
                  <a:pt x="125" y="138"/>
                </a:cubicBezTo>
                <a:cubicBezTo>
                  <a:pt x="126" y="140"/>
                  <a:pt x="126" y="141"/>
                  <a:pt x="125" y="142"/>
                </a:cubicBezTo>
                <a:cubicBezTo>
                  <a:pt x="124" y="142"/>
                  <a:pt x="124" y="142"/>
                  <a:pt x="124" y="142"/>
                </a:cubicBezTo>
                <a:cubicBezTo>
                  <a:pt x="124" y="142"/>
                  <a:pt x="124" y="143"/>
                  <a:pt x="123" y="143"/>
                </a:cubicBezTo>
                <a:close/>
                <a:moveTo>
                  <a:pt x="44" y="148"/>
                </a:moveTo>
                <a:cubicBezTo>
                  <a:pt x="43" y="148"/>
                  <a:pt x="43" y="148"/>
                  <a:pt x="42" y="148"/>
                </a:cubicBezTo>
                <a:cubicBezTo>
                  <a:pt x="44" y="146"/>
                  <a:pt x="44" y="146"/>
                  <a:pt x="44" y="146"/>
                </a:cubicBezTo>
                <a:cubicBezTo>
                  <a:pt x="42" y="148"/>
                  <a:pt x="42" y="148"/>
                  <a:pt x="42" y="148"/>
                </a:cubicBezTo>
                <a:cubicBezTo>
                  <a:pt x="41" y="147"/>
                  <a:pt x="41" y="146"/>
                  <a:pt x="41" y="145"/>
                </a:cubicBezTo>
                <a:cubicBezTo>
                  <a:pt x="42" y="143"/>
                  <a:pt x="43" y="143"/>
                  <a:pt x="45" y="143"/>
                </a:cubicBezTo>
                <a:cubicBezTo>
                  <a:pt x="45" y="144"/>
                  <a:pt x="45" y="144"/>
                  <a:pt x="45" y="144"/>
                </a:cubicBezTo>
                <a:cubicBezTo>
                  <a:pt x="46" y="144"/>
                  <a:pt x="47" y="146"/>
                  <a:pt x="46" y="147"/>
                </a:cubicBezTo>
                <a:cubicBezTo>
                  <a:pt x="45" y="148"/>
                  <a:pt x="45" y="148"/>
                  <a:pt x="44" y="148"/>
                </a:cubicBezTo>
                <a:close/>
                <a:moveTo>
                  <a:pt x="113" y="149"/>
                </a:moveTo>
                <a:cubicBezTo>
                  <a:pt x="112" y="149"/>
                  <a:pt x="111" y="148"/>
                  <a:pt x="110" y="147"/>
                </a:cubicBezTo>
                <a:cubicBezTo>
                  <a:pt x="110" y="146"/>
                  <a:pt x="110" y="145"/>
                  <a:pt x="112" y="144"/>
                </a:cubicBezTo>
                <a:cubicBezTo>
                  <a:pt x="112" y="144"/>
                  <a:pt x="112" y="144"/>
                  <a:pt x="112" y="144"/>
                </a:cubicBezTo>
                <a:cubicBezTo>
                  <a:pt x="113" y="143"/>
                  <a:pt x="115" y="144"/>
                  <a:pt x="115" y="145"/>
                </a:cubicBezTo>
                <a:cubicBezTo>
                  <a:pt x="116" y="146"/>
                  <a:pt x="115" y="148"/>
                  <a:pt x="114" y="148"/>
                </a:cubicBezTo>
                <a:cubicBezTo>
                  <a:pt x="113" y="146"/>
                  <a:pt x="113" y="146"/>
                  <a:pt x="113" y="146"/>
                </a:cubicBezTo>
                <a:cubicBezTo>
                  <a:pt x="114" y="149"/>
                  <a:pt x="114" y="149"/>
                  <a:pt x="114" y="149"/>
                </a:cubicBezTo>
                <a:cubicBezTo>
                  <a:pt x="114" y="149"/>
                  <a:pt x="113" y="149"/>
                  <a:pt x="113" y="149"/>
                </a:cubicBezTo>
                <a:close/>
                <a:moveTo>
                  <a:pt x="55" y="153"/>
                </a:moveTo>
                <a:cubicBezTo>
                  <a:pt x="54" y="153"/>
                  <a:pt x="54" y="153"/>
                  <a:pt x="54" y="153"/>
                </a:cubicBezTo>
                <a:cubicBezTo>
                  <a:pt x="54" y="153"/>
                  <a:pt x="54" y="153"/>
                  <a:pt x="54" y="153"/>
                </a:cubicBezTo>
                <a:cubicBezTo>
                  <a:pt x="52" y="152"/>
                  <a:pt x="52" y="151"/>
                  <a:pt x="52" y="150"/>
                </a:cubicBezTo>
                <a:cubicBezTo>
                  <a:pt x="53" y="148"/>
                  <a:pt x="54" y="148"/>
                  <a:pt x="55" y="148"/>
                </a:cubicBezTo>
                <a:cubicBezTo>
                  <a:pt x="56" y="148"/>
                  <a:pt x="56" y="148"/>
                  <a:pt x="56" y="148"/>
                </a:cubicBezTo>
                <a:cubicBezTo>
                  <a:pt x="57" y="149"/>
                  <a:pt x="58" y="150"/>
                  <a:pt x="57" y="151"/>
                </a:cubicBezTo>
                <a:cubicBezTo>
                  <a:pt x="57" y="152"/>
                  <a:pt x="56" y="153"/>
                  <a:pt x="55" y="153"/>
                </a:cubicBezTo>
                <a:close/>
                <a:moveTo>
                  <a:pt x="102" y="153"/>
                </a:moveTo>
                <a:cubicBezTo>
                  <a:pt x="101" y="153"/>
                  <a:pt x="100" y="153"/>
                  <a:pt x="99" y="152"/>
                </a:cubicBezTo>
                <a:cubicBezTo>
                  <a:pt x="99" y="150"/>
                  <a:pt x="100" y="149"/>
                  <a:pt x="101" y="148"/>
                </a:cubicBezTo>
                <a:cubicBezTo>
                  <a:pt x="101" y="148"/>
                  <a:pt x="101" y="148"/>
                  <a:pt x="101" y="148"/>
                </a:cubicBezTo>
                <a:cubicBezTo>
                  <a:pt x="102" y="148"/>
                  <a:pt x="104" y="149"/>
                  <a:pt x="104" y="150"/>
                </a:cubicBezTo>
                <a:cubicBezTo>
                  <a:pt x="105" y="151"/>
                  <a:pt x="104" y="153"/>
                  <a:pt x="103" y="153"/>
                </a:cubicBezTo>
                <a:cubicBezTo>
                  <a:pt x="102" y="151"/>
                  <a:pt x="102" y="151"/>
                  <a:pt x="102" y="151"/>
                </a:cubicBezTo>
                <a:cubicBezTo>
                  <a:pt x="102" y="153"/>
                  <a:pt x="102" y="153"/>
                  <a:pt x="102" y="153"/>
                </a:cubicBezTo>
                <a:close/>
                <a:moveTo>
                  <a:pt x="66" y="156"/>
                </a:moveTo>
                <a:cubicBezTo>
                  <a:pt x="66" y="156"/>
                  <a:pt x="66" y="156"/>
                  <a:pt x="66" y="156"/>
                </a:cubicBezTo>
                <a:cubicBezTo>
                  <a:pt x="66" y="156"/>
                  <a:pt x="66" y="156"/>
                  <a:pt x="66" y="156"/>
                </a:cubicBezTo>
                <a:cubicBezTo>
                  <a:pt x="64" y="156"/>
                  <a:pt x="63" y="154"/>
                  <a:pt x="64" y="153"/>
                </a:cubicBezTo>
                <a:cubicBezTo>
                  <a:pt x="64" y="152"/>
                  <a:pt x="65" y="151"/>
                  <a:pt x="67" y="151"/>
                </a:cubicBezTo>
                <a:cubicBezTo>
                  <a:pt x="68" y="151"/>
                  <a:pt x="69" y="152"/>
                  <a:pt x="69" y="154"/>
                </a:cubicBezTo>
                <a:cubicBezTo>
                  <a:pt x="69" y="155"/>
                  <a:pt x="68" y="156"/>
                  <a:pt x="66" y="156"/>
                </a:cubicBezTo>
                <a:close/>
                <a:moveTo>
                  <a:pt x="90" y="156"/>
                </a:moveTo>
                <a:cubicBezTo>
                  <a:pt x="89" y="156"/>
                  <a:pt x="88" y="155"/>
                  <a:pt x="88" y="154"/>
                </a:cubicBezTo>
                <a:cubicBezTo>
                  <a:pt x="87" y="152"/>
                  <a:pt x="88" y="151"/>
                  <a:pt x="90" y="151"/>
                </a:cubicBezTo>
                <a:cubicBezTo>
                  <a:pt x="90" y="151"/>
                  <a:pt x="90" y="151"/>
                  <a:pt x="90" y="151"/>
                </a:cubicBezTo>
                <a:cubicBezTo>
                  <a:pt x="91" y="151"/>
                  <a:pt x="92" y="152"/>
                  <a:pt x="93" y="153"/>
                </a:cubicBezTo>
                <a:cubicBezTo>
                  <a:pt x="93" y="154"/>
                  <a:pt x="92" y="156"/>
                  <a:pt x="91" y="156"/>
                </a:cubicBezTo>
                <a:cubicBezTo>
                  <a:pt x="90" y="153"/>
                  <a:pt x="90" y="153"/>
                  <a:pt x="90" y="153"/>
                </a:cubicBezTo>
                <a:cubicBezTo>
                  <a:pt x="90" y="156"/>
                  <a:pt x="90" y="156"/>
                  <a:pt x="90" y="156"/>
                </a:cubicBezTo>
                <a:close/>
                <a:moveTo>
                  <a:pt x="78" y="157"/>
                </a:moveTo>
                <a:cubicBezTo>
                  <a:pt x="78" y="157"/>
                  <a:pt x="78" y="157"/>
                  <a:pt x="78" y="157"/>
                </a:cubicBezTo>
                <a:cubicBezTo>
                  <a:pt x="77" y="157"/>
                  <a:pt x="76" y="156"/>
                  <a:pt x="76" y="154"/>
                </a:cubicBezTo>
                <a:cubicBezTo>
                  <a:pt x="76" y="153"/>
                  <a:pt x="77" y="152"/>
                  <a:pt x="78" y="152"/>
                </a:cubicBezTo>
                <a:cubicBezTo>
                  <a:pt x="79" y="152"/>
                  <a:pt x="81" y="153"/>
                  <a:pt x="81" y="154"/>
                </a:cubicBezTo>
                <a:cubicBezTo>
                  <a:pt x="81" y="156"/>
                  <a:pt x="80" y="157"/>
                  <a:pt x="78" y="157"/>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0" name="Freeform 31">
            <a:extLst>
              <a:ext uri="{FF2B5EF4-FFF2-40B4-BE49-F238E27FC236}">
                <a16:creationId xmlns:a16="http://schemas.microsoft.com/office/drawing/2014/main" id="{A7C8B3DD-9590-8AD2-C5F4-C7584A6E8177}"/>
              </a:ext>
            </a:extLst>
          </p:cNvPr>
          <p:cNvSpPr>
            <a:spLocks noEditPoints="1"/>
          </p:cNvSpPr>
          <p:nvPr/>
        </p:nvSpPr>
        <p:spPr bwMode="auto">
          <a:xfrm>
            <a:off x="5714206" y="4174331"/>
            <a:ext cx="160337" cy="195262"/>
          </a:xfrm>
          <a:custGeom>
            <a:avLst/>
            <a:gdLst/>
            <a:ahLst/>
            <a:cxnLst>
              <a:cxn ang="0">
                <a:pos x="43" y="26"/>
              </a:cxn>
              <a:cxn ang="0">
                <a:pos x="42" y="37"/>
              </a:cxn>
              <a:cxn ang="0">
                <a:pos x="37" y="45"/>
              </a:cxn>
              <a:cxn ang="0">
                <a:pos x="30" y="50"/>
              </a:cxn>
              <a:cxn ang="0">
                <a:pos x="22" y="52"/>
              </a:cxn>
              <a:cxn ang="0">
                <a:pos x="13" y="50"/>
              </a:cxn>
              <a:cxn ang="0">
                <a:pos x="6" y="45"/>
              </a:cxn>
              <a:cxn ang="0">
                <a:pos x="1" y="37"/>
              </a:cxn>
              <a:cxn ang="0">
                <a:pos x="0" y="26"/>
              </a:cxn>
              <a:cxn ang="0">
                <a:pos x="1" y="16"/>
              </a:cxn>
              <a:cxn ang="0">
                <a:pos x="6" y="8"/>
              </a:cxn>
              <a:cxn ang="0">
                <a:pos x="13" y="2"/>
              </a:cxn>
              <a:cxn ang="0">
                <a:pos x="22" y="0"/>
              </a:cxn>
              <a:cxn ang="0">
                <a:pos x="30" y="2"/>
              </a:cxn>
              <a:cxn ang="0">
                <a:pos x="37" y="8"/>
              </a:cxn>
              <a:cxn ang="0">
                <a:pos x="42" y="16"/>
              </a:cxn>
              <a:cxn ang="0">
                <a:pos x="43" y="26"/>
              </a:cxn>
              <a:cxn ang="0">
                <a:pos x="34" y="26"/>
              </a:cxn>
              <a:cxn ang="0">
                <a:pos x="33" y="19"/>
              </a:cxn>
              <a:cxn ang="0">
                <a:pos x="30" y="14"/>
              </a:cxn>
              <a:cxn ang="0">
                <a:pos x="27" y="10"/>
              </a:cxn>
              <a:cxn ang="0">
                <a:pos x="22" y="9"/>
              </a:cxn>
              <a:cxn ang="0">
                <a:pos x="17" y="10"/>
              </a:cxn>
              <a:cxn ang="0">
                <a:pos x="13" y="14"/>
              </a:cxn>
              <a:cxn ang="0">
                <a:pos x="10" y="19"/>
              </a:cxn>
              <a:cxn ang="0">
                <a:pos x="9" y="26"/>
              </a:cxn>
              <a:cxn ang="0">
                <a:pos x="10" y="33"/>
              </a:cxn>
              <a:cxn ang="0">
                <a:pos x="13" y="39"/>
              </a:cxn>
              <a:cxn ang="0">
                <a:pos x="17" y="42"/>
              </a:cxn>
              <a:cxn ang="0">
                <a:pos x="22" y="43"/>
              </a:cxn>
              <a:cxn ang="0">
                <a:pos x="27" y="42"/>
              </a:cxn>
              <a:cxn ang="0">
                <a:pos x="30" y="39"/>
              </a:cxn>
              <a:cxn ang="0">
                <a:pos x="33" y="33"/>
              </a:cxn>
              <a:cxn ang="0">
                <a:pos x="34" y="26"/>
              </a:cxn>
            </a:cxnLst>
            <a:rect l="0" t="0" r="r" b="b"/>
            <a:pathLst>
              <a:path w="43" h="52">
                <a:moveTo>
                  <a:pt x="43" y="26"/>
                </a:moveTo>
                <a:cubicBezTo>
                  <a:pt x="43" y="30"/>
                  <a:pt x="43" y="33"/>
                  <a:pt x="42" y="37"/>
                </a:cubicBezTo>
                <a:cubicBezTo>
                  <a:pt x="41" y="40"/>
                  <a:pt x="39" y="42"/>
                  <a:pt x="37" y="45"/>
                </a:cubicBezTo>
                <a:cubicBezTo>
                  <a:pt x="35" y="47"/>
                  <a:pt x="33" y="49"/>
                  <a:pt x="30" y="50"/>
                </a:cubicBezTo>
                <a:cubicBezTo>
                  <a:pt x="28" y="51"/>
                  <a:pt x="25" y="52"/>
                  <a:pt x="22" y="52"/>
                </a:cubicBezTo>
                <a:cubicBezTo>
                  <a:pt x="18" y="52"/>
                  <a:pt x="16" y="51"/>
                  <a:pt x="13" y="50"/>
                </a:cubicBezTo>
                <a:cubicBezTo>
                  <a:pt x="10" y="49"/>
                  <a:pt x="8" y="47"/>
                  <a:pt x="6" y="45"/>
                </a:cubicBezTo>
                <a:cubicBezTo>
                  <a:pt x="4" y="42"/>
                  <a:pt x="3" y="40"/>
                  <a:pt x="1" y="37"/>
                </a:cubicBezTo>
                <a:cubicBezTo>
                  <a:pt x="0" y="33"/>
                  <a:pt x="0" y="30"/>
                  <a:pt x="0" y="26"/>
                </a:cubicBezTo>
                <a:cubicBezTo>
                  <a:pt x="0" y="22"/>
                  <a:pt x="0" y="19"/>
                  <a:pt x="1" y="16"/>
                </a:cubicBezTo>
                <a:cubicBezTo>
                  <a:pt x="3" y="13"/>
                  <a:pt x="4" y="10"/>
                  <a:pt x="6" y="8"/>
                </a:cubicBezTo>
                <a:cubicBezTo>
                  <a:pt x="8" y="5"/>
                  <a:pt x="10" y="4"/>
                  <a:pt x="13" y="2"/>
                </a:cubicBezTo>
                <a:cubicBezTo>
                  <a:pt x="16" y="1"/>
                  <a:pt x="18" y="0"/>
                  <a:pt x="22" y="0"/>
                </a:cubicBezTo>
                <a:cubicBezTo>
                  <a:pt x="25" y="0"/>
                  <a:pt x="28" y="1"/>
                  <a:pt x="30" y="2"/>
                </a:cubicBezTo>
                <a:cubicBezTo>
                  <a:pt x="33" y="4"/>
                  <a:pt x="35" y="5"/>
                  <a:pt x="37" y="8"/>
                </a:cubicBezTo>
                <a:cubicBezTo>
                  <a:pt x="39" y="10"/>
                  <a:pt x="41" y="13"/>
                  <a:pt x="42" y="16"/>
                </a:cubicBezTo>
                <a:cubicBezTo>
                  <a:pt x="43" y="19"/>
                  <a:pt x="43" y="22"/>
                  <a:pt x="43" y="26"/>
                </a:cubicBezTo>
                <a:close/>
                <a:moveTo>
                  <a:pt x="34" y="26"/>
                </a:moveTo>
                <a:cubicBezTo>
                  <a:pt x="34" y="24"/>
                  <a:pt x="34" y="21"/>
                  <a:pt x="33" y="19"/>
                </a:cubicBezTo>
                <a:cubicBezTo>
                  <a:pt x="32" y="17"/>
                  <a:pt x="32" y="15"/>
                  <a:pt x="30" y="14"/>
                </a:cubicBezTo>
                <a:cubicBezTo>
                  <a:pt x="29" y="12"/>
                  <a:pt x="28" y="11"/>
                  <a:pt x="27" y="10"/>
                </a:cubicBezTo>
                <a:cubicBezTo>
                  <a:pt x="25" y="9"/>
                  <a:pt x="23" y="9"/>
                  <a:pt x="22" y="9"/>
                </a:cubicBezTo>
                <a:cubicBezTo>
                  <a:pt x="20" y="9"/>
                  <a:pt x="18" y="9"/>
                  <a:pt x="17" y="10"/>
                </a:cubicBezTo>
                <a:cubicBezTo>
                  <a:pt x="15" y="11"/>
                  <a:pt x="14" y="12"/>
                  <a:pt x="13" y="14"/>
                </a:cubicBezTo>
                <a:cubicBezTo>
                  <a:pt x="12" y="15"/>
                  <a:pt x="11" y="17"/>
                  <a:pt x="10" y="19"/>
                </a:cubicBezTo>
                <a:cubicBezTo>
                  <a:pt x="9" y="21"/>
                  <a:pt x="9" y="24"/>
                  <a:pt x="9" y="26"/>
                </a:cubicBezTo>
                <a:cubicBezTo>
                  <a:pt x="9" y="29"/>
                  <a:pt x="9" y="31"/>
                  <a:pt x="10" y="33"/>
                </a:cubicBezTo>
                <a:cubicBezTo>
                  <a:pt x="11" y="35"/>
                  <a:pt x="12" y="37"/>
                  <a:pt x="13" y="39"/>
                </a:cubicBezTo>
                <a:cubicBezTo>
                  <a:pt x="14" y="40"/>
                  <a:pt x="15" y="41"/>
                  <a:pt x="17" y="42"/>
                </a:cubicBezTo>
                <a:cubicBezTo>
                  <a:pt x="18" y="43"/>
                  <a:pt x="20" y="43"/>
                  <a:pt x="22" y="43"/>
                </a:cubicBezTo>
                <a:cubicBezTo>
                  <a:pt x="23" y="43"/>
                  <a:pt x="25" y="43"/>
                  <a:pt x="27" y="42"/>
                </a:cubicBezTo>
                <a:cubicBezTo>
                  <a:pt x="28" y="41"/>
                  <a:pt x="29" y="40"/>
                  <a:pt x="30" y="39"/>
                </a:cubicBezTo>
                <a:cubicBezTo>
                  <a:pt x="32" y="37"/>
                  <a:pt x="32" y="35"/>
                  <a:pt x="33" y="33"/>
                </a:cubicBezTo>
                <a:cubicBezTo>
                  <a:pt x="34" y="31"/>
                  <a:pt x="34" y="29"/>
                  <a:pt x="34" y="26"/>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1" name="Freeform 32">
            <a:extLst>
              <a:ext uri="{FF2B5EF4-FFF2-40B4-BE49-F238E27FC236}">
                <a16:creationId xmlns:a16="http://schemas.microsoft.com/office/drawing/2014/main" id="{E0577B49-CEC0-5F7F-88D4-CB7281619732}"/>
              </a:ext>
            </a:extLst>
          </p:cNvPr>
          <p:cNvSpPr>
            <a:spLocks noEditPoints="1"/>
          </p:cNvSpPr>
          <p:nvPr/>
        </p:nvSpPr>
        <p:spPr bwMode="auto">
          <a:xfrm>
            <a:off x="5909469" y="4136231"/>
            <a:ext cx="165100" cy="233362"/>
          </a:xfrm>
          <a:custGeom>
            <a:avLst/>
            <a:gdLst/>
            <a:ahLst/>
            <a:cxnLst>
              <a:cxn ang="0">
                <a:pos x="44" y="41"/>
              </a:cxn>
              <a:cxn ang="0">
                <a:pos x="42" y="49"/>
              </a:cxn>
              <a:cxn ang="0">
                <a:pos x="38" y="56"/>
              </a:cxn>
              <a:cxn ang="0">
                <a:pos x="31" y="60"/>
              </a:cxn>
              <a:cxn ang="0">
                <a:pos x="22" y="62"/>
              </a:cxn>
              <a:cxn ang="0">
                <a:pos x="13" y="60"/>
              </a:cxn>
              <a:cxn ang="0">
                <a:pos x="6" y="55"/>
              </a:cxn>
              <a:cxn ang="0">
                <a:pos x="1" y="46"/>
              </a:cxn>
              <a:cxn ang="0">
                <a:pos x="0" y="35"/>
              </a:cxn>
              <a:cxn ang="0">
                <a:pos x="2" y="20"/>
              </a:cxn>
              <a:cxn ang="0">
                <a:pos x="6" y="9"/>
              </a:cxn>
              <a:cxn ang="0">
                <a:pos x="13" y="2"/>
              </a:cxn>
              <a:cxn ang="0">
                <a:pos x="23" y="0"/>
              </a:cxn>
              <a:cxn ang="0">
                <a:pos x="34" y="3"/>
              </a:cxn>
              <a:cxn ang="0">
                <a:pos x="41" y="10"/>
              </a:cxn>
              <a:cxn ang="0">
                <a:pos x="36" y="16"/>
              </a:cxn>
              <a:cxn ang="0">
                <a:pos x="30" y="11"/>
              </a:cxn>
              <a:cxn ang="0">
                <a:pos x="23" y="8"/>
              </a:cxn>
              <a:cxn ang="0">
                <a:pos x="13" y="14"/>
              </a:cxn>
              <a:cxn ang="0">
                <a:pos x="9" y="29"/>
              </a:cxn>
              <a:cxn ang="0">
                <a:pos x="14" y="23"/>
              </a:cxn>
              <a:cxn ang="0">
                <a:pos x="23" y="21"/>
              </a:cxn>
              <a:cxn ang="0">
                <a:pos x="31" y="22"/>
              </a:cxn>
              <a:cxn ang="0">
                <a:pos x="38" y="27"/>
              </a:cxn>
              <a:cxn ang="0">
                <a:pos x="42" y="33"/>
              </a:cxn>
              <a:cxn ang="0">
                <a:pos x="44" y="41"/>
              </a:cxn>
              <a:cxn ang="0">
                <a:pos x="22" y="54"/>
              </a:cxn>
              <a:cxn ang="0">
                <a:pos x="27" y="53"/>
              </a:cxn>
              <a:cxn ang="0">
                <a:pos x="31" y="50"/>
              </a:cxn>
              <a:cxn ang="0">
                <a:pos x="34" y="46"/>
              </a:cxn>
              <a:cxn ang="0">
                <a:pos x="35" y="41"/>
              </a:cxn>
              <a:cxn ang="0">
                <a:pos x="34" y="36"/>
              </a:cxn>
              <a:cxn ang="0">
                <a:pos x="31" y="32"/>
              </a:cxn>
              <a:cxn ang="0">
                <a:pos x="27" y="29"/>
              </a:cxn>
              <a:cxn ang="0">
                <a:pos x="22" y="28"/>
              </a:cxn>
              <a:cxn ang="0">
                <a:pos x="17" y="29"/>
              </a:cxn>
              <a:cxn ang="0">
                <a:pos x="13" y="32"/>
              </a:cxn>
              <a:cxn ang="0">
                <a:pos x="10" y="36"/>
              </a:cxn>
              <a:cxn ang="0">
                <a:pos x="9" y="41"/>
              </a:cxn>
              <a:cxn ang="0">
                <a:pos x="10" y="46"/>
              </a:cxn>
              <a:cxn ang="0">
                <a:pos x="13" y="50"/>
              </a:cxn>
              <a:cxn ang="0">
                <a:pos x="17" y="53"/>
              </a:cxn>
              <a:cxn ang="0">
                <a:pos x="22" y="54"/>
              </a:cxn>
            </a:cxnLst>
            <a:rect l="0" t="0" r="r" b="b"/>
            <a:pathLst>
              <a:path w="44" h="62">
                <a:moveTo>
                  <a:pt x="44" y="41"/>
                </a:moveTo>
                <a:cubicBezTo>
                  <a:pt x="44" y="44"/>
                  <a:pt x="43" y="47"/>
                  <a:pt x="42" y="49"/>
                </a:cubicBezTo>
                <a:cubicBezTo>
                  <a:pt x="41" y="52"/>
                  <a:pt x="40" y="54"/>
                  <a:pt x="38" y="56"/>
                </a:cubicBezTo>
                <a:cubicBezTo>
                  <a:pt x="36" y="58"/>
                  <a:pt x="33" y="59"/>
                  <a:pt x="31" y="60"/>
                </a:cubicBezTo>
                <a:cubicBezTo>
                  <a:pt x="28" y="61"/>
                  <a:pt x="25" y="62"/>
                  <a:pt x="22" y="62"/>
                </a:cubicBezTo>
                <a:cubicBezTo>
                  <a:pt x="19" y="62"/>
                  <a:pt x="16" y="61"/>
                  <a:pt x="13" y="60"/>
                </a:cubicBezTo>
                <a:cubicBezTo>
                  <a:pt x="10" y="59"/>
                  <a:pt x="8" y="57"/>
                  <a:pt x="6" y="55"/>
                </a:cubicBezTo>
                <a:cubicBezTo>
                  <a:pt x="4" y="53"/>
                  <a:pt x="2" y="50"/>
                  <a:pt x="1" y="46"/>
                </a:cubicBezTo>
                <a:cubicBezTo>
                  <a:pt x="0" y="43"/>
                  <a:pt x="0" y="39"/>
                  <a:pt x="0" y="35"/>
                </a:cubicBezTo>
                <a:cubicBezTo>
                  <a:pt x="0" y="29"/>
                  <a:pt x="0" y="24"/>
                  <a:pt x="2" y="20"/>
                </a:cubicBezTo>
                <a:cubicBezTo>
                  <a:pt x="3" y="16"/>
                  <a:pt x="4" y="12"/>
                  <a:pt x="6" y="9"/>
                </a:cubicBezTo>
                <a:cubicBezTo>
                  <a:pt x="8" y="6"/>
                  <a:pt x="11" y="4"/>
                  <a:pt x="13" y="2"/>
                </a:cubicBezTo>
                <a:cubicBezTo>
                  <a:pt x="16" y="1"/>
                  <a:pt x="19" y="0"/>
                  <a:pt x="23" y="0"/>
                </a:cubicBezTo>
                <a:cubicBezTo>
                  <a:pt x="27" y="0"/>
                  <a:pt x="30" y="1"/>
                  <a:pt x="34" y="3"/>
                </a:cubicBezTo>
                <a:cubicBezTo>
                  <a:pt x="37" y="5"/>
                  <a:pt x="39" y="7"/>
                  <a:pt x="41" y="10"/>
                </a:cubicBezTo>
                <a:cubicBezTo>
                  <a:pt x="36" y="16"/>
                  <a:pt x="36" y="16"/>
                  <a:pt x="36" y="16"/>
                </a:cubicBezTo>
                <a:cubicBezTo>
                  <a:pt x="34" y="14"/>
                  <a:pt x="33" y="12"/>
                  <a:pt x="30" y="11"/>
                </a:cubicBezTo>
                <a:cubicBezTo>
                  <a:pt x="28" y="9"/>
                  <a:pt x="26" y="8"/>
                  <a:pt x="23" y="8"/>
                </a:cubicBezTo>
                <a:cubicBezTo>
                  <a:pt x="19" y="8"/>
                  <a:pt x="15" y="10"/>
                  <a:pt x="13" y="14"/>
                </a:cubicBezTo>
                <a:cubicBezTo>
                  <a:pt x="10" y="17"/>
                  <a:pt x="9" y="23"/>
                  <a:pt x="9" y="29"/>
                </a:cubicBezTo>
                <a:cubicBezTo>
                  <a:pt x="10" y="27"/>
                  <a:pt x="12" y="24"/>
                  <a:pt x="14" y="23"/>
                </a:cubicBezTo>
                <a:cubicBezTo>
                  <a:pt x="17" y="22"/>
                  <a:pt x="20" y="21"/>
                  <a:pt x="23" y="21"/>
                </a:cubicBezTo>
                <a:cubicBezTo>
                  <a:pt x="26" y="21"/>
                  <a:pt x="29" y="21"/>
                  <a:pt x="31" y="22"/>
                </a:cubicBezTo>
                <a:cubicBezTo>
                  <a:pt x="34" y="23"/>
                  <a:pt x="36" y="25"/>
                  <a:pt x="38" y="27"/>
                </a:cubicBezTo>
                <a:cubicBezTo>
                  <a:pt x="40" y="28"/>
                  <a:pt x="41" y="31"/>
                  <a:pt x="42" y="33"/>
                </a:cubicBezTo>
                <a:cubicBezTo>
                  <a:pt x="43" y="36"/>
                  <a:pt x="44" y="38"/>
                  <a:pt x="44" y="41"/>
                </a:cubicBezTo>
                <a:close/>
                <a:moveTo>
                  <a:pt x="22" y="54"/>
                </a:moveTo>
                <a:cubicBezTo>
                  <a:pt x="24" y="54"/>
                  <a:pt x="25" y="54"/>
                  <a:pt x="27" y="53"/>
                </a:cubicBezTo>
                <a:cubicBezTo>
                  <a:pt x="29" y="52"/>
                  <a:pt x="30" y="51"/>
                  <a:pt x="31" y="50"/>
                </a:cubicBezTo>
                <a:cubicBezTo>
                  <a:pt x="32" y="49"/>
                  <a:pt x="33" y="48"/>
                  <a:pt x="34" y="46"/>
                </a:cubicBezTo>
                <a:cubicBezTo>
                  <a:pt x="35" y="44"/>
                  <a:pt x="35" y="43"/>
                  <a:pt x="35" y="41"/>
                </a:cubicBezTo>
                <a:cubicBezTo>
                  <a:pt x="35" y="39"/>
                  <a:pt x="35" y="38"/>
                  <a:pt x="34" y="36"/>
                </a:cubicBezTo>
                <a:cubicBezTo>
                  <a:pt x="33" y="35"/>
                  <a:pt x="32" y="33"/>
                  <a:pt x="31" y="32"/>
                </a:cubicBezTo>
                <a:cubicBezTo>
                  <a:pt x="30" y="31"/>
                  <a:pt x="29" y="30"/>
                  <a:pt x="27" y="29"/>
                </a:cubicBezTo>
                <a:cubicBezTo>
                  <a:pt x="25" y="29"/>
                  <a:pt x="24" y="28"/>
                  <a:pt x="22" y="28"/>
                </a:cubicBezTo>
                <a:cubicBezTo>
                  <a:pt x="20" y="28"/>
                  <a:pt x="19" y="29"/>
                  <a:pt x="17" y="29"/>
                </a:cubicBezTo>
                <a:cubicBezTo>
                  <a:pt x="15" y="30"/>
                  <a:pt x="14" y="31"/>
                  <a:pt x="13" y="32"/>
                </a:cubicBezTo>
                <a:cubicBezTo>
                  <a:pt x="12" y="33"/>
                  <a:pt x="11" y="35"/>
                  <a:pt x="10" y="36"/>
                </a:cubicBezTo>
                <a:cubicBezTo>
                  <a:pt x="9" y="38"/>
                  <a:pt x="9" y="39"/>
                  <a:pt x="9" y="41"/>
                </a:cubicBezTo>
                <a:cubicBezTo>
                  <a:pt x="9" y="43"/>
                  <a:pt x="9" y="44"/>
                  <a:pt x="10" y="46"/>
                </a:cubicBezTo>
                <a:cubicBezTo>
                  <a:pt x="11" y="48"/>
                  <a:pt x="12" y="49"/>
                  <a:pt x="13" y="50"/>
                </a:cubicBezTo>
                <a:cubicBezTo>
                  <a:pt x="14" y="51"/>
                  <a:pt x="15" y="52"/>
                  <a:pt x="17" y="53"/>
                </a:cubicBezTo>
                <a:cubicBezTo>
                  <a:pt x="19" y="54"/>
                  <a:pt x="20" y="54"/>
                  <a:pt x="22" y="54"/>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3" name="Freeform 34">
            <a:extLst>
              <a:ext uri="{FF2B5EF4-FFF2-40B4-BE49-F238E27FC236}">
                <a16:creationId xmlns:a16="http://schemas.microsoft.com/office/drawing/2014/main" id="{E5267692-B523-8447-870C-61C3DF375F16}"/>
              </a:ext>
            </a:extLst>
          </p:cNvPr>
          <p:cNvSpPr>
            <a:spLocks noEditPoints="1"/>
          </p:cNvSpPr>
          <p:nvPr/>
        </p:nvSpPr>
        <p:spPr bwMode="auto">
          <a:xfrm>
            <a:off x="6892131" y="3031331"/>
            <a:ext cx="493712" cy="490537"/>
          </a:xfrm>
          <a:custGeom>
            <a:avLst/>
            <a:gdLst/>
            <a:ahLst/>
            <a:cxnLst>
              <a:cxn ang="0">
                <a:pos x="69" y="2"/>
              </a:cxn>
              <a:cxn ang="0">
                <a:pos x="57" y="0"/>
              </a:cxn>
              <a:cxn ang="0">
                <a:pos x="77" y="5"/>
              </a:cxn>
              <a:cxn ang="0">
                <a:pos x="77" y="5"/>
              </a:cxn>
              <a:cxn ang="0">
                <a:pos x="49" y="4"/>
              </a:cxn>
              <a:cxn ang="0">
                <a:pos x="86" y="7"/>
              </a:cxn>
              <a:cxn ang="0">
                <a:pos x="89" y="6"/>
              </a:cxn>
              <a:cxn ang="0">
                <a:pos x="37" y="6"/>
              </a:cxn>
              <a:cxn ang="0">
                <a:pos x="95" y="11"/>
              </a:cxn>
              <a:cxn ang="0">
                <a:pos x="98" y="10"/>
              </a:cxn>
              <a:cxn ang="0">
                <a:pos x="28" y="12"/>
              </a:cxn>
              <a:cxn ang="0">
                <a:pos x="103" y="16"/>
              </a:cxn>
              <a:cxn ang="0">
                <a:pos x="106" y="13"/>
              </a:cxn>
              <a:cxn ang="0">
                <a:pos x="20" y="18"/>
              </a:cxn>
              <a:cxn ang="0">
                <a:pos x="112" y="23"/>
              </a:cxn>
              <a:cxn ang="0">
                <a:pos x="114" y="23"/>
              </a:cxn>
              <a:cxn ang="0">
                <a:pos x="13" y="26"/>
              </a:cxn>
              <a:cxn ang="0">
                <a:pos x="117" y="30"/>
              </a:cxn>
              <a:cxn ang="0">
                <a:pos x="118" y="31"/>
              </a:cxn>
              <a:cxn ang="0">
                <a:pos x="11" y="34"/>
              </a:cxn>
              <a:cxn ang="0">
                <a:pos x="122" y="39"/>
              </a:cxn>
              <a:cxn ang="0">
                <a:pos x="124" y="40"/>
              </a:cxn>
              <a:cxn ang="0">
                <a:pos x="4" y="44"/>
              </a:cxn>
              <a:cxn ang="0">
                <a:pos x="127" y="49"/>
              </a:cxn>
              <a:cxn ang="0">
                <a:pos x="129" y="46"/>
              </a:cxn>
              <a:cxn ang="0">
                <a:pos x="1" y="54"/>
              </a:cxn>
              <a:cxn ang="0">
                <a:pos x="3" y="57"/>
              </a:cxn>
              <a:cxn ang="0">
                <a:pos x="131" y="57"/>
              </a:cxn>
              <a:cxn ang="0">
                <a:pos x="0" y="65"/>
              </a:cxn>
              <a:cxn ang="0">
                <a:pos x="2" y="67"/>
              </a:cxn>
              <a:cxn ang="0">
                <a:pos x="132" y="66"/>
              </a:cxn>
              <a:cxn ang="0">
                <a:pos x="1" y="75"/>
              </a:cxn>
              <a:cxn ang="0">
                <a:pos x="129" y="78"/>
              </a:cxn>
              <a:cxn ang="0">
                <a:pos x="131" y="76"/>
              </a:cxn>
              <a:cxn ang="0">
                <a:pos x="3" y="85"/>
              </a:cxn>
              <a:cxn ang="0">
                <a:pos x="5" y="87"/>
              </a:cxn>
              <a:cxn ang="0">
                <a:pos x="127" y="83"/>
              </a:cxn>
              <a:cxn ang="0">
                <a:pos x="7" y="95"/>
              </a:cxn>
              <a:cxn ang="0">
                <a:pos x="11" y="93"/>
              </a:cxn>
              <a:cxn ang="0">
                <a:pos x="121" y="94"/>
              </a:cxn>
              <a:cxn ang="0">
                <a:pos x="125" y="96"/>
              </a:cxn>
              <a:cxn ang="0">
                <a:pos x="13" y="101"/>
              </a:cxn>
              <a:cxn ang="0">
                <a:pos x="116" y="105"/>
              </a:cxn>
              <a:cxn ang="0">
                <a:pos x="118" y="105"/>
              </a:cxn>
              <a:cxn ang="0">
                <a:pos x="22" y="109"/>
              </a:cxn>
              <a:cxn ang="0">
                <a:pos x="109" y="109"/>
              </a:cxn>
              <a:cxn ang="0">
                <a:pos x="28" y="119"/>
              </a:cxn>
              <a:cxn ang="0">
                <a:pos x="30" y="118"/>
              </a:cxn>
              <a:cxn ang="0">
                <a:pos x="102" y="115"/>
              </a:cxn>
              <a:cxn ang="0">
                <a:pos x="37" y="124"/>
              </a:cxn>
              <a:cxn ang="0">
                <a:pos x="38" y="120"/>
              </a:cxn>
              <a:cxn ang="0">
                <a:pos x="93" y="123"/>
              </a:cxn>
              <a:cxn ang="0">
                <a:pos x="95" y="122"/>
              </a:cxn>
              <a:cxn ang="0">
                <a:pos x="45" y="128"/>
              </a:cxn>
              <a:cxn ang="0">
                <a:pos x="46" y="128"/>
              </a:cxn>
              <a:cxn ang="0">
                <a:pos x="88" y="126"/>
              </a:cxn>
              <a:cxn ang="0">
                <a:pos x="56" y="130"/>
              </a:cxn>
              <a:cxn ang="0">
                <a:pos x="58" y="129"/>
              </a:cxn>
              <a:cxn ang="0">
                <a:pos x="75" y="126"/>
              </a:cxn>
              <a:cxn ang="0">
                <a:pos x="66" y="131"/>
              </a:cxn>
              <a:cxn ang="0">
                <a:pos x="66" y="131"/>
              </a:cxn>
            </a:cxnLst>
            <a:rect l="0" t="0" r="r" b="b"/>
            <a:pathLst>
              <a:path w="132" h="131">
                <a:moveTo>
                  <a:pt x="67" y="4"/>
                </a:moveTo>
                <a:cubicBezTo>
                  <a:pt x="66" y="4"/>
                  <a:pt x="65" y="3"/>
                  <a:pt x="65" y="2"/>
                </a:cubicBezTo>
                <a:cubicBezTo>
                  <a:pt x="65" y="1"/>
                  <a:pt x="66" y="0"/>
                  <a:pt x="67" y="0"/>
                </a:cubicBezTo>
                <a:cubicBezTo>
                  <a:pt x="67" y="0"/>
                  <a:pt x="67" y="0"/>
                  <a:pt x="67" y="0"/>
                </a:cubicBezTo>
                <a:cubicBezTo>
                  <a:pt x="68" y="0"/>
                  <a:pt x="69" y="1"/>
                  <a:pt x="69" y="2"/>
                </a:cubicBezTo>
                <a:cubicBezTo>
                  <a:pt x="69" y="3"/>
                  <a:pt x="68" y="4"/>
                  <a:pt x="67" y="4"/>
                </a:cubicBezTo>
                <a:close/>
                <a:moveTo>
                  <a:pt x="57" y="4"/>
                </a:moveTo>
                <a:cubicBezTo>
                  <a:pt x="56" y="4"/>
                  <a:pt x="55" y="4"/>
                  <a:pt x="55" y="3"/>
                </a:cubicBezTo>
                <a:cubicBezTo>
                  <a:pt x="55" y="1"/>
                  <a:pt x="56" y="0"/>
                  <a:pt x="57" y="0"/>
                </a:cubicBezTo>
                <a:cubicBezTo>
                  <a:pt x="57" y="0"/>
                  <a:pt x="57" y="0"/>
                  <a:pt x="57" y="0"/>
                </a:cubicBezTo>
                <a:cubicBezTo>
                  <a:pt x="58" y="0"/>
                  <a:pt x="59" y="1"/>
                  <a:pt x="59" y="2"/>
                </a:cubicBezTo>
                <a:cubicBezTo>
                  <a:pt x="59" y="3"/>
                  <a:pt x="59" y="4"/>
                  <a:pt x="57" y="4"/>
                </a:cubicBezTo>
                <a:close/>
                <a:moveTo>
                  <a:pt x="77" y="5"/>
                </a:moveTo>
                <a:cubicBezTo>
                  <a:pt x="77" y="5"/>
                  <a:pt x="77" y="5"/>
                  <a:pt x="77" y="5"/>
                </a:cubicBezTo>
                <a:cubicBezTo>
                  <a:pt x="77" y="5"/>
                  <a:pt x="77" y="5"/>
                  <a:pt x="77" y="5"/>
                </a:cubicBezTo>
                <a:cubicBezTo>
                  <a:pt x="76" y="5"/>
                  <a:pt x="75" y="3"/>
                  <a:pt x="75" y="2"/>
                </a:cubicBezTo>
                <a:cubicBezTo>
                  <a:pt x="75" y="1"/>
                  <a:pt x="76" y="0"/>
                  <a:pt x="77" y="1"/>
                </a:cubicBezTo>
                <a:cubicBezTo>
                  <a:pt x="77" y="1"/>
                  <a:pt x="77" y="1"/>
                  <a:pt x="77" y="1"/>
                </a:cubicBezTo>
                <a:cubicBezTo>
                  <a:pt x="79" y="1"/>
                  <a:pt x="79" y="2"/>
                  <a:pt x="79" y="3"/>
                </a:cubicBezTo>
                <a:cubicBezTo>
                  <a:pt x="79" y="4"/>
                  <a:pt x="78" y="5"/>
                  <a:pt x="77" y="5"/>
                </a:cubicBezTo>
                <a:close/>
                <a:moveTo>
                  <a:pt x="47" y="7"/>
                </a:moveTo>
                <a:cubicBezTo>
                  <a:pt x="46" y="7"/>
                  <a:pt x="45" y="6"/>
                  <a:pt x="45" y="5"/>
                </a:cubicBezTo>
                <a:cubicBezTo>
                  <a:pt x="45" y="4"/>
                  <a:pt x="46" y="3"/>
                  <a:pt x="47" y="2"/>
                </a:cubicBezTo>
                <a:cubicBezTo>
                  <a:pt x="47" y="2"/>
                  <a:pt x="47" y="2"/>
                  <a:pt x="47" y="2"/>
                </a:cubicBezTo>
                <a:cubicBezTo>
                  <a:pt x="48" y="2"/>
                  <a:pt x="49" y="3"/>
                  <a:pt x="49" y="4"/>
                </a:cubicBezTo>
                <a:cubicBezTo>
                  <a:pt x="50" y="5"/>
                  <a:pt x="49" y="6"/>
                  <a:pt x="48" y="7"/>
                </a:cubicBezTo>
                <a:cubicBezTo>
                  <a:pt x="48" y="7"/>
                  <a:pt x="48" y="7"/>
                  <a:pt x="48" y="7"/>
                </a:cubicBezTo>
                <a:lnTo>
                  <a:pt x="47" y="7"/>
                </a:lnTo>
                <a:close/>
                <a:moveTo>
                  <a:pt x="87" y="7"/>
                </a:moveTo>
                <a:cubicBezTo>
                  <a:pt x="86" y="7"/>
                  <a:pt x="86" y="7"/>
                  <a:pt x="86" y="7"/>
                </a:cubicBezTo>
                <a:cubicBezTo>
                  <a:pt x="86" y="7"/>
                  <a:pt x="86" y="7"/>
                  <a:pt x="86" y="7"/>
                </a:cubicBezTo>
                <a:cubicBezTo>
                  <a:pt x="85" y="7"/>
                  <a:pt x="84" y="6"/>
                  <a:pt x="85" y="4"/>
                </a:cubicBezTo>
                <a:cubicBezTo>
                  <a:pt x="85" y="3"/>
                  <a:pt x="86" y="3"/>
                  <a:pt x="87" y="3"/>
                </a:cubicBezTo>
                <a:cubicBezTo>
                  <a:pt x="88" y="3"/>
                  <a:pt x="88" y="3"/>
                  <a:pt x="88" y="3"/>
                </a:cubicBezTo>
                <a:cubicBezTo>
                  <a:pt x="89" y="4"/>
                  <a:pt x="89" y="5"/>
                  <a:pt x="89" y="6"/>
                </a:cubicBezTo>
                <a:cubicBezTo>
                  <a:pt x="89" y="7"/>
                  <a:pt x="88" y="7"/>
                  <a:pt x="87" y="7"/>
                </a:cubicBezTo>
                <a:close/>
                <a:moveTo>
                  <a:pt x="38" y="10"/>
                </a:moveTo>
                <a:cubicBezTo>
                  <a:pt x="37" y="10"/>
                  <a:pt x="36" y="10"/>
                  <a:pt x="36" y="9"/>
                </a:cubicBezTo>
                <a:cubicBezTo>
                  <a:pt x="36" y="8"/>
                  <a:pt x="36" y="7"/>
                  <a:pt x="37" y="6"/>
                </a:cubicBezTo>
                <a:cubicBezTo>
                  <a:pt x="37" y="6"/>
                  <a:pt x="37" y="6"/>
                  <a:pt x="37" y="6"/>
                </a:cubicBezTo>
                <a:cubicBezTo>
                  <a:pt x="38" y="6"/>
                  <a:pt x="39" y="6"/>
                  <a:pt x="40" y="7"/>
                </a:cubicBezTo>
                <a:cubicBezTo>
                  <a:pt x="40" y="8"/>
                  <a:pt x="40" y="10"/>
                  <a:pt x="39" y="10"/>
                </a:cubicBezTo>
                <a:lnTo>
                  <a:pt x="38" y="10"/>
                </a:lnTo>
                <a:close/>
                <a:moveTo>
                  <a:pt x="96" y="11"/>
                </a:moveTo>
                <a:cubicBezTo>
                  <a:pt x="95" y="11"/>
                  <a:pt x="95" y="11"/>
                  <a:pt x="95" y="11"/>
                </a:cubicBezTo>
                <a:cubicBezTo>
                  <a:pt x="95" y="11"/>
                  <a:pt x="95" y="11"/>
                  <a:pt x="95" y="11"/>
                </a:cubicBezTo>
                <a:cubicBezTo>
                  <a:pt x="94" y="10"/>
                  <a:pt x="94" y="9"/>
                  <a:pt x="94" y="8"/>
                </a:cubicBezTo>
                <a:cubicBezTo>
                  <a:pt x="95" y="7"/>
                  <a:pt x="96" y="7"/>
                  <a:pt x="97" y="7"/>
                </a:cubicBezTo>
                <a:cubicBezTo>
                  <a:pt x="97" y="7"/>
                  <a:pt x="97" y="7"/>
                  <a:pt x="97" y="7"/>
                </a:cubicBezTo>
                <a:cubicBezTo>
                  <a:pt x="98" y="8"/>
                  <a:pt x="99" y="9"/>
                  <a:pt x="98" y="10"/>
                </a:cubicBezTo>
                <a:cubicBezTo>
                  <a:pt x="98" y="11"/>
                  <a:pt x="97" y="11"/>
                  <a:pt x="96" y="11"/>
                </a:cubicBezTo>
                <a:close/>
                <a:moveTo>
                  <a:pt x="29" y="15"/>
                </a:moveTo>
                <a:cubicBezTo>
                  <a:pt x="29" y="15"/>
                  <a:pt x="28" y="15"/>
                  <a:pt x="28" y="15"/>
                </a:cubicBezTo>
                <a:cubicBezTo>
                  <a:pt x="27" y="14"/>
                  <a:pt x="27" y="12"/>
                  <a:pt x="28" y="12"/>
                </a:cubicBezTo>
                <a:cubicBezTo>
                  <a:pt x="28" y="12"/>
                  <a:pt x="28" y="12"/>
                  <a:pt x="28" y="12"/>
                </a:cubicBezTo>
                <a:cubicBezTo>
                  <a:pt x="29" y="11"/>
                  <a:pt x="30" y="11"/>
                  <a:pt x="31" y="12"/>
                </a:cubicBezTo>
                <a:cubicBezTo>
                  <a:pt x="32" y="13"/>
                  <a:pt x="32" y="14"/>
                  <a:pt x="31" y="15"/>
                </a:cubicBezTo>
                <a:cubicBezTo>
                  <a:pt x="30" y="15"/>
                  <a:pt x="30" y="15"/>
                  <a:pt x="29" y="15"/>
                </a:cubicBezTo>
                <a:close/>
                <a:moveTo>
                  <a:pt x="105" y="17"/>
                </a:moveTo>
                <a:cubicBezTo>
                  <a:pt x="104" y="17"/>
                  <a:pt x="104" y="17"/>
                  <a:pt x="103" y="16"/>
                </a:cubicBezTo>
                <a:cubicBezTo>
                  <a:pt x="103" y="16"/>
                  <a:pt x="103" y="16"/>
                  <a:pt x="103" y="16"/>
                </a:cubicBezTo>
                <a:cubicBezTo>
                  <a:pt x="102" y="15"/>
                  <a:pt x="102" y="14"/>
                  <a:pt x="103" y="13"/>
                </a:cubicBezTo>
                <a:cubicBezTo>
                  <a:pt x="103" y="12"/>
                  <a:pt x="105" y="12"/>
                  <a:pt x="106" y="13"/>
                </a:cubicBezTo>
                <a:cubicBezTo>
                  <a:pt x="104" y="14"/>
                  <a:pt x="104" y="14"/>
                  <a:pt x="104" y="14"/>
                </a:cubicBezTo>
                <a:cubicBezTo>
                  <a:pt x="106" y="13"/>
                  <a:pt x="106" y="13"/>
                  <a:pt x="106" y="13"/>
                </a:cubicBezTo>
                <a:cubicBezTo>
                  <a:pt x="107" y="14"/>
                  <a:pt x="107" y="15"/>
                  <a:pt x="106" y="16"/>
                </a:cubicBezTo>
                <a:cubicBezTo>
                  <a:pt x="106" y="16"/>
                  <a:pt x="105" y="17"/>
                  <a:pt x="105" y="17"/>
                </a:cubicBezTo>
                <a:close/>
                <a:moveTo>
                  <a:pt x="22" y="22"/>
                </a:moveTo>
                <a:cubicBezTo>
                  <a:pt x="21" y="22"/>
                  <a:pt x="21" y="22"/>
                  <a:pt x="20" y="21"/>
                </a:cubicBezTo>
                <a:cubicBezTo>
                  <a:pt x="19" y="20"/>
                  <a:pt x="19" y="19"/>
                  <a:pt x="20" y="18"/>
                </a:cubicBezTo>
                <a:cubicBezTo>
                  <a:pt x="20" y="18"/>
                  <a:pt x="20" y="18"/>
                  <a:pt x="20" y="18"/>
                </a:cubicBezTo>
                <a:cubicBezTo>
                  <a:pt x="21" y="17"/>
                  <a:pt x="22" y="17"/>
                  <a:pt x="23" y="18"/>
                </a:cubicBezTo>
                <a:cubicBezTo>
                  <a:pt x="24" y="19"/>
                  <a:pt x="24" y="20"/>
                  <a:pt x="23" y="21"/>
                </a:cubicBezTo>
                <a:cubicBezTo>
                  <a:pt x="23" y="22"/>
                  <a:pt x="22" y="22"/>
                  <a:pt x="22" y="22"/>
                </a:cubicBezTo>
                <a:close/>
                <a:moveTo>
                  <a:pt x="112" y="23"/>
                </a:moveTo>
                <a:cubicBezTo>
                  <a:pt x="111" y="23"/>
                  <a:pt x="111" y="23"/>
                  <a:pt x="111" y="23"/>
                </a:cubicBezTo>
                <a:cubicBezTo>
                  <a:pt x="110" y="22"/>
                  <a:pt x="110" y="20"/>
                  <a:pt x="111" y="20"/>
                </a:cubicBezTo>
                <a:cubicBezTo>
                  <a:pt x="111" y="19"/>
                  <a:pt x="113" y="19"/>
                  <a:pt x="113" y="20"/>
                </a:cubicBezTo>
                <a:cubicBezTo>
                  <a:pt x="114" y="20"/>
                  <a:pt x="114" y="20"/>
                  <a:pt x="114" y="20"/>
                </a:cubicBezTo>
                <a:cubicBezTo>
                  <a:pt x="114" y="21"/>
                  <a:pt x="114" y="22"/>
                  <a:pt x="114" y="23"/>
                </a:cubicBezTo>
                <a:cubicBezTo>
                  <a:pt x="113" y="23"/>
                  <a:pt x="113" y="23"/>
                  <a:pt x="112" y="23"/>
                </a:cubicBezTo>
                <a:close/>
                <a:moveTo>
                  <a:pt x="15" y="29"/>
                </a:moveTo>
                <a:cubicBezTo>
                  <a:pt x="15" y="29"/>
                  <a:pt x="14" y="29"/>
                  <a:pt x="14" y="29"/>
                </a:cubicBezTo>
                <a:cubicBezTo>
                  <a:pt x="13" y="28"/>
                  <a:pt x="13" y="27"/>
                  <a:pt x="13" y="26"/>
                </a:cubicBezTo>
                <a:cubicBezTo>
                  <a:pt x="13" y="26"/>
                  <a:pt x="13" y="26"/>
                  <a:pt x="13" y="26"/>
                </a:cubicBezTo>
                <a:cubicBezTo>
                  <a:pt x="14" y="25"/>
                  <a:pt x="15" y="25"/>
                  <a:pt x="16" y="26"/>
                </a:cubicBezTo>
                <a:cubicBezTo>
                  <a:pt x="17" y="26"/>
                  <a:pt x="17" y="28"/>
                  <a:pt x="17" y="29"/>
                </a:cubicBezTo>
                <a:cubicBezTo>
                  <a:pt x="16" y="29"/>
                  <a:pt x="16" y="29"/>
                  <a:pt x="15" y="29"/>
                </a:cubicBezTo>
                <a:close/>
                <a:moveTo>
                  <a:pt x="118" y="31"/>
                </a:moveTo>
                <a:cubicBezTo>
                  <a:pt x="118" y="31"/>
                  <a:pt x="117" y="31"/>
                  <a:pt x="117" y="30"/>
                </a:cubicBezTo>
                <a:cubicBezTo>
                  <a:pt x="116" y="29"/>
                  <a:pt x="116" y="28"/>
                  <a:pt x="117" y="27"/>
                </a:cubicBezTo>
                <a:cubicBezTo>
                  <a:pt x="118" y="27"/>
                  <a:pt x="119" y="27"/>
                  <a:pt x="120" y="28"/>
                </a:cubicBezTo>
                <a:cubicBezTo>
                  <a:pt x="120" y="28"/>
                  <a:pt x="120" y="28"/>
                  <a:pt x="120" y="28"/>
                </a:cubicBezTo>
                <a:cubicBezTo>
                  <a:pt x="121" y="29"/>
                  <a:pt x="121" y="30"/>
                  <a:pt x="120" y="31"/>
                </a:cubicBezTo>
                <a:cubicBezTo>
                  <a:pt x="119" y="31"/>
                  <a:pt x="119" y="31"/>
                  <a:pt x="118" y="31"/>
                </a:cubicBezTo>
                <a:close/>
                <a:moveTo>
                  <a:pt x="10" y="38"/>
                </a:moveTo>
                <a:cubicBezTo>
                  <a:pt x="9" y="38"/>
                  <a:pt x="9" y="38"/>
                  <a:pt x="9" y="38"/>
                </a:cubicBezTo>
                <a:cubicBezTo>
                  <a:pt x="8" y="37"/>
                  <a:pt x="7" y="36"/>
                  <a:pt x="8" y="35"/>
                </a:cubicBezTo>
                <a:cubicBezTo>
                  <a:pt x="8" y="35"/>
                  <a:pt x="8" y="35"/>
                  <a:pt x="8" y="35"/>
                </a:cubicBezTo>
                <a:cubicBezTo>
                  <a:pt x="8" y="34"/>
                  <a:pt x="10" y="33"/>
                  <a:pt x="11" y="34"/>
                </a:cubicBezTo>
                <a:cubicBezTo>
                  <a:pt x="12" y="34"/>
                  <a:pt x="12" y="36"/>
                  <a:pt x="12" y="37"/>
                </a:cubicBezTo>
                <a:cubicBezTo>
                  <a:pt x="12" y="37"/>
                  <a:pt x="12" y="37"/>
                  <a:pt x="12" y="37"/>
                </a:cubicBezTo>
                <a:cubicBezTo>
                  <a:pt x="11" y="38"/>
                  <a:pt x="10" y="38"/>
                  <a:pt x="10" y="38"/>
                </a:cubicBezTo>
                <a:close/>
                <a:moveTo>
                  <a:pt x="123" y="40"/>
                </a:moveTo>
                <a:cubicBezTo>
                  <a:pt x="123" y="40"/>
                  <a:pt x="122" y="39"/>
                  <a:pt x="122" y="39"/>
                </a:cubicBezTo>
                <a:cubicBezTo>
                  <a:pt x="122" y="38"/>
                  <a:pt x="122" y="38"/>
                  <a:pt x="122" y="38"/>
                </a:cubicBezTo>
                <a:cubicBezTo>
                  <a:pt x="121" y="37"/>
                  <a:pt x="121" y="36"/>
                  <a:pt x="122" y="36"/>
                </a:cubicBezTo>
                <a:cubicBezTo>
                  <a:pt x="124" y="35"/>
                  <a:pt x="125" y="36"/>
                  <a:pt x="125" y="37"/>
                </a:cubicBezTo>
                <a:cubicBezTo>
                  <a:pt x="125" y="37"/>
                  <a:pt x="125" y="37"/>
                  <a:pt x="125" y="37"/>
                </a:cubicBezTo>
                <a:cubicBezTo>
                  <a:pt x="126" y="38"/>
                  <a:pt x="125" y="39"/>
                  <a:pt x="124" y="40"/>
                </a:cubicBezTo>
                <a:lnTo>
                  <a:pt x="123" y="40"/>
                </a:lnTo>
                <a:close/>
                <a:moveTo>
                  <a:pt x="6" y="47"/>
                </a:moveTo>
                <a:cubicBezTo>
                  <a:pt x="5" y="47"/>
                  <a:pt x="5" y="47"/>
                  <a:pt x="5" y="47"/>
                </a:cubicBezTo>
                <a:cubicBezTo>
                  <a:pt x="4" y="47"/>
                  <a:pt x="3" y="45"/>
                  <a:pt x="4" y="44"/>
                </a:cubicBezTo>
                <a:cubicBezTo>
                  <a:pt x="4" y="44"/>
                  <a:pt x="4" y="44"/>
                  <a:pt x="4" y="44"/>
                </a:cubicBezTo>
                <a:cubicBezTo>
                  <a:pt x="4" y="43"/>
                  <a:pt x="5" y="43"/>
                  <a:pt x="6" y="43"/>
                </a:cubicBezTo>
                <a:cubicBezTo>
                  <a:pt x="8" y="43"/>
                  <a:pt x="8" y="44"/>
                  <a:pt x="8" y="46"/>
                </a:cubicBezTo>
                <a:cubicBezTo>
                  <a:pt x="8" y="46"/>
                  <a:pt x="8" y="46"/>
                  <a:pt x="8" y="46"/>
                </a:cubicBezTo>
                <a:cubicBezTo>
                  <a:pt x="7" y="47"/>
                  <a:pt x="7" y="47"/>
                  <a:pt x="6" y="47"/>
                </a:cubicBezTo>
                <a:close/>
                <a:moveTo>
                  <a:pt x="127" y="49"/>
                </a:moveTo>
                <a:cubicBezTo>
                  <a:pt x="126" y="49"/>
                  <a:pt x="125" y="49"/>
                  <a:pt x="125" y="48"/>
                </a:cubicBezTo>
                <a:cubicBezTo>
                  <a:pt x="125" y="47"/>
                  <a:pt x="125" y="47"/>
                  <a:pt x="125" y="47"/>
                </a:cubicBezTo>
                <a:cubicBezTo>
                  <a:pt x="125" y="46"/>
                  <a:pt x="125" y="45"/>
                  <a:pt x="126" y="45"/>
                </a:cubicBezTo>
                <a:cubicBezTo>
                  <a:pt x="128" y="44"/>
                  <a:pt x="129" y="45"/>
                  <a:pt x="129" y="46"/>
                </a:cubicBezTo>
                <a:cubicBezTo>
                  <a:pt x="129" y="46"/>
                  <a:pt x="129" y="46"/>
                  <a:pt x="129" y="46"/>
                </a:cubicBezTo>
                <a:cubicBezTo>
                  <a:pt x="130" y="47"/>
                  <a:pt x="129" y="49"/>
                  <a:pt x="128" y="49"/>
                </a:cubicBezTo>
                <a:lnTo>
                  <a:pt x="127" y="49"/>
                </a:lnTo>
                <a:close/>
                <a:moveTo>
                  <a:pt x="3" y="57"/>
                </a:moveTo>
                <a:cubicBezTo>
                  <a:pt x="3" y="57"/>
                  <a:pt x="3" y="57"/>
                  <a:pt x="3" y="57"/>
                </a:cubicBezTo>
                <a:cubicBezTo>
                  <a:pt x="2" y="57"/>
                  <a:pt x="1" y="56"/>
                  <a:pt x="1" y="54"/>
                </a:cubicBezTo>
                <a:cubicBezTo>
                  <a:pt x="1" y="54"/>
                  <a:pt x="1" y="54"/>
                  <a:pt x="1" y="54"/>
                </a:cubicBezTo>
                <a:cubicBezTo>
                  <a:pt x="1" y="53"/>
                  <a:pt x="2" y="52"/>
                  <a:pt x="4" y="53"/>
                </a:cubicBezTo>
                <a:cubicBezTo>
                  <a:pt x="5" y="53"/>
                  <a:pt x="6" y="54"/>
                  <a:pt x="5" y="55"/>
                </a:cubicBezTo>
                <a:cubicBezTo>
                  <a:pt x="5" y="55"/>
                  <a:pt x="5" y="55"/>
                  <a:pt x="5" y="55"/>
                </a:cubicBezTo>
                <a:cubicBezTo>
                  <a:pt x="5" y="56"/>
                  <a:pt x="4" y="57"/>
                  <a:pt x="3" y="57"/>
                </a:cubicBezTo>
                <a:close/>
                <a:moveTo>
                  <a:pt x="129" y="59"/>
                </a:moveTo>
                <a:cubicBezTo>
                  <a:pt x="128" y="59"/>
                  <a:pt x="127" y="58"/>
                  <a:pt x="127" y="57"/>
                </a:cubicBezTo>
                <a:cubicBezTo>
                  <a:pt x="127" y="56"/>
                  <a:pt x="128" y="55"/>
                  <a:pt x="129" y="55"/>
                </a:cubicBezTo>
                <a:cubicBezTo>
                  <a:pt x="130" y="54"/>
                  <a:pt x="131" y="55"/>
                  <a:pt x="131" y="56"/>
                </a:cubicBezTo>
                <a:cubicBezTo>
                  <a:pt x="131" y="57"/>
                  <a:pt x="131" y="57"/>
                  <a:pt x="131" y="57"/>
                </a:cubicBezTo>
                <a:cubicBezTo>
                  <a:pt x="132" y="58"/>
                  <a:pt x="131" y="59"/>
                  <a:pt x="130" y="59"/>
                </a:cubicBezTo>
                <a:lnTo>
                  <a:pt x="129" y="59"/>
                </a:lnTo>
                <a:close/>
                <a:moveTo>
                  <a:pt x="2" y="67"/>
                </a:moveTo>
                <a:cubicBezTo>
                  <a:pt x="2" y="67"/>
                  <a:pt x="2" y="67"/>
                  <a:pt x="2" y="67"/>
                </a:cubicBezTo>
                <a:cubicBezTo>
                  <a:pt x="1" y="67"/>
                  <a:pt x="0" y="66"/>
                  <a:pt x="0" y="65"/>
                </a:cubicBezTo>
                <a:cubicBezTo>
                  <a:pt x="0" y="65"/>
                  <a:pt x="0" y="65"/>
                  <a:pt x="0" y="65"/>
                </a:cubicBezTo>
                <a:cubicBezTo>
                  <a:pt x="0" y="63"/>
                  <a:pt x="1" y="63"/>
                  <a:pt x="2" y="63"/>
                </a:cubicBezTo>
                <a:cubicBezTo>
                  <a:pt x="2" y="63"/>
                  <a:pt x="2" y="63"/>
                  <a:pt x="2" y="63"/>
                </a:cubicBezTo>
                <a:cubicBezTo>
                  <a:pt x="4" y="63"/>
                  <a:pt x="5" y="64"/>
                  <a:pt x="4" y="65"/>
                </a:cubicBezTo>
                <a:cubicBezTo>
                  <a:pt x="4" y="66"/>
                  <a:pt x="4" y="67"/>
                  <a:pt x="2" y="67"/>
                </a:cubicBezTo>
                <a:close/>
                <a:moveTo>
                  <a:pt x="130" y="68"/>
                </a:moveTo>
                <a:cubicBezTo>
                  <a:pt x="129" y="68"/>
                  <a:pt x="128" y="67"/>
                  <a:pt x="128" y="66"/>
                </a:cubicBezTo>
                <a:cubicBezTo>
                  <a:pt x="128" y="64"/>
                  <a:pt x="129" y="63"/>
                  <a:pt x="130" y="63"/>
                </a:cubicBezTo>
                <a:cubicBezTo>
                  <a:pt x="131" y="63"/>
                  <a:pt x="132" y="64"/>
                  <a:pt x="132" y="65"/>
                </a:cubicBezTo>
                <a:cubicBezTo>
                  <a:pt x="132" y="66"/>
                  <a:pt x="132" y="66"/>
                  <a:pt x="132" y="66"/>
                </a:cubicBezTo>
                <a:cubicBezTo>
                  <a:pt x="132" y="67"/>
                  <a:pt x="131" y="68"/>
                  <a:pt x="130" y="68"/>
                </a:cubicBezTo>
                <a:close/>
                <a:moveTo>
                  <a:pt x="3" y="77"/>
                </a:moveTo>
                <a:cubicBezTo>
                  <a:pt x="2" y="77"/>
                  <a:pt x="1" y="76"/>
                  <a:pt x="1" y="75"/>
                </a:cubicBezTo>
                <a:cubicBezTo>
                  <a:pt x="3" y="75"/>
                  <a:pt x="3" y="75"/>
                  <a:pt x="3" y="75"/>
                </a:cubicBezTo>
                <a:cubicBezTo>
                  <a:pt x="1" y="75"/>
                  <a:pt x="1" y="75"/>
                  <a:pt x="1" y="75"/>
                </a:cubicBezTo>
                <a:cubicBezTo>
                  <a:pt x="1" y="74"/>
                  <a:pt x="2" y="73"/>
                  <a:pt x="3" y="73"/>
                </a:cubicBezTo>
                <a:cubicBezTo>
                  <a:pt x="4" y="72"/>
                  <a:pt x="5" y="73"/>
                  <a:pt x="5" y="74"/>
                </a:cubicBezTo>
                <a:cubicBezTo>
                  <a:pt x="5" y="74"/>
                  <a:pt x="5" y="74"/>
                  <a:pt x="5" y="74"/>
                </a:cubicBezTo>
                <a:cubicBezTo>
                  <a:pt x="5" y="76"/>
                  <a:pt x="5" y="77"/>
                  <a:pt x="3" y="77"/>
                </a:cubicBezTo>
                <a:close/>
                <a:moveTo>
                  <a:pt x="129" y="78"/>
                </a:moveTo>
                <a:cubicBezTo>
                  <a:pt x="129" y="78"/>
                  <a:pt x="129" y="78"/>
                  <a:pt x="129" y="78"/>
                </a:cubicBezTo>
                <a:cubicBezTo>
                  <a:pt x="128" y="77"/>
                  <a:pt x="127" y="76"/>
                  <a:pt x="127" y="75"/>
                </a:cubicBezTo>
                <a:cubicBezTo>
                  <a:pt x="127" y="74"/>
                  <a:pt x="128" y="73"/>
                  <a:pt x="129" y="73"/>
                </a:cubicBezTo>
                <a:cubicBezTo>
                  <a:pt x="131" y="74"/>
                  <a:pt x="131" y="75"/>
                  <a:pt x="131" y="76"/>
                </a:cubicBezTo>
                <a:cubicBezTo>
                  <a:pt x="131" y="76"/>
                  <a:pt x="131" y="76"/>
                  <a:pt x="131" y="76"/>
                </a:cubicBezTo>
                <a:cubicBezTo>
                  <a:pt x="131" y="77"/>
                  <a:pt x="130" y="78"/>
                  <a:pt x="129" y="78"/>
                </a:cubicBezTo>
                <a:close/>
                <a:moveTo>
                  <a:pt x="5" y="87"/>
                </a:moveTo>
                <a:cubicBezTo>
                  <a:pt x="4" y="87"/>
                  <a:pt x="4" y="86"/>
                  <a:pt x="3" y="85"/>
                </a:cubicBezTo>
                <a:cubicBezTo>
                  <a:pt x="5" y="85"/>
                  <a:pt x="5" y="85"/>
                  <a:pt x="5" y="85"/>
                </a:cubicBezTo>
                <a:cubicBezTo>
                  <a:pt x="3" y="85"/>
                  <a:pt x="3" y="85"/>
                  <a:pt x="3" y="85"/>
                </a:cubicBezTo>
                <a:cubicBezTo>
                  <a:pt x="3" y="84"/>
                  <a:pt x="3" y="83"/>
                  <a:pt x="5" y="82"/>
                </a:cubicBezTo>
                <a:cubicBezTo>
                  <a:pt x="6" y="82"/>
                  <a:pt x="7" y="83"/>
                  <a:pt x="7" y="84"/>
                </a:cubicBezTo>
                <a:cubicBezTo>
                  <a:pt x="7" y="84"/>
                  <a:pt x="7" y="84"/>
                  <a:pt x="7" y="84"/>
                </a:cubicBezTo>
                <a:cubicBezTo>
                  <a:pt x="8" y="85"/>
                  <a:pt x="7" y="86"/>
                  <a:pt x="6" y="87"/>
                </a:cubicBezTo>
                <a:lnTo>
                  <a:pt x="5" y="87"/>
                </a:lnTo>
                <a:close/>
                <a:moveTo>
                  <a:pt x="127" y="87"/>
                </a:moveTo>
                <a:cubicBezTo>
                  <a:pt x="126" y="87"/>
                  <a:pt x="126" y="87"/>
                  <a:pt x="126" y="87"/>
                </a:cubicBezTo>
                <a:cubicBezTo>
                  <a:pt x="125" y="87"/>
                  <a:pt x="124" y="86"/>
                  <a:pt x="125" y="85"/>
                </a:cubicBezTo>
                <a:cubicBezTo>
                  <a:pt x="125" y="85"/>
                  <a:pt x="125" y="85"/>
                  <a:pt x="125" y="85"/>
                </a:cubicBezTo>
                <a:cubicBezTo>
                  <a:pt x="125" y="83"/>
                  <a:pt x="126" y="83"/>
                  <a:pt x="127" y="83"/>
                </a:cubicBezTo>
                <a:cubicBezTo>
                  <a:pt x="129" y="84"/>
                  <a:pt x="129" y="85"/>
                  <a:pt x="129" y="86"/>
                </a:cubicBezTo>
                <a:cubicBezTo>
                  <a:pt x="129" y="86"/>
                  <a:pt x="129" y="86"/>
                  <a:pt x="129" y="86"/>
                </a:cubicBezTo>
                <a:cubicBezTo>
                  <a:pt x="128" y="87"/>
                  <a:pt x="128" y="87"/>
                  <a:pt x="127" y="87"/>
                </a:cubicBezTo>
                <a:close/>
                <a:moveTo>
                  <a:pt x="9" y="96"/>
                </a:moveTo>
                <a:cubicBezTo>
                  <a:pt x="8" y="96"/>
                  <a:pt x="8" y="96"/>
                  <a:pt x="7" y="95"/>
                </a:cubicBezTo>
                <a:cubicBezTo>
                  <a:pt x="9" y="94"/>
                  <a:pt x="9" y="94"/>
                  <a:pt x="9" y="94"/>
                </a:cubicBezTo>
                <a:cubicBezTo>
                  <a:pt x="7" y="95"/>
                  <a:pt x="7" y="95"/>
                  <a:pt x="7" y="95"/>
                </a:cubicBezTo>
                <a:cubicBezTo>
                  <a:pt x="7" y="94"/>
                  <a:pt x="7" y="92"/>
                  <a:pt x="8" y="92"/>
                </a:cubicBezTo>
                <a:cubicBezTo>
                  <a:pt x="9" y="91"/>
                  <a:pt x="10" y="92"/>
                  <a:pt x="11" y="93"/>
                </a:cubicBezTo>
                <a:cubicBezTo>
                  <a:pt x="11" y="93"/>
                  <a:pt x="11" y="93"/>
                  <a:pt x="11" y="93"/>
                </a:cubicBezTo>
                <a:cubicBezTo>
                  <a:pt x="11" y="94"/>
                  <a:pt x="11" y="95"/>
                  <a:pt x="10" y="96"/>
                </a:cubicBezTo>
                <a:lnTo>
                  <a:pt x="9" y="96"/>
                </a:lnTo>
                <a:close/>
                <a:moveTo>
                  <a:pt x="123" y="97"/>
                </a:moveTo>
                <a:cubicBezTo>
                  <a:pt x="122" y="96"/>
                  <a:pt x="122" y="96"/>
                  <a:pt x="122" y="96"/>
                </a:cubicBezTo>
                <a:cubicBezTo>
                  <a:pt x="121" y="96"/>
                  <a:pt x="120" y="95"/>
                  <a:pt x="121" y="94"/>
                </a:cubicBezTo>
                <a:cubicBezTo>
                  <a:pt x="121" y="93"/>
                  <a:pt x="121" y="93"/>
                  <a:pt x="121" y="93"/>
                </a:cubicBezTo>
                <a:cubicBezTo>
                  <a:pt x="122" y="92"/>
                  <a:pt x="123" y="92"/>
                  <a:pt x="124" y="93"/>
                </a:cubicBezTo>
                <a:cubicBezTo>
                  <a:pt x="125" y="93"/>
                  <a:pt x="125" y="94"/>
                  <a:pt x="125" y="95"/>
                </a:cubicBezTo>
                <a:cubicBezTo>
                  <a:pt x="123" y="94"/>
                  <a:pt x="123" y="94"/>
                  <a:pt x="123" y="94"/>
                </a:cubicBezTo>
                <a:cubicBezTo>
                  <a:pt x="125" y="96"/>
                  <a:pt x="125" y="96"/>
                  <a:pt x="125" y="96"/>
                </a:cubicBezTo>
                <a:cubicBezTo>
                  <a:pt x="124" y="96"/>
                  <a:pt x="124" y="97"/>
                  <a:pt x="123" y="97"/>
                </a:cubicBezTo>
                <a:close/>
                <a:moveTo>
                  <a:pt x="14" y="105"/>
                </a:moveTo>
                <a:cubicBezTo>
                  <a:pt x="14" y="105"/>
                  <a:pt x="13" y="104"/>
                  <a:pt x="13" y="104"/>
                </a:cubicBezTo>
                <a:cubicBezTo>
                  <a:pt x="12" y="104"/>
                  <a:pt x="12" y="104"/>
                  <a:pt x="12" y="104"/>
                </a:cubicBezTo>
                <a:cubicBezTo>
                  <a:pt x="12" y="103"/>
                  <a:pt x="12" y="101"/>
                  <a:pt x="13" y="101"/>
                </a:cubicBezTo>
                <a:cubicBezTo>
                  <a:pt x="14" y="100"/>
                  <a:pt x="15" y="100"/>
                  <a:pt x="16" y="101"/>
                </a:cubicBezTo>
                <a:cubicBezTo>
                  <a:pt x="17" y="102"/>
                  <a:pt x="16" y="103"/>
                  <a:pt x="15" y="104"/>
                </a:cubicBezTo>
                <a:cubicBezTo>
                  <a:pt x="15" y="104"/>
                  <a:pt x="15" y="105"/>
                  <a:pt x="14" y="105"/>
                </a:cubicBezTo>
                <a:close/>
                <a:moveTo>
                  <a:pt x="118" y="105"/>
                </a:moveTo>
                <a:cubicBezTo>
                  <a:pt x="117" y="105"/>
                  <a:pt x="117" y="105"/>
                  <a:pt x="116" y="105"/>
                </a:cubicBezTo>
                <a:cubicBezTo>
                  <a:pt x="115" y="104"/>
                  <a:pt x="115" y="103"/>
                  <a:pt x="116" y="102"/>
                </a:cubicBezTo>
                <a:cubicBezTo>
                  <a:pt x="116" y="101"/>
                  <a:pt x="118" y="101"/>
                  <a:pt x="119" y="101"/>
                </a:cubicBezTo>
                <a:cubicBezTo>
                  <a:pt x="120" y="102"/>
                  <a:pt x="120" y="103"/>
                  <a:pt x="119" y="104"/>
                </a:cubicBezTo>
                <a:cubicBezTo>
                  <a:pt x="119" y="104"/>
                  <a:pt x="119" y="104"/>
                  <a:pt x="119" y="104"/>
                </a:cubicBezTo>
                <a:cubicBezTo>
                  <a:pt x="119" y="105"/>
                  <a:pt x="118" y="105"/>
                  <a:pt x="118" y="105"/>
                </a:cubicBezTo>
                <a:close/>
                <a:moveTo>
                  <a:pt x="21" y="112"/>
                </a:moveTo>
                <a:cubicBezTo>
                  <a:pt x="20" y="112"/>
                  <a:pt x="20" y="112"/>
                  <a:pt x="19" y="112"/>
                </a:cubicBezTo>
                <a:cubicBezTo>
                  <a:pt x="19" y="112"/>
                  <a:pt x="19" y="112"/>
                  <a:pt x="19" y="112"/>
                </a:cubicBezTo>
                <a:cubicBezTo>
                  <a:pt x="18" y="111"/>
                  <a:pt x="18" y="109"/>
                  <a:pt x="19" y="109"/>
                </a:cubicBezTo>
                <a:cubicBezTo>
                  <a:pt x="20" y="108"/>
                  <a:pt x="21" y="108"/>
                  <a:pt x="22" y="109"/>
                </a:cubicBezTo>
                <a:cubicBezTo>
                  <a:pt x="23" y="109"/>
                  <a:pt x="23" y="111"/>
                  <a:pt x="22" y="112"/>
                </a:cubicBezTo>
                <a:cubicBezTo>
                  <a:pt x="22" y="112"/>
                  <a:pt x="21" y="112"/>
                  <a:pt x="21" y="112"/>
                </a:cubicBezTo>
                <a:close/>
                <a:moveTo>
                  <a:pt x="111" y="113"/>
                </a:moveTo>
                <a:cubicBezTo>
                  <a:pt x="110" y="113"/>
                  <a:pt x="110" y="113"/>
                  <a:pt x="109" y="112"/>
                </a:cubicBezTo>
                <a:cubicBezTo>
                  <a:pt x="109" y="111"/>
                  <a:pt x="109" y="110"/>
                  <a:pt x="109" y="109"/>
                </a:cubicBezTo>
                <a:cubicBezTo>
                  <a:pt x="110" y="108"/>
                  <a:pt x="112" y="108"/>
                  <a:pt x="113" y="109"/>
                </a:cubicBezTo>
                <a:cubicBezTo>
                  <a:pt x="113" y="110"/>
                  <a:pt x="113" y="111"/>
                  <a:pt x="113" y="112"/>
                </a:cubicBezTo>
                <a:cubicBezTo>
                  <a:pt x="112" y="112"/>
                  <a:pt x="112" y="112"/>
                  <a:pt x="112" y="112"/>
                </a:cubicBezTo>
                <a:cubicBezTo>
                  <a:pt x="112" y="113"/>
                  <a:pt x="111" y="113"/>
                  <a:pt x="111" y="113"/>
                </a:cubicBezTo>
                <a:close/>
                <a:moveTo>
                  <a:pt x="28" y="119"/>
                </a:moveTo>
                <a:cubicBezTo>
                  <a:pt x="28" y="119"/>
                  <a:pt x="27" y="119"/>
                  <a:pt x="27" y="118"/>
                </a:cubicBezTo>
                <a:cubicBezTo>
                  <a:pt x="27" y="118"/>
                  <a:pt x="27" y="118"/>
                  <a:pt x="27" y="118"/>
                </a:cubicBezTo>
                <a:cubicBezTo>
                  <a:pt x="26" y="118"/>
                  <a:pt x="26" y="116"/>
                  <a:pt x="26" y="115"/>
                </a:cubicBezTo>
                <a:cubicBezTo>
                  <a:pt x="27" y="114"/>
                  <a:pt x="29" y="114"/>
                  <a:pt x="29" y="115"/>
                </a:cubicBezTo>
                <a:cubicBezTo>
                  <a:pt x="30" y="116"/>
                  <a:pt x="31" y="117"/>
                  <a:pt x="30" y="118"/>
                </a:cubicBezTo>
                <a:cubicBezTo>
                  <a:pt x="29" y="119"/>
                  <a:pt x="29" y="119"/>
                  <a:pt x="28" y="119"/>
                </a:cubicBezTo>
                <a:close/>
                <a:moveTo>
                  <a:pt x="103" y="119"/>
                </a:moveTo>
                <a:cubicBezTo>
                  <a:pt x="103" y="119"/>
                  <a:pt x="102" y="119"/>
                  <a:pt x="102" y="118"/>
                </a:cubicBezTo>
                <a:cubicBezTo>
                  <a:pt x="101" y="118"/>
                  <a:pt x="101" y="116"/>
                  <a:pt x="102" y="115"/>
                </a:cubicBezTo>
                <a:cubicBezTo>
                  <a:pt x="102" y="115"/>
                  <a:pt x="102" y="115"/>
                  <a:pt x="102" y="115"/>
                </a:cubicBezTo>
                <a:cubicBezTo>
                  <a:pt x="103" y="115"/>
                  <a:pt x="104" y="115"/>
                  <a:pt x="105" y="116"/>
                </a:cubicBezTo>
                <a:cubicBezTo>
                  <a:pt x="106" y="117"/>
                  <a:pt x="106" y="118"/>
                  <a:pt x="105" y="119"/>
                </a:cubicBezTo>
                <a:cubicBezTo>
                  <a:pt x="105" y="119"/>
                  <a:pt x="105" y="119"/>
                  <a:pt x="105" y="119"/>
                </a:cubicBezTo>
                <a:cubicBezTo>
                  <a:pt x="104" y="119"/>
                  <a:pt x="104" y="119"/>
                  <a:pt x="103" y="119"/>
                </a:cubicBezTo>
                <a:close/>
                <a:moveTo>
                  <a:pt x="37" y="124"/>
                </a:moveTo>
                <a:cubicBezTo>
                  <a:pt x="36" y="124"/>
                  <a:pt x="36" y="124"/>
                  <a:pt x="36" y="124"/>
                </a:cubicBezTo>
                <a:cubicBezTo>
                  <a:pt x="37" y="122"/>
                  <a:pt x="37" y="122"/>
                  <a:pt x="37" y="122"/>
                </a:cubicBezTo>
                <a:cubicBezTo>
                  <a:pt x="36" y="124"/>
                  <a:pt x="36" y="124"/>
                  <a:pt x="36" y="124"/>
                </a:cubicBezTo>
                <a:cubicBezTo>
                  <a:pt x="35" y="123"/>
                  <a:pt x="34" y="122"/>
                  <a:pt x="35" y="121"/>
                </a:cubicBezTo>
                <a:cubicBezTo>
                  <a:pt x="35" y="120"/>
                  <a:pt x="37" y="120"/>
                  <a:pt x="38" y="120"/>
                </a:cubicBezTo>
                <a:cubicBezTo>
                  <a:pt x="38" y="120"/>
                  <a:pt x="38" y="120"/>
                  <a:pt x="38" y="120"/>
                </a:cubicBezTo>
                <a:cubicBezTo>
                  <a:pt x="39" y="121"/>
                  <a:pt x="39" y="122"/>
                  <a:pt x="39" y="123"/>
                </a:cubicBezTo>
                <a:cubicBezTo>
                  <a:pt x="38" y="124"/>
                  <a:pt x="38" y="124"/>
                  <a:pt x="37" y="124"/>
                </a:cubicBezTo>
                <a:close/>
                <a:moveTo>
                  <a:pt x="95" y="125"/>
                </a:moveTo>
                <a:cubicBezTo>
                  <a:pt x="94" y="125"/>
                  <a:pt x="93" y="124"/>
                  <a:pt x="93" y="123"/>
                </a:cubicBezTo>
                <a:cubicBezTo>
                  <a:pt x="92" y="122"/>
                  <a:pt x="93" y="121"/>
                  <a:pt x="94" y="121"/>
                </a:cubicBezTo>
                <a:cubicBezTo>
                  <a:pt x="94" y="120"/>
                  <a:pt x="94" y="120"/>
                  <a:pt x="94" y="120"/>
                </a:cubicBezTo>
                <a:cubicBezTo>
                  <a:pt x="95" y="120"/>
                  <a:pt x="96" y="120"/>
                  <a:pt x="97" y="121"/>
                </a:cubicBezTo>
                <a:cubicBezTo>
                  <a:pt x="97" y="122"/>
                  <a:pt x="97" y="124"/>
                  <a:pt x="96" y="124"/>
                </a:cubicBezTo>
                <a:cubicBezTo>
                  <a:pt x="95" y="122"/>
                  <a:pt x="95" y="122"/>
                  <a:pt x="95" y="122"/>
                </a:cubicBezTo>
                <a:cubicBezTo>
                  <a:pt x="96" y="124"/>
                  <a:pt x="96" y="124"/>
                  <a:pt x="96" y="124"/>
                </a:cubicBezTo>
                <a:lnTo>
                  <a:pt x="95" y="125"/>
                </a:lnTo>
                <a:close/>
                <a:moveTo>
                  <a:pt x="46" y="128"/>
                </a:moveTo>
                <a:cubicBezTo>
                  <a:pt x="45" y="128"/>
                  <a:pt x="45" y="128"/>
                  <a:pt x="45" y="128"/>
                </a:cubicBezTo>
                <a:cubicBezTo>
                  <a:pt x="45" y="128"/>
                  <a:pt x="45" y="128"/>
                  <a:pt x="45" y="128"/>
                </a:cubicBezTo>
                <a:cubicBezTo>
                  <a:pt x="44" y="128"/>
                  <a:pt x="44" y="126"/>
                  <a:pt x="44" y="125"/>
                </a:cubicBezTo>
                <a:cubicBezTo>
                  <a:pt x="44" y="124"/>
                  <a:pt x="45" y="124"/>
                  <a:pt x="47" y="124"/>
                </a:cubicBezTo>
                <a:cubicBezTo>
                  <a:pt x="47" y="124"/>
                  <a:pt x="47" y="124"/>
                  <a:pt x="47" y="124"/>
                </a:cubicBezTo>
                <a:cubicBezTo>
                  <a:pt x="48" y="124"/>
                  <a:pt x="48" y="125"/>
                  <a:pt x="48" y="127"/>
                </a:cubicBezTo>
                <a:cubicBezTo>
                  <a:pt x="48" y="127"/>
                  <a:pt x="47" y="128"/>
                  <a:pt x="46" y="128"/>
                </a:cubicBezTo>
                <a:close/>
                <a:moveTo>
                  <a:pt x="85" y="128"/>
                </a:moveTo>
                <a:cubicBezTo>
                  <a:pt x="85" y="128"/>
                  <a:pt x="84" y="128"/>
                  <a:pt x="83" y="127"/>
                </a:cubicBezTo>
                <a:cubicBezTo>
                  <a:pt x="83" y="126"/>
                  <a:pt x="84" y="125"/>
                  <a:pt x="85" y="124"/>
                </a:cubicBezTo>
                <a:cubicBezTo>
                  <a:pt x="85" y="124"/>
                  <a:pt x="85" y="124"/>
                  <a:pt x="85" y="124"/>
                </a:cubicBezTo>
                <a:cubicBezTo>
                  <a:pt x="86" y="124"/>
                  <a:pt x="87" y="124"/>
                  <a:pt x="88" y="126"/>
                </a:cubicBezTo>
                <a:cubicBezTo>
                  <a:pt x="88" y="127"/>
                  <a:pt x="87" y="128"/>
                  <a:pt x="86" y="128"/>
                </a:cubicBezTo>
                <a:cubicBezTo>
                  <a:pt x="86" y="126"/>
                  <a:pt x="86" y="126"/>
                  <a:pt x="86" y="126"/>
                </a:cubicBezTo>
                <a:cubicBezTo>
                  <a:pt x="86" y="128"/>
                  <a:pt x="86" y="128"/>
                  <a:pt x="86" y="128"/>
                </a:cubicBezTo>
                <a:lnTo>
                  <a:pt x="85" y="128"/>
                </a:lnTo>
                <a:close/>
                <a:moveTo>
                  <a:pt x="56" y="130"/>
                </a:moveTo>
                <a:cubicBezTo>
                  <a:pt x="55" y="130"/>
                  <a:pt x="55" y="130"/>
                  <a:pt x="55" y="130"/>
                </a:cubicBezTo>
                <a:cubicBezTo>
                  <a:pt x="55" y="130"/>
                  <a:pt x="55" y="130"/>
                  <a:pt x="55" y="130"/>
                </a:cubicBezTo>
                <a:cubicBezTo>
                  <a:pt x="54" y="130"/>
                  <a:pt x="53" y="129"/>
                  <a:pt x="54" y="128"/>
                </a:cubicBezTo>
                <a:cubicBezTo>
                  <a:pt x="54" y="127"/>
                  <a:pt x="55" y="126"/>
                  <a:pt x="56" y="126"/>
                </a:cubicBezTo>
                <a:cubicBezTo>
                  <a:pt x="57" y="126"/>
                  <a:pt x="58" y="127"/>
                  <a:pt x="58" y="129"/>
                </a:cubicBezTo>
                <a:cubicBezTo>
                  <a:pt x="58" y="130"/>
                  <a:pt x="57" y="130"/>
                  <a:pt x="56" y="130"/>
                </a:cubicBezTo>
                <a:close/>
                <a:moveTo>
                  <a:pt x="76" y="131"/>
                </a:moveTo>
                <a:cubicBezTo>
                  <a:pt x="75" y="131"/>
                  <a:pt x="74" y="130"/>
                  <a:pt x="74" y="129"/>
                </a:cubicBezTo>
                <a:cubicBezTo>
                  <a:pt x="73" y="128"/>
                  <a:pt x="74" y="127"/>
                  <a:pt x="75" y="126"/>
                </a:cubicBezTo>
                <a:cubicBezTo>
                  <a:pt x="75" y="126"/>
                  <a:pt x="75" y="126"/>
                  <a:pt x="75" y="126"/>
                </a:cubicBezTo>
                <a:cubicBezTo>
                  <a:pt x="77" y="126"/>
                  <a:pt x="78" y="127"/>
                  <a:pt x="78" y="128"/>
                </a:cubicBezTo>
                <a:cubicBezTo>
                  <a:pt x="78" y="129"/>
                  <a:pt x="77" y="130"/>
                  <a:pt x="76" y="131"/>
                </a:cubicBezTo>
                <a:cubicBezTo>
                  <a:pt x="76" y="128"/>
                  <a:pt x="76" y="128"/>
                  <a:pt x="76" y="128"/>
                </a:cubicBezTo>
                <a:cubicBezTo>
                  <a:pt x="76" y="131"/>
                  <a:pt x="76" y="131"/>
                  <a:pt x="76" y="131"/>
                </a:cubicBezTo>
                <a:close/>
                <a:moveTo>
                  <a:pt x="66" y="131"/>
                </a:moveTo>
                <a:cubicBezTo>
                  <a:pt x="66" y="131"/>
                  <a:pt x="66" y="131"/>
                  <a:pt x="66" y="131"/>
                </a:cubicBezTo>
                <a:cubicBezTo>
                  <a:pt x="64" y="131"/>
                  <a:pt x="64" y="130"/>
                  <a:pt x="64" y="129"/>
                </a:cubicBezTo>
                <a:cubicBezTo>
                  <a:pt x="64" y="128"/>
                  <a:pt x="64" y="127"/>
                  <a:pt x="66" y="127"/>
                </a:cubicBezTo>
                <a:cubicBezTo>
                  <a:pt x="67" y="127"/>
                  <a:pt x="68" y="128"/>
                  <a:pt x="68" y="129"/>
                </a:cubicBezTo>
                <a:cubicBezTo>
                  <a:pt x="68" y="130"/>
                  <a:pt x="67" y="131"/>
                  <a:pt x="66" y="131"/>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4" name="Freeform 35">
            <a:extLst>
              <a:ext uri="{FF2B5EF4-FFF2-40B4-BE49-F238E27FC236}">
                <a16:creationId xmlns:a16="http://schemas.microsoft.com/office/drawing/2014/main" id="{3105F045-F083-A556-2C29-DF99F86E2FFC}"/>
              </a:ext>
            </a:extLst>
          </p:cNvPr>
          <p:cNvSpPr>
            <a:spLocks noEditPoints="1"/>
          </p:cNvSpPr>
          <p:nvPr/>
        </p:nvSpPr>
        <p:spPr bwMode="auto">
          <a:xfrm>
            <a:off x="6996906" y="3194844"/>
            <a:ext cx="138112" cy="161925"/>
          </a:xfrm>
          <a:custGeom>
            <a:avLst/>
            <a:gdLst/>
            <a:ahLst/>
            <a:cxnLst>
              <a:cxn ang="0">
                <a:pos x="37" y="21"/>
              </a:cxn>
              <a:cxn ang="0">
                <a:pos x="35" y="30"/>
              </a:cxn>
              <a:cxn ang="0">
                <a:pos x="31" y="37"/>
              </a:cxn>
              <a:cxn ang="0">
                <a:pos x="26" y="41"/>
              </a:cxn>
              <a:cxn ang="0">
                <a:pos x="18" y="43"/>
              </a:cxn>
              <a:cxn ang="0">
                <a:pos x="11" y="41"/>
              </a:cxn>
              <a:cxn ang="0">
                <a:pos x="5" y="37"/>
              </a:cxn>
              <a:cxn ang="0">
                <a:pos x="2" y="30"/>
              </a:cxn>
              <a:cxn ang="0">
                <a:pos x="0" y="21"/>
              </a:cxn>
              <a:cxn ang="0">
                <a:pos x="2" y="13"/>
              </a:cxn>
              <a:cxn ang="0">
                <a:pos x="5" y="6"/>
              </a:cxn>
              <a:cxn ang="0">
                <a:pos x="11" y="1"/>
              </a:cxn>
              <a:cxn ang="0">
                <a:pos x="18" y="0"/>
              </a:cxn>
              <a:cxn ang="0">
                <a:pos x="26" y="1"/>
              </a:cxn>
              <a:cxn ang="0">
                <a:pos x="31" y="6"/>
              </a:cxn>
              <a:cxn ang="0">
                <a:pos x="35" y="13"/>
              </a:cxn>
              <a:cxn ang="0">
                <a:pos x="37" y="21"/>
              </a:cxn>
              <a:cxn ang="0">
                <a:pos x="29" y="21"/>
              </a:cxn>
              <a:cxn ang="0">
                <a:pos x="28" y="16"/>
              </a:cxn>
              <a:cxn ang="0">
                <a:pos x="26" y="11"/>
              </a:cxn>
              <a:cxn ang="0">
                <a:pos x="23" y="8"/>
              </a:cxn>
              <a:cxn ang="0">
                <a:pos x="18" y="7"/>
              </a:cxn>
              <a:cxn ang="0">
                <a:pos x="14" y="8"/>
              </a:cxn>
              <a:cxn ang="0">
                <a:pos x="11" y="11"/>
              </a:cxn>
              <a:cxn ang="0">
                <a:pos x="9" y="16"/>
              </a:cxn>
              <a:cxn ang="0">
                <a:pos x="8" y="21"/>
              </a:cxn>
              <a:cxn ang="0">
                <a:pos x="9" y="27"/>
              </a:cxn>
              <a:cxn ang="0">
                <a:pos x="11" y="32"/>
              </a:cxn>
              <a:cxn ang="0">
                <a:pos x="14" y="35"/>
              </a:cxn>
              <a:cxn ang="0">
                <a:pos x="18" y="36"/>
              </a:cxn>
              <a:cxn ang="0">
                <a:pos x="23" y="35"/>
              </a:cxn>
              <a:cxn ang="0">
                <a:pos x="26" y="32"/>
              </a:cxn>
              <a:cxn ang="0">
                <a:pos x="28" y="27"/>
              </a:cxn>
              <a:cxn ang="0">
                <a:pos x="29" y="21"/>
              </a:cxn>
            </a:cxnLst>
            <a:rect l="0" t="0" r="r" b="b"/>
            <a:pathLst>
              <a:path w="37" h="43">
                <a:moveTo>
                  <a:pt x="37" y="21"/>
                </a:moveTo>
                <a:cubicBezTo>
                  <a:pt x="37" y="25"/>
                  <a:pt x="36" y="27"/>
                  <a:pt x="35" y="30"/>
                </a:cubicBezTo>
                <a:cubicBezTo>
                  <a:pt x="34" y="33"/>
                  <a:pt x="33" y="35"/>
                  <a:pt x="31" y="37"/>
                </a:cubicBezTo>
                <a:cubicBezTo>
                  <a:pt x="30" y="39"/>
                  <a:pt x="28" y="40"/>
                  <a:pt x="26" y="41"/>
                </a:cubicBezTo>
                <a:cubicBezTo>
                  <a:pt x="23" y="43"/>
                  <a:pt x="21" y="43"/>
                  <a:pt x="18" y="43"/>
                </a:cubicBezTo>
                <a:cubicBezTo>
                  <a:pt x="16" y="43"/>
                  <a:pt x="13" y="43"/>
                  <a:pt x="11" y="41"/>
                </a:cubicBezTo>
                <a:cubicBezTo>
                  <a:pt x="9" y="40"/>
                  <a:pt x="7" y="39"/>
                  <a:pt x="5" y="37"/>
                </a:cubicBezTo>
                <a:cubicBezTo>
                  <a:pt x="4" y="35"/>
                  <a:pt x="2" y="33"/>
                  <a:pt x="2" y="30"/>
                </a:cubicBezTo>
                <a:cubicBezTo>
                  <a:pt x="1" y="27"/>
                  <a:pt x="0" y="25"/>
                  <a:pt x="0" y="21"/>
                </a:cubicBezTo>
                <a:cubicBezTo>
                  <a:pt x="0" y="18"/>
                  <a:pt x="1" y="15"/>
                  <a:pt x="2" y="13"/>
                </a:cubicBezTo>
                <a:cubicBezTo>
                  <a:pt x="2" y="10"/>
                  <a:pt x="4" y="8"/>
                  <a:pt x="5" y="6"/>
                </a:cubicBezTo>
                <a:cubicBezTo>
                  <a:pt x="7" y="4"/>
                  <a:pt x="9" y="2"/>
                  <a:pt x="11" y="1"/>
                </a:cubicBezTo>
                <a:cubicBezTo>
                  <a:pt x="13" y="0"/>
                  <a:pt x="16" y="0"/>
                  <a:pt x="18" y="0"/>
                </a:cubicBezTo>
                <a:cubicBezTo>
                  <a:pt x="21" y="0"/>
                  <a:pt x="23" y="0"/>
                  <a:pt x="26" y="1"/>
                </a:cubicBezTo>
                <a:cubicBezTo>
                  <a:pt x="28" y="2"/>
                  <a:pt x="30" y="4"/>
                  <a:pt x="31" y="6"/>
                </a:cubicBezTo>
                <a:cubicBezTo>
                  <a:pt x="33" y="8"/>
                  <a:pt x="34" y="10"/>
                  <a:pt x="35" y="13"/>
                </a:cubicBezTo>
                <a:cubicBezTo>
                  <a:pt x="36" y="15"/>
                  <a:pt x="37" y="18"/>
                  <a:pt x="37" y="21"/>
                </a:cubicBezTo>
                <a:close/>
                <a:moveTo>
                  <a:pt x="29" y="21"/>
                </a:moveTo>
                <a:cubicBezTo>
                  <a:pt x="29" y="19"/>
                  <a:pt x="28" y="17"/>
                  <a:pt x="28" y="16"/>
                </a:cubicBezTo>
                <a:cubicBezTo>
                  <a:pt x="27" y="14"/>
                  <a:pt x="27" y="12"/>
                  <a:pt x="26" y="11"/>
                </a:cubicBezTo>
                <a:cubicBezTo>
                  <a:pt x="25" y="10"/>
                  <a:pt x="24" y="9"/>
                  <a:pt x="23" y="8"/>
                </a:cubicBezTo>
                <a:cubicBezTo>
                  <a:pt x="21" y="7"/>
                  <a:pt x="20" y="7"/>
                  <a:pt x="18" y="7"/>
                </a:cubicBezTo>
                <a:cubicBezTo>
                  <a:pt x="17" y="7"/>
                  <a:pt x="15" y="7"/>
                  <a:pt x="14" y="8"/>
                </a:cubicBezTo>
                <a:cubicBezTo>
                  <a:pt x="13" y="9"/>
                  <a:pt x="12" y="10"/>
                  <a:pt x="11" y="11"/>
                </a:cubicBezTo>
                <a:cubicBezTo>
                  <a:pt x="10" y="12"/>
                  <a:pt x="9" y="14"/>
                  <a:pt x="9" y="16"/>
                </a:cubicBezTo>
                <a:cubicBezTo>
                  <a:pt x="8" y="17"/>
                  <a:pt x="8" y="19"/>
                  <a:pt x="8" y="21"/>
                </a:cubicBezTo>
                <a:cubicBezTo>
                  <a:pt x="8" y="24"/>
                  <a:pt x="8" y="26"/>
                  <a:pt x="9" y="27"/>
                </a:cubicBezTo>
                <a:cubicBezTo>
                  <a:pt x="9" y="29"/>
                  <a:pt x="10" y="31"/>
                  <a:pt x="11" y="32"/>
                </a:cubicBezTo>
                <a:cubicBezTo>
                  <a:pt x="12" y="33"/>
                  <a:pt x="13" y="34"/>
                  <a:pt x="14" y="35"/>
                </a:cubicBezTo>
                <a:cubicBezTo>
                  <a:pt x="15" y="35"/>
                  <a:pt x="17" y="36"/>
                  <a:pt x="18" y="36"/>
                </a:cubicBezTo>
                <a:cubicBezTo>
                  <a:pt x="20" y="36"/>
                  <a:pt x="21" y="35"/>
                  <a:pt x="23" y="35"/>
                </a:cubicBezTo>
                <a:cubicBezTo>
                  <a:pt x="24" y="34"/>
                  <a:pt x="25" y="33"/>
                  <a:pt x="26" y="32"/>
                </a:cubicBezTo>
                <a:cubicBezTo>
                  <a:pt x="27" y="31"/>
                  <a:pt x="27" y="29"/>
                  <a:pt x="28" y="27"/>
                </a:cubicBezTo>
                <a:cubicBezTo>
                  <a:pt x="28" y="26"/>
                  <a:pt x="29" y="24"/>
                  <a:pt x="29" y="21"/>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5" name="Freeform 36">
            <a:extLst>
              <a:ext uri="{FF2B5EF4-FFF2-40B4-BE49-F238E27FC236}">
                <a16:creationId xmlns:a16="http://schemas.microsoft.com/office/drawing/2014/main" id="{4B561406-5A81-CB1A-8AAD-1A276E8C48F0}"/>
              </a:ext>
            </a:extLst>
          </p:cNvPr>
          <p:cNvSpPr/>
          <p:nvPr/>
        </p:nvSpPr>
        <p:spPr bwMode="auto">
          <a:xfrm>
            <a:off x="7150894" y="3199606"/>
            <a:ext cx="138112" cy="187325"/>
          </a:xfrm>
          <a:custGeom>
            <a:avLst/>
            <a:gdLst/>
            <a:ahLst/>
            <a:cxnLst>
              <a:cxn ang="0">
                <a:pos x="56" y="16"/>
              </a:cxn>
              <a:cxn ang="0">
                <a:pos x="0" y="16"/>
              </a:cxn>
              <a:cxn ang="0">
                <a:pos x="0" y="0"/>
              </a:cxn>
              <a:cxn ang="0">
                <a:pos x="87" y="0"/>
              </a:cxn>
              <a:cxn ang="0">
                <a:pos x="26" y="118"/>
              </a:cxn>
              <a:cxn ang="0">
                <a:pos x="4" y="118"/>
              </a:cxn>
              <a:cxn ang="0">
                <a:pos x="56" y="16"/>
              </a:cxn>
            </a:cxnLst>
            <a:rect l="0" t="0" r="r" b="b"/>
            <a:pathLst>
              <a:path w="87" h="118">
                <a:moveTo>
                  <a:pt x="56" y="16"/>
                </a:moveTo>
                <a:lnTo>
                  <a:pt x="0" y="16"/>
                </a:lnTo>
                <a:lnTo>
                  <a:pt x="0" y="0"/>
                </a:lnTo>
                <a:lnTo>
                  <a:pt x="87" y="0"/>
                </a:lnTo>
                <a:lnTo>
                  <a:pt x="26" y="118"/>
                </a:lnTo>
                <a:lnTo>
                  <a:pt x="4" y="118"/>
                </a:lnTo>
                <a:lnTo>
                  <a:pt x="56" y="16"/>
                </a:ln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6" name="Oval 37">
            <a:extLst>
              <a:ext uri="{FF2B5EF4-FFF2-40B4-BE49-F238E27FC236}">
                <a16:creationId xmlns:a16="http://schemas.microsoft.com/office/drawing/2014/main" id="{0A5D6E98-3675-FBD1-4587-A71C41129942}"/>
              </a:ext>
            </a:extLst>
          </p:cNvPr>
          <p:cNvSpPr>
            <a:spLocks noChangeArrowheads="1"/>
          </p:cNvSpPr>
          <p:nvPr/>
        </p:nvSpPr>
        <p:spPr bwMode="auto">
          <a:xfrm>
            <a:off x="7057231" y="1886744"/>
            <a:ext cx="165100" cy="165100"/>
          </a:xfrm>
          <a:prstGeom prst="ellipse">
            <a:avLst/>
          </a:prstGeom>
          <a:solidFill>
            <a:srgbClr val="A0E13A"/>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20" name="Oval 121">
            <a:extLst>
              <a:ext uri="{FF2B5EF4-FFF2-40B4-BE49-F238E27FC236}">
                <a16:creationId xmlns:a16="http://schemas.microsoft.com/office/drawing/2014/main" id="{B45A0821-3FA4-F43D-61E1-35A17AEA58BC}"/>
              </a:ext>
            </a:extLst>
          </p:cNvPr>
          <p:cNvSpPr>
            <a:spLocks noChangeArrowheads="1"/>
          </p:cNvSpPr>
          <p:nvPr/>
        </p:nvSpPr>
        <p:spPr bwMode="auto">
          <a:xfrm>
            <a:off x="5114131" y="1886744"/>
            <a:ext cx="165100" cy="165100"/>
          </a:xfrm>
          <a:prstGeom prst="ellipse">
            <a:avLst/>
          </a:prstGeom>
          <a:solidFill>
            <a:srgbClr val="528E9C"/>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204" name="Oval 205">
            <a:extLst>
              <a:ext uri="{FF2B5EF4-FFF2-40B4-BE49-F238E27FC236}">
                <a16:creationId xmlns:a16="http://schemas.microsoft.com/office/drawing/2014/main" id="{413B79AD-FBBB-9210-48EC-DEBA3946B4EC}"/>
              </a:ext>
            </a:extLst>
          </p:cNvPr>
          <p:cNvSpPr>
            <a:spLocks noChangeArrowheads="1"/>
          </p:cNvSpPr>
          <p:nvPr/>
        </p:nvSpPr>
        <p:spPr bwMode="auto">
          <a:xfrm>
            <a:off x="2834481" y="1886744"/>
            <a:ext cx="165100" cy="165100"/>
          </a:xfrm>
          <a:prstGeom prst="ellipse">
            <a:avLst/>
          </a:prstGeom>
          <a:solidFill>
            <a:srgbClr val="5C9EBC"/>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288" name="Oval 290">
            <a:extLst>
              <a:ext uri="{FF2B5EF4-FFF2-40B4-BE49-F238E27FC236}">
                <a16:creationId xmlns:a16="http://schemas.microsoft.com/office/drawing/2014/main" id="{67FFD18B-6C99-5B70-B6D8-F8A3FC436D63}"/>
              </a:ext>
            </a:extLst>
          </p:cNvPr>
          <p:cNvSpPr>
            <a:spLocks noChangeArrowheads="1"/>
          </p:cNvSpPr>
          <p:nvPr/>
        </p:nvSpPr>
        <p:spPr bwMode="auto">
          <a:xfrm>
            <a:off x="688181" y="1886744"/>
            <a:ext cx="165100" cy="165100"/>
          </a:xfrm>
          <a:prstGeom prst="ellipse">
            <a:avLst/>
          </a:prstGeom>
          <a:solidFill>
            <a:srgbClr val="AEE557"/>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72" name="Freeform 374">
            <a:extLst>
              <a:ext uri="{FF2B5EF4-FFF2-40B4-BE49-F238E27FC236}">
                <a16:creationId xmlns:a16="http://schemas.microsoft.com/office/drawing/2014/main" id="{0E8B1CFA-958C-B8A1-99B8-7EFB0DBF7E02}"/>
              </a:ext>
            </a:extLst>
          </p:cNvPr>
          <p:cNvSpPr>
            <a:spLocks noEditPoints="1"/>
          </p:cNvSpPr>
          <p:nvPr/>
        </p:nvSpPr>
        <p:spPr bwMode="auto">
          <a:xfrm>
            <a:off x="7131844" y="2089944"/>
            <a:ext cx="14288" cy="873125"/>
          </a:xfrm>
          <a:custGeom>
            <a:avLst/>
            <a:gdLst/>
            <a:ahLst/>
            <a:cxnLst>
              <a:cxn ang="0">
                <a:pos x="2" y="0"/>
              </a:cxn>
              <a:cxn ang="0">
                <a:pos x="2" y="5"/>
              </a:cxn>
              <a:cxn ang="0">
                <a:pos x="2" y="11"/>
              </a:cxn>
              <a:cxn ang="0">
                <a:pos x="2" y="16"/>
              </a:cxn>
              <a:cxn ang="0">
                <a:pos x="2" y="22"/>
              </a:cxn>
              <a:cxn ang="0">
                <a:pos x="2" y="27"/>
              </a:cxn>
              <a:cxn ang="0">
                <a:pos x="0" y="35"/>
              </a:cxn>
              <a:cxn ang="0">
                <a:pos x="4" y="35"/>
              </a:cxn>
              <a:cxn ang="0">
                <a:pos x="0" y="46"/>
              </a:cxn>
              <a:cxn ang="0">
                <a:pos x="4" y="46"/>
              </a:cxn>
              <a:cxn ang="0">
                <a:pos x="0" y="57"/>
              </a:cxn>
              <a:cxn ang="0">
                <a:pos x="4" y="57"/>
              </a:cxn>
              <a:cxn ang="0">
                <a:pos x="0" y="68"/>
              </a:cxn>
              <a:cxn ang="0">
                <a:pos x="4" y="68"/>
              </a:cxn>
              <a:cxn ang="0">
                <a:pos x="0" y="79"/>
              </a:cxn>
              <a:cxn ang="0">
                <a:pos x="4" y="78"/>
              </a:cxn>
              <a:cxn ang="0">
                <a:pos x="2" y="92"/>
              </a:cxn>
              <a:cxn ang="0">
                <a:pos x="2" y="87"/>
              </a:cxn>
              <a:cxn ang="0">
                <a:pos x="2" y="92"/>
              </a:cxn>
              <a:cxn ang="0">
                <a:pos x="2" y="98"/>
              </a:cxn>
              <a:cxn ang="0">
                <a:pos x="2" y="103"/>
              </a:cxn>
              <a:cxn ang="0">
                <a:pos x="2" y="109"/>
              </a:cxn>
              <a:cxn ang="0">
                <a:pos x="2" y="113"/>
              </a:cxn>
              <a:cxn ang="0">
                <a:pos x="0" y="122"/>
              </a:cxn>
              <a:cxn ang="0">
                <a:pos x="4" y="122"/>
              </a:cxn>
              <a:cxn ang="0">
                <a:pos x="0" y="133"/>
              </a:cxn>
              <a:cxn ang="0">
                <a:pos x="4" y="133"/>
              </a:cxn>
              <a:cxn ang="0">
                <a:pos x="2" y="146"/>
              </a:cxn>
              <a:cxn ang="0">
                <a:pos x="4" y="143"/>
              </a:cxn>
              <a:cxn ang="0">
                <a:pos x="2" y="157"/>
              </a:cxn>
              <a:cxn ang="0">
                <a:pos x="4" y="154"/>
              </a:cxn>
              <a:cxn ang="0">
                <a:pos x="2" y="168"/>
              </a:cxn>
              <a:cxn ang="0">
                <a:pos x="2" y="163"/>
              </a:cxn>
              <a:cxn ang="0">
                <a:pos x="2" y="168"/>
              </a:cxn>
              <a:cxn ang="0">
                <a:pos x="0" y="176"/>
              </a:cxn>
              <a:cxn ang="0">
                <a:pos x="4" y="176"/>
              </a:cxn>
              <a:cxn ang="0">
                <a:pos x="0" y="187"/>
              </a:cxn>
              <a:cxn ang="0">
                <a:pos x="4" y="187"/>
              </a:cxn>
              <a:cxn ang="0">
                <a:pos x="0" y="198"/>
              </a:cxn>
              <a:cxn ang="0">
                <a:pos x="4" y="198"/>
              </a:cxn>
              <a:cxn ang="0">
                <a:pos x="0" y="209"/>
              </a:cxn>
              <a:cxn ang="0">
                <a:pos x="4" y="209"/>
              </a:cxn>
              <a:cxn ang="0">
                <a:pos x="0" y="220"/>
              </a:cxn>
              <a:cxn ang="0">
                <a:pos x="4" y="219"/>
              </a:cxn>
              <a:cxn ang="0">
                <a:pos x="2" y="233"/>
              </a:cxn>
              <a:cxn ang="0">
                <a:pos x="4" y="230"/>
              </a:cxn>
            </a:cxnLst>
            <a:rect l="0" t="0" r="r" b="b"/>
            <a:pathLst>
              <a:path w="4" h="233">
                <a:moveTo>
                  <a:pt x="2" y="5"/>
                </a:moveTo>
                <a:cubicBezTo>
                  <a:pt x="1" y="5"/>
                  <a:pt x="0" y="4"/>
                  <a:pt x="0" y="3"/>
                </a:cubicBezTo>
                <a:cubicBezTo>
                  <a:pt x="0" y="1"/>
                  <a:pt x="1" y="0"/>
                  <a:pt x="2" y="0"/>
                </a:cubicBezTo>
                <a:cubicBezTo>
                  <a:pt x="3" y="0"/>
                  <a:pt x="4" y="1"/>
                  <a:pt x="4" y="3"/>
                </a:cubicBezTo>
                <a:cubicBezTo>
                  <a:pt x="4" y="3"/>
                  <a:pt x="4" y="3"/>
                  <a:pt x="4" y="3"/>
                </a:cubicBezTo>
                <a:cubicBezTo>
                  <a:pt x="4" y="4"/>
                  <a:pt x="3" y="5"/>
                  <a:pt x="2" y="5"/>
                </a:cubicBezTo>
                <a:close/>
                <a:moveTo>
                  <a:pt x="2" y="16"/>
                </a:moveTo>
                <a:cubicBezTo>
                  <a:pt x="1" y="16"/>
                  <a:pt x="0" y="15"/>
                  <a:pt x="0" y="14"/>
                </a:cubicBezTo>
                <a:cubicBezTo>
                  <a:pt x="0" y="12"/>
                  <a:pt x="1" y="11"/>
                  <a:pt x="2" y="11"/>
                </a:cubicBezTo>
                <a:cubicBezTo>
                  <a:pt x="3" y="11"/>
                  <a:pt x="4" y="12"/>
                  <a:pt x="4" y="13"/>
                </a:cubicBezTo>
                <a:cubicBezTo>
                  <a:pt x="4" y="14"/>
                  <a:pt x="4" y="14"/>
                  <a:pt x="4" y="14"/>
                </a:cubicBezTo>
                <a:cubicBezTo>
                  <a:pt x="4" y="15"/>
                  <a:pt x="3" y="16"/>
                  <a:pt x="2" y="16"/>
                </a:cubicBezTo>
                <a:close/>
                <a:moveTo>
                  <a:pt x="2" y="27"/>
                </a:moveTo>
                <a:cubicBezTo>
                  <a:pt x="1" y="27"/>
                  <a:pt x="0" y="26"/>
                  <a:pt x="0" y="24"/>
                </a:cubicBezTo>
                <a:cubicBezTo>
                  <a:pt x="0" y="23"/>
                  <a:pt x="1" y="22"/>
                  <a:pt x="2" y="22"/>
                </a:cubicBezTo>
                <a:cubicBezTo>
                  <a:pt x="3" y="22"/>
                  <a:pt x="4" y="23"/>
                  <a:pt x="4" y="24"/>
                </a:cubicBezTo>
                <a:cubicBezTo>
                  <a:pt x="4" y="24"/>
                  <a:pt x="4" y="24"/>
                  <a:pt x="4" y="24"/>
                </a:cubicBezTo>
                <a:cubicBezTo>
                  <a:pt x="4" y="26"/>
                  <a:pt x="3" y="27"/>
                  <a:pt x="2" y="27"/>
                </a:cubicBezTo>
                <a:close/>
                <a:moveTo>
                  <a:pt x="2" y="38"/>
                </a:moveTo>
                <a:cubicBezTo>
                  <a:pt x="1" y="38"/>
                  <a:pt x="0" y="37"/>
                  <a:pt x="0" y="35"/>
                </a:cubicBezTo>
                <a:cubicBezTo>
                  <a:pt x="0" y="35"/>
                  <a:pt x="0" y="35"/>
                  <a:pt x="0" y="35"/>
                </a:cubicBezTo>
                <a:cubicBezTo>
                  <a:pt x="0" y="34"/>
                  <a:pt x="1" y="33"/>
                  <a:pt x="2" y="33"/>
                </a:cubicBezTo>
                <a:cubicBezTo>
                  <a:pt x="3" y="33"/>
                  <a:pt x="4" y="34"/>
                  <a:pt x="4" y="35"/>
                </a:cubicBezTo>
                <a:cubicBezTo>
                  <a:pt x="4" y="35"/>
                  <a:pt x="4" y="35"/>
                  <a:pt x="4" y="35"/>
                </a:cubicBezTo>
                <a:cubicBezTo>
                  <a:pt x="4" y="37"/>
                  <a:pt x="3" y="38"/>
                  <a:pt x="2" y="38"/>
                </a:cubicBezTo>
                <a:close/>
                <a:moveTo>
                  <a:pt x="2" y="48"/>
                </a:moveTo>
                <a:cubicBezTo>
                  <a:pt x="1" y="48"/>
                  <a:pt x="0" y="47"/>
                  <a:pt x="0" y="46"/>
                </a:cubicBezTo>
                <a:cubicBezTo>
                  <a:pt x="0" y="45"/>
                  <a:pt x="1" y="44"/>
                  <a:pt x="2" y="44"/>
                </a:cubicBezTo>
                <a:cubicBezTo>
                  <a:pt x="3" y="44"/>
                  <a:pt x="4" y="45"/>
                  <a:pt x="4" y="46"/>
                </a:cubicBezTo>
                <a:cubicBezTo>
                  <a:pt x="4" y="46"/>
                  <a:pt x="4" y="46"/>
                  <a:pt x="4" y="46"/>
                </a:cubicBezTo>
                <a:cubicBezTo>
                  <a:pt x="4" y="47"/>
                  <a:pt x="3" y="48"/>
                  <a:pt x="2" y="48"/>
                </a:cubicBezTo>
                <a:close/>
                <a:moveTo>
                  <a:pt x="2" y="59"/>
                </a:moveTo>
                <a:cubicBezTo>
                  <a:pt x="1" y="59"/>
                  <a:pt x="0" y="58"/>
                  <a:pt x="0" y="57"/>
                </a:cubicBezTo>
                <a:cubicBezTo>
                  <a:pt x="0" y="56"/>
                  <a:pt x="1" y="55"/>
                  <a:pt x="2" y="55"/>
                </a:cubicBezTo>
                <a:cubicBezTo>
                  <a:pt x="3" y="55"/>
                  <a:pt x="4" y="56"/>
                  <a:pt x="4" y="57"/>
                </a:cubicBezTo>
                <a:cubicBezTo>
                  <a:pt x="4" y="57"/>
                  <a:pt x="4" y="57"/>
                  <a:pt x="4" y="57"/>
                </a:cubicBezTo>
                <a:cubicBezTo>
                  <a:pt x="4" y="58"/>
                  <a:pt x="3" y="59"/>
                  <a:pt x="2" y="59"/>
                </a:cubicBezTo>
                <a:close/>
                <a:moveTo>
                  <a:pt x="2" y="70"/>
                </a:moveTo>
                <a:cubicBezTo>
                  <a:pt x="1" y="70"/>
                  <a:pt x="0" y="69"/>
                  <a:pt x="0" y="68"/>
                </a:cubicBezTo>
                <a:cubicBezTo>
                  <a:pt x="0" y="67"/>
                  <a:pt x="1" y="65"/>
                  <a:pt x="2" y="65"/>
                </a:cubicBezTo>
                <a:cubicBezTo>
                  <a:pt x="3" y="65"/>
                  <a:pt x="4" y="66"/>
                  <a:pt x="4" y="68"/>
                </a:cubicBezTo>
                <a:cubicBezTo>
                  <a:pt x="4" y="68"/>
                  <a:pt x="4" y="68"/>
                  <a:pt x="4" y="68"/>
                </a:cubicBezTo>
                <a:cubicBezTo>
                  <a:pt x="4" y="69"/>
                  <a:pt x="3" y="70"/>
                  <a:pt x="2" y="70"/>
                </a:cubicBezTo>
                <a:close/>
                <a:moveTo>
                  <a:pt x="2" y="81"/>
                </a:moveTo>
                <a:cubicBezTo>
                  <a:pt x="1" y="81"/>
                  <a:pt x="0" y="80"/>
                  <a:pt x="0" y="79"/>
                </a:cubicBezTo>
                <a:cubicBezTo>
                  <a:pt x="0" y="78"/>
                  <a:pt x="0" y="78"/>
                  <a:pt x="0" y="78"/>
                </a:cubicBezTo>
                <a:cubicBezTo>
                  <a:pt x="0" y="77"/>
                  <a:pt x="1" y="76"/>
                  <a:pt x="2" y="76"/>
                </a:cubicBezTo>
                <a:cubicBezTo>
                  <a:pt x="3" y="76"/>
                  <a:pt x="4" y="77"/>
                  <a:pt x="4" y="78"/>
                </a:cubicBezTo>
                <a:cubicBezTo>
                  <a:pt x="4" y="79"/>
                  <a:pt x="4" y="79"/>
                  <a:pt x="4" y="79"/>
                </a:cubicBezTo>
                <a:cubicBezTo>
                  <a:pt x="4" y="80"/>
                  <a:pt x="3" y="81"/>
                  <a:pt x="2" y="81"/>
                </a:cubicBezTo>
                <a:close/>
                <a:moveTo>
                  <a:pt x="2" y="92"/>
                </a:moveTo>
                <a:cubicBezTo>
                  <a:pt x="1" y="92"/>
                  <a:pt x="0" y="91"/>
                  <a:pt x="0" y="89"/>
                </a:cubicBezTo>
                <a:cubicBezTo>
                  <a:pt x="0" y="89"/>
                  <a:pt x="0" y="89"/>
                  <a:pt x="0" y="89"/>
                </a:cubicBezTo>
                <a:cubicBezTo>
                  <a:pt x="0" y="88"/>
                  <a:pt x="1" y="87"/>
                  <a:pt x="2" y="87"/>
                </a:cubicBezTo>
                <a:cubicBezTo>
                  <a:pt x="3" y="87"/>
                  <a:pt x="4" y="88"/>
                  <a:pt x="4" y="89"/>
                </a:cubicBezTo>
                <a:cubicBezTo>
                  <a:pt x="4" y="89"/>
                  <a:pt x="4" y="89"/>
                  <a:pt x="4" y="89"/>
                </a:cubicBezTo>
                <a:cubicBezTo>
                  <a:pt x="4" y="91"/>
                  <a:pt x="3" y="92"/>
                  <a:pt x="2" y="92"/>
                </a:cubicBezTo>
                <a:close/>
                <a:moveTo>
                  <a:pt x="2" y="103"/>
                </a:moveTo>
                <a:cubicBezTo>
                  <a:pt x="1" y="103"/>
                  <a:pt x="0" y="102"/>
                  <a:pt x="0" y="100"/>
                </a:cubicBezTo>
                <a:cubicBezTo>
                  <a:pt x="0" y="99"/>
                  <a:pt x="1" y="98"/>
                  <a:pt x="2" y="98"/>
                </a:cubicBezTo>
                <a:cubicBezTo>
                  <a:pt x="3" y="98"/>
                  <a:pt x="4" y="99"/>
                  <a:pt x="4" y="100"/>
                </a:cubicBezTo>
                <a:cubicBezTo>
                  <a:pt x="4" y="100"/>
                  <a:pt x="4" y="100"/>
                  <a:pt x="4" y="100"/>
                </a:cubicBezTo>
                <a:cubicBezTo>
                  <a:pt x="4" y="102"/>
                  <a:pt x="3" y="103"/>
                  <a:pt x="2" y="103"/>
                </a:cubicBezTo>
                <a:close/>
                <a:moveTo>
                  <a:pt x="2" y="113"/>
                </a:moveTo>
                <a:cubicBezTo>
                  <a:pt x="1" y="113"/>
                  <a:pt x="0" y="112"/>
                  <a:pt x="0" y="111"/>
                </a:cubicBezTo>
                <a:cubicBezTo>
                  <a:pt x="0" y="110"/>
                  <a:pt x="1" y="109"/>
                  <a:pt x="2" y="109"/>
                </a:cubicBezTo>
                <a:cubicBezTo>
                  <a:pt x="3" y="109"/>
                  <a:pt x="4" y="110"/>
                  <a:pt x="4" y="111"/>
                </a:cubicBezTo>
                <a:cubicBezTo>
                  <a:pt x="4" y="111"/>
                  <a:pt x="4" y="111"/>
                  <a:pt x="4" y="111"/>
                </a:cubicBezTo>
                <a:cubicBezTo>
                  <a:pt x="4" y="112"/>
                  <a:pt x="3" y="113"/>
                  <a:pt x="2" y="113"/>
                </a:cubicBezTo>
                <a:close/>
                <a:moveTo>
                  <a:pt x="2" y="124"/>
                </a:moveTo>
                <a:cubicBezTo>
                  <a:pt x="1" y="124"/>
                  <a:pt x="0" y="123"/>
                  <a:pt x="0" y="122"/>
                </a:cubicBezTo>
                <a:cubicBezTo>
                  <a:pt x="0" y="122"/>
                  <a:pt x="0" y="122"/>
                  <a:pt x="0" y="122"/>
                </a:cubicBezTo>
                <a:cubicBezTo>
                  <a:pt x="0" y="121"/>
                  <a:pt x="1" y="120"/>
                  <a:pt x="2" y="120"/>
                </a:cubicBezTo>
                <a:cubicBezTo>
                  <a:pt x="3" y="120"/>
                  <a:pt x="4" y="121"/>
                  <a:pt x="4" y="122"/>
                </a:cubicBezTo>
                <a:cubicBezTo>
                  <a:pt x="4" y="122"/>
                  <a:pt x="4" y="122"/>
                  <a:pt x="4" y="122"/>
                </a:cubicBezTo>
                <a:cubicBezTo>
                  <a:pt x="4" y="123"/>
                  <a:pt x="3" y="124"/>
                  <a:pt x="2" y="124"/>
                </a:cubicBezTo>
                <a:close/>
                <a:moveTo>
                  <a:pt x="2" y="135"/>
                </a:moveTo>
                <a:cubicBezTo>
                  <a:pt x="1" y="135"/>
                  <a:pt x="0" y="134"/>
                  <a:pt x="0" y="133"/>
                </a:cubicBezTo>
                <a:cubicBezTo>
                  <a:pt x="0" y="133"/>
                  <a:pt x="0" y="133"/>
                  <a:pt x="0" y="133"/>
                </a:cubicBezTo>
                <a:cubicBezTo>
                  <a:pt x="0" y="131"/>
                  <a:pt x="1" y="130"/>
                  <a:pt x="2" y="130"/>
                </a:cubicBezTo>
                <a:cubicBezTo>
                  <a:pt x="3" y="130"/>
                  <a:pt x="4" y="131"/>
                  <a:pt x="4" y="133"/>
                </a:cubicBezTo>
                <a:cubicBezTo>
                  <a:pt x="4" y="133"/>
                  <a:pt x="4" y="133"/>
                  <a:pt x="4" y="133"/>
                </a:cubicBezTo>
                <a:cubicBezTo>
                  <a:pt x="4" y="134"/>
                  <a:pt x="3" y="135"/>
                  <a:pt x="2" y="135"/>
                </a:cubicBezTo>
                <a:close/>
                <a:moveTo>
                  <a:pt x="2" y="146"/>
                </a:moveTo>
                <a:cubicBezTo>
                  <a:pt x="1" y="146"/>
                  <a:pt x="0" y="145"/>
                  <a:pt x="0" y="144"/>
                </a:cubicBezTo>
                <a:cubicBezTo>
                  <a:pt x="0" y="142"/>
                  <a:pt x="1" y="141"/>
                  <a:pt x="2" y="141"/>
                </a:cubicBezTo>
                <a:cubicBezTo>
                  <a:pt x="3" y="141"/>
                  <a:pt x="4" y="142"/>
                  <a:pt x="4" y="143"/>
                </a:cubicBezTo>
                <a:cubicBezTo>
                  <a:pt x="4" y="144"/>
                  <a:pt x="4" y="144"/>
                  <a:pt x="4" y="144"/>
                </a:cubicBezTo>
                <a:cubicBezTo>
                  <a:pt x="4" y="145"/>
                  <a:pt x="3" y="146"/>
                  <a:pt x="2" y="146"/>
                </a:cubicBezTo>
                <a:close/>
                <a:moveTo>
                  <a:pt x="2" y="157"/>
                </a:moveTo>
                <a:cubicBezTo>
                  <a:pt x="1" y="157"/>
                  <a:pt x="0" y="156"/>
                  <a:pt x="0" y="154"/>
                </a:cubicBezTo>
                <a:cubicBezTo>
                  <a:pt x="0" y="153"/>
                  <a:pt x="1" y="152"/>
                  <a:pt x="2" y="152"/>
                </a:cubicBezTo>
                <a:cubicBezTo>
                  <a:pt x="3" y="152"/>
                  <a:pt x="4" y="153"/>
                  <a:pt x="4" y="154"/>
                </a:cubicBezTo>
                <a:cubicBezTo>
                  <a:pt x="4" y="154"/>
                  <a:pt x="4" y="154"/>
                  <a:pt x="4" y="154"/>
                </a:cubicBezTo>
                <a:cubicBezTo>
                  <a:pt x="4" y="156"/>
                  <a:pt x="3" y="157"/>
                  <a:pt x="2" y="157"/>
                </a:cubicBezTo>
                <a:close/>
                <a:moveTo>
                  <a:pt x="2" y="168"/>
                </a:moveTo>
                <a:cubicBezTo>
                  <a:pt x="1" y="168"/>
                  <a:pt x="0" y="167"/>
                  <a:pt x="0" y="165"/>
                </a:cubicBezTo>
                <a:cubicBezTo>
                  <a:pt x="0" y="165"/>
                  <a:pt x="0" y="165"/>
                  <a:pt x="0" y="165"/>
                </a:cubicBezTo>
                <a:cubicBezTo>
                  <a:pt x="0" y="164"/>
                  <a:pt x="1" y="163"/>
                  <a:pt x="2" y="163"/>
                </a:cubicBezTo>
                <a:cubicBezTo>
                  <a:pt x="3" y="163"/>
                  <a:pt x="4" y="164"/>
                  <a:pt x="4" y="165"/>
                </a:cubicBezTo>
                <a:cubicBezTo>
                  <a:pt x="4" y="165"/>
                  <a:pt x="4" y="165"/>
                  <a:pt x="4" y="165"/>
                </a:cubicBezTo>
                <a:cubicBezTo>
                  <a:pt x="4" y="167"/>
                  <a:pt x="3" y="168"/>
                  <a:pt x="2" y="168"/>
                </a:cubicBezTo>
                <a:close/>
                <a:moveTo>
                  <a:pt x="2" y="178"/>
                </a:moveTo>
                <a:cubicBezTo>
                  <a:pt x="1" y="178"/>
                  <a:pt x="0" y="177"/>
                  <a:pt x="0" y="176"/>
                </a:cubicBezTo>
                <a:cubicBezTo>
                  <a:pt x="0" y="176"/>
                  <a:pt x="0" y="176"/>
                  <a:pt x="0" y="176"/>
                </a:cubicBezTo>
                <a:cubicBezTo>
                  <a:pt x="0" y="175"/>
                  <a:pt x="1" y="174"/>
                  <a:pt x="2" y="174"/>
                </a:cubicBezTo>
                <a:cubicBezTo>
                  <a:pt x="3" y="174"/>
                  <a:pt x="4" y="175"/>
                  <a:pt x="4" y="176"/>
                </a:cubicBezTo>
                <a:cubicBezTo>
                  <a:pt x="4" y="176"/>
                  <a:pt x="4" y="176"/>
                  <a:pt x="4" y="176"/>
                </a:cubicBezTo>
                <a:cubicBezTo>
                  <a:pt x="4" y="177"/>
                  <a:pt x="3" y="178"/>
                  <a:pt x="2" y="178"/>
                </a:cubicBezTo>
                <a:close/>
                <a:moveTo>
                  <a:pt x="2" y="189"/>
                </a:moveTo>
                <a:cubicBezTo>
                  <a:pt x="1" y="189"/>
                  <a:pt x="0" y="188"/>
                  <a:pt x="0" y="187"/>
                </a:cubicBezTo>
                <a:cubicBezTo>
                  <a:pt x="0" y="186"/>
                  <a:pt x="1" y="185"/>
                  <a:pt x="2" y="185"/>
                </a:cubicBezTo>
                <a:cubicBezTo>
                  <a:pt x="3" y="185"/>
                  <a:pt x="4" y="186"/>
                  <a:pt x="4" y="187"/>
                </a:cubicBezTo>
                <a:cubicBezTo>
                  <a:pt x="4" y="187"/>
                  <a:pt x="4" y="187"/>
                  <a:pt x="4" y="187"/>
                </a:cubicBezTo>
                <a:cubicBezTo>
                  <a:pt x="4" y="188"/>
                  <a:pt x="3" y="189"/>
                  <a:pt x="2" y="189"/>
                </a:cubicBezTo>
                <a:close/>
                <a:moveTo>
                  <a:pt x="2" y="200"/>
                </a:moveTo>
                <a:cubicBezTo>
                  <a:pt x="1" y="200"/>
                  <a:pt x="0" y="199"/>
                  <a:pt x="0" y="198"/>
                </a:cubicBezTo>
                <a:cubicBezTo>
                  <a:pt x="0" y="197"/>
                  <a:pt x="1" y="195"/>
                  <a:pt x="2" y="195"/>
                </a:cubicBezTo>
                <a:cubicBezTo>
                  <a:pt x="3" y="195"/>
                  <a:pt x="4" y="196"/>
                  <a:pt x="4" y="198"/>
                </a:cubicBezTo>
                <a:cubicBezTo>
                  <a:pt x="4" y="198"/>
                  <a:pt x="4" y="198"/>
                  <a:pt x="4" y="198"/>
                </a:cubicBezTo>
                <a:cubicBezTo>
                  <a:pt x="4" y="199"/>
                  <a:pt x="3" y="200"/>
                  <a:pt x="2" y="200"/>
                </a:cubicBezTo>
                <a:close/>
                <a:moveTo>
                  <a:pt x="2" y="211"/>
                </a:moveTo>
                <a:cubicBezTo>
                  <a:pt x="1" y="211"/>
                  <a:pt x="0" y="210"/>
                  <a:pt x="0" y="209"/>
                </a:cubicBezTo>
                <a:cubicBezTo>
                  <a:pt x="0" y="207"/>
                  <a:pt x="1" y="206"/>
                  <a:pt x="2" y="206"/>
                </a:cubicBezTo>
                <a:cubicBezTo>
                  <a:pt x="3" y="206"/>
                  <a:pt x="4" y="207"/>
                  <a:pt x="4" y="209"/>
                </a:cubicBezTo>
                <a:cubicBezTo>
                  <a:pt x="4" y="209"/>
                  <a:pt x="4" y="209"/>
                  <a:pt x="4" y="209"/>
                </a:cubicBezTo>
                <a:cubicBezTo>
                  <a:pt x="4" y="210"/>
                  <a:pt x="3" y="211"/>
                  <a:pt x="2" y="211"/>
                </a:cubicBezTo>
                <a:close/>
                <a:moveTo>
                  <a:pt x="2" y="222"/>
                </a:moveTo>
                <a:cubicBezTo>
                  <a:pt x="1" y="222"/>
                  <a:pt x="0" y="221"/>
                  <a:pt x="0" y="220"/>
                </a:cubicBezTo>
                <a:cubicBezTo>
                  <a:pt x="0" y="219"/>
                  <a:pt x="0" y="219"/>
                  <a:pt x="0" y="219"/>
                </a:cubicBezTo>
                <a:cubicBezTo>
                  <a:pt x="0" y="218"/>
                  <a:pt x="1" y="217"/>
                  <a:pt x="2" y="217"/>
                </a:cubicBezTo>
                <a:cubicBezTo>
                  <a:pt x="3" y="217"/>
                  <a:pt x="4" y="218"/>
                  <a:pt x="4" y="219"/>
                </a:cubicBezTo>
                <a:cubicBezTo>
                  <a:pt x="4" y="220"/>
                  <a:pt x="4" y="220"/>
                  <a:pt x="4" y="220"/>
                </a:cubicBezTo>
                <a:cubicBezTo>
                  <a:pt x="4" y="221"/>
                  <a:pt x="3" y="222"/>
                  <a:pt x="2" y="222"/>
                </a:cubicBezTo>
                <a:close/>
                <a:moveTo>
                  <a:pt x="2" y="233"/>
                </a:moveTo>
                <a:cubicBezTo>
                  <a:pt x="1" y="233"/>
                  <a:pt x="0" y="232"/>
                  <a:pt x="0" y="230"/>
                </a:cubicBezTo>
                <a:cubicBezTo>
                  <a:pt x="0" y="227"/>
                  <a:pt x="4" y="227"/>
                  <a:pt x="4" y="230"/>
                </a:cubicBezTo>
                <a:cubicBezTo>
                  <a:pt x="4" y="230"/>
                  <a:pt x="4" y="230"/>
                  <a:pt x="4" y="230"/>
                </a:cubicBezTo>
                <a:cubicBezTo>
                  <a:pt x="4" y="232"/>
                  <a:pt x="3" y="233"/>
                  <a:pt x="2" y="233"/>
                </a:cubicBezTo>
                <a:close/>
              </a:path>
            </a:pathLst>
          </a:custGeom>
          <a:solidFill>
            <a:srgbClr val="979797"/>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73" name="Freeform 375">
            <a:extLst>
              <a:ext uri="{FF2B5EF4-FFF2-40B4-BE49-F238E27FC236}">
                <a16:creationId xmlns:a16="http://schemas.microsoft.com/office/drawing/2014/main" id="{D8250FF0-2F45-138E-CB3C-06BFE50B9925}"/>
              </a:ext>
            </a:extLst>
          </p:cNvPr>
          <p:cNvSpPr>
            <a:spLocks noEditPoints="1"/>
          </p:cNvSpPr>
          <p:nvPr/>
        </p:nvSpPr>
        <p:spPr bwMode="auto">
          <a:xfrm>
            <a:off x="5188744" y="2089944"/>
            <a:ext cx="15875" cy="546100"/>
          </a:xfrm>
          <a:custGeom>
            <a:avLst/>
            <a:gdLst/>
            <a:ahLst/>
            <a:cxnLst>
              <a:cxn ang="0">
                <a:pos x="0" y="3"/>
              </a:cxn>
              <a:cxn ang="0">
                <a:pos x="4" y="3"/>
              </a:cxn>
              <a:cxn ang="0">
                <a:pos x="2" y="5"/>
              </a:cxn>
              <a:cxn ang="0">
                <a:pos x="0" y="14"/>
              </a:cxn>
              <a:cxn ang="0">
                <a:pos x="4" y="13"/>
              </a:cxn>
              <a:cxn ang="0">
                <a:pos x="2" y="16"/>
              </a:cxn>
              <a:cxn ang="0">
                <a:pos x="0" y="24"/>
              </a:cxn>
              <a:cxn ang="0">
                <a:pos x="4" y="24"/>
              </a:cxn>
              <a:cxn ang="0">
                <a:pos x="2" y="27"/>
              </a:cxn>
              <a:cxn ang="0">
                <a:pos x="0" y="35"/>
              </a:cxn>
              <a:cxn ang="0">
                <a:pos x="2" y="33"/>
              </a:cxn>
              <a:cxn ang="0">
                <a:pos x="4" y="35"/>
              </a:cxn>
              <a:cxn ang="0">
                <a:pos x="2" y="48"/>
              </a:cxn>
              <a:cxn ang="0">
                <a:pos x="2" y="44"/>
              </a:cxn>
              <a:cxn ang="0">
                <a:pos x="4" y="46"/>
              </a:cxn>
              <a:cxn ang="0">
                <a:pos x="2" y="59"/>
              </a:cxn>
              <a:cxn ang="0">
                <a:pos x="2" y="55"/>
              </a:cxn>
              <a:cxn ang="0">
                <a:pos x="4" y="57"/>
              </a:cxn>
              <a:cxn ang="0">
                <a:pos x="2" y="70"/>
              </a:cxn>
              <a:cxn ang="0">
                <a:pos x="2" y="65"/>
              </a:cxn>
              <a:cxn ang="0">
                <a:pos x="4" y="68"/>
              </a:cxn>
              <a:cxn ang="0">
                <a:pos x="2" y="81"/>
              </a:cxn>
              <a:cxn ang="0">
                <a:pos x="0" y="78"/>
              </a:cxn>
              <a:cxn ang="0">
                <a:pos x="4" y="78"/>
              </a:cxn>
              <a:cxn ang="0">
                <a:pos x="2" y="81"/>
              </a:cxn>
              <a:cxn ang="0">
                <a:pos x="0" y="89"/>
              </a:cxn>
              <a:cxn ang="0">
                <a:pos x="2" y="87"/>
              </a:cxn>
              <a:cxn ang="0">
                <a:pos x="4" y="89"/>
              </a:cxn>
              <a:cxn ang="0">
                <a:pos x="2" y="103"/>
              </a:cxn>
              <a:cxn ang="0">
                <a:pos x="2" y="98"/>
              </a:cxn>
              <a:cxn ang="0">
                <a:pos x="4" y="100"/>
              </a:cxn>
              <a:cxn ang="0">
                <a:pos x="2" y="113"/>
              </a:cxn>
              <a:cxn ang="0">
                <a:pos x="2" y="109"/>
              </a:cxn>
              <a:cxn ang="0">
                <a:pos x="4" y="111"/>
              </a:cxn>
              <a:cxn ang="0">
                <a:pos x="2" y="124"/>
              </a:cxn>
              <a:cxn ang="0">
                <a:pos x="0" y="122"/>
              </a:cxn>
              <a:cxn ang="0">
                <a:pos x="4" y="122"/>
              </a:cxn>
              <a:cxn ang="0">
                <a:pos x="2" y="124"/>
              </a:cxn>
              <a:cxn ang="0">
                <a:pos x="0" y="133"/>
              </a:cxn>
              <a:cxn ang="0">
                <a:pos x="2" y="130"/>
              </a:cxn>
              <a:cxn ang="0">
                <a:pos x="4" y="133"/>
              </a:cxn>
              <a:cxn ang="0">
                <a:pos x="2" y="146"/>
              </a:cxn>
              <a:cxn ang="0">
                <a:pos x="4" y="143"/>
              </a:cxn>
              <a:cxn ang="0">
                <a:pos x="2" y="146"/>
              </a:cxn>
            </a:cxnLst>
            <a:rect l="0" t="0" r="r" b="b"/>
            <a:pathLst>
              <a:path w="4" h="146">
                <a:moveTo>
                  <a:pt x="2" y="5"/>
                </a:moveTo>
                <a:cubicBezTo>
                  <a:pt x="1" y="5"/>
                  <a:pt x="0" y="4"/>
                  <a:pt x="0" y="3"/>
                </a:cubicBezTo>
                <a:cubicBezTo>
                  <a:pt x="0" y="1"/>
                  <a:pt x="1" y="0"/>
                  <a:pt x="2" y="0"/>
                </a:cubicBezTo>
                <a:cubicBezTo>
                  <a:pt x="3" y="0"/>
                  <a:pt x="4" y="1"/>
                  <a:pt x="4" y="3"/>
                </a:cubicBezTo>
                <a:cubicBezTo>
                  <a:pt x="4" y="3"/>
                  <a:pt x="4" y="3"/>
                  <a:pt x="4" y="3"/>
                </a:cubicBezTo>
                <a:cubicBezTo>
                  <a:pt x="4" y="4"/>
                  <a:pt x="3" y="5"/>
                  <a:pt x="2" y="5"/>
                </a:cubicBezTo>
                <a:close/>
                <a:moveTo>
                  <a:pt x="2" y="16"/>
                </a:moveTo>
                <a:cubicBezTo>
                  <a:pt x="1" y="16"/>
                  <a:pt x="0" y="15"/>
                  <a:pt x="0" y="14"/>
                </a:cubicBezTo>
                <a:cubicBezTo>
                  <a:pt x="0" y="12"/>
                  <a:pt x="1" y="11"/>
                  <a:pt x="2" y="11"/>
                </a:cubicBezTo>
                <a:cubicBezTo>
                  <a:pt x="3" y="11"/>
                  <a:pt x="4" y="12"/>
                  <a:pt x="4" y="13"/>
                </a:cubicBezTo>
                <a:cubicBezTo>
                  <a:pt x="4" y="14"/>
                  <a:pt x="4" y="14"/>
                  <a:pt x="4" y="14"/>
                </a:cubicBezTo>
                <a:cubicBezTo>
                  <a:pt x="4" y="15"/>
                  <a:pt x="3" y="16"/>
                  <a:pt x="2" y="16"/>
                </a:cubicBezTo>
                <a:close/>
                <a:moveTo>
                  <a:pt x="2" y="27"/>
                </a:moveTo>
                <a:cubicBezTo>
                  <a:pt x="1" y="27"/>
                  <a:pt x="0" y="26"/>
                  <a:pt x="0" y="24"/>
                </a:cubicBezTo>
                <a:cubicBezTo>
                  <a:pt x="0" y="23"/>
                  <a:pt x="1" y="22"/>
                  <a:pt x="2" y="22"/>
                </a:cubicBezTo>
                <a:cubicBezTo>
                  <a:pt x="3" y="22"/>
                  <a:pt x="4" y="23"/>
                  <a:pt x="4" y="24"/>
                </a:cubicBezTo>
                <a:cubicBezTo>
                  <a:pt x="4" y="24"/>
                  <a:pt x="4" y="24"/>
                  <a:pt x="4" y="24"/>
                </a:cubicBezTo>
                <a:cubicBezTo>
                  <a:pt x="4" y="26"/>
                  <a:pt x="3" y="27"/>
                  <a:pt x="2" y="27"/>
                </a:cubicBezTo>
                <a:close/>
                <a:moveTo>
                  <a:pt x="2" y="38"/>
                </a:moveTo>
                <a:cubicBezTo>
                  <a:pt x="1" y="38"/>
                  <a:pt x="0" y="37"/>
                  <a:pt x="0" y="35"/>
                </a:cubicBezTo>
                <a:cubicBezTo>
                  <a:pt x="0" y="35"/>
                  <a:pt x="0" y="35"/>
                  <a:pt x="0" y="35"/>
                </a:cubicBezTo>
                <a:cubicBezTo>
                  <a:pt x="0" y="34"/>
                  <a:pt x="1" y="33"/>
                  <a:pt x="2" y="33"/>
                </a:cubicBezTo>
                <a:cubicBezTo>
                  <a:pt x="3" y="33"/>
                  <a:pt x="4" y="34"/>
                  <a:pt x="4" y="35"/>
                </a:cubicBezTo>
                <a:cubicBezTo>
                  <a:pt x="4" y="35"/>
                  <a:pt x="4" y="35"/>
                  <a:pt x="4" y="35"/>
                </a:cubicBezTo>
                <a:cubicBezTo>
                  <a:pt x="4" y="37"/>
                  <a:pt x="3" y="38"/>
                  <a:pt x="2" y="38"/>
                </a:cubicBezTo>
                <a:close/>
                <a:moveTo>
                  <a:pt x="2" y="48"/>
                </a:moveTo>
                <a:cubicBezTo>
                  <a:pt x="1" y="48"/>
                  <a:pt x="0" y="47"/>
                  <a:pt x="0" y="46"/>
                </a:cubicBezTo>
                <a:cubicBezTo>
                  <a:pt x="0" y="45"/>
                  <a:pt x="1" y="44"/>
                  <a:pt x="2" y="44"/>
                </a:cubicBezTo>
                <a:cubicBezTo>
                  <a:pt x="3" y="44"/>
                  <a:pt x="4" y="45"/>
                  <a:pt x="4" y="46"/>
                </a:cubicBezTo>
                <a:cubicBezTo>
                  <a:pt x="4" y="46"/>
                  <a:pt x="4" y="46"/>
                  <a:pt x="4" y="46"/>
                </a:cubicBezTo>
                <a:cubicBezTo>
                  <a:pt x="4" y="47"/>
                  <a:pt x="3" y="48"/>
                  <a:pt x="2" y="48"/>
                </a:cubicBezTo>
                <a:close/>
                <a:moveTo>
                  <a:pt x="2" y="59"/>
                </a:moveTo>
                <a:cubicBezTo>
                  <a:pt x="1" y="59"/>
                  <a:pt x="0" y="58"/>
                  <a:pt x="0" y="57"/>
                </a:cubicBezTo>
                <a:cubicBezTo>
                  <a:pt x="0" y="56"/>
                  <a:pt x="1" y="55"/>
                  <a:pt x="2" y="55"/>
                </a:cubicBezTo>
                <a:cubicBezTo>
                  <a:pt x="3" y="55"/>
                  <a:pt x="4" y="56"/>
                  <a:pt x="4" y="57"/>
                </a:cubicBezTo>
                <a:cubicBezTo>
                  <a:pt x="4" y="57"/>
                  <a:pt x="4" y="57"/>
                  <a:pt x="4" y="57"/>
                </a:cubicBezTo>
                <a:cubicBezTo>
                  <a:pt x="4" y="58"/>
                  <a:pt x="3" y="59"/>
                  <a:pt x="2" y="59"/>
                </a:cubicBezTo>
                <a:close/>
                <a:moveTo>
                  <a:pt x="2" y="70"/>
                </a:moveTo>
                <a:cubicBezTo>
                  <a:pt x="1" y="70"/>
                  <a:pt x="0" y="69"/>
                  <a:pt x="0" y="68"/>
                </a:cubicBezTo>
                <a:cubicBezTo>
                  <a:pt x="0" y="67"/>
                  <a:pt x="1" y="65"/>
                  <a:pt x="2" y="65"/>
                </a:cubicBezTo>
                <a:cubicBezTo>
                  <a:pt x="3" y="65"/>
                  <a:pt x="4" y="66"/>
                  <a:pt x="4" y="68"/>
                </a:cubicBezTo>
                <a:cubicBezTo>
                  <a:pt x="4" y="68"/>
                  <a:pt x="4" y="68"/>
                  <a:pt x="4" y="68"/>
                </a:cubicBezTo>
                <a:cubicBezTo>
                  <a:pt x="4" y="69"/>
                  <a:pt x="3" y="70"/>
                  <a:pt x="2" y="70"/>
                </a:cubicBezTo>
                <a:close/>
                <a:moveTo>
                  <a:pt x="2" y="81"/>
                </a:moveTo>
                <a:cubicBezTo>
                  <a:pt x="1" y="81"/>
                  <a:pt x="0" y="80"/>
                  <a:pt x="0" y="79"/>
                </a:cubicBezTo>
                <a:cubicBezTo>
                  <a:pt x="0" y="78"/>
                  <a:pt x="0" y="78"/>
                  <a:pt x="0" y="78"/>
                </a:cubicBezTo>
                <a:cubicBezTo>
                  <a:pt x="0" y="77"/>
                  <a:pt x="1" y="76"/>
                  <a:pt x="2" y="76"/>
                </a:cubicBezTo>
                <a:cubicBezTo>
                  <a:pt x="3" y="76"/>
                  <a:pt x="4" y="77"/>
                  <a:pt x="4" y="78"/>
                </a:cubicBezTo>
                <a:cubicBezTo>
                  <a:pt x="4" y="79"/>
                  <a:pt x="4" y="79"/>
                  <a:pt x="4" y="79"/>
                </a:cubicBezTo>
                <a:cubicBezTo>
                  <a:pt x="4" y="80"/>
                  <a:pt x="3" y="81"/>
                  <a:pt x="2" y="81"/>
                </a:cubicBezTo>
                <a:close/>
                <a:moveTo>
                  <a:pt x="2" y="92"/>
                </a:moveTo>
                <a:cubicBezTo>
                  <a:pt x="1" y="92"/>
                  <a:pt x="0" y="91"/>
                  <a:pt x="0" y="89"/>
                </a:cubicBezTo>
                <a:cubicBezTo>
                  <a:pt x="0" y="89"/>
                  <a:pt x="0" y="89"/>
                  <a:pt x="0" y="89"/>
                </a:cubicBezTo>
                <a:cubicBezTo>
                  <a:pt x="0" y="88"/>
                  <a:pt x="1" y="87"/>
                  <a:pt x="2" y="87"/>
                </a:cubicBezTo>
                <a:cubicBezTo>
                  <a:pt x="3" y="87"/>
                  <a:pt x="4" y="88"/>
                  <a:pt x="4" y="89"/>
                </a:cubicBezTo>
                <a:cubicBezTo>
                  <a:pt x="4" y="89"/>
                  <a:pt x="4" y="89"/>
                  <a:pt x="4" y="89"/>
                </a:cubicBezTo>
                <a:cubicBezTo>
                  <a:pt x="4" y="91"/>
                  <a:pt x="3" y="92"/>
                  <a:pt x="2" y="92"/>
                </a:cubicBezTo>
                <a:close/>
                <a:moveTo>
                  <a:pt x="2" y="103"/>
                </a:moveTo>
                <a:cubicBezTo>
                  <a:pt x="1" y="103"/>
                  <a:pt x="0" y="102"/>
                  <a:pt x="0" y="100"/>
                </a:cubicBezTo>
                <a:cubicBezTo>
                  <a:pt x="0" y="99"/>
                  <a:pt x="1" y="98"/>
                  <a:pt x="2" y="98"/>
                </a:cubicBezTo>
                <a:cubicBezTo>
                  <a:pt x="3" y="98"/>
                  <a:pt x="4" y="99"/>
                  <a:pt x="4" y="100"/>
                </a:cubicBezTo>
                <a:cubicBezTo>
                  <a:pt x="4" y="100"/>
                  <a:pt x="4" y="100"/>
                  <a:pt x="4" y="100"/>
                </a:cubicBezTo>
                <a:cubicBezTo>
                  <a:pt x="4" y="102"/>
                  <a:pt x="3" y="103"/>
                  <a:pt x="2" y="103"/>
                </a:cubicBezTo>
                <a:close/>
                <a:moveTo>
                  <a:pt x="2" y="113"/>
                </a:moveTo>
                <a:cubicBezTo>
                  <a:pt x="1" y="113"/>
                  <a:pt x="0" y="112"/>
                  <a:pt x="0" y="111"/>
                </a:cubicBezTo>
                <a:cubicBezTo>
                  <a:pt x="0" y="110"/>
                  <a:pt x="1" y="109"/>
                  <a:pt x="2" y="109"/>
                </a:cubicBezTo>
                <a:cubicBezTo>
                  <a:pt x="3" y="109"/>
                  <a:pt x="4" y="110"/>
                  <a:pt x="4" y="111"/>
                </a:cubicBezTo>
                <a:cubicBezTo>
                  <a:pt x="4" y="111"/>
                  <a:pt x="4" y="111"/>
                  <a:pt x="4" y="111"/>
                </a:cubicBezTo>
                <a:cubicBezTo>
                  <a:pt x="4" y="112"/>
                  <a:pt x="3" y="113"/>
                  <a:pt x="2" y="113"/>
                </a:cubicBezTo>
                <a:close/>
                <a:moveTo>
                  <a:pt x="2" y="124"/>
                </a:moveTo>
                <a:cubicBezTo>
                  <a:pt x="1" y="124"/>
                  <a:pt x="0" y="123"/>
                  <a:pt x="0" y="122"/>
                </a:cubicBezTo>
                <a:cubicBezTo>
                  <a:pt x="0" y="122"/>
                  <a:pt x="0" y="122"/>
                  <a:pt x="0" y="122"/>
                </a:cubicBezTo>
                <a:cubicBezTo>
                  <a:pt x="0" y="121"/>
                  <a:pt x="1" y="120"/>
                  <a:pt x="2" y="120"/>
                </a:cubicBezTo>
                <a:cubicBezTo>
                  <a:pt x="3" y="120"/>
                  <a:pt x="4" y="121"/>
                  <a:pt x="4" y="122"/>
                </a:cubicBezTo>
                <a:cubicBezTo>
                  <a:pt x="4" y="122"/>
                  <a:pt x="4" y="122"/>
                  <a:pt x="4" y="122"/>
                </a:cubicBezTo>
                <a:cubicBezTo>
                  <a:pt x="4" y="123"/>
                  <a:pt x="3" y="124"/>
                  <a:pt x="2" y="124"/>
                </a:cubicBezTo>
                <a:close/>
                <a:moveTo>
                  <a:pt x="2" y="135"/>
                </a:moveTo>
                <a:cubicBezTo>
                  <a:pt x="1" y="135"/>
                  <a:pt x="0" y="134"/>
                  <a:pt x="0" y="133"/>
                </a:cubicBezTo>
                <a:cubicBezTo>
                  <a:pt x="0" y="133"/>
                  <a:pt x="0" y="133"/>
                  <a:pt x="0" y="133"/>
                </a:cubicBezTo>
                <a:cubicBezTo>
                  <a:pt x="0" y="131"/>
                  <a:pt x="1" y="130"/>
                  <a:pt x="2" y="130"/>
                </a:cubicBezTo>
                <a:cubicBezTo>
                  <a:pt x="3" y="130"/>
                  <a:pt x="4" y="131"/>
                  <a:pt x="4" y="133"/>
                </a:cubicBezTo>
                <a:cubicBezTo>
                  <a:pt x="4" y="133"/>
                  <a:pt x="4" y="133"/>
                  <a:pt x="4" y="133"/>
                </a:cubicBezTo>
                <a:cubicBezTo>
                  <a:pt x="4" y="134"/>
                  <a:pt x="3" y="135"/>
                  <a:pt x="2" y="135"/>
                </a:cubicBezTo>
                <a:close/>
                <a:moveTo>
                  <a:pt x="2" y="146"/>
                </a:moveTo>
                <a:cubicBezTo>
                  <a:pt x="1" y="146"/>
                  <a:pt x="0" y="145"/>
                  <a:pt x="0" y="144"/>
                </a:cubicBezTo>
                <a:cubicBezTo>
                  <a:pt x="0" y="141"/>
                  <a:pt x="4" y="141"/>
                  <a:pt x="4" y="143"/>
                </a:cubicBezTo>
                <a:cubicBezTo>
                  <a:pt x="4" y="144"/>
                  <a:pt x="4" y="144"/>
                  <a:pt x="4" y="144"/>
                </a:cubicBezTo>
                <a:cubicBezTo>
                  <a:pt x="4" y="145"/>
                  <a:pt x="3" y="146"/>
                  <a:pt x="2" y="146"/>
                </a:cubicBezTo>
                <a:close/>
              </a:path>
            </a:pathLst>
          </a:custGeom>
          <a:solidFill>
            <a:srgbClr val="979797"/>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74" name="Freeform 376">
            <a:extLst>
              <a:ext uri="{FF2B5EF4-FFF2-40B4-BE49-F238E27FC236}">
                <a16:creationId xmlns:a16="http://schemas.microsoft.com/office/drawing/2014/main" id="{B794FB97-FBAF-A9B3-083E-BCDC5F89896F}"/>
              </a:ext>
            </a:extLst>
          </p:cNvPr>
          <p:cNvSpPr>
            <a:spLocks noEditPoints="1"/>
          </p:cNvSpPr>
          <p:nvPr/>
        </p:nvSpPr>
        <p:spPr bwMode="auto">
          <a:xfrm>
            <a:off x="2909094" y="2089944"/>
            <a:ext cx="19050" cy="831850"/>
          </a:xfrm>
          <a:custGeom>
            <a:avLst/>
            <a:gdLst/>
            <a:ahLst/>
            <a:cxnLst>
              <a:cxn ang="0">
                <a:pos x="2" y="0"/>
              </a:cxn>
              <a:cxn ang="0">
                <a:pos x="2" y="5"/>
              </a:cxn>
              <a:cxn ang="0">
                <a:pos x="2" y="11"/>
              </a:cxn>
              <a:cxn ang="0">
                <a:pos x="2" y="16"/>
              </a:cxn>
              <a:cxn ang="0">
                <a:pos x="2" y="22"/>
              </a:cxn>
              <a:cxn ang="0">
                <a:pos x="2" y="27"/>
              </a:cxn>
              <a:cxn ang="0">
                <a:pos x="0" y="35"/>
              </a:cxn>
              <a:cxn ang="0">
                <a:pos x="5" y="35"/>
              </a:cxn>
              <a:cxn ang="0">
                <a:pos x="0" y="46"/>
              </a:cxn>
              <a:cxn ang="0">
                <a:pos x="5" y="46"/>
              </a:cxn>
              <a:cxn ang="0">
                <a:pos x="0" y="57"/>
              </a:cxn>
              <a:cxn ang="0">
                <a:pos x="5" y="57"/>
              </a:cxn>
              <a:cxn ang="0">
                <a:pos x="0" y="68"/>
              </a:cxn>
              <a:cxn ang="0">
                <a:pos x="5" y="68"/>
              </a:cxn>
              <a:cxn ang="0">
                <a:pos x="0" y="79"/>
              </a:cxn>
              <a:cxn ang="0">
                <a:pos x="5" y="78"/>
              </a:cxn>
              <a:cxn ang="0">
                <a:pos x="2" y="92"/>
              </a:cxn>
              <a:cxn ang="0">
                <a:pos x="2" y="87"/>
              </a:cxn>
              <a:cxn ang="0">
                <a:pos x="2" y="92"/>
              </a:cxn>
              <a:cxn ang="0">
                <a:pos x="2" y="98"/>
              </a:cxn>
              <a:cxn ang="0">
                <a:pos x="2" y="103"/>
              </a:cxn>
              <a:cxn ang="0">
                <a:pos x="2" y="109"/>
              </a:cxn>
              <a:cxn ang="0">
                <a:pos x="2" y="113"/>
              </a:cxn>
              <a:cxn ang="0">
                <a:pos x="0" y="122"/>
              </a:cxn>
              <a:cxn ang="0">
                <a:pos x="5" y="122"/>
              </a:cxn>
              <a:cxn ang="0">
                <a:pos x="0" y="133"/>
              </a:cxn>
              <a:cxn ang="0">
                <a:pos x="5" y="133"/>
              </a:cxn>
              <a:cxn ang="0">
                <a:pos x="2" y="146"/>
              </a:cxn>
              <a:cxn ang="0">
                <a:pos x="5" y="143"/>
              </a:cxn>
              <a:cxn ang="0">
                <a:pos x="2" y="157"/>
              </a:cxn>
              <a:cxn ang="0">
                <a:pos x="5" y="154"/>
              </a:cxn>
              <a:cxn ang="0">
                <a:pos x="2" y="168"/>
              </a:cxn>
              <a:cxn ang="0">
                <a:pos x="2" y="163"/>
              </a:cxn>
              <a:cxn ang="0">
                <a:pos x="2" y="168"/>
              </a:cxn>
              <a:cxn ang="0">
                <a:pos x="0" y="176"/>
              </a:cxn>
              <a:cxn ang="0">
                <a:pos x="5" y="176"/>
              </a:cxn>
              <a:cxn ang="0">
                <a:pos x="0" y="187"/>
              </a:cxn>
              <a:cxn ang="0">
                <a:pos x="5" y="187"/>
              </a:cxn>
              <a:cxn ang="0">
                <a:pos x="0" y="198"/>
              </a:cxn>
              <a:cxn ang="0">
                <a:pos x="5" y="198"/>
              </a:cxn>
              <a:cxn ang="0">
                <a:pos x="0" y="209"/>
              </a:cxn>
              <a:cxn ang="0">
                <a:pos x="5" y="209"/>
              </a:cxn>
              <a:cxn ang="0">
                <a:pos x="0" y="220"/>
              </a:cxn>
              <a:cxn ang="0">
                <a:pos x="5" y="219"/>
              </a:cxn>
            </a:cxnLst>
            <a:rect l="0" t="0" r="r" b="b"/>
            <a:pathLst>
              <a:path w="5" h="221">
                <a:moveTo>
                  <a:pt x="2" y="5"/>
                </a:moveTo>
                <a:cubicBezTo>
                  <a:pt x="1" y="5"/>
                  <a:pt x="0" y="4"/>
                  <a:pt x="0" y="3"/>
                </a:cubicBezTo>
                <a:cubicBezTo>
                  <a:pt x="0" y="1"/>
                  <a:pt x="1" y="0"/>
                  <a:pt x="2" y="0"/>
                </a:cubicBezTo>
                <a:cubicBezTo>
                  <a:pt x="4" y="0"/>
                  <a:pt x="5" y="1"/>
                  <a:pt x="5" y="3"/>
                </a:cubicBezTo>
                <a:cubicBezTo>
                  <a:pt x="5" y="3"/>
                  <a:pt x="5" y="3"/>
                  <a:pt x="5" y="3"/>
                </a:cubicBezTo>
                <a:cubicBezTo>
                  <a:pt x="5" y="4"/>
                  <a:pt x="4" y="5"/>
                  <a:pt x="2" y="5"/>
                </a:cubicBezTo>
                <a:close/>
                <a:moveTo>
                  <a:pt x="2" y="16"/>
                </a:moveTo>
                <a:cubicBezTo>
                  <a:pt x="1" y="16"/>
                  <a:pt x="0" y="15"/>
                  <a:pt x="0" y="14"/>
                </a:cubicBezTo>
                <a:cubicBezTo>
                  <a:pt x="0" y="12"/>
                  <a:pt x="1" y="11"/>
                  <a:pt x="2" y="11"/>
                </a:cubicBezTo>
                <a:cubicBezTo>
                  <a:pt x="4" y="11"/>
                  <a:pt x="5" y="12"/>
                  <a:pt x="5" y="13"/>
                </a:cubicBezTo>
                <a:cubicBezTo>
                  <a:pt x="5" y="14"/>
                  <a:pt x="5" y="14"/>
                  <a:pt x="5" y="14"/>
                </a:cubicBezTo>
                <a:cubicBezTo>
                  <a:pt x="5" y="15"/>
                  <a:pt x="4" y="16"/>
                  <a:pt x="2" y="16"/>
                </a:cubicBezTo>
                <a:close/>
                <a:moveTo>
                  <a:pt x="2" y="27"/>
                </a:moveTo>
                <a:cubicBezTo>
                  <a:pt x="1" y="27"/>
                  <a:pt x="0" y="26"/>
                  <a:pt x="0" y="24"/>
                </a:cubicBezTo>
                <a:cubicBezTo>
                  <a:pt x="0" y="23"/>
                  <a:pt x="1" y="22"/>
                  <a:pt x="2" y="22"/>
                </a:cubicBezTo>
                <a:cubicBezTo>
                  <a:pt x="4" y="22"/>
                  <a:pt x="5" y="23"/>
                  <a:pt x="5" y="24"/>
                </a:cubicBezTo>
                <a:cubicBezTo>
                  <a:pt x="5" y="24"/>
                  <a:pt x="5" y="24"/>
                  <a:pt x="5" y="24"/>
                </a:cubicBezTo>
                <a:cubicBezTo>
                  <a:pt x="5" y="26"/>
                  <a:pt x="4" y="27"/>
                  <a:pt x="2" y="27"/>
                </a:cubicBezTo>
                <a:close/>
                <a:moveTo>
                  <a:pt x="2" y="38"/>
                </a:moveTo>
                <a:cubicBezTo>
                  <a:pt x="1" y="38"/>
                  <a:pt x="0" y="37"/>
                  <a:pt x="0" y="35"/>
                </a:cubicBezTo>
                <a:cubicBezTo>
                  <a:pt x="0" y="35"/>
                  <a:pt x="0" y="35"/>
                  <a:pt x="0" y="35"/>
                </a:cubicBezTo>
                <a:cubicBezTo>
                  <a:pt x="0" y="34"/>
                  <a:pt x="1" y="33"/>
                  <a:pt x="2" y="33"/>
                </a:cubicBezTo>
                <a:cubicBezTo>
                  <a:pt x="4" y="33"/>
                  <a:pt x="5" y="34"/>
                  <a:pt x="5" y="35"/>
                </a:cubicBezTo>
                <a:cubicBezTo>
                  <a:pt x="5" y="35"/>
                  <a:pt x="5" y="35"/>
                  <a:pt x="5" y="35"/>
                </a:cubicBezTo>
                <a:cubicBezTo>
                  <a:pt x="5" y="37"/>
                  <a:pt x="4" y="38"/>
                  <a:pt x="2" y="38"/>
                </a:cubicBezTo>
                <a:close/>
                <a:moveTo>
                  <a:pt x="2" y="48"/>
                </a:moveTo>
                <a:cubicBezTo>
                  <a:pt x="1" y="48"/>
                  <a:pt x="0" y="47"/>
                  <a:pt x="0" y="46"/>
                </a:cubicBezTo>
                <a:cubicBezTo>
                  <a:pt x="0" y="45"/>
                  <a:pt x="1" y="44"/>
                  <a:pt x="2" y="44"/>
                </a:cubicBezTo>
                <a:cubicBezTo>
                  <a:pt x="4" y="44"/>
                  <a:pt x="5" y="45"/>
                  <a:pt x="5" y="46"/>
                </a:cubicBezTo>
                <a:cubicBezTo>
                  <a:pt x="5" y="46"/>
                  <a:pt x="5" y="46"/>
                  <a:pt x="5" y="46"/>
                </a:cubicBezTo>
                <a:cubicBezTo>
                  <a:pt x="5" y="47"/>
                  <a:pt x="4" y="48"/>
                  <a:pt x="2" y="48"/>
                </a:cubicBezTo>
                <a:close/>
                <a:moveTo>
                  <a:pt x="2" y="59"/>
                </a:moveTo>
                <a:cubicBezTo>
                  <a:pt x="1" y="59"/>
                  <a:pt x="0" y="58"/>
                  <a:pt x="0" y="57"/>
                </a:cubicBezTo>
                <a:cubicBezTo>
                  <a:pt x="0" y="56"/>
                  <a:pt x="1" y="55"/>
                  <a:pt x="2" y="55"/>
                </a:cubicBezTo>
                <a:cubicBezTo>
                  <a:pt x="4" y="55"/>
                  <a:pt x="5" y="56"/>
                  <a:pt x="5" y="57"/>
                </a:cubicBezTo>
                <a:cubicBezTo>
                  <a:pt x="5" y="57"/>
                  <a:pt x="5" y="57"/>
                  <a:pt x="5" y="57"/>
                </a:cubicBezTo>
                <a:cubicBezTo>
                  <a:pt x="5" y="58"/>
                  <a:pt x="4" y="59"/>
                  <a:pt x="2" y="59"/>
                </a:cubicBezTo>
                <a:close/>
                <a:moveTo>
                  <a:pt x="2" y="70"/>
                </a:moveTo>
                <a:cubicBezTo>
                  <a:pt x="1" y="70"/>
                  <a:pt x="0" y="69"/>
                  <a:pt x="0" y="68"/>
                </a:cubicBezTo>
                <a:cubicBezTo>
                  <a:pt x="0" y="67"/>
                  <a:pt x="1" y="65"/>
                  <a:pt x="2" y="65"/>
                </a:cubicBezTo>
                <a:cubicBezTo>
                  <a:pt x="4" y="65"/>
                  <a:pt x="5" y="66"/>
                  <a:pt x="5" y="68"/>
                </a:cubicBezTo>
                <a:cubicBezTo>
                  <a:pt x="5" y="68"/>
                  <a:pt x="5" y="68"/>
                  <a:pt x="5" y="68"/>
                </a:cubicBezTo>
                <a:cubicBezTo>
                  <a:pt x="5" y="69"/>
                  <a:pt x="4" y="70"/>
                  <a:pt x="2" y="70"/>
                </a:cubicBezTo>
                <a:close/>
                <a:moveTo>
                  <a:pt x="2" y="81"/>
                </a:moveTo>
                <a:cubicBezTo>
                  <a:pt x="1" y="81"/>
                  <a:pt x="0" y="80"/>
                  <a:pt x="0" y="79"/>
                </a:cubicBezTo>
                <a:cubicBezTo>
                  <a:pt x="0" y="78"/>
                  <a:pt x="0" y="78"/>
                  <a:pt x="0" y="78"/>
                </a:cubicBezTo>
                <a:cubicBezTo>
                  <a:pt x="0" y="77"/>
                  <a:pt x="1" y="76"/>
                  <a:pt x="2" y="76"/>
                </a:cubicBezTo>
                <a:cubicBezTo>
                  <a:pt x="4" y="76"/>
                  <a:pt x="5" y="77"/>
                  <a:pt x="5" y="78"/>
                </a:cubicBezTo>
                <a:cubicBezTo>
                  <a:pt x="5" y="79"/>
                  <a:pt x="5" y="79"/>
                  <a:pt x="5" y="79"/>
                </a:cubicBezTo>
                <a:cubicBezTo>
                  <a:pt x="5" y="80"/>
                  <a:pt x="4" y="81"/>
                  <a:pt x="2" y="81"/>
                </a:cubicBezTo>
                <a:close/>
                <a:moveTo>
                  <a:pt x="2" y="92"/>
                </a:moveTo>
                <a:cubicBezTo>
                  <a:pt x="1" y="92"/>
                  <a:pt x="0" y="91"/>
                  <a:pt x="0" y="89"/>
                </a:cubicBezTo>
                <a:cubicBezTo>
                  <a:pt x="0" y="89"/>
                  <a:pt x="0" y="89"/>
                  <a:pt x="0" y="89"/>
                </a:cubicBezTo>
                <a:cubicBezTo>
                  <a:pt x="0" y="88"/>
                  <a:pt x="1" y="87"/>
                  <a:pt x="2" y="87"/>
                </a:cubicBezTo>
                <a:cubicBezTo>
                  <a:pt x="4" y="87"/>
                  <a:pt x="5" y="88"/>
                  <a:pt x="5" y="89"/>
                </a:cubicBezTo>
                <a:cubicBezTo>
                  <a:pt x="5" y="89"/>
                  <a:pt x="5" y="89"/>
                  <a:pt x="5" y="89"/>
                </a:cubicBezTo>
                <a:cubicBezTo>
                  <a:pt x="5" y="91"/>
                  <a:pt x="4" y="92"/>
                  <a:pt x="2" y="92"/>
                </a:cubicBezTo>
                <a:close/>
                <a:moveTo>
                  <a:pt x="2" y="103"/>
                </a:moveTo>
                <a:cubicBezTo>
                  <a:pt x="1" y="103"/>
                  <a:pt x="0" y="102"/>
                  <a:pt x="0" y="100"/>
                </a:cubicBezTo>
                <a:cubicBezTo>
                  <a:pt x="0" y="99"/>
                  <a:pt x="1" y="98"/>
                  <a:pt x="2" y="98"/>
                </a:cubicBezTo>
                <a:cubicBezTo>
                  <a:pt x="4" y="98"/>
                  <a:pt x="5" y="99"/>
                  <a:pt x="5" y="100"/>
                </a:cubicBezTo>
                <a:cubicBezTo>
                  <a:pt x="5" y="100"/>
                  <a:pt x="5" y="100"/>
                  <a:pt x="5" y="100"/>
                </a:cubicBezTo>
                <a:cubicBezTo>
                  <a:pt x="5" y="102"/>
                  <a:pt x="4" y="103"/>
                  <a:pt x="2" y="103"/>
                </a:cubicBezTo>
                <a:close/>
                <a:moveTo>
                  <a:pt x="2" y="113"/>
                </a:moveTo>
                <a:cubicBezTo>
                  <a:pt x="1" y="113"/>
                  <a:pt x="0" y="112"/>
                  <a:pt x="0" y="111"/>
                </a:cubicBezTo>
                <a:cubicBezTo>
                  <a:pt x="0" y="110"/>
                  <a:pt x="1" y="109"/>
                  <a:pt x="2" y="109"/>
                </a:cubicBezTo>
                <a:cubicBezTo>
                  <a:pt x="4" y="109"/>
                  <a:pt x="5" y="110"/>
                  <a:pt x="5" y="111"/>
                </a:cubicBezTo>
                <a:cubicBezTo>
                  <a:pt x="5" y="111"/>
                  <a:pt x="5" y="111"/>
                  <a:pt x="5" y="111"/>
                </a:cubicBezTo>
                <a:cubicBezTo>
                  <a:pt x="5" y="112"/>
                  <a:pt x="4" y="113"/>
                  <a:pt x="2" y="113"/>
                </a:cubicBezTo>
                <a:close/>
                <a:moveTo>
                  <a:pt x="2" y="124"/>
                </a:moveTo>
                <a:cubicBezTo>
                  <a:pt x="1" y="124"/>
                  <a:pt x="0" y="123"/>
                  <a:pt x="0" y="122"/>
                </a:cubicBezTo>
                <a:cubicBezTo>
                  <a:pt x="0" y="122"/>
                  <a:pt x="0" y="122"/>
                  <a:pt x="0" y="122"/>
                </a:cubicBezTo>
                <a:cubicBezTo>
                  <a:pt x="0" y="121"/>
                  <a:pt x="1" y="120"/>
                  <a:pt x="2" y="120"/>
                </a:cubicBezTo>
                <a:cubicBezTo>
                  <a:pt x="4" y="120"/>
                  <a:pt x="5" y="121"/>
                  <a:pt x="5" y="122"/>
                </a:cubicBezTo>
                <a:cubicBezTo>
                  <a:pt x="5" y="122"/>
                  <a:pt x="5" y="122"/>
                  <a:pt x="5" y="122"/>
                </a:cubicBezTo>
                <a:cubicBezTo>
                  <a:pt x="5" y="123"/>
                  <a:pt x="4" y="124"/>
                  <a:pt x="2" y="124"/>
                </a:cubicBezTo>
                <a:close/>
                <a:moveTo>
                  <a:pt x="2" y="135"/>
                </a:moveTo>
                <a:cubicBezTo>
                  <a:pt x="1" y="135"/>
                  <a:pt x="0" y="134"/>
                  <a:pt x="0" y="133"/>
                </a:cubicBezTo>
                <a:cubicBezTo>
                  <a:pt x="0" y="133"/>
                  <a:pt x="0" y="133"/>
                  <a:pt x="0" y="133"/>
                </a:cubicBezTo>
                <a:cubicBezTo>
                  <a:pt x="0" y="131"/>
                  <a:pt x="1" y="130"/>
                  <a:pt x="2" y="130"/>
                </a:cubicBezTo>
                <a:cubicBezTo>
                  <a:pt x="4" y="130"/>
                  <a:pt x="5" y="131"/>
                  <a:pt x="5" y="133"/>
                </a:cubicBezTo>
                <a:cubicBezTo>
                  <a:pt x="5" y="133"/>
                  <a:pt x="5" y="133"/>
                  <a:pt x="5" y="133"/>
                </a:cubicBezTo>
                <a:cubicBezTo>
                  <a:pt x="5" y="134"/>
                  <a:pt x="4" y="135"/>
                  <a:pt x="2" y="135"/>
                </a:cubicBezTo>
                <a:close/>
                <a:moveTo>
                  <a:pt x="2" y="146"/>
                </a:moveTo>
                <a:cubicBezTo>
                  <a:pt x="1" y="146"/>
                  <a:pt x="0" y="145"/>
                  <a:pt x="0" y="144"/>
                </a:cubicBezTo>
                <a:cubicBezTo>
                  <a:pt x="0" y="142"/>
                  <a:pt x="1" y="141"/>
                  <a:pt x="2" y="141"/>
                </a:cubicBezTo>
                <a:cubicBezTo>
                  <a:pt x="4" y="141"/>
                  <a:pt x="5" y="142"/>
                  <a:pt x="5" y="143"/>
                </a:cubicBezTo>
                <a:cubicBezTo>
                  <a:pt x="5" y="144"/>
                  <a:pt x="5" y="144"/>
                  <a:pt x="5" y="144"/>
                </a:cubicBezTo>
                <a:cubicBezTo>
                  <a:pt x="5" y="145"/>
                  <a:pt x="4" y="146"/>
                  <a:pt x="2" y="146"/>
                </a:cubicBezTo>
                <a:close/>
                <a:moveTo>
                  <a:pt x="2" y="157"/>
                </a:moveTo>
                <a:cubicBezTo>
                  <a:pt x="1" y="157"/>
                  <a:pt x="0" y="156"/>
                  <a:pt x="0" y="154"/>
                </a:cubicBezTo>
                <a:cubicBezTo>
                  <a:pt x="0" y="153"/>
                  <a:pt x="1" y="152"/>
                  <a:pt x="2" y="152"/>
                </a:cubicBezTo>
                <a:cubicBezTo>
                  <a:pt x="4" y="152"/>
                  <a:pt x="5" y="153"/>
                  <a:pt x="5" y="154"/>
                </a:cubicBezTo>
                <a:cubicBezTo>
                  <a:pt x="5" y="154"/>
                  <a:pt x="5" y="154"/>
                  <a:pt x="5" y="154"/>
                </a:cubicBezTo>
                <a:cubicBezTo>
                  <a:pt x="5" y="156"/>
                  <a:pt x="4" y="157"/>
                  <a:pt x="2" y="157"/>
                </a:cubicBezTo>
                <a:close/>
                <a:moveTo>
                  <a:pt x="2" y="168"/>
                </a:moveTo>
                <a:cubicBezTo>
                  <a:pt x="1" y="168"/>
                  <a:pt x="0" y="167"/>
                  <a:pt x="0" y="165"/>
                </a:cubicBezTo>
                <a:cubicBezTo>
                  <a:pt x="0" y="165"/>
                  <a:pt x="0" y="165"/>
                  <a:pt x="0" y="165"/>
                </a:cubicBezTo>
                <a:cubicBezTo>
                  <a:pt x="0" y="164"/>
                  <a:pt x="1" y="163"/>
                  <a:pt x="2" y="163"/>
                </a:cubicBezTo>
                <a:cubicBezTo>
                  <a:pt x="4" y="163"/>
                  <a:pt x="5" y="164"/>
                  <a:pt x="5" y="165"/>
                </a:cubicBezTo>
                <a:cubicBezTo>
                  <a:pt x="5" y="165"/>
                  <a:pt x="5" y="165"/>
                  <a:pt x="5" y="165"/>
                </a:cubicBezTo>
                <a:cubicBezTo>
                  <a:pt x="5" y="167"/>
                  <a:pt x="4" y="168"/>
                  <a:pt x="2" y="168"/>
                </a:cubicBezTo>
                <a:close/>
                <a:moveTo>
                  <a:pt x="2" y="178"/>
                </a:moveTo>
                <a:cubicBezTo>
                  <a:pt x="1" y="178"/>
                  <a:pt x="0" y="177"/>
                  <a:pt x="0" y="176"/>
                </a:cubicBezTo>
                <a:cubicBezTo>
                  <a:pt x="0" y="176"/>
                  <a:pt x="0" y="176"/>
                  <a:pt x="0" y="176"/>
                </a:cubicBezTo>
                <a:cubicBezTo>
                  <a:pt x="0" y="175"/>
                  <a:pt x="1" y="174"/>
                  <a:pt x="2" y="174"/>
                </a:cubicBezTo>
                <a:cubicBezTo>
                  <a:pt x="4" y="174"/>
                  <a:pt x="5" y="175"/>
                  <a:pt x="5" y="176"/>
                </a:cubicBezTo>
                <a:cubicBezTo>
                  <a:pt x="5" y="176"/>
                  <a:pt x="5" y="176"/>
                  <a:pt x="5" y="176"/>
                </a:cubicBezTo>
                <a:cubicBezTo>
                  <a:pt x="5" y="177"/>
                  <a:pt x="4" y="178"/>
                  <a:pt x="2" y="178"/>
                </a:cubicBezTo>
                <a:close/>
                <a:moveTo>
                  <a:pt x="2" y="189"/>
                </a:moveTo>
                <a:cubicBezTo>
                  <a:pt x="1" y="189"/>
                  <a:pt x="0" y="188"/>
                  <a:pt x="0" y="187"/>
                </a:cubicBezTo>
                <a:cubicBezTo>
                  <a:pt x="0" y="186"/>
                  <a:pt x="1" y="185"/>
                  <a:pt x="2" y="185"/>
                </a:cubicBezTo>
                <a:cubicBezTo>
                  <a:pt x="4" y="185"/>
                  <a:pt x="5" y="186"/>
                  <a:pt x="5" y="187"/>
                </a:cubicBezTo>
                <a:cubicBezTo>
                  <a:pt x="5" y="187"/>
                  <a:pt x="5" y="187"/>
                  <a:pt x="5" y="187"/>
                </a:cubicBezTo>
                <a:cubicBezTo>
                  <a:pt x="5" y="188"/>
                  <a:pt x="4" y="189"/>
                  <a:pt x="2" y="189"/>
                </a:cubicBezTo>
                <a:close/>
                <a:moveTo>
                  <a:pt x="2" y="200"/>
                </a:moveTo>
                <a:cubicBezTo>
                  <a:pt x="1" y="200"/>
                  <a:pt x="0" y="199"/>
                  <a:pt x="0" y="198"/>
                </a:cubicBezTo>
                <a:cubicBezTo>
                  <a:pt x="0" y="197"/>
                  <a:pt x="1" y="195"/>
                  <a:pt x="2" y="195"/>
                </a:cubicBezTo>
                <a:cubicBezTo>
                  <a:pt x="4" y="195"/>
                  <a:pt x="5" y="196"/>
                  <a:pt x="5" y="198"/>
                </a:cubicBezTo>
                <a:cubicBezTo>
                  <a:pt x="5" y="198"/>
                  <a:pt x="5" y="198"/>
                  <a:pt x="5" y="198"/>
                </a:cubicBezTo>
                <a:cubicBezTo>
                  <a:pt x="5" y="199"/>
                  <a:pt x="4" y="200"/>
                  <a:pt x="2" y="200"/>
                </a:cubicBezTo>
                <a:close/>
                <a:moveTo>
                  <a:pt x="2" y="211"/>
                </a:moveTo>
                <a:cubicBezTo>
                  <a:pt x="1" y="211"/>
                  <a:pt x="0" y="210"/>
                  <a:pt x="0" y="209"/>
                </a:cubicBezTo>
                <a:cubicBezTo>
                  <a:pt x="0" y="207"/>
                  <a:pt x="1" y="206"/>
                  <a:pt x="2" y="206"/>
                </a:cubicBezTo>
                <a:cubicBezTo>
                  <a:pt x="4" y="206"/>
                  <a:pt x="5" y="207"/>
                  <a:pt x="5" y="209"/>
                </a:cubicBezTo>
                <a:cubicBezTo>
                  <a:pt x="5" y="209"/>
                  <a:pt x="5" y="209"/>
                  <a:pt x="5" y="209"/>
                </a:cubicBezTo>
                <a:cubicBezTo>
                  <a:pt x="5" y="210"/>
                  <a:pt x="4" y="211"/>
                  <a:pt x="2" y="211"/>
                </a:cubicBezTo>
                <a:close/>
                <a:moveTo>
                  <a:pt x="2" y="222"/>
                </a:moveTo>
                <a:cubicBezTo>
                  <a:pt x="1" y="222"/>
                  <a:pt x="0" y="221"/>
                  <a:pt x="0" y="220"/>
                </a:cubicBezTo>
                <a:cubicBezTo>
                  <a:pt x="0" y="219"/>
                  <a:pt x="0" y="219"/>
                  <a:pt x="0" y="219"/>
                </a:cubicBezTo>
                <a:cubicBezTo>
                  <a:pt x="0" y="218"/>
                  <a:pt x="1" y="217"/>
                  <a:pt x="2" y="217"/>
                </a:cubicBezTo>
                <a:cubicBezTo>
                  <a:pt x="4" y="217"/>
                  <a:pt x="5" y="218"/>
                  <a:pt x="5" y="219"/>
                </a:cubicBezTo>
                <a:cubicBezTo>
                  <a:pt x="5" y="220"/>
                  <a:pt x="5" y="220"/>
                  <a:pt x="5" y="220"/>
                </a:cubicBezTo>
                <a:cubicBezTo>
                  <a:pt x="5" y="221"/>
                  <a:pt x="4" y="222"/>
                  <a:pt x="2" y="222"/>
                </a:cubicBezTo>
                <a:close/>
              </a:path>
            </a:pathLst>
          </a:custGeom>
          <a:solidFill>
            <a:srgbClr val="979797"/>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75" name="Freeform 377">
            <a:extLst>
              <a:ext uri="{FF2B5EF4-FFF2-40B4-BE49-F238E27FC236}">
                <a16:creationId xmlns:a16="http://schemas.microsoft.com/office/drawing/2014/main" id="{536A51E1-77C7-13F3-7907-1742B7324D4A}"/>
              </a:ext>
            </a:extLst>
          </p:cNvPr>
          <p:cNvSpPr>
            <a:spLocks noEditPoints="1"/>
          </p:cNvSpPr>
          <p:nvPr/>
        </p:nvSpPr>
        <p:spPr bwMode="auto">
          <a:xfrm>
            <a:off x="3952081" y="4325144"/>
            <a:ext cx="17463" cy="666750"/>
          </a:xfrm>
          <a:custGeom>
            <a:avLst/>
            <a:gdLst/>
            <a:ahLst/>
            <a:cxnLst>
              <a:cxn ang="0">
                <a:pos x="0" y="2"/>
              </a:cxn>
              <a:cxn ang="0">
                <a:pos x="5" y="2"/>
              </a:cxn>
              <a:cxn ang="0">
                <a:pos x="2" y="5"/>
              </a:cxn>
              <a:cxn ang="0">
                <a:pos x="0" y="13"/>
              </a:cxn>
              <a:cxn ang="0">
                <a:pos x="5" y="13"/>
              </a:cxn>
              <a:cxn ang="0">
                <a:pos x="2" y="16"/>
              </a:cxn>
              <a:cxn ang="0">
                <a:pos x="0" y="24"/>
              </a:cxn>
              <a:cxn ang="0">
                <a:pos x="5" y="24"/>
              </a:cxn>
              <a:cxn ang="0">
                <a:pos x="2" y="26"/>
              </a:cxn>
              <a:cxn ang="0">
                <a:pos x="0" y="35"/>
              </a:cxn>
              <a:cxn ang="0">
                <a:pos x="2" y="32"/>
              </a:cxn>
              <a:cxn ang="0">
                <a:pos x="5" y="35"/>
              </a:cxn>
              <a:cxn ang="0">
                <a:pos x="2" y="48"/>
              </a:cxn>
              <a:cxn ang="0">
                <a:pos x="2" y="43"/>
              </a:cxn>
              <a:cxn ang="0">
                <a:pos x="5" y="46"/>
              </a:cxn>
              <a:cxn ang="0">
                <a:pos x="2" y="59"/>
              </a:cxn>
              <a:cxn ang="0">
                <a:pos x="2" y="54"/>
              </a:cxn>
              <a:cxn ang="0">
                <a:pos x="5" y="57"/>
              </a:cxn>
              <a:cxn ang="0">
                <a:pos x="2" y="70"/>
              </a:cxn>
              <a:cxn ang="0">
                <a:pos x="2" y="65"/>
              </a:cxn>
              <a:cxn ang="0">
                <a:pos x="5" y="67"/>
              </a:cxn>
              <a:cxn ang="0">
                <a:pos x="2" y="81"/>
              </a:cxn>
              <a:cxn ang="0">
                <a:pos x="0" y="78"/>
              </a:cxn>
              <a:cxn ang="0">
                <a:pos x="5" y="78"/>
              </a:cxn>
              <a:cxn ang="0">
                <a:pos x="2" y="81"/>
              </a:cxn>
              <a:cxn ang="0">
                <a:pos x="0" y="89"/>
              </a:cxn>
              <a:cxn ang="0">
                <a:pos x="2" y="87"/>
              </a:cxn>
              <a:cxn ang="0">
                <a:pos x="5" y="89"/>
              </a:cxn>
              <a:cxn ang="0">
                <a:pos x="2" y="102"/>
              </a:cxn>
              <a:cxn ang="0">
                <a:pos x="2" y="98"/>
              </a:cxn>
              <a:cxn ang="0">
                <a:pos x="5" y="100"/>
              </a:cxn>
              <a:cxn ang="0">
                <a:pos x="2" y="113"/>
              </a:cxn>
              <a:cxn ang="0">
                <a:pos x="2" y="108"/>
              </a:cxn>
              <a:cxn ang="0">
                <a:pos x="5" y="111"/>
              </a:cxn>
              <a:cxn ang="0">
                <a:pos x="2" y="124"/>
              </a:cxn>
              <a:cxn ang="0">
                <a:pos x="0" y="121"/>
              </a:cxn>
              <a:cxn ang="0">
                <a:pos x="5" y="121"/>
              </a:cxn>
              <a:cxn ang="0">
                <a:pos x="2" y="124"/>
              </a:cxn>
              <a:cxn ang="0">
                <a:pos x="0" y="132"/>
              </a:cxn>
              <a:cxn ang="0">
                <a:pos x="2" y="130"/>
              </a:cxn>
              <a:cxn ang="0">
                <a:pos x="5" y="132"/>
              </a:cxn>
              <a:cxn ang="0">
                <a:pos x="2" y="146"/>
              </a:cxn>
              <a:cxn ang="0">
                <a:pos x="2" y="141"/>
              </a:cxn>
              <a:cxn ang="0">
                <a:pos x="5" y="143"/>
              </a:cxn>
              <a:cxn ang="0">
                <a:pos x="2" y="156"/>
              </a:cxn>
              <a:cxn ang="0">
                <a:pos x="2" y="152"/>
              </a:cxn>
              <a:cxn ang="0">
                <a:pos x="5" y="154"/>
              </a:cxn>
              <a:cxn ang="0">
                <a:pos x="2" y="167"/>
              </a:cxn>
              <a:cxn ang="0">
                <a:pos x="0" y="165"/>
              </a:cxn>
              <a:cxn ang="0">
                <a:pos x="5" y="165"/>
              </a:cxn>
              <a:cxn ang="0">
                <a:pos x="2" y="167"/>
              </a:cxn>
              <a:cxn ang="0">
                <a:pos x="0" y="176"/>
              </a:cxn>
              <a:cxn ang="0">
                <a:pos x="2" y="173"/>
              </a:cxn>
              <a:cxn ang="0">
                <a:pos x="5" y="176"/>
              </a:cxn>
            </a:cxnLst>
            <a:rect l="0" t="0" r="r" b="b"/>
            <a:pathLst>
              <a:path w="5" h="178">
                <a:moveTo>
                  <a:pt x="2" y="5"/>
                </a:moveTo>
                <a:cubicBezTo>
                  <a:pt x="1" y="5"/>
                  <a:pt x="0" y="4"/>
                  <a:pt x="0" y="2"/>
                </a:cubicBezTo>
                <a:cubicBezTo>
                  <a:pt x="0" y="1"/>
                  <a:pt x="1" y="0"/>
                  <a:pt x="2" y="0"/>
                </a:cubicBezTo>
                <a:cubicBezTo>
                  <a:pt x="4" y="0"/>
                  <a:pt x="5" y="1"/>
                  <a:pt x="5" y="2"/>
                </a:cubicBezTo>
                <a:cubicBezTo>
                  <a:pt x="5" y="2"/>
                  <a:pt x="5" y="2"/>
                  <a:pt x="5" y="2"/>
                </a:cubicBezTo>
                <a:cubicBezTo>
                  <a:pt x="5" y="4"/>
                  <a:pt x="4" y="5"/>
                  <a:pt x="2" y="5"/>
                </a:cubicBezTo>
                <a:close/>
                <a:moveTo>
                  <a:pt x="2" y="16"/>
                </a:moveTo>
                <a:cubicBezTo>
                  <a:pt x="1" y="16"/>
                  <a:pt x="0" y="14"/>
                  <a:pt x="0" y="13"/>
                </a:cubicBezTo>
                <a:cubicBezTo>
                  <a:pt x="0" y="12"/>
                  <a:pt x="1" y="11"/>
                  <a:pt x="2" y="11"/>
                </a:cubicBezTo>
                <a:cubicBezTo>
                  <a:pt x="4" y="11"/>
                  <a:pt x="5" y="12"/>
                  <a:pt x="5" y="13"/>
                </a:cubicBezTo>
                <a:cubicBezTo>
                  <a:pt x="5" y="13"/>
                  <a:pt x="5" y="13"/>
                  <a:pt x="5" y="13"/>
                </a:cubicBezTo>
                <a:cubicBezTo>
                  <a:pt x="5" y="14"/>
                  <a:pt x="4" y="16"/>
                  <a:pt x="2" y="16"/>
                </a:cubicBezTo>
                <a:close/>
                <a:moveTo>
                  <a:pt x="2" y="26"/>
                </a:moveTo>
                <a:cubicBezTo>
                  <a:pt x="1" y="26"/>
                  <a:pt x="0" y="25"/>
                  <a:pt x="0" y="24"/>
                </a:cubicBezTo>
                <a:cubicBezTo>
                  <a:pt x="0" y="23"/>
                  <a:pt x="1" y="22"/>
                  <a:pt x="2" y="22"/>
                </a:cubicBezTo>
                <a:cubicBezTo>
                  <a:pt x="4" y="22"/>
                  <a:pt x="5" y="23"/>
                  <a:pt x="5" y="24"/>
                </a:cubicBezTo>
                <a:cubicBezTo>
                  <a:pt x="5" y="24"/>
                  <a:pt x="5" y="24"/>
                  <a:pt x="5" y="24"/>
                </a:cubicBezTo>
                <a:cubicBezTo>
                  <a:pt x="5" y="25"/>
                  <a:pt x="4" y="26"/>
                  <a:pt x="2" y="26"/>
                </a:cubicBezTo>
                <a:close/>
                <a:moveTo>
                  <a:pt x="2" y="37"/>
                </a:moveTo>
                <a:cubicBezTo>
                  <a:pt x="1" y="37"/>
                  <a:pt x="0" y="36"/>
                  <a:pt x="0" y="35"/>
                </a:cubicBezTo>
                <a:cubicBezTo>
                  <a:pt x="0" y="35"/>
                  <a:pt x="0" y="35"/>
                  <a:pt x="0" y="35"/>
                </a:cubicBezTo>
                <a:cubicBezTo>
                  <a:pt x="0" y="33"/>
                  <a:pt x="1" y="32"/>
                  <a:pt x="2" y="32"/>
                </a:cubicBezTo>
                <a:cubicBezTo>
                  <a:pt x="4" y="32"/>
                  <a:pt x="5" y="33"/>
                  <a:pt x="5" y="35"/>
                </a:cubicBezTo>
                <a:cubicBezTo>
                  <a:pt x="5" y="35"/>
                  <a:pt x="5" y="35"/>
                  <a:pt x="5" y="35"/>
                </a:cubicBezTo>
                <a:cubicBezTo>
                  <a:pt x="5" y="36"/>
                  <a:pt x="4" y="37"/>
                  <a:pt x="2" y="37"/>
                </a:cubicBezTo>
                <a:close/>
                <a:moveTo>
                  <a:pt x="2" y="48"/>
                </a:moveTo>
                <a:cubicBezTo>
                  <a:pt x="1" y="48"/>
                  <a:pt x="0" y="47"/>
                  <a:pt x="0" y="46"/>
                </a:cubicBezTo>
                <a:cubicBezTo>
                  <a:pt x="0" y="44"/>
                  <a:pt x="1" y="43"/>
                  <a:pt x="2" y="43"/>
                </a:cubicBezTo>
                <a:cubicBezTo>
                  <a:pt x="4" y="43"/>
                  <a:pt x="5" y="44"/>
                  <a:pt x="5" y="46"/>
                </a:cubicBezTo>
                <a:cubicBezTo>
                  <a:pt x="5" y="46"/>
                  <a:pt x="5" y="46"/>
                  <a:pt x="5" y="46"/>
                </a:cubicBezTo>
                <a:cubicBezTo>
                  <a:pt x="5" y="47"/>
                  <a:pt x="4" y="48"/>
                  <a:pt x="2" y="48"/>
                </a:cubicBezTo>
                <a:close/>
                <a:moveTo>
                  <a:pt x="2" y="59"/>
                </a:moveTo>
                <a:cubicBezTo>
                  <a:pt x="1" y="59"/>
                  <a:pt x="0" y="58"/>
                  <a:pt x="0" y="57"/>
                </a:cubicBezTo>
                <a:cubicBezTo>
                  <a:pt x="0" y="55"/>
                  <a:pt x="1" y="54"/>
                  <a:pt x="2" y="54"/>
                </a:cubicBezTo>
                <a:cubicBezTo>
                  <a:pt x="4" y="54"/>
                  <a:pt x="5" y="55"/>
                  <a:pt x="5" y="56"/>
                </a:cubicBezTo>
                <a:cubicBezTo>
                  <a:pt x="5" y="57"/>
                  <a:pt x="5" y="57"/>
                  <a:pt x="5" y="57"/>
                </a:cubicBezTo>
                <a:cubicBezTo>
                  <a:pt x="5" y="58"/>
                  <a:pt x="4" y="59"/>
                  <a:pt x="2" y="59"/>
                </a:cubicBezTo>
                <a:close/>
                <a:moveTo>
                  <a:pt x="2" y="70"/>
                </a:moveTo>
                <a:cubicBezTo>
                  <a:pt x="1" y="70"/>
                  <a:pt x="0" y="69"/>
                  <a:pt x="0" y="67"/>
                </a:cubicBezTo>
                <a:cubicBezTo>
                  <a:pt x="0" y="66"/>
                  <a:pt x="1" y="65"/>
                  <a:pt x="2" y="65"/>
                </a:cubicBezTo>
                <a:cubicBezTo>
                  <a:pt x="4" y="65"/>
                  <a:pt x="5" y="66"/>
                  <a:pt x="5" y="67"/>
                </a:cubicBezTo>
                <a:cubicBezTo>
                  <a:pt x="5" y="67"/>
                  <a:pt x="5" y="67"/>
                  <a:pt x="5" y="67"/>
                </a:cubicBezTo>
                <a:cubicBezTo>
                  <a:pt x="5" y="69"/>
                  <a:pt x="4" y="70"/>
                  <a:pt x="2" y="70"/>
                </a:cubicBezTo>
                <a:close/>
                <a:moveTo>
                  <a:pt x="2" y="81"/>
                </a:moveTo>
                <a:cubicBezTo>
                  <a:pt x="1" y="81"/>
                  <a:pt x="0" y="80"/>
                  <a:pt x="0" y="78"/>
                </a:cubicBezTo>
                <a:cubicBezTo>
                  <a:pt x="0" y="78"/>
                  <a:pt x="0" y="78"/>
                  <a:pt x="0" y="78"/>
                </a:cubicBezTo>
                <a:cubicBezTo>
                  <a:pt x="0" y="77"/>
                  <a:pt x="1" y="76"/>
                  <a:pt x="2" y="76"/>
                </a:cubicBezTo>
                <a:cubicBezTo>
                  <a:pt x="4" y="76"/>
                  <a:pt x="5" y="77"/>
                  <a:pt x="5" y="78"/>
                </a:cubicBezTo>
                <a:cubicBezTo>
                  <a:pt x="5" y="78"/>
                  <a:pt x="5" y="78"/>
                  <a:pt x="5" y="78"/>
                </a:cubicBezTo>
                <a:cubicBezTo>
                  <a:pt x="5" y="80"/>
                  <a:pt x="4" y="81"/>
                  <a:pt x="2" y="81"/>
                </a:cubicBezTo>
                <a:close/>
                <a:moveTo>
                  <a:pt x="2" y="91"/>
                </a:moveTo>
                <a:cubicBezTo>
                  <a:pt x="1" y="91"/>
                  <a:pt x="0" y="90"/>
                  <a:pt x="0" y="89"/>
                </a:cubicBezTo>
                <a:cubicBezTo>
                  <a:pt x="0" y="89"/>
                  <a:pt x="0" y="89"/>
                  <a:pt x="0" y="89"/>
                </a:cubicBezTo>
                <a:cubicBezTo>
                  <a:pt x="0" y="88"/>
                  <a:pt x="1" y="87"/>
                  <a:pt x="2" y="87"/>
                </a:cubicBezTo>
                <a:cubicBezTo>
                  <a:pt x="4" y="87"/>
                  <a:pt x="5" y="88"/>
                  <a:pt x="5" y="89"/>
                </a:cubicBezTo>
                <a:cubicBezTo>
                  <a:pt x="5" y="89"/>
                  <a:pt x="5" y="89"/>
                  <a:pt x="5" y="89"/>
                </a:cubicBezTo>
                <a:cubicBezTo>
                  <a:pt x="5" y="90"/>
                  <a:pt x="4" y="91"/>
                  <a:pt x="2" y="91"/>
                </a:cubicBezTo>
                <a:close/>
                <a:moveTo>
                  <a:pt x="2" y="102"/>
                </a:moveTo>
                <a:cubicBezTo>
                  <a:pt x="1" y="102"/>
                  <a:pt x="0" y="101"/>
                  <a:pt x="0" y="100"/>
                </a:cubicBezTo>
                <a:cubicBezTo>
                  <a:pt x="0" y="99"/>
                  <a:pt x="1" y="98"/>
                  <a:pt x="2" y="98"/>
                </a:cubicBezTo>
                <a:cubicBezTo>
                  <a:pt x="4" y="98"/>
                  <a:pt x="5" y="99"/>
                  <a:pt x="5" y="100"/>
                </a:cubicBezTo>
                <a:cubicBezTo>
                  <a:pt x="5" y="100"/>
                  <a:pt x="5" y="100"/>
                  <a:pt x="5" y="100"/>
                </a:cubicBezTo>
                <a:cubicBezTo>
                  <a:pt x="5" y="101"/>
                  <a:pt x="4" y="102"/>
                  <a:pt x="2" y="102"/>
                </a:cubicBezTo>
                <a:close/>
                <a:moveTo>
                  <a:pt x="2" y="113"/>
                </a:moveTo>
                <a:cubicBezTo>
                  <a:pt x="1" y="113"/>
                  <a:pt x="0" y="112"/>
                  <a:pt x="0" y="111"/>
                </a:cubicBezTo>
                <a:cubicBezTo>
                  <a:pt x="0" y="110"/>
                  <a:pt x="1" y="108"/>
                  <a:pt x="2" y="108"/>
                </a:cubicBezTo>
                <a:cubicBezTo>
                  <a:pt x="4" y="108"/>
                  <a:pt x="5" y="109"/>
                  <a:pt x="5" y="111"/>
                </a:cubicBezTo>
                <a:cubicBezTo>
                  <a:pt x="5" y="111"/>
                  <a:pt x="5" y="111"/>
                  <a:pt x="5" y="111"/>
                </a:cubicBezTo>
                <a:cubicBezTo>
                  <a:pt x="5" y="112"/>
                  <a:pt x="4" y="113"/>
                  <a:pt x="2" y="113"/>
                </a:cubicBezTo>
                <a:close/>
                <a:moveTo>
                  <a:pt x="2" y="124"/>
                </a:moveTo>
                <a:cubicBezTo>
                  <a:pt x="1" y="124"/>
                  <a:pt x="0" y="123"/>
                  <a:pt x="0" y="122"/>
                </a:cubicBezTo>
                <a:cubicBezTo>
                  <a:pt x="0" y="121"/>
                  <a:pt x="0" y="121"/>
                  <a:pt x="0" y="121"/>
                </a:cubicBezTo>
                <a:cubicBezTo>
                  <a:pt x="0" y="120"/>
                  <a:pt x="1" y="119"/>
                  <a:pt x="2" y="119"/>
                </a:cubicBezTo>
                <a:cubicBezTo>
                  <a:pt x="4" y="119"/>
                  <a:pt x="5" y="120"/>
                  <a:pt x="5" y="121"/>
                </a:cubicBezTo>
                <a:cubicBezTo>
                  <a:pt x="5" y="122"/>
                  <a:pt x="5" y="122"/>
                  <a:pt x="5" y="122"/>
                </a:cubicBezTo>
                <a:cubicBezTo>
                  <a:pt x="5" y="123"/>
                  <a:pt x="4" y="124"/>
                  <a:pt x="2" y="124"/>
                </a:cubicBezTo>
                <a:close/>
                <a:moveTo>
                  <a:pt x="2" y="135"/>
                </a:moveTo>
                <a:cubicBezTo>
                  <a:pt x="1" y="135"/>
                  <a:pt x="0" y="134"/>
                  <a:pt x="0" y="132"/>
                </a:cubicBezTo>
                <a:cubicBezTo>
                  <a:pt x="0" y="132"/>
                  <a:pt x="0" y="132"/>
                  <a:pt x="0" y="132"/>
                </a:cubicBezTo>
                <a:cubicBezTo>
                  <a:pt x="0" y="131"/>
                  <a:pt x="1" y="130"/>
                  <a:pt x="2" y="130"/>
                </a:cubicBezTo>
                <a:cubicBezTo>
                  <a:pt x="4" y="130"/>
                  <a:pt x="5" y="131"/>
                  <a:pt x="5" y="132"/>
                </a:cubicBezTo>
                <a:cubicBezTo>
                  <a:pt x="5" y="132"/>
                  <a:pt x="5" y="132"/>
                  <a:pt x="5" y="132"/>
                </a:cubicBezTo>
                <a:cubicBezTo>
                  <a:pt x="5" y="134"/>
                  <a:pt x="4" y="135"/>
                  <a:pt x="2" y="135"/>
                </a:cubicBezTo>
                <a:close/>
                <a:moveTo>
                  <a:pt x="2" y="146"/>
                </a:moveTo>
                <a:cubicBezTo>
                  <a:pt x="1" y="146"/>
                  <a:pt x="0" y="145"/>
                  <a:pt x="0" y="143"/>
                </a:cubicBezTo>
                <a:cubicBezTo>
                  <a:pt x="0" y="142"/>
                  <a:pt x="1" y="141"/>
                  <a:pt x="2" y="141"/>
                </a:cubicBezTo>
                <a:cubicBezTo>
                  <a:pt x="4" y="141"/>
                  <a:pt x="5" y="142"/>
                  <a:pt x="5" y="143"/>
                </a:cubicBezTo>
                <a:cubicBezTo>
                  <a:pt x="5" y="143"/>
                  <a:pt x="5" y="143"/>
                  <a:pt x="5" y="143"/>
                </a:cubicBezTo>
                <a:cubicBezTo>
                  <a:pt x="5" y="145"/>
                  <a:pt x="4" y="146"/>
                  <a:pt x="2" y="146"/>
                </a:cubicBezTo>
                <a:close/>
                <a:moveTo>
                  <a:pt x="2" y="156"/>
                </a:moveTo>
                <a:cubicBezTo>
                  <a:pt x="1" y="156"/>
                  <a:pt x="0" y="155"/>
                  <a:pt x="0" y="154"/>
                </a:cubicBezTo>
                <a:cubicBezTo>
                  <a:pt x="0" y="153"/>
                  <a:pt x="1" y="152"/>
                  <a:pt x="2" y="152"/>
                </a:cubicBezTo>
                <a:cubicBezTo>
                  <a:pt x="4" y="152"/>
                  <a:pt x="5" y="153"/>
                  <a:pt x="5" y="154"/>
                </a:cubicBezTo>
                <a:cubicBezTo>
                  <a:pt x="5" y="154"/>
                  <a:pt x="5" y="154"/>
                  <a:pt x="5" y="154"/>
                </a:cubicBezTo>
                <a:cubicBezTo>
                  <a:pt x="5" y="155"/>
                  <a:pt x="4" y="156"/>
                  <a:pt x="2" y="156"/>
                </a:cubicBezTo>
                <a:close/>
                <a:moveTo>
                  <a:pt x="2" y="167"/>
                </a:moveTo>
                <a:cubicBezTo>
                  <a:pt x="1" y="167"/>
                  <a:pt x="0" y="166"/>
                  <a:pt x="0" y="165"/>
                </a:cubicBezTo>
                <a:cubicBezTo>
                  <a:pt x="0" y="165"/>
                  <a:pt x="0" y="165"/>
                  <a:pt x="0" y="165"/>
                </a:cubicBezTo>
                <a:cubicBezTo>
                  <a:pt x="0" y="164"/>
                  <a:pt x="1" y="163"/>
                  <a:pt x="2" y="163"/>
                </a:cubicBezTo>
                <a:cubicBezTo>
                  <a:pt x="4" y="163"/>
                  <a:pt x="5" y="164"/>
                  <a:pt x="5" y="165"/>
                </a:cubicBezTo>
                <a:cubicBezTo>
                  <a:pt x="5" y="165"/>
                  <a:pt x="5" y="165"/>
                  <a:pt x="5" y="165"/>
                </a:cubicBezTo>
                <a:cubicBezTo>
                  <a:pt x="5" y="166"/>
                  <a:pt x="4" y="167"/>
                  <a:pt x="2" y="167"/>
                </a:cubicBezTo>
                <a:close/>
                <a:moveTo>
                  <a:pt x="2" y="178"/>
                </a:moveTo>
                <a:cubicBezTo>
                  <a:pt x="1" y="178"/>
                  <a:pt x="0" y="177"/>
                  <a:pt x="0" y="176"/>
                </a:cubicBezTo>
                <a:cubicBezTo>
                  <a:pt x="0" y="176"/>
                  <a:pt x="0" y="176"/>
                  <a:pt x="0" y="176"/>
                </a:cubicBezTo>
                <a:cubicBezTo>
                  <a:pt x="0" y="174"/>
                  <a:pt x="1" y="173"/>
                  <a:pt x="2" y="173"/>
                </a:cubicBezTo>
                <a:cubicBezTo>
                  <a:pt x="4" y="173"/>
                  <a:pt x="5" y="174"/>
                  <a:pt x="5" y="176"/>
                </a:cubicBezTo>
                <a:cubicBezTo>
                  <a:pt x="5" y="176"/>
                  <a:pt x="5" y="176"/>
                  <a:pt x="5" y="176"/>
                </a:cubicBezTo>
                <a:cubicBezTo>
                  <a:pt x="5" y="177"/>
                  <a:pt x="4" y="178"/>
                  <a:pt x="2" y="178"/>
                </a:cubicBezTo>
                <a:close/>
              </a:path>
            </a:pathLst>
          </a:custGeom>
          <a:solidFill>
            <a:srgbClr val="979797"/>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76" name="Freeform 378">
            <a:extLst>
              <a:ext uri="{FF2B5EF4-FFF2-40B4-BE49-F238E27FC236}">
                <a16:creationId xmlns:a16="http://schemas.microsoft.com/office/drawing/2014/main" id="{4147D23B-05EB-9ABF-AB6F-1ABE2EAF6338}"/>
              </a:ext>
            </a:extLst>
          </p:cNvPr>
          <p:cNvSpPr>
            <a:spLocks noEditPoints="1"/>
          </p:cNvSpPr>
          <p:nvPr/>
        </p:nvSpPr>
        <p:spPr bwMode="auto">
          <a:xfrm>
            <a:off x="1585119" y="4691857"/>
            <a:ext cx="14288" cy="300038"/>
          </a:xfrm>
          <a:custGeom>
            <a:avLst/>
            <a:gdLst/>
            <a:ahLst/>
            <a:cxnLst>
              <a:cxn ang="0">
                <a:pos x="2" y="4"/>
              </a:cxn>
              <a:cxn ang="0">
                <a:pos x="0" y="2"/>
              </a:cxn>
              <a:cxn ang="0">
                <a:pos x="2" y="0"/>
              </a:cxn>
              <a:cxn ang="0">
                <a:pos x="4" y="2"/>
              </a:cxn>
              <a:cxn ang="0">
                <a:pos x="4" y="2"/>
              </a:cxn>
              <a:cxn ang="0">
                <a:pos x="2" y="4"/>
              </a:cxn>
              <a:cxn ang="0">
                <a:pos x="2" y="15"/>
              </a:cxn>
              <a:cxn ang="0">
                <a:pos x="0" y="13"/>
              </a:cxn>
              <a:cxn ang="0">
                <a:pos x="2" y="10"/>
              </a:cxn>
              <a:cxn ang="0">
                <a:pos x="4" y="13"/>
              </a:cxn>
              <a:cxn ang="0">
                <a:pos x="4" y="13"/>
              </a:cxn>
              <a:cxn ang="0">
                <a:pos x="2" y="15"/>
              </a:cxn>
              <a:cxn ang="0">
                <a:pos x="2" y="26"/>
              </a:cxn>
              <a:cxn ang="0">
                <a:pos x="0" y="24"/>
              </a:cxn>
              <a:cxn ang="0">
                <a:pos x="0" y="23"/>
              </a:cxn>
              <a:cxn ang="0">
                <a:pos x="2" y="21"/>
              </a:cxn>
              <a:cxn ang="0">
                <a:pos x="4" y="23"/>
              </a:cxn>
              <a:cxn ang="0">
                <a:pos x="4" y="24"/>
              </a:cxn>
              <a:cxn ang="0">
                <a:pos x="2" y="26"/>
              </a:cxn>
              <a:cxn ang="0">
                <a:pos x="2" y="37"/>
              </a:cxn>
              <a:cxn ang="0">
                <a:pos x="0" y="34"/>
              </a:cxn>
              <a:cxn ang="0">
                <a:pos x="0" y="34"/>
              </a:cxn>
              <a:cxn ang="0">
                <a:pos x="2" y="32"/>
              </a:cxn>
              <a:cxn ang="0">
                <a:pos x="4" y="34"/>
              </a:cxn>
              <a:cxn ang="0">
                <a:pos x="4" y="34"/>
              </a:cxn>
              <a:cxn ang="0">
                <a:pos x="2" y="37"/>
              </a:cxn>
              <a:cxn ang="0">
                <a:pos x="2" y="48"/>
              </a:cxn>
              <a:cxn ang="0">
                <a:pos x="0" y="45"/>
              </a:cxn>
              <a:cxn ang="0">
                <a:pos x="2" y="43"/>
              </a:cxn>
              <a:cxn ang="0">
                <a:pos x="4" y="45"/>
              </a:cxn>
              <a:cxn ang="0">
                <a:pos x="4" y="45"/>
              </a:cxn>
              <a:cxn ang="0">
                <a:pos x="2" y="48"/>
              </a:cxn>
              <a:cxn ang="0">
                <a:pos x="2" y="58"/>
              </a:cxn>
              <a:cxn ang="0">
                <a:pos x="0" y="56"/>
              </a:cxn>
              <a:cxn ang="0">
                <a:pos x="2" y="54"/>
              </a:cxn>
              <a:cxn ang="0">
                <a:pos x="4" y="56"/>
              </a:cxn>
              <a:cxn ang="0">
                <a:pos x="4" y="56"/>
              </a:cxn>
              <a:cxn ang="0">
                <a:pos x="2" y="58"/>
              </a:cxn>
              <a:cxn ang="0">
                <a:pos x="2" y="69"/>
              </a:cxn>
              <a:cxn ang="0">
                <a:pos x="0" y="67"/>
              </a:cxn>
              <a:cxn ang="0">
                <a:pos x="0" y="67"/>
              </a:cxn>
              <a:cxn ang="0">
                <a:pos x="2" y="65"/>
              </a:cxn>
              <a:cxn ang="0">
                <a:pos x="4" y="67"/>
              </a:cxn>
              <a:cxn ang="0">
                <a:pos x="4" y="67"/>
              </a:cxn>
              <a:cxn ang="0">
                <a:pos x="2" y="69"/>
              </a:cxn>
              <a:cxn ang="0">
                <a:pos x="2" y="80"/>
              </a:cxn>
              <a:cxn ang="0">
                <a:pos x="0" y="78"/>
              </a:cxn>
              <a:cxn ang="0">
                <a:pos x="0" y="78"/>
              </a:cxn>
              <a:cxn ang="0">
                <a:pos x="2" y="75"/>
              </a:cxn>
              <a:cxn ang="0">
                <a:pos x="4" y="78"/>
              </a:cxn>
              <a:cxn ang="0">
                <a:pos x="4" y="78"/>
              </a:cxn>
              <a:cxn ang="0">
                <a:pos x="2" y="80"/>
              </a:cxn>
            </a:cxnLst>
            <a:rect l="0" t="0" r="r" b="b"/>
            <a:pathLst>
              <a:path w="4" h="80">
                <a:moveTo>
                  <a:pt x="2" y="4"/>
                </a:moveTo>
                <a:cubicBezTo>
                  <a:pt x="1" y="4"/>
                  <a:pt x="0" y="3"/>
                  <a:pt x="0" y="2"/>
                </a:cubicBezTo>
                <a:cubicBezTo>
                  <a:pt x="0" y="1"/>
                  <a:pt x="1" y="0"/>
                  <a:pt x="2" y="0"/>
                </a:cubicBezTo>
                <a:cubicBezTo>
                  <a:pt x="3" y="0"/>
                  <a:pt x="4" y="1"/>
                  <a:pt x="4" y="2"/>
                </a:cubicBezTo>
                <a:cubicBezTo>
                  <a:pt x="4" y="2"/>
                  <a:pt x="4" y="2"/>
                  <a:pt x="4" y="2"/>
                </a:cubicBezTo>
                <a:cubicBezTo>
                  <a:pt x="4" y="3"/>
                  <a:pt x="3" y="4"/>
                  <a:pt x="2" y="4"/>
                </a:cubicBezTo>
                <a:close/>
                <a:moveTo>
                  <a:pt x="2" y="15"/>
                </a:moveTo>
                <a:cubicBezTo>
                  <a:pt x="1" y="15"/>
                  <a:pt x="0" y="14"/>
                  <a:pt x="0" y="13"/>
                </a:cubicBezTo>
                <a:cubicBezTo>
                  <a:pt x="0" y="12"/>
                  <a:pt x="1" y="10"/>
                  <a:pt x="2" y="10"/>
                </a:cubicBezTo>
                <a:cubicBezTo>
                  <a:pt x="3" y="10"/>
                  <a:pt x="4" y="11"/>
                  <a:pt x="4" y="13"/>
                </a:cubicBezTo>
                <a:cubicBezTo>
                  <a:pt x="4" y="13"/>
                  <a:pt x="4" y="13"/>
                  <a:pt x="4" y="13"/>
                </a:cubicBezTo>
                <a:cubicBezTo>
                  <a:pt x="4" y="14"/>
                  <a:pt x="3" y="15"/>
                  <a:pt x="2" y="15"/>
                </a:cubicBezTo>
                <a:close/>
                <a:moveTo>
                  <a:pt x="2" y="26"/>
                </a:moveTo>
                <a:cubicBezTo>
                  <a:pt x="1" y="26"/>
                  <a:pt x="0" y="25"/>
                  <a:pt x="0" y="24"/>
                </a:cubicBezTo>
                <a:cubicBezTo>
                  <a:pt x="0" y="23"/>
                  <a:pt x="0" y="23"/>
                  <a:pt x="0" y="23"/>
                </a:cubicBezTo>
                <a:cubicBezTo>
                  <a:pt x="0" y="22"/>
                  <a:pt x="1" y="21"/>
                  <a:pt x="2" y="21"/>
                </a:cubicBezTo>
                <a:cubicBezTo>
                  <a:pt x="3" y="21"/>
                  <a:pt x="4" y="22"/>
                  <a:pt x="4" y="23"/>
                </a:cubicBezTo>
                <a:cubicBezTo>
                  <a:pt x="4" y="24"/>
                  <a:pt x="4" y="24"/>
                  <a:pt x="4" y="24"/>
                </a:cubicBezTo>
                <a:cubicBezTo>
                  <a:pt x="4" y="25"/>
                  <a:pt x="3" y="26"/>
                  <a:pt x="2" y="26"/>
                </a:cubicBezTo>
                <a:close/>
                <a:moveTo>
                  <a:pt x="2" y="37"/>
                </a:moveTo>
                <a:cubicBezTo>
                  <a:pt x="1" y="37"/>
                  <a:pt x="0" y="36"/>
                  <a:pt x="0" y="34"/>
                </a:cubicBezTo>
                <a:cubicBezTo>
                  <a:pt x="0" y="34"/>
                  <a:pt x="0" y="34"/>
                  <a:pt x="0" y="34"/>
                </a:cubicBezTo>
                <a:cubicBezTo>
                  <a:pt x="0" y="33"/>
                  <a:pt x="1" y="32"/>
                  <a:pt x="2" y="32"/>
                </a:cubicBezTo>
                <a:cubicBezTo>
                  <a:pt x="3" y="32"/>
                  <a:pt x="4" y="33"/>
                  <a:pt x="4" y="34"/>
                </a:cubicBezTo>
                <a:cubicBezTo>
                  <a:pt x="4" y="34"/>
                  <a:pt x="4" y="34"/>
                  <a:pt x="4" y="34"/>
                </a:cubicBezTo>
                <a:cubicBezTo>
                  <a:pt x="4" y="36"/>
                  <a:pt x="3" y="37"/>
                  <a:pt x="2" y="37"/>
                </a:cubicBezTo>
                <a:close/>
                <a:moveTo>
                  <a:pt x="2" y="48"/>
                </a:moveTo>
                <a:cubicBezTo>
                  <a:pt x="1" y="48"/>
                  <a:pt x="0" y="47"/>
                  <a:pt x="0" y="45"/>
                </a:cubicBezTo>
                <a:cubicBezTo>
                  <a:pt x="0" y="44"/>
                  <a:pt x="1" y="43"/>
                  <a:pt x="2" y="43"/>
                </a:cubicBezTo>
                <a:cubicBezTo>
                  <a:pt x="3" y="43"/>
                  <a:pt x="4" y="44"/>
                  <a:pt x="4" y="45"/>
                </a:cubicBezTo>
                <a:cubicBezTo>
                  <a:pt x="4" y="45"/>
                  <a:pt x="4" y="45"/>
                  <a:pt x="4" y="45"/>
                </a:cubicBezTo>
                <a:cubicBezTo>
                  <a:pt x="4" y="47"/>
                  <a:pt x="3" y="48"/>
                  <a:pt x="2" y="48"/>
                </a:cubicBezTo>
                <a:close/>
                <a:moveTo>
                  <a:pt x="2" y="58"/>
                </a:moveTo>
                <a:cubicBezTo>
                  <a:pt x="1" y="58"/>
                  <a:pt x="0" y="57"/>
                  <a:pt x="0" y="56"/>
                </a:cubicBezTo>
                <a:cubicBezTo>
                  <a:pt x="0" y="55"/>
                  <a:pt x="1" y="54"/>
                  <a:pt x="2" y="54"/>
                </a:cubicBezTo>
                <a:cubicBezTo>
                  <a:pt x="3" y="54"/>
                  <a:pt x="4" y="55"/>
                  <a:pt x="4" y="56"/>
                </a:cubicBezTo>
                <a:cubicBezTo>
                  <a:pt x="4" y="56"/>
                  <a:pt x="4" y="56"/>
                  <a:pt x="4" y="56"/>
                </a:cubicBezTo>
                <a:cubicBezTo>
                  <a:pt x="4" y="57"/>
                  <a:pt x="3" y="58"/>
                  <a:pt x="2" y="58"/>
                </a:cubicBezTo>
                <a:close/>
                <a:moveTo>
                  <a:pt x="2" y="69"/>
                </a:moveTo>
                <a:cubicBezTo>
                  <a:pt x="1" y="69"/>
                  <a:pt x="0" y="68"/>
                  <a:pt x="0" y="67"/>
                </a:cubicBezTo>
                <a:cubicBezTo>
                  <a:pt x="0" y="67"/>
                  <a:pt x="0" y="67"/>
                  <a:pt x="0" y="67"/>
                </a:cubicBezTo>
                <a:cubicBezTo>
                  <a:pt x="0" y="66"/>
                  <a:pt x="1" y="65"/>
                  <a:pt x="2" y="65"/>
                </a:cubicBezTo>
                <a:cubicBezTo>
                  <a:pt x="3" y="65"/>
                  <a:pt x="4" y="66"/>
                  <a:pt x="4" y="67"/>
                </a:cubicBezTo>
                <a:cubicBezTo>
                  <a:pt x="4" y="67"/>
                  <a:pt x="4" y="67"/>
                  <a:pt x="4" y="67"/>
                </a:cubicBezTo>
                <a:cubicBezTo>
                  <a:pt x="4" y="68"/>
                  <a:pt x="3" y="69"/>
                  <a:pt x="2" y="69"/>
                </a:cubicBezTo>
                <a:close/>
                <a:moveTo>
                  <a:pt x="2" y="80"/>
                </a:moveTo>
                <a:cubicBezTo>
                  <a:pt x="1" y="80"/>
                  <a:pt x="0" y="79"/>
                  <a:pt x="0" y="78"/>
                </a:cubicBezTo>
                <a:cubicBezTo>
                  <a:pt x="0" y="78"/>
                  <a:pt x="0" y="78"/>
                  <a:pt x="0" y="78"/>
                </a:cubicBezTo>
                <a:cubicBezTo>
                  <a:pt x="0" y="76"/>
                  <a:pt x="1" y="75"/>
                  <a:pt x="2" y="75"/>
                </a:cubicBezTo>
                <a:cubicBezTo>
                  <a:pt x="3" y="75"/>
                  <a:pt x="4" y="76"/>
                  <a:pt x="4" y="78"/>
                </a:cubicBezTo>
                <a:cubicBezTo>
                  <a:pt x="4" y="78"/>
                  <a:pt x="4" y="78"/>
                  <a:pt x="4" y="78"/>
                </a:cubicBezTo>
                <a:cubicBezTo>
                  <a:pt x="4" y="79"/>
                  <a:pt x="3" y="80"/>
                  <a:pt x="2" y="80"/>
                </a:cubicBezTo>
                <a:close/>
              </a:path>
            </a:pathLst>
          </a:custGeom>
          <a:solidFill>
            <a:srgbClr val="979797"/>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77" name="Freeform 379">
            <a:extLst>
              <a:ext uri="{FF2B5EF4-FFF2-40B4-BE49-F238E27FC236}">
                <a16:creationId xmlns:a16="http://schemas.microsoft.com/office/drawing/2014/main" id="{E2E48945-E07A-CC0A-F951-C8D74D09ADEA}"/>
              </a:ext>
            </a:extLst>
          </p:cNvPr>
          <p:cNvSpPr>
            <a:spLocks noEditPoints="1"/>
          </p:cNvSpPr>
          <p:nvPr/>
        </p:nvSpPr>
        <p:spPr bwMode="auto">
          <a:xfrm>
            <a:off x="5893594" y="4647407"/>
            <a:ext cx="15875" cy="344488"/>
          </a:xfrm>
          <a:custGeom>
            <a:avLst/>
            <a:gdLst/>
            <a:ahLst/>
            <a:cxnLst>
              <a:cxn ang="0">
                <a:pos x="2" y="5"/>
              </a:cxn>
              <a:cxn ang="0">
                <a:pos x="0" y="3"/>
              </a:cxn>
              <a:cxn ang="0">
                <a:pos x="0" y="3"/>
              </a:cxn>
              <a:cxn ang="0">
                <a:pos x="4" y="3"/>
              </a:cxn>
              <a:cxn ang="0">
                <a:pos x="4" y="3"/>
              </a:cxn>
              <a:cxn ang="0">
                <a:pos x="2" y="5"/>
              </a:cxn>
              <a:cxn ang="0">
                <a:pos x="2" y="16"/>
              </a:cxn>
              <a:cxn ang="0">
                <a:pos x="0" y="14"/>
              </a:cxn>
              <a:cxn ang="0">
                <a:pos x="2" y="12"/>
              </a:cxn>
              <a:cxn ang="0">
                <a:pos x="4" y="14"/>
              </a:cxn>
              <a:cxn ang="0">
                <a:pos x="4" y="14"/>
              </a:cxn>
              <a:cxn ang="0">
                <a:pos x="2" y="16"/>
              </a:cxn>
              <a:cxn ang="0">
                <a:pos x="2" y="27"/>
              </a:cxn>
              <a:cxn ang="0">
                <a:pos x="0" y="25"/>
              </a:cxn>
              <a:cxn ang="0">
                <a:pos x="2" y="22"/>
              </a:cxn>
              <a:cxn ang="0">
                <a:pos x="4" y="25"/>
              </a:cxn>
              <a:cxn ang="0">
                <a:pos x="4" y="25"/>
              </a:cxn>
              <a:cxn ang="0">
                <a:pos x="2" y="27"/>
              </a:cxn>
              <a:cxn ang="0">
                <a:pos x="2" y="38"/>
              </a:cxn>
              <a:cxn ang="0">
                <a:pos x="0" y="36"/>
              </a:cxn>
              <a:cxn ang="0">
                <a:pos x="0" y="35"/>
              </a:cxn>
              <a:cxn ang="0">
                <a:pos x="2" y="33"/>
              </a:cxn>
              <a:cxn ang="0">
                <a:pos x="4" y="35"/>
              </a:cxn>
              <a:cxn ang="0">
                <a:pos x="4" y="36"/>
              </a:cxn>
              <a:cxn ang="0">
                <a:pos x="2" y="38"/>
              </a:cxn>
              <a:cxn ang="0">
                <a:pos x="2" y="49"/>
              </a:cxn>
              <a:cxn ang="0">
                <a:pos x="0" y="46"/>
              </a:cxn>
              <a:cxn ang="0">
                <a:pos x="0" y="46"/>
              </a:cxn>
              <a:cxn ang="0">
                <a:pos x="2" y="44"/>
              </a:cxn>
              <a:cxn ang="0">
                <a:pos x="4" y="46"/>
              </a:cxn>
              <a:cxn ang="0">
                <a:pos x="4" y="46"/>
              </a:cxn>
              <a:cxn ang="0">
                <a:pos x="2" y="49"/>
              </a:cxn>
              <a:cxn ang="0">
                <a:pos x="2" y="60"/>
              </a:cxn>
              <a:cxn ang="0">
                <a:pos x="0" y="57"/>
              </a:cxn>
              <a:cxn ang="0">
                <a:pos x="2" y="55"/>
              </a:cxn>
              <a:cxn ang="0">
                <a:pos x="4" y="57"/>
              </a:cxn>
              <a:cxn ang="0">
                <a:pos x="4" y="57"/>
              </a:cxn>
              <a:cxn ang="0">
                <a:pos x="2" y="60"/>
              </a:cxn>
              <a:cxn ang="0">
                <a:pos x="2" y="70"/>
              </a:cxn>
              <a:cxn ang="0">
                <a:pos x="0" y="68"/>
              </a:cxn>
              <a:cxn ang="0">
                <a:pos x="2" y="66"/>
              </a:cxn>
              <a:cxn ang="0">
                <a:pos x="4" y="68"/>
              </a:cxn>
              <a:cxn ang="0">
                <a:pos x="4" y="68"/>
              </a:cxn>
              <a:cxn ang="0">
                <a:pos x="2" y="70"/>
              </a:cxn>
              <a:cxn ang="0">
                <a:pos x="2" y="81"/>
              </a:cxn>
              <a:cxn ang="0">
                <a:pos x="0" y="79"/>
              </a:cxn>
              <a:cxn ang="0">
                <a:pos x="0" y="79"/>
              </a:cxn>
              <a:cxn ang="0">
                <a:pos x="2" y="77"/>
              </a:cxn>
              <a:cxn ang="0">
                <a:pos x="4" y="79"/>
              </a:cxn>
              <a:cxn ang="0">
                <a:pos x="4" y="79"/>
              </a:cxn>
              <a:cxn ang="0">
                <a:pos x="2" y="81"/>
              </a:cxn>
              <a:cxn ang="0">
                <a:pos x="2" y="92"/>
              </a:cxn>
              <a:cxn ang="0">
                <a:pos x="0" y="90"/>
              </a:cxn>
              <a:cxn ang="0">
                <a:pos x="0" y="90"/>
              </a:cxn>
              <a:cxn ang="0">
                <a:pos x="2" y="87"/>
              </a:cxn>
              <a:cxn ang="0">
                <a:pos x="4" y="90"/>
              </a:cxn>
              <a:cxn ang="0">
                <a:pos x="4" y="90"/>
              </a:cxn>
              <a:cxn ang="0">
                <a:pos x="2" y="92"/>
              </a:cxn>
            </a:cxnLst>
            <a:rect l="0" t="0" r="r" b="b"/>
            <a:pathLst>
              <a:path w="4" h="92">
                <a:moveTo>
                  <a:pt x="2" y="5"/>
                </a:moveTo>
                <a:cubicBezTo>
                  <a:pt x="1" y="5"/>
                  <a:pt x="0" y="4"/>
                  <a:pt x="0" y="3"/>
                </a:cubicBezTo>
                <a:cubicBezTo>
                  <a:pt x="0" y="3"/>
                  <a:pt x="0" y="3"/>
                  <a:pt x="0" y="3"/>
                </a:cubicBezTo>
                <a:cubicBezTo>
                  <a:pt x="0" y="0"/>
                  <a:pt x="4" y="0"/>
                  <a:pt x="4" y="3"/>
                </a:cubicBezTo>
                <a:cubicBezTo>
                  <a:pt x="4" y="3"/>
                  <a:pt x="4" y="3"/>
                  <a:pt x="4" y="3"/>
                </a:cubicBezTo>
                <a:cubicBezTo>
                  <a:pt x="4" y="4"/>
                  <a:pt x="3" y="5"/>
                  <a:pt x="2" y="5"/>
                </a:cubicBezTo>
                <a:close/>
                <a:moveTo>
                  <a:pt x="2" y="16"/>
                </a:moveTo>
                <a:cubicBezTo>
                  <a:pt x="1" y="16"/>
                  <a:pt x="0" y="15"/>
                  <a:pt x="0" y="14"/>
                </a:cubicBezTo>
                <a:cubicBezTo>
                  <a:pt x="0" y="13"/>
                  <a:pt x="1" y="12"/>
                  <a:pt x="2" y="12"/>
                </a:cubicBezTo>
                <a:cubicBezTo>
                  <a:pt x="3" y="12"/>
                  <a:pt x="4" y="13"/>
                  <a:pt x="4" y="14"/>
                </a:cubicBezTo>
                <a:cubicBezTo>
                  <a:pt x="4" y="14"/>
                  <a:pt x="4" y="14"/>
                  <a:pt x="4" y="14"/>
                </a:cubicBezTo>
                <a:cubicBezTo>
                  <a:pt x="4" y="15"/>
                  <a:pt x="3" y="16"/>
                  <a:pt x="2" y="16"/>
                </a:cubicBezTo>
                <a:close/>
                <a:moveTo>
                  <a:pt x="2" y="27"/>
                </a:moveTo>
                <a:cubicBezTo>
                  <a:pt x="1" y="27"/>
                  <a:pt x="0" y="26"/>
                  <a:pt x="0" y="25"/>
                </a:cubicBezTo>
                <a:cubicBezTo>
                  <a:pt x="0" y="24"/>
                  <a:pt x="1" y="22"/>
                  <a:pt x="2" y="22"/>
                </a:cubicBezTo>
                <a:cubicBezTo>
                  <a:pt x="3" y="22"/>
                  <a:pt x="4" y="23"/>
                  <a:pt x="4" y="25"/>
                </a:cubicBezTo>
                <a:cubicBezTo>
                  <a:pt x="4" y="25"/>
                  <a:pt x="4" y="25"/>
                  <a:pt x="4" y="25"/>
                </a:cubicBezTo>
                <a:cubicBezTo>
                  <a:pt x="4" y="26"/>
                  <a:pt x="3" y="27"/>
                  <a:pt x="2" y="27"/>
                </a:cubicBezTo>
                <a:close/>
                <a:moveTo>
                  <a:pt x="2" y="38"/>
                </a:moveTo>
                <a:cubicBezTo>
                  <a:pt x="1" y="38"/>
                  <a:pt x="0" y="37"/>
                  <a:pt x="0" y="36"/>
                </a:cubicBezTo>
                <a:cubicBezTo>
                  <a:pt x="0" y="35"/>
                  <a:pt x="0" y="35"/>
                  <a:pt x="0" y="35"/>
                </a:cubicBezTo>
                <a:cubicBezTo>
                  <a:pt x="0" y="34"/>
                  <a:pt x="1" y="33"/>
                  <a:pt x="2" y="33"/>
                </a:cubicBezTo>
                <a:cubicBezTo>
                  <a:pt x="3" y="33"/>
                  <a:pt x="4" y="34"/>
                  <a:pt x="4" y="35"/>
                </a:cubicBezTo>
                <a:cubicBezTo>
                  <a:pt x="4" y="36"/>
                  <a:pt x="4" y="36"/>
                  <a:pt x="4" y="36"/>
                </a:cubicBezTo>
                <a:cubicBezTo>
                  <a:pt x="4" y="37"/>
                  <a:pt x="3" y="38"/>
                  <a:pt x="2" y="38"/>
                </a:cubicBezTo>
                <a:close/>
                <a:moveTo>
                  <a:pt x="2" y="49"/>
                </a:moveTo>
                <a:cubicBezTo>
                  <a:pt x="1" y="49"/>
                  <a:pt x="0" y="48"/>
                  <a:pt x="0" y="46"/>
                </a:cubicBezTo>
                <a:cubicBezTo>
                  <a:pt x="0" y="46"/>
                  <a:pt x="0" y="46"/>
                  <a:pt x="0" y="46"/>
                </a:cubicBezTo>
                <a:cubicBezTo>
                  <a:pt x="0" y="45"/>
                  <a:pt x="1" y="44"/>
                  <a:pt x="2" y="44"/>
                </a:cubicBezTo>
                <a:cubicBezTo>
                  <a:pt x="3" y="44"/>
                  <a:pt x="4" y="45"/>
                  <a:pt x="4" y="46"/>
                </a:cubicBezTo>
                <a:cubicBezTo>
                  <a:pt x="4" y="46"/>
                  <a:pt x="4" y="46"/>
                  <a:pt x="4" y="46"/>
                </a:cubicBezTo>
                <a:cubicBezTo>
                  <a:pt x="4" y="48"/>
                  <a:pt x="3" y="49"/>
                  <a:pt x="2" y="49"/>
                </a:cubicBezTo>
                <a:close/>
                <a:moveTo>
                  <a:pt x="2" y="60"/>
                </a:moveTo>
                <a:cubicBezTo>
                  <a:pt x="1" y="60"/>
                  <a:pt x="0" y="59"/>
                  <a:pt x="0" y="57"/>
                </a:cubicBezTo>
                <a:cubicBezTo>
                  <a:pt x="0" y="56"/>
                  <a:pt x="1" y="55"/>
                  <a:pt x="2" y="55"/>
                </a:cubicBezTo>
                <a:cubicBezTo>
                  <a:pt x="3" y="55"/>
                  <a:pt x="4" y="56"/>
                  <a:pt x="4" y="57"/>
                </a:cubicBezTo>
                <a:cubicBezTo>
                  <a:pt x="4" y="57"/>
                  <a:pt x="4" y="57"/>
                  <a:pt x="4" y="57"/>
                </a:cubicBezTo>
                <a:cubicBezTo>
                  <a:pt x="4" y="59"/>
                  <a:pt x="3" y="60"/>
                  <a:pt x="2" y="60"/>
                </a:cubicBezTo>
                <a:close/>
                <a:moveTo>
                  <a:pt x="2" y="70"/>
                </a:moveTo>
                <a:cubicBezTo>
                  <a:pt x="1" y="70"/>
                  <a:pt x="0" y="69"/>
                  <a:pt x="0" y="68"/>
                </a:cubicBezTo>
                <a:cubicBezTo>
                  <a:pt x="0" y="67"/>
                  <a:pt x="1" y="66"/>
                  <a:pt x="2" y="66"/>
                </a:cubicBezTo>
                <a:cubicBezTo>
                  <a:pt x="3" y="66"/>
                  <a:pt x="4" y="67"/>
                  <a:pt x="4" y="68"/>
                </a:cubicBezTo>
                <a:cubicBezTo>
                  <a:pt x="4" y="68"/>
                  <a:pt x="4" y="68"/>
                  <a:pt x="4" y="68"/>
                </a:cubicBezTo>
                <a:cubicBezTo>
                  <a:pt x="4" y="69"/>
                  <a:pt x="3" y="70"/>
                  <a:pt x="2" y="70"/>
                </a:cubicBezTo>
                <a:close/>
                <a:moveTo>
                  <a:pt x="2" y="81"/>
                </a:moveTo>
                <a:cubicBezTo>
                  <a:pt x="1" y="81"/>
                  <a:pt x="0" y="80"/>
                  <a:pt x="0" y="79"/>
                </a:cubicBezTo>
                <a:cubicBezTo>
                  <a:pt x="0" y="79"/>
                  <a:pt x="0" y="79"/>
                  <a:pt x="0" y="79"/>
                </a:cubicBezTo>
                <a:cubicBezTo>
                  <a:pt x="0" y="78"/>
                  <a:pt x="1" y="77"/>
                  <a:pt x="2" y="77"/>
                </a:cubicBezTo>
                <a:cubicBezTo>
                  <a:pt x="3" y="77"/>
                  <a:pt x="4" y="78"/>
                  <a:pt x="4" y="79"/>
                </a:cubicBezTo>
                <a:cubicBezTo>
                  <a:pt x="4" y="79"/>
                  <a:pt x="4" y="79"/>
                  <a:pt x="4" y="79"/>
                </a:cubicBezTo>
                <a:cubicBezTo>
                  <a:pt x="4" y="80"/>
                  <a:pt x="3" y="81"/>
                  <a:pt x="2" y="81"/>
                </a:cubicBezTo>
                <a:close/>
                <a:moveTo>
                  <a:pt x="2" y="92"/>
                </a:moveTo>
                <a:cubicBezTo>
                  <a:pt x="1" y="92"/>
                  <a:pt x="0" y="91"/>
                  <a:pt x="0" y="90"/>
                </a:cubicBezTo>
                <a:cubicBezTo>
                  <a:pt x="0" y="90"/>
                  <a:pt x="0" y="90"/>
                  <a:pt x="0" y="90"/>
                </a:cubicBezTo>
                <a:cubicBezTo>
                  <a:pt x="0" y="88"/>
                  <a:pt x="1" y="87"/>
                  <a:pt x="2" y="87"/>
                </a:cubicBezTo>
                <a:cubicBezTo>
                  <a:pt x="3" y="87"/>
                  <a:pt x="4" y="88"/>
                  <a:pt x="4" y="90"/>
                </a:cubicBezTo>
                <a:cubicBezTo>
                  <a:pt x="4" y="90"/>
                  <a:pt x="4" y="90"/>
                  <a:pt x="4" y="90"/>
                </a:cubicBezTo>
                <a:cubicBezTo>
                  <a:pt x="4" y="91"/>
                  <a:pt x="3" y="92"/>
                  <a:pt x="2" y="92"/>
                </a:cubicBezTo>
                <a:close/>
              </a:path>
            </a:pathLst>
          </a:custGeom>
          <a:solidFill>
            <a:srgbClr val="979797"/>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78" name="Freeform 380">
            <a:extLst>
              <a:ext uri="{FF2B5EF4-FFF2-40B4-BE49-F238E27FC236}">
                <a16:creationId xmlns:a16="http://schemas.microsoft.com/office/drawing/2014/main" id="{3E1C68D8-27E5-09FA-7EE2-AF28634CEBF1}"/>
              </a:ext>
            </a:extLst>
          </p:cNvPr>
          <p:cNvSpPr>
            <a:spLocks noEditPoints="1"/>
          </p:cNvSpPr>
          <p:nvPr/>
        </p:nvSpPr>
        <p:spPr bwMode="auto">
          <a:xfrm>
            <a:off x="764381" y="2089944"/>
            <a:ext cx="14288" cy="628650"/>
          </a:xfrm>
          <a:custGeom>
            <a:avLst/>
            <a:gdLst/>
            <a:ahLst/>
            <a:cxnLst>
              <a:cxn ang="0">
                <a:pos x="0" y="3"/>
              </a:cxn>
              <a:cxn ang="0">
                <a:pos x="4" y="3"/>
              </a:cxn>
              <a:cxn ang="0">
                <a:pos x="2" y="5"/>
              </a:cxn>
              <a:cxn ang="0">
                <a:pos x="0" y="14"/>
              </a:cxn>
              <a:cxn ang="0">
                <a:pos x="4" y="13"/>
              </a:cxn>
              <a:cxn ang="0">
                <a:pos x="2" y="16"/>
              </a:cxn>
              <a:cxn ang="0">
                <a:pos x="0" y="24"/>
              </a:cxn>
              <a:cxn ang="0">
                <a:pos x="4" y="24"/>
              </a:cxn>
              <a:cxn ang="0">
                <a:pos x="2" y="27"/>
              </a:cxn>
              <a:cxn ang="0">
                <a:pos x="0" y="35"/>
              </a:cxn>
              <a:cxn ang="0">
                <a:pos x="2" y="33"/>
              </a:cxn>
              <a:cxn ang="0">
                <a:pos x="4" y="35"/>
              </a:cxn>
              <a:cxn ang="0">
                <a:pos x="2" y="48"/>
              </a:cxn>
              <a:cxn ang="0">
                <a:pos x="2" y="44"/>
              </a:cxn>
              <a:cxn ang="0">
                <a:pos x="4" y="46"/>
              </a:cxn>
              <a:cxn ang="0">
                <a:pos x="2" y="59"/>
              </a:cxn>
              <a:cxn ang="0">
                <a:pos x="2" y="55"/>
              </a:cxn>
              <a:cxn ang="0">
                <a:pos x="4" y="57"/>
              </a:cxn>
              <a:cxn ang="0">
                <a:pos x="2" y="70"/>
              </a:cxn>
              <a:cxn ang="0">
                <a:pos x="2" y="65"/>
              </a:cxn>
              <a:cxn ang="0">
                <a:pos x="4" y="68"/>
              </a:cxn>
              <a:cxn ang="0">
                <a:pos x="2" y="81"/>
              </a:cxn>
              <a:cxn ang="0">
                <a:pos x="0" y="78"/>
              </a:cxn>
              <a:cxn ang="0">
                <a:pos x="4" y="78"/>
              </a:cxn>
              <a:cxn ang="0">
                <a:pos x="2" y="81"/>
              </a:cxn>
              <a:cxn ang="0">
                <a:pos x="0" y="89"/>
              </a:cxn>
              <a:cxn ang="0">
                <a:pos x="2" y="87"/>
              </a:cxn>
              <a:cxn ang="0">
                <a:pos x="4" y="89"/>
              </a:cxn>
              <a:cxn ang="0">
                <a:pos x="2" y="103"/>
              </a:cxn>
              <a:cxn ang="0">
                <a:pos x="2" y="98"/>
              </a:cxn>
              <a:cxn ang="0">
                <a:pos x="4" y="100"/>
              </a:cxn>
              <a:cxn ang="0">
                <a:pos x="2" y="113"/>
              </a:cxn>
              <a:cxn ang="0">
                <a:pos x="2" y="109"/>
              </a:cxn>
              <a:cxn ang="0">
                <a:pos x="4" y="111"/>
              </a:cxn>
              <a:cxn ang="0">
                <a:pos x="2" y="124"/>
              </a:cxn>
              <a:cxn ang="0">
                <a:pos x="0" y="122"/>
              </a:cxn>
              <a:cxn ang="0">
                <a:pos x="4" y="122"/>
              </a:cxn>
              <a:cxn ang="0">
                <a:pos x="2" y="124"/>
              </a:cxn>
              <a:cxn ang="0">
                <a:pos x="0" y="133"/>
              </a:cxn>
              <a:cxn ang="0">
                <a:pos x="2" y="130"/>
              </a:cxn>
              <a:cxn ang="0">
                <a:pos x="4" y="133"/>
              </a:cxn>
              <a:cxn ang="0">
                <a:pos x="2" y="146"/>
              </a:cxn>
              <a:cxn ang="0">
                <a:pos x="2" y="141"/>
              </a:cxn>
              <a:cxn ang="0">
                <a:pos x="4" y="144"/>
              </a:cxn>
              <a:cxn ang="0">
                <a:pos x="2" y="157"/>
              </a:cxn>
              <a:cxn ang="0">
                <a:pos x="2" y="152"/>
              </a:cxn>
              <a:cxn ang="0">
                <a:pos x="4" y="154"/>
              </a:cxn>
              <a:cxn ang="0">
                <a:pos x="2" y="168"/>
              </a:cxn>
              <a:cxn ang="0">
                <a:pos x="0" y="165"/>
              </a:cxn>
              <a:cxn ang="0">
                <a:pos x="4" y="165"/>
              </a:cxn>
              <a:cxn ang="0">
                <a:pos x="2" y="168"/>
              </a:cxn>
            </a:cxnLst>
            <a:rect l="0" t="0" r="r" b="b"/>
            <a:pathLst>
              <a:path w="4" h="168">
                <a:moveTo>
                  <a:pt x="2" y="5"/>
                </a:moveTo>
                <a:cubicBezTo>
                  <a:pt x="1" y="5"/>
                  <a:pt x="0" y="4"/>
                  <a:pt x="0" y="3"/>
                </a:cubicBezTo>
                <a:cubicBezTo>
                  <a:pt x="0" y="1"/>
                  <a:pt x="1" y="0"/>
                  <a:pt x="2" y="0"/>
                </a:cubicBezTo>
                <a:cubicBezTo>
                  <a:pt x="3" y="0"/>
                  <a:pt x="4" y="1"/>
                  <a:pt x="4" y="3"/>
                </a:cubicBezTo>
                <a:cubicBezTo>
                  <a:pt x="4" y="3"/>
                  <a:pt x="4" y="3"/>
                  <a:pt x="4" y="3"/>
                </a:cubicBezTo>
                <a:cubicBezTo>
                  <a:pt x="4" y="4"/>
                  <a:pt x="3" y="5"/>
                  <a:pt x="2" y="5"/>
                </a:cubicBezTo>
                <a:close/>
                <a:moveTo>
                  <a:pt x="2" y="16"/>
                </a:moveTo>
                <a:cubicBezTo>
                  <a:pt x="1" y="16"/>
                  <a:pt x="0" y="15"/>
                  <a:pt x="0" y="14"/>
                </a:cubicBezTo>
                <a:cubicBezTo>
                  <a:pt x="0" y="12"/>
                  <a:pt x="1" y="11"/>
                  <a:pt x="2" y="11"/>
                </a:cubicBezTo>
                <a:cubicBezTo>
                  <a:pt x="3" y="11"/>
                  <a:pt x="4" y="12"/>
                  <a:pt x="4" y="13"/>
                </a:cubicBezTo>
                <a:cubicBezTo>
                  <a:pt x="4" y="14"/>
                  <a:pt x="4" y="14"/>
                  <a:pt x="4" y="14"/>
                </a:cubicBezTo>
                <a:cubicBezTo>
                  <a:pt x="4" y="15"/>
                  <a:pt x="3" y="16"/>
                  <a:pt x="2" y="16"/>
                </a:cubicBezTo>
                <a:close/>
                <a:moveTo>
                  <a:pt x="2" y="27"/>
                </a:moveTo>
                <a:cubicBezTo>
                  <a:pt x="1" y="27"/>
                  <a:pt x="0" y="26"/>
                  <a:pt x="0" y="24"/>
                </a:cubicBezTo>
                <a:cubicBezTo>
                  <a:pt x="0" y="23"/>
                  <a:pt x="1" y="22"/>
                  <a:pt x="2" y="22"/>
                </a:cubicBezTo>
                <a:cubicBezTo>
                  <a:pt x="3" y="22"/>
                  <a:pt x="4" y="23"/>
                  <a:pt x="4" y="24"/>
                </a:cubicBezTo>
                <a:cubicBezTo>
                  <a:pt x="4" y="24"/>
                  <a:pt x="4" y="24"/>
                  <a:pt x="4" y="24"/>
                </a:cubicBezTo>
                <a:cubicBezTo>
                  <a:pt x="4" y="26"/>
                  <a:pt x="3" y="27"/>
                  <a:pt x="2" y="27"/>
                </a:cubicBezTo>
                <a:close/>
                <a:moveTo>
                  <a:pt x="2" y="38"/>
                </a:moveTo>
                <a:cubicBezTo>
                  <a:pt x="1" y="38"/>
                  <a:pt x="0" y="37"/>
                  <a:pt x="0" y="35"/>
                </a:cubicBezTo>
                <a:cubicBezTo>
                  <a:pt x="0" y="35"/>
                  <a:pt x="0" y="35"/>
                  <a:pt x="0" y="35"/>
                </a:cubicBezTo>
                <a:cubicBezTo>
                  <a:pt x="0" y="34"/>
                  <a:pt x="1" y="33"/>
                  <a:pt x="2" y="33"/>
                </a:cubicBezTo>
                <a:cubicBezTo>
                  <a:pt x="3" y="33"/>
                  <a:pt x="4" y="34"/>
                  <a:pt x="4" y="35"/>
                </a:cubicBezTo>
                <a:cubicBezTo>
                  <a:pt x="4" y="35"/>
                  <a:pt x="4" y="35"/>
                  <a:pt x="4" y="35"/>
                </a:cubicBezTo>
                <a:cubicBezTo>
                  <a:pt x="4" y="37"/>
                  <a:pt x="3" y="38"/>
                  <a:pt x="2" y="38"/>
                </a:cubicBezTo>
                <a:close/>
                <a:moveTo>
                  <a:pt x="2" y="48"/>
                </a:moveTo>
                <a:cubicBezTo>
                  <a:pt x="1" y="48"/>
                  <a:pt x="0" y="47"/>
                  <a:pt x="0" y="46"/>
                </a:cubicBezTo>
                <a:cubicBezTo>
                  <a:pt x="0" y="45"/>
                  <a:pt x="1" y="44"/>
                  <a:pt x="2" y="44"/>
                </a:cubicBezTo>
                <a:cubicBezTo>
                  <a:pt x="3" y="44"/>
                  <a:pt x="4" y="45"/>
                  <a:pt x="4" y="46"/>
                </a:cubicBezTo>
                <a:cubicBezTo>
                  <a:pt x="4" y="46"/>
                  <a:pt x="4" y="46"/>
                  <a:pt x="4" y="46"/>
                </a:cubicBezTo>
                <a:cubicBezTo>
                  <a:pt x="4" y="47"/>
                  <a:pt x="3" y="48"/>
                  <a:pt x="2" y="48"/>
                </a:cubicBezTo>
                <a:close/>
                <a:moveTo>
                  <a:pt x="2" y="59"/>
                </a:moveTo>
                <a:cubicBezTo>
                  <a:pt x="1" y="59"/>
                  <a:pt x="0" y="58"/>
                  <a:pt x="0" y="57"/>
                </a:cubicBezTo>
                <a:cubicBezTo>
                  <a:pt x="0" y="56"/>
                  <a:pt x="1" y="55"/>
                  <a:pt x="2" y="55"/>
                </a:cubicBezTo>
                <a:cubicBezTo>
                  <a:pt x="3" y="55"/>
                  <a:pt x="4" y="56"/>
                  <a:pt x="4" y="57"/>
                </a:cubicBezTo>
                <a:cubicBezTo>
                  <a:pt x="4" y="57"/>
                  <a:pt x="4" y="57"/>
                  <a:pt x="4" y="57"/>
                </a:cubicBezTo>
                <a:cubicBezTo>
                  <a:pt x="4" y="58"/>
                  <a:pt x="3" y="59"/>
                  <a:pt x="2" y="59"/>
                </a:cubicBezTo>
                <a:close/>
                <a:moveTo>
                  <a:pt x="2" y="70"/>
                </a:moveTo>
                <a:cubicBezTo>
                  <a:pt x="1" y="70"/>
                  <a:pt x="0" y="69"/>
                  <a:pt x="0" y="68"/>
                </a:cubicBezTo>
                <a:cubicBezTo>
                  <a:pt x="0" y="67"/>
                  <a:pt x="1" y="65"/>
                  <a:pt x="2" y="65"/>
                </a:cubicBezTo>
                <a:cubicBezTo>
                  <a:pt x="3" y="65"/>
                  <a:pt x="4" y="66"/>
                  <a:pt x="4" y="68"/>
                </a:cubicBezTo>
                <a:cubicBezTo>
                  <a:pt x="4" y="68"/>
                  <a:pt x="4" y="68"/>
                  <a:pt x="4" y="68"/>
                </a:cubicBezTo>
                <a:cubicBezTo>
                  <a:pt x="4" y="69"/>
                  <a:pt x="3" y="70"/>
                  <a:pt x="2" y="70"/>
                </a:cubicBezTo>
                <a:close/>
                <a:moveTo>
                  <a:pt x="2" y="81"/>
                </a:moveTo>
                <a:cubicBezTo>
                  <a:pt x="1" y="81"/>
                  <a:pt x="0" y="80"/>
                  <a:pt x="0" y="79"/>
                </a:cubicBezTo>
                <a:cubicBezTo>
                  <a:pt x="0" y="78"/>
                  <a:pt x="0" y="78"/>
                  <a:pt x="0" y="78"/>
                </a:cubicBezTo>
                <a:cubicBezTo>
                  <a:pt x="0" y="77"/>
                  <a:pt x="1" y="76"/>
                  <a:pt x="2" y="76"/>
                </a:cubicBezTo>
                <a:cubicBezTo>
                  <a:pt x="3" y="76"/>
                  <a:pt x="4" y="77"/>
                  <a:pt x="4" y="78"/>
                </a:cubicBezTo>
                <a:cubicBezTo>
                  <a:pt x="4" y="79"/>
                  <a:pt x="4" y="79"/>
                  <a:pt x="4" y="79"/>
                </a:cubicBezTo>
                <a:cubicBezTo>
                  <a:pt x="4" y="80"/>
                  <a:pt x="3" y="81"/>
                  <a:pt x="2" y="81"/>
                </a:cubicBezTo>
                <a:close/>
                <a:moveTo>
                  <a:pt x="2" y="92"/>
                </a:moveTo>
                <a:cubicBezTo>
                  <a:pt x="1" y="92"/>
                  <a:pt x="0" y="91"/>
                  <a:pt x="0" y="89"/>
                </a:cubicBezTo>
                <a:cubicBezTo>
                  <a:pt x="0" y="89"/>
                  <a:pt x="0" y="89"/>
                  <a:pt x="0" y="89"/>
                </a:cubicBezTo>
                <a:cubicBezTo>
                  <a:pt x="0" y="88"/>
                  <a:pt x="1" y="87"/>
                  <a:pt x="2" y="87"/>
                </a:cubicBezTo>
                <a:cubicBezTo>
                  <a:pt x="3" y="87"/>
                  <a:pt x="4" y="88"/>
                  <a:pt x="4" y="89"/>
                </a:cubicBezTo>
                <a:cubicBezTo>
                  <a:pt x="4" y="89"/>
                  <a:pt x="4" y="89"/>
                  <a:pt x="4" y="89"/>
                </a:cubicBezTo>
                <a:cubicBezTo>
                  <a:pt x="4" y="91"/>
                  <a:pt x="3" y="92"/>
                  <a:pt x="2" y="92"/>
                </a:cubicBezTo>
                <a:close/>
                <a:moveTo>
                  <a:pt x="2" y="103"/>
                </a:moveTo>
                <a:cubicBezTo>
                  <a:pt x="1" y="103"/>
                  <a:pt x="0" y="102"/>
                  <a:pt x="0" y="100"/>
                </a:cubicBezTo>
                <a:cubicBezTo>
                  <a:pt x="0" y="99"/>
                  <a:pt x="1" y="98"/>
                  <a:pt x="2" y="98"/>
                </a:cubicBezTo>
                <a:cubicBezTo>
                  <a:pt x="3" y="98"/>
                  <a:pt x="4" y="99"/>
                  <a:pt x="4" y="100"/>
                </a:cubicBezTo>
                <a:cubicBezTo>
                  <a:pt x="4" y="100"/>
                  <a:pt x="4" y="100"/>
                  <a:pt x="4" y="100"/>
                </a:cubicBezTo>
                <a:cubicBezTo>
                  <a:pt x="4" y="102"/>
                  <a:pt x="3" y="103"/>
                  <a:pt x="2" y="103"/>
                </a:cubicBezTo>
                <a:close/>
                <a:moveTo>
                  <a:pt x="2" y="113"/>
                </a:moveTo>
                <a:cubicBezTo>
                  <a:pt x="1" y="113"/>
                  <a:pt x="0" y="112"/>
                  <a:pt x="0" y="111"/>
                </a:cubicBezTo>
                <a:cubicBezTo>
                  <a:pt x="0" y="110"/>
                  <a:pt x="1" y="109"/>
                  <a:pt x="2" y="109"/>
                </a:cubicBezTo>
                <a:cubicBezTo>
                  <a:pt x="3" y="109"/>
                  <a:pt x="4" y="110"/>
                  <a:pt x="4" y="111"/>
                </a:cubicBezTo>
                <a:cubicBezTo>
                  <a:pt x="4" y="111"/>
                  <a:pt x="4" y="111"/>
                  <a:pt x="4" y="111"/>
                </a:cubicBezTo>
                <a:cubicBezTo>
                  <a:pt x="4" y="112"/>
                  <a:pt x="3" y="113"/>
                  <a:pt x="2" y="113"/>
                </a:cubicBezTo>
                <a:close/>
                <a:moveTo>
                  <a:pt x="2" y="124"/>
                </a:moveTo>
                <a:cubicBezTo>
                  <a:pt x="1" y="124"/>
                  <a:pt x="0" y="123"/>
                  <a:pt x="0" y="122"/>
                </a:cubicBezTo>
                <a:cubicBezTo>
                  <a:pt x="0" y="122"/>
                  <a:pt x="0" y="122"/>
                  <a:pt x="0" y="122"/>
                </a:cubicBezTo>
                <a:cubicBezTo>
                  <a:pt x="0" y="121"/>
                  <a:pt x="1" y="120"/>
                  <a:pt x="2" y="120"/>
                </a:cubicBezTo>
                <a:cubicBezTo>
                  <a:pt x="3" y="120"/>
                  <a:pt x="4" y="121"/>
                  <a:pt x="4" y="122"/>
                </a:cubicBezTo>
                <a:cubicBezTo>
                  <a:pt x="4" y="122"/>
                  <a:pt x="4" y="122"/>
                  <a:pt x="4" y="122"/>
                </a:cubicBezTo>
                <a:cubicBezTo>
                  <a:pt x="4" y="123"/>
                  <a:pt x="3" y="124"/>
                  <a:pt x="2" y="124"/>
                </a:cubicBezTo>
                <a:close/>
                <a:moveTo>
                  <a:pt x="2" y="135"/>
                </a:moveTo>
                <a:cubicBezTo>
                  <a:pt x="1" y="135"/>
                  <a:pt x="0" y="134"/>
                  <a:pt x="0" y="133"/>
                </a:cubicBezTo>
                <a:cubicBezTo>
                  <a:pt x="0" y="133"/>
                  <a:pt x="0" y="133"/>
                  <a:pt x="0" y="133"/>
                </a:cubicBezTo>
                <a:cubicBezTo>
                  <a:pt x="0" y="131"/>
                  <a:pt x="1" y="130"/>
                  <a:pt x="2" y="130"/>
                </a:cubicBezTo>
                <a:cubicBezTo>
                  <a:pt x="3" y="130"/>
                  <a:pt x="4" y="131"/>
                  <a:pt x="4" y="133"/>
                </a:cubicBezTo>
                <a:cubicBezTo>
                  <a:pt x="4" y="133"/>
                  <a:pt x="4" y="133"/>
                  <a:pt x="4" y="133"/>
                </a:cubicBezTo>
                <a:cubicBezTo>
                  <a:pt x="4" y="134"/>
                  <a:pt x="3" y="135"/>
                  <a:pt x="2" y="135"/>
                </a:cubicBezTo>
                <a:close/>
                <a:moveTo>
                  <a:pt x="2" y="146"/>
                </a:moveTo>
                <a:cubicBezTo>
                  <a:pt x="1" y="146"/>
                  <a:pt x="0" y="145"/>
                  <a:pt x="0" y="144"/>
                </a:cubicBezTo>
                <a:cubicBezTo>
                  <a:pt x="0" y="142"/>
                  <a:pt x="1" y="141"/>
                  <a:pt x="2" y="141"/>
                </a:cubicBezTo>
                <a:cubicBezTo>
                  <a:pt x="3" y="141"/>
                  <a:pt x="4" y="142"/>
                  <a:pt x="4" y="143"/>
                </a:cubicBezTo>
                <a:cubicBezTo>
                  <a:pt x="4" y="144"/>
                  <a:pt x="4" y="144"/>
                  <a:pt x="4" y="144"/>
                </a:cubicBezTo>
                <a:cubicBezTo>
                  <a:pt x="4" y="145"/>
                  <a:pt x="3" y="146"/>
                  <a:pt x="2" y="146"/>
                </a:cubicBezTo>
                <a:close/>
                <a:moveTo>
                  <a:pt x="2" y="157"/>
                </a:moveTo>
                <a:cubicBezTo>
                  <a:pt x="1" y="157"/>
                  <a:pt x="0" y="156"/>
                  <a:pt x="0" y="154"/>
                </a:cubicBezTo>
                <a:cubicBezTo>
                  <a:pt x="0" y="153"/>
                  <a:pt x="1" y="152"/>
                  <a:pt x="2" y="152"/>
                </a:cubicBezTo>
                <a:cubicBezTo>
                  <a:pt x="3" y="152"/>
                  <a:pt x="4" y="153"/>
                  <a:pt x="4" y="154"/>
                </a:cubicBezTo>
                <a:cubicBezTo>
                  <a:pt x="4" y="154"/>
                  <a:pt x="4" y="154"/>
                  <a:pt x="4" y="154"/>
                </a:cubicBezTo>
                <a:cubicBezTo>
                  <a:pt x="4" y="156"/>
                  <a:pt x="3" y="157"/>
                  <a:pt x="2" y="157"/>
                </a:cubicBezTo>
                <a:close/>
                <a:moveTo>
                  <a:pt x="2" y="168"/>
                </a:moveTo>
                <a:cubicBezTo>
                  <a:pt x="1" y="168"/>
                  <a:pt x="0" y="167"/>
                  <a:pt x="0" y="165"/>
                </a:cubicBezTo>
                <a:cubicBezTo>
                  <a:pt x="0" y="165"/>
                  <a:pt x="0" y="165"/>
                  <a:pt x="0" y="165"/>
                </a:cubicBezTo>
                <a:cubicBezTo>
                  <a:pt x="0" y="164"/>
                  <a:pt x="1" y="163"/>
                  <a:pt x="2" y="163"/>
                </a:cubicBezTo>
                <a:cubicBezTo>
                  <a:pt x="3" y="163"/>
                  <a:pt x="4" y="164"/>
                  <a:pt x="4" y="165"/>
                </a:cubicBezTo>
                <a:cubicBezTo>
                  <a:pt x="4" y="165"/>
                  <a:pt x="4" y="165"/>
                  <a:pt x="4" y="165"/>
                </a:cubicBezTo>
                <a:cubicBezTo>
                  <a:pt x="4" y="167"/>
                  <a:pt x="3" y="168"/>
                  <a:pt x="2" y="168"/>
                </a:cubicBezTo>
                <a:close/>
              </a:path>
            </a:pathLst>
          </a:custGeom>
          <a:solidFill>
            <a:srgbClr val="979797"/>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379" name="Oval 381">
            <a:extLst>
              <a:ext uri="{FF2B5EF4-FFF2-40B4-BE49-F238E27FC236}">
                <a16:creationId xmlns:a16="http://schemas.microsoft.com/office/drawing/2014/main" id="{E4262F9F-9DAB-4C10-1E8F-76A42168C0BB}"/>
              </a:ext>
            </a:extLst>
          </p:cNvPr>
          <p:cNvSpPr>
            <a:spLocks noChangeArrowheads="1"/>
          </p:cNvSpPr>
          <p:nvPr/>
        </p:nvSpPr>
        <p:spPr bwMode="auto">
          <a:xfrm>
            <a:off x="3875881" y="5018882"/>
            <a:ext cx="165100" cy="165100"/>
          </a:xfrm>
          <a:prstGeom prst="ellipse">
            <a:avLst/>
          </a:prstGeom>
          <a:solidFill>
            <a:srgbClr val="5359A6"/>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463" name="Oval 466">
            <a:extLst>
              <a:ext uri="{FF2B5EF4-FFF2-40B4-BE49-F238E27FC236}">
                <a16:creationId xmlns:a16="http://schemas.microsoft.com/office/drawing/2014/main" id="{51076244-1E52-7F75-4108-34E0BB54DCF4}"/>
              </a:ext>
            </a:extLst>
          </p:cNvPr>
          <p:cNvSpPr>
            <a:spLocks noChangeArrowheads="1"/>
          </p:cNvSpPr>
          <p:nvPr/>
        </p:nvSpPr>
        <p:spPr bwMode="auto">
          <a:xfrm>
            <a:off x="1510506" y="5018881"/>
            <a:ext cx="165100" cy="165100"/>
          </a:xfrm>
          <a:prstGeom prst="ellipse">
            <a:avLst/>
          </a:prstGeom>
          <a:solidFill>
            <a:srgbClr val="73CA9B"/>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547" name="Oval 550">
            <a:extLst>
              <a:ext uri="{FF2B5EF4-FFF2-40B4-BE49-F238E27FC236}">
                <a16:creationId xmlns:a16="http://schemas.microsoft.com/office/drawing/2014/main" id="{BA1A1F0A-8907-86F8-3E6B-36C6587AEC7B}"/>
              </a:ext>
            </a:extLst>
          </p:cNvPr>
          <p:cNvSpPr>
            <a:spLocks noChangeArrowheads="1"/>
          </p:cNvSpPr>
          <p:nvPr/>
        </p:nvSpPr>
        <p:spPr bwMode="auto">
          <a:xfrm>
            <a:off x="5818981" y="5018881"/>
            <a:ext cx="165100" cy="165100"/>
          </a:xfrm>
          <a:prstGeom prst="ellipse">
            <a:avLst/>
          </a:prstGeom>
          <a:solidFill>
            <a:srgbClr val="5E7AA8"/>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631" name="Freeform 635">
            <a:extLst>
              <a:ext uri="{FF2B5EF4-FFF2-40B4-BE49-F238E27FC236}">
                <a16:creationId xmlns:a16="http://schemas.microsoft.com/office/drawing/2014/main" id="{04CE0CAB-912E-3BE3-CE83-92D72BB7D996}"/>
              </a:ext>
            </a:extLst>
          </p:cNvPr>
          <p:cNvSpPr/>
          <p:nvPr/>
        </p:nvSpPr>
        <p:spPr bwMode="auto">
          <a:xfrm>
            <a:off x="734219" y="3301206"/>
            <a:ext cx="479425" cy="1052512"/>
          </a:xfrm>
          <a:custGeom>
            <a:avLst/>
            <a:gdLst/>
            <a:ahLst/>
            <a:cxnLst>
              <a:cxn ang="0">
                <a:pos x="125" y="257"/>
              </a:cxn>
              <a:cxn ang="0">
                <a:pos x="126" y="243"/>
              </a:cxn>
              <a:cxn ang="0">
                <a:pos x="48" y="243"/>
              </a:cxn>
              <a:cxn ang="0">
                <a:pos x="38" y="233"/>
              </a:cxn>
              <a:cxn ang="0">
                <a:pos x="38" y="0"/>
              </a:cxn>
              <a:cxn ang="0">
                <a:pos x="10" y="5"/>
              </a:cxn>
              <a:cxn ang="0">
                <a:pos x="0" y="4"/>
              </a:cxn>
              <a:cxn ang="0">
                <a:pos x="0" y="233"/>
              </a:cxn>
              <a:cxn ang="0">
                <a:pos x="48" y="281"/>
              </a:cxn>
              <a:cxn ang="0">
                <a:pos x="128" y="281"/>
              </a:cxn>
              <a:cxn ang="0">
                <a:pos x="125" y="257"/>
              </a:cxn>
            </a:cxnLst>
            <a:rect l="0" t="0" r="r" b="b"/>
            <a:pathLst>
              <a:path w="128" h="281">
                <a:moveTo>
                  <a:pt x="125" y="257"/>
                </a:moveTo>
                <a:cubicBezTo>
                  <a:pt x="125" y="252"/>
                  <a:pt x="125" y="248"/>
                  <a:pt x="126" y="243"/>
                </a:cubicBezTo>
                <a:cubicBezTo>
                  <a:pt x="48" y="243"/>
                  <a:pt x="48" y="243"/>
                  <a:pt x="48" y="243"/>
                </a:cubicBezTo>
                <a:cubicBezTo>
                  <a:pt x="42" y="243"/>
                  <a:pt x="38" y="239"/>
                  <a:pt x="38" y="233"/>
                </a:cubicBezTo>
                <a:cubicBezTo>
                  <a:pt x="38" y="122"/>
                  <a:pt x="38" y="90"/>
                  <a:pt x="38" y="0"/>
                </a:cubicBezTo>
                <a:cubicBezTo>
                  <a:pt x="29" y="3"/>
                  <a:pt x="20" y="5"/>
                  <a:pt x="10" y="5"/>
                </a:cubicBezTo>
                <a:cubicBezTo>
                  <a:pt x="7" y="5"/>
                  <a:pt x="3" y="5"/>
                  <a:pt x="0" y="4"/>
                </a:cubicBezTo>
                <a:cubicBezTo>
                  <a:pt x="0" y="91"/>
                  <a:pt x="0" y="124"/>
                  <a:pt x="0" y="233"/>
                </a:cubicBezTo>
                <a:cubicBezTo>
                  <a:pt x="0" y="260"/>
                  <a:pt x="21" y="281"/>
                  <a:pt x="48" y="281"/>
                </a:cubicBezTo>
                <a:cubicBezTo>
                  <a:pt x="128" y="281"/>
                  <a:pt x="128" y="281"/>
                  <a:pt x="128" y="281"/>
                </a:cubicBezTo>
                <a:cubicBezTo>
                  <a:pt x="126" y="273"/>
                  <a:pt x="125" y="265"/>
                  <a:pt x="125" y="257"/>
                </a:cubicBezTo>
                <a:close/>
              </a:path>
            </a:pathLst>
          </a:custGeom>
          <a:solidFill>
            <a:srgbClr val="CACACA"/>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632" name="Freeform 636">
            <a:extLst>
              <a:ext uri="{FF2B5EF4-FFF2-40B4-BE49-F238E27FC236}">
                <a16:creationId xmlns:a16="http://schemas.microsoft.com/office/drawing/2014/main" id="{19852113-826A-5C60-D5C2-15F8E7401901}"/>
              </a:ext>
            </a:extLst>
          </p:cNvPr>
          <p:cNvSpPr/>
          <p:nvPr/>
        </p:nvSpPr>
        <p:spPr bwMode="auto">
          <a:xfrm>
            <a:off x="1970881" y="3218656"/>
            <a:ext cx="611187" cy="1135062"/>
          </a:xfrm>
          <a:custGeom>
            <a:avLst/>
            <a:gdLst/>
            <a:ahLst/>
            <a:cxnLst>
              <a:cxn ang="0">
                <a:pos x="161" y="17"/>
              </a:cxn>
              <a:cxn ang="0">
                <a:pos x="162" y="0"/>
              </a:cxn>
              <a:cxn ang="0">
                <a:pos x="130" y="0"/>
              </a:cxn>
              <a:cxn ang="0">
                <a:pos x="82" y="47"/>
              </a:cxn>
              <a:cxn ang="0">
                <a:pos x="82" y="255"/>
              </a:cxn>
              <a:cxn ang="0">
                <a:pos x="72" y="265"/>
              </a:cxn>
              <a:cxn ang="0">
                <a:pos x="2" y="265"/>
              </a:cxn>
              <a:cxn ang="0">
                <a:pos x="3" y="279"/>
              </a:cxn>
              <a:cxn ang="0">
                <a:pos x="0" y="303"/>
              </a:cxn>
              <a:cxn ang="0">
                <a:pos x="72" y="303"/>
              </a:cxn>
              <a:cxn ang="0">
                <a:pos x="120" y="255"/>
              </a:cxn>
              <a:cxn ang="0">
                <a:pos x="120" y="47"/>
              </a:cxn>
              <a:cxn ang="0">
                <a:pos x="130" y="38"/>
              </a:cxn>
              <a:cxn ang="0">
                <a:pos x="163" y="38"/>
              </a:cxn>
              <a:cxn ang="0">
                <a:pos x="161" y="17"/>
              </a:cxn>
            </a:cxnLst>
            <a:rect l="0" t="0" r="r" b="b"/>
            <a:pathLst>
              <a:path w="163" h="303">
                <a:moveTo>
                  <a:pt x="161" y="17"/>
                </a:moveTo>
                <a:cubicBezTo>
                  <a:pt x="161" y="11"/>
                  <a:pt x="161" y="5"/>
                  <a:pt x="162" y="0"/>
                </a:cubicBezTo>
                <a:cubicBezTo>
                  <a:pt x="130" y="0"/>
                  <a:pt x="130" y="0"/>
                  <a:pt x="130" y="0"/>
                </a:cubicBezTo>
                <a:cubicBezTo>
                  <a:pt x="104" y="0"/>
                  <a:pt x="82" y="21"/>
                  <a:pt x="82" y="47"/>
                </a:cubicBezTo>
                <a:cubicBezTo>
                  <a:pt x="82" y="176"/>
                  <a:pt x="82" y="126"/>
                  <a:pt x="82" y="255"/>
                </a:cubicBezTo>
                <a:cubicBezTo>
                  <a:pt x="82" y="261"/>
                  <a:pt x="78" y="265"/>
                  <a:pt x="72" y="265"/>
                </a:cubicBezTo>
                <a:cubicBezTo>
                  <a:pt x="2" y="265"/>
                  <a:pt x="2" y="265"/>
                  <a:pt x="2" y="265"/>
                </a:cubicBezTo>
                <a:cubicBezTo>
                  <a:pt x="3" y="270"/>
                  <a:pt x="3" y="274"/>
                  <a:pt x="3" y="279"/>
                </a:cubicBezTo>
                <a:cubicBezTo>
                  <a:pt x="3" y="287"/>
                  <a:pt x="2" y="295"/>
                  <a:pt x="0" y="303"/>
                </a:cubicBezTo>
                <a:cubicBezTo>
                  <a:pt x="72" y="303"/>
                  <a:pt x="72" y="303"/>
                  <a:pt x="72" y="303"/>
                </a:cubicBezTo>
                <a:cubicBezTo>
                  <a:pt x="99" y="303"/>
                  <a:pt x="120" y="282"/>
                  <a:pt x="120" y="255"/>
                </a:cubicBezTo>
                <a:cubicBezTo>
                  <a:pt x="120" y="127"/>
                  <a:pt x="120" y="176"/>
                  <a:pt x="120" y="47"/>
                </a:cubicBezTo>
                <a:cubicBezTo>
                  <a:pt x="120" y="42"/>
                  <a:pt x="125" y="38"/>
                  <a:pt x="130" y="38"/>
                </a:cubicBezTo>
                <a:cubicBezTo>
                  <a:pt x="163" y="38"/>
                  <a:pt x="163" y="38"/>
                  <a:pt x="163" y="38"/>
                </a:cubicBezTo>
                <a:cubicBezTo>
                  <a:pt x="162" y="31"/>
                  <a:pt x="161" y="24"/>
                  <a:pt x="161" y="17"/>
                </a:cubicBezTo>
                <a:close/>
              </a:path>
            </a:pathLst>
          </a:custGeom>
          <a:solidFill>
            <a:srgbClr val="CACACA"/>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633" name="Freeform 637">
            <a:extLst>
              <a:ext uri="{FF2B5EF4-FFF2-40B4-BE49-F238E27FC236}">
                <a16:creationId xmlns:a16="http://schemas.microsoft.com/office/drawing/2014/main" id="{24342735-5F7B-C658-D688-B83ECDC6D27B}"/>
              </a:ext>
            </a:extLst>
          </p:cNvPr>
          <p:cNvSpPr/>
          <p:nvPr/>
        </p:nvSpPr>
        <p:spPr bwMode="auto">
          <a:xfrm>
            <a:off x="3245644" y="3218656"/>
            <a:ext cx="447675" cy="884237"/>
          </a:xfrm>
          <a:custGeom>
            <a:avLst/>
            <a:gdLst/>
            <a:ahLst/>
            <a:cxnLst>
              <a:cxn ang="0">
                <a:pos x="114" y="209"/>
              </a:cxn>
              <a:cxn ang="0">
                <a:pos x="115" y="198"/>
              </a:cxn>
              <a:cxn ang="0">
                <a:pos x="102" y="198"/>
              </a:cxn>
              <a:cxn ang="0">
                <a:pos x="93" y="189"/>
              </a:cxn>
              <a:cxn ang="0">
                <a:pos x="93" y="47"/>
              </a:cxn>
              <a:cxn ang="0">
                <a:pos x="45" y="0"/>
              </a:cxn>
              <a:cxn ang="0">
                <a:pos x="1" y="0"/>
              </a:cxn>
              <a:cxn ang="0">
                <a:pos x="2" y="17"/>
              </a:cxn>
              <a:cxn ang="0">
                <a:pos x="0" y="38"/>
              </a:cxn>
              <a:cxn ang="0">
                <a:pos x="45" y="38"/>
              </a:cxn>
              <a:cxn ang="0">
                <a:pos x="55" y="47"/>
              </a:cxn>
              <a:cxn ang="0">
                <a:pos x="54" y="189"/>
              </a:cxn>
              <a:cxn ang="0">
                <a:pos x="102" y="236"/>
              </a:cxn>
              <a:cxn ang="0">
                <a:pos x="119" y="236"/>
              </a:cxn>
              <a:cxn ang="0">
                <a:pos x="114" y="209"/>
              </a:cxn>
            </a:cxnLst>
            <a:rect l="0" t="0" r="r" b="b"/>
            <a:pathLst>
              <a:path w="119" h="236">
                <a:moveTo>
                  <a:pt x="114" y="209"/>
                </a:moveTo>
                <a:cubicBezTo>
                  <a:pt x="114" y="205"/>
                  <a:pt x="115" y="202"/>
                  <a:pt x="115" y="198"/>
                </a:cubicBezTo>
                <a:cubicBezTo>
                  <a:pt x="102" y="198"/>
                  <a:pt x="102" y="198"/>
                  <a:pt x="102" y="198"/>
                </a:cubicBezTo>
                <a:cubicBezTo>
                  <a:pt x="97" y="198"/>
                  <a:pt x="93" y="194"/>
                  <a:pt x="93" y="189"/>
                </a:cubicBezTo>
                <a:cubicBezTo>
                  <a:pt x="93" y="60"/>
                  <a:pt x="93" y="176"/>
                  <a:pt x="93" y="47"/>
                </a:cubicBezTo>
                <a:cubicBezTo>
                  <a:pt x="93" y="21"/>
                  <a:pt x="71" y="0"/>
                  <a:pt x="45" y="0"/>
                </a:cubicBezTo>
                <a:cubicBezTo>
                  <a:pt x="1" y="0"/>
                  <a:pt x="1" y="0"/>
                  <a:pt x="1" y="0"/>
                </a:cubicBezTo>
                <a:cubicBezTo>
                  <a:pt x="2" y="5"/>
                  <a:pt x="2" y="11"/>
                  <a:pt x="2" y="17"/>
                </a:cubicBezTo>
                <a:cubicBezTo>
                  <a:pt x="2" y="24"/>
                  <a:pt x="1" y="31"/>
                  <a:pt x="0" y="38"/>
                </a:cubicBezTo>
                <a:cubicBezTo>
                  <a:pt x="45" y="38"/>
                  <a:pt x="45" y="38"/>
                  <a:pt x="45" y="38"/>
                </a:cubicBezTo>
                <a:cubicBezTo>
                  <a:pt x="50" y="38"/>
                  <a:pt x="55" y="42"/>
                  <a:pt x="55" y="47"/>
                </a:cubicBezTo>
                <a:cubicBezTo>
                  <a:pt x="55" y="176"/>
                  <a:pt x="54" y="60"/>
                  <a:pt x="54" y="189"/>
                </a:cubicBezTo>
                <a:cubicBezTo>
                  <a:pt x="54" y="215"/>
                  <a:pt x="76" y="236"/>
                  <a:pt x="102" y="236"/>
                </a:cubicBezTo>
                <a:cubicBezTo>
                  <a:pt x="119" y="236"/>
                  <a:pt x="119" y="236"/>
                  <a:pt x="119" y="236"/>
                </a:cubicBezTo>
                <a:cubicBezTo>
                  <a:pt x="116" y="228"/>
                  <a:pt x="114" y="218"/>
                  <a:pt x="114" y="209"/>
                </a:cubicBezTo>
                <a:close/>
              </a:path>
            </a:pathLst>
          </a:custGeom>
          <a:solidFill>
            <a:srgbClr val="CACACA"/>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634" name="Freeform 638">
            <a:extLst>
              <a:ext uri="{FF2B5EF4-FFF2-40B4-BE49-F238E27FC236}">
                <a16:creationId xmlns:a16="http://schemas.microsoft.com/office/drawing/2014/main" id="{F37A724B-13CC-757E-9A30-34A1BE5D4049}"/>
              </a:ext>
            </a:extLst>
          </p:cNvPr>
          <p:cNvSpPr/>
          <p:nvPr/>
        </p:nvSpPr>
        <p:spPr bwMode="auto">
          <a:xfrm>
            <a:off x="4225131" y="2948781"/>
            <a:ext cx="603250" cy="1154112"/>
          </a:xfrm>
          <a:custGeom>
            <a:avLst/>
            <a:gdLst/>
            <a:ahLst/>
            <a:cxnLst>
              <a:cxn ang="0">
                <a:pos x="156" y="33"/>
              </a:cxn>
              <a:cxn ang="0">
                <a:pos x="161" y="0"/>
              </a:cxn>
              <a:cxn ang="0">
                <a:pos x="69" y="0"/>
              </a:cxn>
              <a:cxn ang="0">
                <a:pos x="22" y="48"/>
              </a:cxn>
              <a:cxn ang="0">
                <a:pos x="22" y="261"/>
              </a:cxn>
              <a:cxn ang="0">
                <a:pos x="12" y="270"/>
              </a:cxn>
              <a:cxn ang="0">
                <a:pos x="5" y="270"/>
              </a:cxn>
              <a:cxn ang="0">
                <a:pos x="5" y="281"/>
              </a:cxn>
              <a:cxn ang="0">
                <a:pos x="0" y="308"/>
              </a:cxn>
              <a:cxn ang="0">
                <a:pos x="12" y="308"/>
              </a:cxn>
              <a:cxn ang="0">
                <a:pos x="60" y="261"/>
              </a:cxn>
              <a:cxn ang="0">
                <a:pos x="60" y="48"/>
              </a:cxn>
              <a:cxn ang="0">
                <a:pos x="69" y="38"/>
              </a:cxn>
              <a:cxn ang="0">
                <a:pos x="156" y="38"/>
              </a:cxn>
              <a:cxn ang="0">
                <a:pos x="156" y="33"/>
              </a:cxn>
            </a:cxnLst>
            <a:rect l="0" t="0" r="r" b="b"/>
            <a:pathLst>
              <a:path w="161" h="308">
                <a:moveTo>
                  <a:pt x="156" y="33"/>
                </a:moveTo>
                <a:cubicBezTo>
                  <a:pt x="156" y="22"/>
                  <a:pt x="157" y="11"/>
                  <a:pt x="161" y="0"/>
                </a:cubicBezTo>
                <a:cubicBezTo>
                  <a:pt x="69" y="0"/>
                  <a:pt x="69" y="0"/>
                  <a:pt x="69" y="0"/>
                </a:cubicBezTo>
                <a:cubicBezTo>
                  <a:pt x="43" y="0"/>
                  <a:pt x="22" y="22"/>
                  <a:pt x="22" y="48"/>
                </a:cubicBezTo>
                <a:cubicBezTo>
                  <a:pt x="22" y="177"/>
                  <a:pt x="22" y="132"/>
                  <a:pt x="22" y="261"/>
                </a:cubicBezTo>
                <a:cubicBezTo>
                  <a:pt x="22" y="266"/>
                  <a:pt x="17" y="270"/>
                  <a:pt x="12" y="270"/>
                </a:cubicBezTo>
                <a:cubicBezTo>
                  <a:pt x="5" y="270"/>
                  <a:pt x="5" y="270"/>
                  <a:pt x="5" y="270"/>
                </a:cubicBezTo>
                <a:cubicBezTo>
                  <a:pt x="5" y="274"/>
                  <a:pt x="5" y="277"/>
                  <a:pt x="5" y="281"/>
                </a:cubicBezTo>
                <a:cubicBezTo>
                  <a:pt x="5" y="290"/>
                  <a:pt x="4" y="300"/>
                  <a:pt x="0" y="308"/>
                </a:cubicBezTo>
                <a:cubicBezTo>
                  <a:pt x="12" y="308"/>
                  <a:pt x="12" y="308"/>
                  <a:pt x="12" y="308"/>
                </a:cubicBezTo>
                <a:cubicBezTo>
                  <a:pt x="38" y="308"/>
                  <a:pt x="60" y="287"/>
                  <a:pt x="60" y="261"/>
                </a:cubicBezTo>
                <a:cubicBezTo>
                  <a:pt x="60" y="132"/>
                  <a:pt x="60" y="177"/>
                  <a:pt x="60" y="48"/>
                </a:cubicBezTo>
                <a:cubicBezTo>
                  <a:pt x="60" y="43"/>
                  <a:pt x="64" y="38"/>
                  <a:pt x="69" y="38"/>
                </a:cubicBezTo>
                <a:cubicBezTo>
                  <a:pt x="156" y="38"/>
                  <a:pt x="156" y="38"/>
                  <a:pt x="156" y="38"/>
                </a:cubicBezTo>
                <a:cubicBezTo>
                  <a:pt x="156" y="37"/>
                  <a:pt x="156" y="35"/>
                  <a:pt x="156" y="33"/>
                </a:cubicBezTo>
                <a:close/>
              </a:path>
            </a:pathLst>
          </a:custGeom>
          <a:solidFill>
            <a:srgbClr val="CACACA"/>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635" name="Freeform 639">
            <a:extLst>
              <a:ext uri="{FF2B5EF4-FFF2-40B4-BE49-F238E27FC236}">
                <a16:creationId xmlns:a16="http://schemas.microsoft.com/office/drawing/2014/main" id="{36DF6DD3-AFE5-9C6E-2315-C97858491AA6}"/>
              </a:ext>
            </a:extLst>
          </p:cNvPr>
          <p:cNvSpPr/>
          <p:nvPr/>
        </p:nvSpPr>
        <p:spPr bwMode="auto">
          <a:xfrm>
            <a:off x="5133181" y="3450431"/>
            <a:ext cx="438150" cy="903287"/>
          </a:xfrm>
          <a:custGeom>
            <a:avLst/>
            <a:gdLst/>
            <a:ahLst/>
            <a:cxnLst>
              <a:cxn ang="0">
                <a:pos x="113" y="215"/>
              </a:cxn>
              <a:cxn ang="0">
                <a:pos x="114" y="203"/>
              </a:cxn>
              <a:cxn ang="0">
                <a:pos x="47" y="203"/>
              </a:cxn>
              <a:cxn ang="0">
                <a:pos x="38" y="193"/>
              </a:cxn>
              <a:cxn ang="0">
                <a:pos x="38" y="0"/>
              </a:cxn>
              <a:cxn ang="0">
                <a:pos x="17" y="2"/>
              </a:cxn>
              <a:cxn ang="0">
                <a:pos x="0" y="1"/>
              </a:cxn>
              <a:cxn ang="0">
                <a:pos x="0" y="193"/>
              </a:cxn>
              <a:cxn ang="0">
                <a:pos x="47" y="241"/>
              </a:cxn>
              <a:cxn ang="0">
                <a:pos x="117" y="241"/>
              </a:cxn>
              <a:cxn ang="0">
                <a:pos x="113" y="215"/>
              </a:cxn>
            </a:cxnLst>
            <a:rect l="0" t="0" r="r" b="b"/>
            <a:pathLst>
              <a:path w="117" h="241">
                <a:moveTo>
                  <a:pt x="113" y="215"/>
                </a:moveTo>
                <a:cubicBezTo>
                  <a:pt x="113" y="211"/>
                  <a:pt x="113" y="207"/>
                  <a:pt x="114" y="203"/>
                </a:cubicBezTo>
                <a:cubicBezTo>
                  <a:pt x="47" y="203"/>
                  <a:pt x="47" y="203"/>
                  <a:pt x="47" y="203"/>
                </a:cubicBezTo>
                <a:cubicBezTo>
                  <a:pt x="42" y="203"/>
                  <a:pt x="38" y="199"/>
                  <a:pt x="38" y="193"/>
                </a:cubicBezTo>
                <a:cubicBezTo>
                  <a:pt x="38" y="100"/>
                  <a:pt x="38" y="63"/>
                  <a:pt x="38" y="0"/>
                </a:cubicBezTo>
                <a:cubicBezTo>
                  <a:pt x="31" y="2"/>
                  <a:pt x="24" y="2"/>
                  <a:pt x="17" y="2"/>
                </a:cubicBezTo>
                <a:cubicBezTo>
                  <a:pt x="11" y="2"/>
                  <a:pt x="5" y="2"/>
                  <a:pt x="0" y="1"/>
                </a:cubicBezTo>
                <a:cubicBezTo>
                  <a:pt x="0" y="63"/>
                  <a:pt x="0" y="100"/>
                  <a:pt x="0" y="193"/>
                </a:cubicBezTo>
                <a:cubicBezTo>
                  <a:pt x="0" y="220"/>
                  <a:pt x="21" y="241"/>
                  <a:pt x="47" y="241"/>
                </a:cubicBezTo>
                <a:cubicBezTo>
                  <a:pt x="117" y="241"/>
                  <a:pt x="117" y="241"/>
                  <a:pt x="117" y="241"/>
                </a:cubicBezTo>
                <a:cubicBezTo>
                  <a:pt x="114" y="233"/>
                  <a:pt x="113" y="224"/>
                  <a:pt x="113" y="215"/>
                </a:cubicBezTo>
                <a:close/>
              </a:path>
            </a:pathLst>
          </a:custGeom>
          <a:solidFill>
            <a:srgbClr val="CACACA"/>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636" name="TextBox 635">
            <a:extLst>
              <a:ext uri="{FF2B5EF4-FFF2-40B4-BE49-F238E27FC236}">
                <a16:creationId xmlns:a16="http://schemas.microsoft.com/office/drawing/2014/main" id="{E6802945-BAC2-7F91-1172-5CA31C694236}"/>
              </a:ext>
            </a:extLst>
          </p:cNvPr>
          <p:cNvSpPr txBox="1"/>
          <p:nvPr/>
        </p:nvSpPr>
        <p:spPr>
          <a:xfrm>
            <a:off x="449853" y="1652289"/>
            <a:ext cx="1313210" cy="523220"/>
          </a:xfrm>
          <a:prstGeom prst="rect">
            <a:avLst/>
          </a:prstGeom>
          <a:noFill/>
        </p:spPr>
        <p:txBody>
          <a:bodyPr wrap="square" lIns="0" rIns="0" rtlCol="0" anchor="b">
            <a:spAutoFit/>
          </a:bodyPr>
          <a:lstStyle/>
          <a:p>
            <a:pPr algn="r"/>
            <a:r>
              <a:rPr lang="en-US" sz="1400" b="1" noProof="1">
                <a:solidFill>
                  <a:schemeClr val="accent1"/>
                </a:solidFill>
              </a:rPr>
              <a:t>Generate Regions</a:t>
            </a:r>
          </a:p>
        </p:txBody>
      </p:sp>
      <p:sp>
        <p:nvSpPr>
          <p:cNvPr id="637" name="TextBox 636">
            <a:extLst>
              <a:ext uri="{FF2B5EF4-FFF2-40B4-BE49-F238E27FC236}">
                <a16:creationId xmlns:a16="http://schemas.microsoft.com/office/drawing/2014/main" id="{10FFB702-E387-42E1-6DC2-F22C475CC47E}"/>
              </a:ext>
            </a:extLst>
          </p:cNvPr>
          <p:cNvSpPr txBox="1"/>
          <p:nvPr/>
        </p:nvSpPr>
        <p:spPr>
          <a:xfrm>
            <a:off x="2883702" y="1681098"/>
            <a:ext cx="1718579" cy="738664"/>
          </a:xfrm>
          <a:prstGeom prst="rect">
            <a:avLst/>
          </a:prstGeom>
          <a:noFill/>
        </p:spPr>
        <p:txBody>
          <a:bodyPr wrap="square" lIns="0" rIns="0" rtlCol="0" anchor="b">
            <a:spAutoFit/>
          </a:bodyPr>
          <a:lstStyle/>
          <a:p>
            <a:pPr algn="r"/>
            <a:r>
              <a:rPr lang="en-US" sz="1400" b="1" noProof="1">
                <a:solidFill>
                  <a:schemeClr val="accent1"/>
                </a:solidFill>
              </a:rPr>
              <a:t>Select first half of the population denoted as parents</a:t>
            </a:r>
          </a:p>
        </p:txBody>
      </p:sp>
      <p:sp>
        <p:nvSpPr>
          <p:cNvPr id="638" name="TextBox 637">
            <a:extLst>
              <a:ext uri="{FF2B5EF4-FFF2-40B4-BE49-F238E27FC236}">
                <a16:creationId xmlns:a16="http://schemas.microsoft.com/office/drawing/2014/main" id="{C0967DDF-6F42-4967-3AF3-25DA9FEC36F9}"/>
              </a:ext>
            </a:extLst>
          </p:cNvPr>
          <p:cNvSpPr txBox="1"/>
          <p:nvPr/>
        </p:nvSpPr>
        <p:spPr>
          <a:xfrm>
            <a:off x="72272" y="4817328"/>
            <a:ext cx="1349448" cy="830997"/>
          </a:xfrm>
          <a:prstGeom prst="rect">
            <a:avLst/>
          </a:prstGeom>
          <a:noFill/>
        </p:spPr>
        <p:txBody>
          <a:bodyPr wrap="square" lIns="0" rIns="0" rtlCol="0" anchor="b">
            <a:spAutoFit/>
          </a:bodyPr>
          <a:lstStyle/>
          <a:p>
            <a:pPr algn="r"/>
            <a:r>
              <a:rPr lang="en-US" sz="1200" b="1" noProof="1">
                <a:solidFill>
                  <a:schemeClr val="accent1"/>
                </a:solidFill>
              </a:rPr>
              <a:t>Apply  QEVSA in each region to generate initial population</a:t>
            </a:r>
          </a:p>
        </p:txBody>
      </p:sp>
      <p:sp>
        <p:nvSpPr>
          <p:cNvPr id="639" name="TextBox 638">
            <a:extLst>
              <a:ext uri="{FF2B5EF4-FFF2-40B4-BE49-F238E27FC236}">
                <a16:creationId xmlns:a16="http://schemas.microsoft.com/office/drawing/2014/main" id="{0908D4B9-9DC8-9EF1-9C7A-240E25E94C95}"/>
              </a:ext>
            </a:extLst>
          </p:cNvPr>
          <p:cNvSpPr txBox="1"/>
          <p:nvPr/>
        </p:nvSpPr>
        <p:spPr>
          <a:xfrm>
            <a:off x="3933135" y="4755035"/>
            <a:ext cx="1101425" cy="338554"/>
          </a:xfrm>
          <a:prstGeom prst="rect">
            <a:avLst/>
          </a:prstGeom>
          <a:noFill/>
        </p:spPr>
        <p:txBody>
          <a:bodyPr wrap="square" lIns="0" rIns="0" rtlCol="0" anchor="b">
            <a:spAutoFit/>
          </a:bodyPr>
          <a:lstStyle/>
          <a:p>
            <a:pPr algn="r"/>
            <a:r>
              <a:rPr lang="en-US" sz="1600" b="1" noProof="1">
                <a:solidFill>
                  <a:schemeClr val="accent1"/>
                </a:solidFill>
              </a:rPr>
              <a:t>Crossover</a:t>
            </a:r>
          </a:p>
        </p:txBody>
      </p:sp>
      <p:sp>
        <p:nvSpPr>
          <p:cNvPr id="640" name="TextBox 639">
            <a:extLst>
              <a:ext uri="{FF2B5EF4-FFF2-40B4-BE49-F238E27FC236}">
                <a16:creationId xmlns:a16="http://schemas.microsoft.com/office/drawing/2014/main" id="{2A4FF1AE-B607-E260-E182-987A5C2E541A}"/>
              </a:ext>
            </a:extLst>
          </p:cNvPr>
          <p:cNvSpPr txBox="1"/>
          <p:nvPr/>
        </p:nvSpPr>
        <p:spPr>
          <a:xfrm>
            <a:off x="4836286" y="1671316"/>
            <a:ext cx="1349448" cy="338554"/>
          </a:xfrm>
          <a:prstGeom prst="rect">
            <a:avLst/>
          </a:prstGeom>
          <a:noFill/>
        </p:spPr>
        <p:txBody>
          <a:bodyPr wrap="square" lIns="0" rIns="0" rtlCol="0" anchor="b">
            <a:spAutoFit/>
          </a:bodyPr>
          <a:lstStyle/>
          <a:p>
            <a:pPr algn="r"/>
            <a:r>
              <a:rPr lang="en-US" sz="1600" b="1" noProof="1">
                <a:solidFill>
                  <a:schemeClr val="accent1"/>
                </a:solidFill>
              </a:rPr>
              <a:t>Mutation</a:t>
            </a:r>
          </a:p>
        </p:txBody>
      </p:sp>
      <p:sp>
        <p:nvSpPr>
          <p:cNvPr id="641" name="TextBox 640">
            <a:extLst>
              <a:ext uri="{FF2B5EF4-FFF2-40B4-BE49-F238E27FC236}">
                <a16:creationId xmlns:a16="http://schemas.microsoft.com/office/drawing/2014/main" id="{2A2953D8-9B01-9FA0-0014-ACFD223415F6}"/>
              </a:ext>
            </a:extLst>
          </p:cNvPr>
          <p:cNvSpPr txBox="1"/>
          <p:nvPr/>
        </p:nvSpPr>
        <p:spPr>
          <a:xfrm>
            <a:off x="5839786" y="4760994"/>
            <a:ext cx="1636349" cy="338554"/>
          </a:xfrm>
          <a:prstGeom prst="rect">
            <a:avLst/>
          </a:prstGeom>
          <a:noFill/>
        </p:spPr>
        <p:txBody>
          <a:bodyPr wrap="square" lIns="0" rIns="0" rtlCol="0" anchor="b">
            <a:spAutoFit/>
          </a:bodyPr>
          <a:lstStyle/>
          <a:p>
            <a:pPr algn="r"/>
            <a:r>
              <a:rPr lang="en-US" sz="1600" b="1" noProof="1">
                <a:solidFill>
                  <a:schemeClr val="accent1"/>
                </a:solidFill>
              </a:rPr>
              <a:t>New Population</a:t>
            </a:r>
          </a:p>
        </p:txBody>
      </p:sp>
      <p:sp>
        <p:nvSpPr>
          <p:cNvPr id="642" name="TextBox 641">
            <a:extLst>
              <a:ext uri="{FF2B5EF4-FFF2-40B4-BE49-F238E27FC236}">
                <a16:creationId xmlns:a16="http://schemas.microsoft.com/office/drawing/2014/main" id="{A43A0EFA-D1ED-44CC-A92B-6A43A7E0B9CF}"/>
              </a:ext>
            </a:extLst>
          </p:cNvPr>
          <p:cNvSpPr txBox="1"/>
          <p:nvPr/>
        </p:nvSpPr>
        <p:spPr>
          <a:xfrm>
            <a:off x="7141933" y="1573421"/>
            <a:ext cx="1702704" cy="584775"/>
          </a:xfrm>
          <a:prstGeom prst="rect">
            <a:avLst/>
          </a:prstGeom>
          <a:noFill/>
        </p:spPr>
        <p:txBody>
          <a:bodyPr wrap="square" lIns="0" rIns="0" rtlCol="0" anchor="b">
            <a:spAutoFit/>
          </a:bodyPr>
          <a:lstStyle/>
          <a:p>
            <a:pPr algn="r"/>
            <a:r>
              <a:rPr lang="en-US" sz="1600" b="1" noProof="1">
                <a:solidFill>
                  <a:schemeClr val="accent1"/>
                </a:solidFill>
              </a:rPr>
              <a:t>Is Optimum  solution found?</a:t>
            </a:r>
          </a:p>
        </p:txBody>
      </p:sp>
      <p:sp>
        <p:nvSpPr>
          <p:cNvPr id="643" name="Oval 21">
            <a:extLst>
              <a:ext uri="{FF2B5EF4-FFF2-40B4-BE49-F238E27FC236}">
                <a16:creationId xmlns:a16="http://schemas.microsoft.com/office/drawing/2014/main" id="{DFD74821-A7D6-384E-2469-8DA9927D54F1}"/>
              </a:ext>
            </a:extLst>
          </p:cNvPr>
          <p:cNvSpPr>
            <a:spLocks noChangeArrowheads="1"/>
          </p:cNvSpPr>
          <p:nvPr/>
        </p:nvSpPr>
        <p:spPr bwMode="auto">
          <a:xfrm>
            <a:off x="8179818" y="3735387"/>
            <a:ext cx="569912" cy="569912"/>
          </a:xfrm>
          <a:prstGeom prst="ellipse">
            <a:avLst/>
          </a:prstGeom>
          <a:solidFill>
            <a:srgbClr val="5C9EBC"/>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altLang="zh-CN" sz="1600" b="1" dirty="0">
                <a:solidFill>
                  <a:schemeClr val="bg1"/>
                </a:solidFill>
                <a:latin typeface="Arial Nova" panose="020B0504020202020204" pitchFamily="34" charset="0"/>
              </a:rPr>
              <a:t> </a:t>
            </a:r>
            <a:r>
              <a:rPr lang="en-US" altLang="zh-CN" sz="2000" b="1" dirty="0">
                <a:solidFill>
                  <a:schemeClr val="bg1"/>
                </a:solidFill>
                <a:latin typeface="Arial Nova" panose="020B0504020202020204" pitchFamily="34" charset="0"/>
              </a:rPr>
              <a:t>8</a:t>
            </a:r>
            <a:endParaRPr lang="zh-CN" altLang="en-US" sz="1200" b="1" dirty="0">
              <a:solidFill>
                <a:schemeClr val="bg1"/>
              </a:solidFill>
              <a:latin typeface="Arial Nova" panose="020B0504020202020204" pitchFamily="34" charset="0"/>
            </a:endParaRPr>
          </a:p>
        </p:txBody>
      </p:sp>
      <p:sp>
        <p:nvSpPr>
          <p:cNvPr id="651" name="Oval 381">
            <a:extLst>
              <a:ext uri="{FF2B5EF4-FFF2-40B4-BE49-F238E27FC236}">
                <a16:creationId xmlns:a16="http://schemas.microsoft.com/office/drawing/2014/main" id="{7FB8FEB3-FCAB-110C-D3C8-C7C6884A51D3}"/>
              </a:ext>
            </a:extLst>
          </p:cNvPr>
          <p:cNvSpPr>
            <a:spLocks noChangeArrowheads="1"/>
          </p:cNvSpPr>
          <p:nvPr/>
        </p:nvSpPr>
        <p:spPr bwMode="auto">
          <a:xfrm>
            <a:off x="8422997" y="4993998"/>
            <a:ext cx="165100" cy="165100"/>
          </a:xfrm>
          <a:prstGeom prst="ellipse">
            <a:avLst/>
          </a:prstGeom>
          <a:solidFill>
            <a:srgbClr val="5C9EBC"/>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652" name="TextBox 651">
            <a:extLst>
              <a:ext uri="{FF2B5EF4-FFF2-40B4-BE49-F238E27FC236}">
                <a16:creationId xmlns:a16="http://schemas.microsoft.com/office/drawing/2014/main" id="{15634513-E44E-0FED-68A1-6879BFBF73E3}"/>
              </a:ext>
            </a:extLst>
          </p:cNvPr>
          <p:cNvSpPr txBox="1"/>
          <p:nvPr/>
        </p:nvSpPr>
        <p:spPr>
          <a:xfrm>
            <a:off x="8640486" y="4930271"/>
            <a:ext cx="459036" cy="338554"/>
          </a:xfrm>
          <a:prstGeom prst="rect">
            <a:avLst/>
          </a:prstGeom>
          <a:noFill/>
        </p:spPr>
        <p:txBody>
          <a:bodyPr wrap="square" lIns="0" rIns="0" rtlCol="0" anchor="b">
            <a:spAutoFit/>
          </a:bodyPr>
          <a:lstStyle/>
          <a:p>
            <a:pPr algn="r"/>
            <a:r>
              <a:rPr lang="en-US" sz="1600" b="1" noProof="1">
                <a:solidFill>
                  <a:schemeClr val="accent1"/>
                </a:solidFill>
              </a:rPr>
              <a:t>Stop</a:t>
            </a:r>
          </a:p>
        </p:txBody>
      </p:sp>
      <p:sp>
        <p:nvSpPr>
          <p:cNvPr id="657" name="TextBox 656">
            <a:extLst>
              <a:ext uri="{FF2B5EF4-FFF2-40B4-BE49-F238E27FC236}">
                <a16:creationId xmlns:a16="http://schemas.microsoft.com/office/drawing/2014/main" id="{DC365521-67B5-21AC-630B-33B8980D4299}"/>
              </a:ext>
            </a:extLst>
          </p:cNvPr>
          <p:cNvSpPr txBox="1"/>
          <p:nvPr/>
        </p:nvSpPr>
        <p:spPr>
          <a:xfrm>
            <a:off x="7421110" y="3360229"/>
            <a:ext cx="876803" cy="338554"/>
          </a:xfrm>
          <a:prstGeom prst="rect">
            <a:avLst/>
          </a:prstGeom>
          <a:noFill/>
        </p:spPr>
        <p:txBody>
          <a:bodyPr wrap="square" lIns="0" rIns="0" rtlCol="0" anchor="b">
            <a:spAutoFit/>
          </a:bodyPr>
          <a:lstStyle/>
          <a:p>
            <a:pPr algn="r"/>
            <a:r>
              <a:rPr lang="en-US" sz="1600" b="1" noProof="1">
                <a:solidFill>
                  <a:schemeClr val="accent1"/>
                </a:solidFill>
              </a:rPr>
              <a:t>YES</a:t>
            </a:r>
          </a:p>
        </p:txBody>
      </p:sp>
      <p:sp>
        <p:nvSpPr>
          <p:cNvPr id="658" name="Freeform 34">
            <a:extLst>
              <a:ext uri="{FF2B5EF4-FFF2-40B4-BE49-F238E27FC236}">
                <a16:creationId xmlns:a16="http://schemas.microsoft.com/office/drawing/2014/main" id="{01D57704-8492-42AE-A1BB-1A63E2664587}"/>
              </a:ext>
            </a:extLst>
          </p:cNvPr>
          <p:cNvSpPr>
            <a:spLocks noEditPoints="1"/>
          </p:cNvSpPr>
          <p:nvPr/>
        </p:nvSpPr>
        <p:spPr bwMode="auto">
          <a:xfrm>
            <a:off x="8217918" y="3770498"/>
            <a:ext cx="493712" cy="490537"/>
          </a:xfrm>
          <a:custGeom>
            <a:avLst/>
            <a:gdLst/>
            <a:ahLst/>
            <a:cxnLst>
              <a:cxn ang="0">
                <a:pos x="69" y="2"/>
              </a:cxn>
              <a:cxn ang="0">
                <a:pos x="57" y="0"/>
              </a:cxn>
              <a:cxn ang="0">
                <a:pos x="77" y="5"/>
              </a:cxn>
              <a:cxn ang="0">
                <a:pos x="77" y="5"/>
              </a:cxn>
              <a:cxn ang="0">
                <a:pos x="49" y="4"/>
              </a:cxn>
              <a:cxn ang="0">
                <a:pos x="86" y="7"/>
              </a:cxn>
              <a:cxn ang="0">
                <a:pos x="89" y="6"/>
              </a:cxn>
              <a:cxn ang="0">
                <a:pos x="37" y="6"/>
              </a:cxn>
              <a:cxn ang="0">
                <a:pos x="95" y="11"/>
              </a:cxn>
              <a:cxn ang="0">
                <a:pos x="98" y="10"/>
              </a:cxn>
              <a:cxn ang="0">
                <a:pos x="28" y="12"/>
              </a:cxn>
              <a:cxn ang="0">
                <a:pos x="103" y="16"/>
              </a:cxn>
              <a:cxn ang="0">
                <a:pos x="106" y="13"/>
              </a:cxn>
              <a:cxn ang="0">
                <a:pos x="20" y="18"/>
              </a:cxn>
              <a:cxn ang="0">
                <a:pos x="112" y="23"/>
              </a:cxn>
              <a:cxn ang="0">
                <a:pos x="114" y="23"/>
              </a:cxn>
              <a:cxn ang="0">
                <a:pos x="13" y="26"/>
              </a:cxn>
              <a:cxn ang="0">
                <a:pos x="117" y="30"/>
              </a:cxn>
              <a:cxn ang="0">
                <a:pos x="118" y="31"/>
              </a:cxn>
              <a:cxn ang="0">
                <a:pos x="11" y="34"/>
              </a:cxn>
              <a:cxn ang="0">
                <a:pos x="122" y="39"/>
              </a:cxn>
              <a:cxn ang="0">
                <a:pos x="124" y="40"/>
              </a:cxn>
              <a:cxn ang="0">
                <a:pos x="4" y="44"/>
              </a:cxn>
              <a:cxn ang="0">
                <a:pos x="127" y="49"/>
              </a:cxn>
              <a:cxn ang="0">
                <a:pos x="129" y="46"/>
              </a:cxn>
              <a:cxn ang="0">
                <a:pos x="1" y="54"/>
              </a:cxn>
              <a:cxn ang="0">
                <a:pos x="3" y="57"/>
              </a:cxn>
              <a:cxn ang="0">
                <a:pos x="131" y="57"/>
              </a:cxn>
              <a:cxn ang="0">
                <a:pos x="0" y="65"/>
              </a:cxn>
              <a:cxn ang="0">
                <a:pos x="2" y="67"/>
              </a:cxn>
              <a:cxn ang="0">
                <a:pos x="132" y="66"/>
              </a:cxn>
              <a:cxn ang="0">
                <a:pos x="1" y="75"/>
              </a:cxn>
              <a:cxn ang="0">
                <a:pos x="129" y="78"/>
              </a:cxn>
              <a:cxn ang="0">
                <a:pos x="131" y="76"/>
              </a:cxn>
              <a:cxn ang="0">
                <a:pos x="3" y="85"/>
              </a:cxn>
              <a:cxn ang="0">
                <a:pos x="5" y="87"/>
              </a:cxn>
              <a:cxn ang="0">
                <a:pos x="127" y="83"/>
              </a:cxn>
              <a:cxn ang="0">
                <a:pos x="7" y="95"/>
              </a:cxn>
              <a:cxn ang="0">
                <a:pos x="11" y="93"/>
              </a:cxn>
              <a:cxn ang="0">
                <a:pos x="121" y="94"/>
              </a:cxn>
              <a:cxn ang="0">
                <a:pos x="125" y="96"/>
              </a:cxn>
              <a:cxn ang="0">
                <a:pos x="13" y="101"/>
              </a:cxn>
              <a:cxn ang="0">
                <a:pos x="116" y="105"/>
              </a:cxn>
              <a:cxn ang="0">
                <a:pos x="118" y="105"/>
              </a:cxn>
              <a:cxn ang="0">
                <a:pos x="22" y="109"/>
              </a:cxn>
              <a:cxn ang="0">
                <a:pos x="109" y="109"/>
              </a:cxn>
              <a:cxn ang="0">
                <a:pos x="28" y="119"/>
              </a:cxn>
              <a:cxn ang="0">
                <a:pos x="30" y="118"/>
              </a:cxn>
              <a:cxn ang="0">
                <a:pos x="102" y="115"/>
              </a:cxn>
              <a:cxn ang="0">
                <a:pos x="37" y="124"/>
              </a:cxn>
              <a:cxn ang="0">
                <a:pos x="38" y="120"/>
              </a:cxn>
              <a:cxn ang="0">
                <a:pos x="93" y="123"/>
              </a:cxn>
              <a:cxn ang="0">
                <a:pos x="95" y="122"/>
              </a:cxn>
              <a:cxn ang="0">
                <a:pos x="45" y="128"/>
              </a:cxn>
              <a:cxn ang="0">
                <a:pos x="46" y="128"/>
              </a:cxn>
              <a:cxn ang="0">
                <a:pos x="88" y="126"/>
              </a:cxn>
              <a:cxn ang="0">
                <a:pos x="56" y="130"/>
              </a:cxn>
              <a:cxn ang="0">
                <a:pos x="58" y="129"/>
              </a:cxn>
              <a:cxn ang="0">
                <a:pos x="75" y="126"/>
              </a:cxn>
              <a:cxn ang="0">
                <a:pos x="66" y="131"/>
              </a:cxn>
              <a:cxn ang="0">
                <a:pos x="66" y="131"/>
              </a:cxn>
            </a:cxnLst>
            <a:rect l="0" t="0" r="r" b="b"/>
            <a:pathLst>
              <a:path w="132" h="131">
                <a:moveTo>
                  <a:pt x="67" y="4"/>
                </a:moveTo>
                <a:cubicBezTo>
                  <a:pt x="66" y="4"/>
                  <a:pt x="65" y="3"/>
                  <a:pt x="65" y="2"/>
                </a:cubicBezTo>
                <a:cubicBezTo>
                  <a:pt x="65" y="1"/>
                  <a:pt x="66" y="0"/>
                  <a:pt x="67" y="0"/>
                </a:cubicBezTo>
                <a:cubicBezTo>
                  <a:pt x="67" y="0"/>
                  <a:pt x="67" y="0"/>
                  <a:pt x="67" y="0"/>
                </a:cubicBezTo>
                <a:cubicBezTo>
                  <a:pt x="68" y="0"/>
                  <a:pt x="69" y="1"/>
                  <a:pt x="69" y="2"/>
                </a:cubicBezTo>
                <a:cubicBezTo>
                  <a:pt x="69" y="3"/>
                  <a:pt x="68" y="4"/>
                  <a:pt x="67" y="4"/>
                </a:cubicBezTo>
                <a:close/>
                <a:moveTo>
                  <a:pt x="57" y="4"/>
                </a:moveTo>
                <a:cubicBezTo>
                  <a:pt x="56" y="4"/>
                  <a:pt x="55" y="4"/>
                  <a:pt x="55" y="3"/>
                </a:cubicBezTo>
                <a:cubicBezTo>
                  <a:pt x="55" y="1"/>
                  <a:pt x="56" y="0"/>
                  <a:pt x="57" y="0"/>
                </a:cubicBezTo>
                <a:cubicBezTo>
                  <a:pt x="57" y="0"/>
                  <a:pt x="57" y="0"/>
                  <a:pt x="57" y="0"/>
                </a:cubicBezTo>
                <a:cubicBezTo>
                  <a:pt x="58" y="0"/>
                  <a:pt x="59" y="1"/>
                  <a:pt x="59" y="2"/>
                </a:cubicBezTo>
                <a:cubicBezTo>
                  <a:pt x="59" y="3"/>
                  <a:pt x="59" y="4"/>
                  <a:pt x="57" y="4"/>
                </a:cubicBezTo>
                <a:close/>
                <a:moveTo>
                  <a:pt x="77" y="5"/>
                </a:moveTo>
                <a:cubicBezTo>
                  <a:pt x="77" y="5"/>
                  <a:pt x="77" y="5"/>
                  <a:pt x="77" y="5"/>
                </a:cubicBezTo>
                <a:cubicBezTo>
                  <a:pt x="77" y="5"/>
                  <a:pt x="77" y="5"/>
                  <a:pt x="77" y="5"/>
                </a:cubicBezTo>
                <a:cubicBezTo>
                  <a:pt x="76" y="5"/>
                  <a:pt x="75" y="3"/>
                  <a:pt x="75" y="2"/>
                </a:cubicBezTo>
                <a:cubicBezTo>
                  <a:pt x="75" y="1"/>
                  <a:pt x="76" y="0"/>
                  <a:pt x="77" y="1"/>
                </a:cubicBezTo>
                <a:cubicBezTo>
                  <a:pt x="77" y="1"/>
                  <a:pt x="77" y="1"/>
                  <a:pt x="77" y="1"/>
                </a:cubicBezTo>
                <a:cubicBezTo>
                  <a:pt x="79" y="1"/>
                  <a:pt x="79" y="2"/>
                  <a:pt x="79" y="3"/>
                </a:cubicBezTo>
                <a:cubicBezTo>
                  <a:pt x="79" y="4"/>
                  <a:pt x="78" y="5"/>
                  <a:pt x="77" y="5"/>
                </a:cubicBezTo>
                <a:close/>
                <a:moveTo>
                  <a:pt x="47" y="7"/>
                </a:moveTo>
                <a:cubicBezTo>
                  <a:pt x="46" y="7"/>
                  <a:pt x="45" y="6"/>
                  <a:pt x="45" y="5"/>
                </a:cubicBezTo>
                <a:cubicBezTo>
                  <a:pt x="45" y="4"/>
                  <a:pt x="46" y="3"/>
                  <a:pt x="47" y="2"/>
                </a:cubicBezTo>
                <a:cubicBezTo>
                  <a:pt x="47" y="2"/>
                  <a:pt x="47" y="2"/>
                  <a:pt x="47" y="2"/>
                </a:cubicBezTo>
                <a:cubicBezTo>
                  <a:pt x="48" y="2"/>
                  <a:pt x="49" y="3"/>
                  <a:pt x="49" y="4"/>
                </a:cubicBezTo>
                <a:cubicBezTo>
                  <a:pt x="50" y="5"/>
                  <a:pt x="49" y="6"/>
                  <a:pt x="48" y="7"/>
                </a:cubicBezTo>
                <a:cubicBezTo>
                  <a:pt x="48" y="7"/>
                  <a:pt x="48" y="7"/>
                  <a:pt x="48" y="7"/>
                </a:cubicBezTo>
                <a:lnTo>
                  <a:pt x="47" y="7"/>
                </a:lnTo>
                <a:close/>
                <a:moveTo>
                  <a:pt x="87" y="7"/>
                </a:moveTo>
                <a:cubicBezTo>
                  <a:pt x="86" y="7"/>
                  <a:pt x="86" y="7"/>
                  <a:pt x="86" y="7"/>
                </a:cubicBezTo>
                <a:cubicBezTo>
                  <a:pt x="86" y="7"/>
                  <a:pt x="86" y="7"/>
                  <a:pt x="86" y="7"/>
                </a:cubicBezTo>
                <a:cubicBezTo>
                  <a:pt x="85" y="7"/>
                  <a:pt x="84" y="6"/>
                  <a:pt x="85" y="4"/>
                </a:cubicBezTo>
                <a:cubicBezTo>
                  <a:pt x="85" y="3"/>
                  <a:pt x="86" y="3"/>
                  <a:pt x="87" y="3"/>
                </a:cubicBezTo>
                <a:cubicBezTo>
                  <a:pt x="88" y="3"/>
                  <a:pt x="88" y="3"/>
                  <a:pt x="88" y="3"/>
                </a:cubicBezTo>
                <a:cubicBezTo>
                  <a:pt x="89" y="4"/>
                  <a:pt x="89" y="5"/>
                  <a:pt x="89" y="6"/>
                </a:cubicBezTo>
                <a:cubicBezTo>
                  <a:pt x="89" y="7"/>
                  <a:pt x="88" y="7"/>
                  <a:pt x="87" y="7"/>
                </a:cubicBezTo>
                <a:close/>
                <a:moveTo>
                  <a:pt x="38" y="10"/>
                </a:moveTo>
                <a:cubicBezTo>
                  <a:pt x="37" y="10"/>
                  <a:pt x="36" y="10"/>
                  <a:pt x="36" y="9"/>
                </a:cubicBezTo>
                <a:cubicBezTo>
                  <a:pt x="36" y="8"/>
                  <a:pt x="36" y="7"/>
                  <a:pt x="37" y="6"/>
                </a:cubicBezTo>
                <a:cubicBezTo>
                  <a:pt x="37" y="6"/>
                  <a:pt x="37" y="6"/>
                  <a:pt x="37" y="6"/>
                </a:cubicBezTo>
                <a:cubicBezTo>
                  <a:pt x="38" y="6"/>
                  <a:pt x="39" y="6"/>
                  <a:pt x="40" y="7"/>
                </a:cubicBezTo>
                <a:cubicBezTo>
                  <a:pt x="40" y="8"/>
                  <a:pt x="40" y="10"/>
                  <a:pt x="39" y="10"/>
                </a:cubicBezTo>
                <a:lnTo>
                  <a:pt x="38" y="10"/>
                </a:lnTo>
                <a:close/>
                <a:moveTo>
                  <a:pt x="96" y="11"/>
                </a:moveTo>
                <a:cubicBezTo>
                  <a:pt x="95" y="11"/>
                  <a:pt x="95" y="11"/>
                  <a:pt x="95" y="11"/>
                </a:cubicBezTo>
                <a:cubicBezTo>
                  <a:pt x="95" y="11"/>
                  <a:pt x="95" y="11"/>
                  <a:pt x="95" y="11"/>
                </a:cubicBezTo>
                <a:cubicBezTo>
                  <a:pt x="94" y="10"/>
                  <a:pt x="94" y="9"/>
                  <a:pt x="94" y="8"/>
                </a:cubicBezTo>
                <a:cubicBezTo>
                  <a:pt x="95" y="7"/>
                  <a:pt x="96" y="7"/>
                  <a:pt x="97" y="7"/>
                </a:cubicBezTo>
                <a:cubicBezTo>
                  <a:pt x="97" y="7"/>
                  <a:pt x="97" y="7"/>
                  <a:pt x="97" y="7"/>
                </a:cubicBezTo>
                <a:cubicBezTo>
                  <a:pt x="98" y="8"/>
                  <a:pt x="99" y="9"/>
                  <a:pt x="98" y="10"/>
                </a:cubicBezTo>
                <a:cubicBezTo>
                  <a:pt x="98" y="11"/>
                  <a:pt x="97" y="11"/>
                  <a:pt x="96" y="11"/>
                </a:cubicBezTo>
                <a:close/>
                <a:moveTo>
                  <a:pt x="29" y="15"/>
                </a:moveTo>
                <a:cubicBezTo>
                  <a:pt x="29" y="15"/>
                  <a:pt x="28" y="15"/>
                  <a:pt x="28" y="15"/>
                </a:cubicBezTo>
                <a:cubicBezTo>
                  <a:pt x="27" y="14"/>
                  <a:pt x="27" y="12"/>
                  <a:pt x="28" y="12"/>
                </a:cubicBezTo>
                <a:cubicBezTo>
                  <a:pt x="28" y="12"/>
                  <a:pt x="28" y="12"/>
                  <a:pt x="28" y="12"/>
                </a:cubicBezTo>
                <a:cubicBezTo>
                  <a:pt x="29" y="11"/>
                  <a:pt x="30" y="11"/>
                  <a:pt x="31" y="12"/>
                </a:cubicBezTo>
                <a:cubicBezTo>
                  <a:pt x="32" y="13"/>
                  <a:pt x="32" y="14"/>
                  <a:pt x="31" y="15"/>
                </a:cubicBezTo>
                <a:cubicBezTo>
                  <a:pt x="30" y="15"/>
                  <a:pt x="30" y="15"/>
                  <a:pt x="29" y="15"/>
                </a:cubicBezTo>
                <a:close/>
                <a:moveTo>
                  <a:pt x="105" y="17"/>
                </a:moveTo>
                <a:cubicBezTo>
                  <a:pt x="104" y="17"/>
                  <a:pt x="104" y="17"/>
                  <a:pt x="103" y="16"/>
                </a:cubicBezTo>
                <a:cubicBezTo>
                  <a:pt x="103" y="16"/>
                  <a:pt x="103" y="16"/>
                  <a:pt x="103" y="16"/>
                </a:cubicBezTo>
                <a:cubicBezTo>
                  <a:pt x="102" y="15"/>
                  <a:pt x="102" y="14"/>
                  <a:pt x="103" y="13"/>
                </a:cubicBezTo>
                <a:cubicBezTo>
                  <a:pt x="103" y="12"/>
                  <a:pt x="105" y="12"/>
                  <a:pt x="106" y="13"/>
                </a:cubicBezTo>
                <a:cubicBezTo>
                  <a:pt x="104" y="14"/>
                  <a:pt x="104" y="14"/>
                  <a:pt x="104" y="14"/>
                </a:cubicBezTo>
                <a:cubicBezTo>
                  <a:pt x="106" y="13"/>
                  <a:pt x="106" y="13"/>
                  <a:pt x="106" y="13"/>
                </a:cubicBezTo>
                <a:cubicBezTo>
                  <a:pt x="107" y="14"/>
                  <a:pt x="107" y="15"/>
                  <a:pt x="106" y="16"/>
                </a:cubicBezTo>
                <a:cubicBezTo>
                  <a:pt x="106" y="16"/>
                  <a:pt x="105" y="17"/>
                  <a:pt x="105" y="17"/>
                </a:cubicBezTo>
                <a:close/>
                <a:moveTo>
                  <a:pt x="22" y="22"/>
                </a:moveTo>
                <a:cubicBezTo>
                  <a:pt x="21" y="22"/>
                  <a:pt x="21" y="22"/>
                  <a:pt x="20" y="21"/>
                </a:cubicBezTo>
                <a:cubicBezTo>
                  <a:pt x="19" y="20"/>
                  <a:pt x="19" y="19"/>
                  <a:pt x="20" y="18"/>
                </a:cubicBezTo>
                <a:cubicBezTo>
                  <a:pt x="20" y="18"/>
                  <a:pt x="20" y="18"/>
                  <a:pt x="20" y="18"/>
                </a:cubicBezTo>
                <a:cubicBezTo>
                  <a:pt x="21" y="17"/>
                  <a:pt x="22" y="17"/>
                  <a:pt x="23" y="18"/>
                </a:cubicBezTo>
                <a:cubicBezTo>
                  <a:pt x="24" y="19"/>
                  <a:pt x="24" y="20"/>
                  <a:pt x="23" y="21"/>
                </a:cubicBezTo>
                <a:cubicBezTo>
                  <a:pt x="23" y="22"/>
                  <a:pt x="22" y="22"/>
                  <a:pt x="22" y="22"/>
                </a:cubicBezTo>
                <a:close/>
                <a:moveTo>
                  <a:pt x="112" y="23"/>
                </a:moveTo>
                <a:cubicBezTo>
                  <a:pt x="111" y="23"/>
                  <a:pt x="111" y="23"/>
                  <a:pt x="111" y="23"/>
                </a:cubicBezTo>
                <a:cubicBezTo>
                  <a:pt x="110" y="22"/>
                  <a:pt x="110" y="20"/>
                  <a:pt x="111" y="20"/>
                </a:cubicBezTo>
                <a:cubicBezTo>
                  <a:pt x="111" y="19"/>
                  <a:pt x="113" y="19"/>
                  <a:pt x="113" y="20"/>
                </a:cubicBezTo>
                <a:cubicBezTo>
                  <a:pt x="114" y="20"/>
                  <a:pt x="114" y="20"/>
                  <a:pt x="114" y="20"/>
                </a:cubicBezTo>
                <a:cubicBezTo>
                  <a:pt x="114" y="21"/>
                  <a:pt x="114" y="22"/>
                  <a:pt x="114" y="23"/>
                </a:cubicBezTo>
                <a:cubicBezTo>
                  <a:pt x="113" y="23"/>
                  <a:pt x="113" y="23"/>
                  <a:pt x="112" y="23"/>
                </a:cubicBezTo>
                <a:close/>
                <a:moveTo>
                  <a:pt x="15" y="29"/>
                </a:moveTo>
                <a:cubicBezTo>
                  <a:pt x="15" y="29"/>
                  <a:pt x="14" y="29"/>
                  <a:pt x="14" y="29"/>
                </a:cubicBezTo>
                <a:cubicBezTo>
                  <a:pt x="13" y="28"/>
                  <a:pt x="13" y="27"/>
                  <a:pt x="13" y="26"/>
                </a:cubicBezTo>
                <a:cubicBezTo>
                  <a:pt x="13" y="26"/>
                  <a:pt x="13" y="26"/>
                  <a:pt x="13" y="26"/>
                </a:cubicBezTo>
                <a:cubicBezTo>
                  <a:pt x="14" y="25"/>
                  <a:pt x="15" y="25"/>
                  <a:pt x="16" y="26"/>
                </a:cubicBezTo>
                <a:cubicBezTo>
                  <a:pt x="17" y="26"/>
                  <a:pt x="17" y="28"/>
                  <a:pt x="17" y="29"/>
                </a:cubicBezTo>
                <a:cubicBezTo>
                  <a:pt x="16" y="29"/>
                  <a:pt x="16" y="29"/>
                  <a:pt x="15" y="29"/>
                </a:cubicBezTo>
                <a:close/>
                <a:moveTo>
                  <a:pt x="118" y="31"/>
                </a:moveTo>
                <a:cubicBezTo>
                  <a:pt x="118" y="31"/>
                  <a:pt x="117" y="31"/>
                  <a:pt x="117" y="30"/>
                </a:cubicBezTo>
                <a:cubicBezTo>
                  <a:pt x="116" y="29"/>
                  <a:pt x="116" y="28"/>
                  <a:pt x="117" y="27"/>
                </a:cubicBezTo>
                <a:cubicBezTo>
                  <a:pt x="118" y="27"/>
                  <a:pt x="119" y="27"/>
                  <a:pt x="120" y="28"/>
                </a:cubicBezTo>
                <a:cubicBezTo>
                  <a:pt x="120" y="28"/>
                  <a:pt x="120" y="28"/>
                  <a:pt x="120" y="28"/>
                </a:cubicBezTo>
                <a:cubicBezTo>
                  <a:pt x="121" y="29"/>
                  <a:pt x="121" y="30"/>
                  <a:pt x="120" y="31"/>
                </a:cubicBezTo>
                <a:cubicBezTo>
                  <a:pt x="119" y="31"/>
                  <a:pt x="119" y="31"/>
                  <a:pt x="118" y="31"/>
                </a:cubicBezTo>
                <a:close/>
                <a:moveTo>
                  <a:pt x="10" y="38"/>
                </a:moveTo>
                <a:cubicBezTo>
                  <a:pt x="9" y="38"/>
                  <a:pt x="9" y="38"/>
                  <a:pt x="9" y="38"/>
                </a:cubicBezTo>
                <a:cubicBezTo>
                  <a:pt x="8" y="37"/>
                  <a:pt x="7" y="36"/>
                  <a:pt x="8" y="35"/>
                </a:cubicBezTo>
                <a:cubicBezTo>
                  <a:pt x="8" y="35"/>
                  <a:pt x="8" y="35"/>
                  <a:pt x="8" y="35"/>
                </a:cubicBezTo>
                <a:cubicBezTo>
                  <a:pt x="8" y="34"/>
                  <a:pt x="10" y="33"/>
                  <a:pt x="11" y="34"/>
                </a:cubicBezTo>
                <a:cubicBezTo>
                  <a:pt x="12" y="34"/>
                  <a:pt x="12" y="36"/>
                  <a:pt x="12" y="37"/>
                </a:cubicBezTo>
                <a:cubicBezTo>
                  <a:pt x="12" y="37"/>
                  <a:pt x="12" y="37"/>
                  <a:pt x="12" y="37"/>
                </a:cubicBezTo>
                <a:cubicBezTo>
                  <a:pt x="11" y="38"/>
                  <a:pt x="10" y="38"/>
                  <a:pt x="10" y="38"/>
                </a:cubicBezTo>
                <a:close/>
                <a:moveTo>
                  <a:pt x="123" y="40"/>
                </a:moveTo>
                <a:cubicBezTo>
                  <a:pt x="123" y="40"/>
                  <a:pt x="122" y="39"/>
                  <a:pt x="122" y="39"/>
                </a:cubicBezTo>
                <a:cubicBezTo>
                  <a:pt x="122" y="38"/>
                  <a:pt x="122" y="38"/>
                  <a:pt x="122" y="38"/>
                </a:cubicBezTo>
                <a:cubicBezTo>
                  <a:pt x="121" y="37"/>
                  <a:pt x="121" y="36"/>
                  <a:pt x="122" y="36"/>
                </a:cubicBezTo>
                <a:cubicBezTo>
                  <a:pt x="124" y="35"/>
                  <a:pt x="125" y="36"/>
                  <a:pt x="125" y="37"/>
                </a:cubicBezTo>
                <a:cubicBezTo>
                  <a:pt x="125" y="37"/>
                  <a:pt x="125" y="37"/>
                  <a:pt x="125" y="37"/>
                </a:cubicBezTo>
                <a:cubicBezTo>
                  <a:pt x="126" y="38"/>
                  <a:pt x="125" y="39"/>
                  <a:pt x="124" y="40"/>
                </a:cubicBezTo>
                <a:lnTo>
                  <a:pt x="123" y="40"/>
                </a:lnTo>
                <a:close/>
                <a:moveTo>
                  <a:pt x="6" y="47"/>
                </a:moveTo>
                <a:cubicBezTo>
                  <a:pt x="5" y="47"/>
                  <a:pt x="5" y="47"/>
                  <a:pt x="5" y="47"/>
                </a:cubicBezTo>
                <a:cubicBezTo>
                  <a:pt x="4" y="47"/>
                  <a:pt x="3" y="45"/>
                  <a:pt x="4" y="44"/>
                </a:cubicBezTo>
                <a:cubicBezTo>
                  <a:pt x="4" y="44"/>
                  <a:pt x="4" y="44"/>
                  <a:pt x="4" y="44"/>
                </a:cubicBezTo>
                <a:cubicBezTo>
                  <a:pt x="4" y="43"/>
                  <a:pt x="5" y="43"/>
                  <a:pt x="6" y="43"/>
                </a:cubicBezTo>
                <a:cubicBezTo>
                  <a:pt x="8" y="43"/>
                  <a:pt x="8" y="44"/>
                  <a:pt x="8" y="46"/>
                </a:cubicBezTo>
                <a:cubicBezTo>
                  <a:pt x="8" y="46"/>
                  <a:pt x="8" y="46"/>
                  <a:pt x="8" y="46"/>
                </a:cubicBezTo>
                <a:cubicBezTo>
                  <a:pt x="7" y="47"/>
                  <a:pt x="7" y="47"/>
                  <a:pt x="6" y="47"/>
                </a:cubicBezTo>
                <a:close/>
                <a:moveTo>
                  <a:pt x="127" y="49"/>
                </a:moveTo>
                <a:cubicBezTo>
                  <a:pt x="126" y="49"/>
                  <a:pt x="125" y="49"/>
                  <a:pt x="125" y="48"/>
                </a:cubicBezTo>
                <a:cubicBezTo>
                  <a:pt x="125" y="47"/>
                  <a:pt x="125" y="47"/>
                  <a:pt x="125" y="47"/>
                </a:cubicBezTo>
                <a:cubicBezTo>
                  <a:pt x="125" y="46"/>
                  <a:pt x="125" y="45"/>
                  <a:pt x="126" y="45"/>
                </a:cubicBezTo>
                <a:cubicBezTo>
                  <a:pt x="128" y="44"/>
                  <a:pt x="129" y="45"/>
                  <a:pt x="129" y="46"/>
                </a:cubicBezTo>
                <a:cubicBezTo>
                  <a:pt x="129" y="46"/>
                  <a:pt x="129" y="46"/>
                  <a:pt x="129" y="46"/>
                </a:cubicBezTo>
                <a:cubicBezTo>
                  <a:pt x="130" y="47"/>
                  <a:pt x="129" y="49"/>
                  <a:pt x="128" y="49"/>
                </a:cubicBezTo>
                <a:lnTo>
                  <a:pt x="127" y="49"/>
                </a:lnTo>
                <a:close/>
                <a:moveTo>
                  <a:pt x="3" y="57"/>
                </a:moveTo>
                <a:cubicBezTo>
                  <a:pt x="3" y="57"/>
                  <a:pt x="3" y="57"/>
                  <a:pt x="3" y="57"/>
                </a:cubicBezTo>
                <a:cubicBezTo>
                  <a:pt x="2" y="57"/>
                  <a:pt x="1" y="56"/>
                  <a:pt x="1" y="54"/>
                </a:cubicBezTo>
                <a:cubicBezTo>
                  <a:pt x="1" y="54"/>
                  <a:pt x="1" y="54"/>
                  <a:pt x="1" y="54"/>
                </a:cubicBezTo>
                <a:cubicBezTo>
                  <a:pt x="1" y="53"/>
                  <a:pt x="2" y="52"/>
                  <a:pt x="4" y="53"/>
                </a:cubicBezTo>
                <a:cubicBezTo>
                  <a:pt x="5" y="53"/>
                  <a:pt x="6" y="54"/>
                  <a:pt x="5" y="55"/>
                </a:cubicBezTo>
                <a:cubicBezTo>
                  <a:pt x="5" y="55"/>
                  <a:pt x="5" y="55"/>
                  <a:pt x="5" y="55"/>
                </a:cubicBezTo>
                <a:cubicBezTo>
                  <a:pt x="5" y="56"/>
                  <a:pt x="4" y="57"/>
                  <a:pt x="3" y="57"/>
                </a:cubicBezTo>
                <a:close/>
                <a:moveTo>
                  <a:pt x="129" y="59"/>
                </a:moveTo>
                <a:cubicBezTo>
                  <a:pt x="128" y="59"/>
                  <a:pt x="127" y="58"/>
                  <a:pt x="127" y="57"/>
                </a:cubicBezTo>
                <a:cubicBezTo>
                  <a:pt x="127" y="56"/>
                  <a:pt x="128" y="55"/>
                  <a:pt x="129" y="55"/>
                </a:cubicBezTo>
                <a:cubicBezTo>
                  <a:pt x="130" y="54"/>
                  <a:pt x="131" y="55"/>
                  <a:pt x="131" y="56"/>
                </a:cubicBezTo>
                <a:cubicBezTo>
                  <a:pt x="131" y="57"/>
                  <a:pt x="131" y="57"/>
                  <a:pt x="131" y="57"/>
                </a:cubicBezTo>
                <a:cubicBezTo>
                  <a:pt x="132" y="58"/>
                  <a:pt x="131" y="59"/>
                  <a:pt x="130" y="59"/>
                </a:cubicBezTo>
                <a:lnTo>
                  <a:pt x="129" y="59"/>
                </a:lnTo>
                <a:close/>
                <a:moveTo>
                  <a:pt x="2" y="67"/>
                </a:moveTo>
                <a:cubicBezTo>
                  <a:pt x="2" y="67"/>
                  <a:pt x="2" y="67"/>
                  <a:pt x="2" y="67"/>
                </a:cubicBezTo>
                <a:cubicBezTo>
                  <a:pt x="1" y="67"/>
                  <a:pt x="0" y="66"/>
                  <a:pt x="0" y="65"/>
                </a:cubicBezTo>
                <a:cubicBezTo>
                  <a:pt x="0" y="65"/>
                  <a:pt x="0" y="65"/>
                  <a:pt x="0" y="65"/>
                </a:cubicBezTo>
                <a:cubicBezTo>
                  <a:pt x="0" y="63"/>
                  <a:pt x="1" y="63"/>
                  <a:pt x="2" y="63"/>
                </a:cubicBezTo>
                <a:cubicBezTo>
                  <a:pt x="2" y="63"/>
                  <a:pt x="2" y="63"/>
                  <a:pt x="2" y="63"/>
                </a:cubicBezTo>
                <a:cubicBezTo>
                  <a:pt x="4" y="63"/>
                  <a:pt x="5" y="64"/>
                  <a:pt x="4" y="65"/>
                </a:cubicBezTo>
                <a:cubicBezTo>
                  <a:pt x="4" y="66"/>
                  <a:pt x="4" y="67"/>
                  <a:pt x="2" y="67"/>
                </a:cubicBezTo>
                <a:close/>
                <a:moveTo>
                  <a:pt x="130" y="68"/>
                </a:moveTo>
                <a:cubicBezTo>
                  <a:pt x="129" y="68"/>
                  <a:pt x="128" y="67"/>
                  <a:pt x="128" y="66"/>
                </a:cubicBezTo>
                <a:cubicBezTo>
                  <a:pt x="128" y="64"/>
                  <a:pt x="129" y="63"/>
                  <a:pt x="130" y="63"/>
                </a:cubicBezTo>
                <a:cubicBezTo>
                  <a:pt x="131" y="63"/>
                  <a:pt x="132" y="64"/>
                  <a:pt x="132" y="65"/>
                </a:cubicBezTo>
                <a:cubicBezTo>
                  <a:pt x="132" y="66"/>
                  <a:pt x="132" y="66"/>
                  <a:pt x="132" y="66"/>
                </a:cubicBezTo>
                <a:cubicBezTo>
                  <a:pt x="132" y="67"/>
                  <a:pt x="131" y="68"/>
                  <a:pt x="130" y="68"/>
                </a:cubicBezTo>
                <a:close/>
                <a:moveTo>
                  <a:pt x="3" y="77"/>
                </a:moveTo>
                <a:cubicBezTo>
                  <a:pt x="2" y="77"/>
                  <a:pt x="1" y="76"/>
                  <a:pt x="1" y="75"/>
                </a:cubicBezTo>
                <a:cubicBezTo>
                  <a:pt x="3" y="75"/>
                  <a:pt x="3" y="75"/>
                  <a:pt x="3" y="75"/>
                </a:cubicBezTo>
                <a:cubicBezTo>
                  <a:pt x="1" y="75"/>
                  <a:pt x="1" y="75"/>
                  <a:pt x="1" y="75"/>
                </a:cubicBezTo>
                <a:cubicBezTo>
                  <a:pt x="1" y="74"/>
                  <a:pt x="2" y="73"/>
                  <a:pt x="3" y="73"/>
                </a:cubicBezTo>
                <a:cubicBezTo>
                  <a:pt x="4" y="72"/>
                  <a:pt x="5" y="73"/>
                  <a:pt x="5" y="74"/>
                </a:cubicBezTo>
                <a:cubicBezTo>
                  <a:pt x="5" y="74"/>
                  <a:pt x="5" y="74"/>
                  <a:pt x="5" y="74"/>
                </a:cubicBezTo>
                <a:cubicBezTo>
                  <a:pt x="5" y="76"/>
                  <a:pt x="5" y="77"/>
                  <a:pt x="3" y="77"/>
                </a:cubicBezTo>
                <a:close/>
                <a:moveTo>
                  <a:pt x="129" y="78"/>
                </a:moveTo>
                <a:cubicBezTo>
                  <a:pt x="129" y="78"/>
                  <a:pt x="129" y="78"/>
                  <a:pt x="129" y="78"/>
                </a:cubicBezTo>
                <a:cubicBezTo>
                  <a:pt x="128" y="77"/>
                  <a:pt x="127" y="76"/>
                  <a:pt x="127" y="75"/>
                </a:cubicBezTo>
                <a:cubicBezTo>
                  <a:pt x="127" y="74"/>
                  <a:pt x="128" y="73"/>
                  <a:pt x="129" y="73"/>
                </a:cubicBezTo>
                <a:cubicBezTo>
                  <a:pt x="131" y="74"/>
                  <a:pt x="131" y="75"/>
                  <a:pt x="131" y="76"/>
                </a:cubicBezTo>
                <a:cubicBezTo>
                  <a:pt x="131" y="76"/>
                  <a:pt x="131" y="76"/>
                  <a:pt x="131" y="76"/>
                </a:cubicBezTo>
                <a:cubicBezTo>
                  <a:pt x="131" y="77"/>
                  <a:pt x="130" y="78"/>
                  <a:pt x="129" y="78"/>
                </a:cubicBezTo>
                <a:close/>
                <a:moveTo>
                  <a:pt x="5" y="87"/>
                </a:moveTo>
                <a:cubicBezTo>
                  <a:pt x="4" y="87"/>
                  <a:pt x="4" y="86"/>
                  <a:pt x="3" y="85"/>
                </a:cubicBezTo>
                <a:cubicBezTo>
                  <a:pt x="5" y="85"/>
                  <a:pt x="5" y="85"/>
                  <a:pt x="5" y="85"/>
                </a:cubicBezTo>
                <a:cubicBezTo>
                  <a:pt x="3" y="85"/>
                  <a:pt x="3" y="85"/>
                  <a:pt x="3" y="85"/>
                </a:cubicBezTo>
                <a:cubicBezTo>
                  <a:pt x="3" y="84"/>
                  <a:pt x="3" y="83"/>
                  <a:pt x="5" y="82"/>
                </a:cubicBezTo>
                <a:cubicBezTo>
                  <a:pt x="6" y="82"/>
                  <a:pt x="7" y="83"/>
                  <a:pt x="7" y="84"/>
                </a:cubicBezTo>
                <a:cubicBezTo>
                  <a:pt x="7" y="84"/>
                  <a:pt x="7" y="84"/>
                  <a:pt x="7" y="84"/>
                </a:cubicBezTo>
                <a:cubicBezTo>
                  <a:pt x="8" y="85"/>
                  <a:pt x="7" y="86"/>
                  <a:pt x="6" y="87"/>
                </a:cubicBezTo>
                <a:lnTo>
                  <a:pt x="5" y="87"/>
                </a:lnTo>
                <a:close/>
                <a:moveTo>
                  <a:pt x="127" y="87"/>
                </a:moveTo>
                <a:cubicBezTo>
                  <a:pt x="126" y="87"/>
                  <a:pt x="126" y="87"/>
                  <a:pt x="126" y="87"/>
                </a:cubicBezTo>
                <a:cubicBezTo>
                  <a:pt x="125" y="87"/>
                  <a:pt x="124" y="86"/>
                  <a:pt x="125" y="85"/>
                </a:cubicBezTo>
                <a:cubicBezTo>
                  <a:pt x="125" y="85"/>
                  <a:pt x="125" y="85"/>
                  <a:pt x="125" y="85"/>
                </a:cubicBezTo>
                <a:cubicBezTo>
                  <a:pt x="125" y="83"/>
                  <a:pt x="126" y="83"/>
                  <a:pt x="127" y="83"/>
                </a:cubicBezTo>
                <a:cubicBezTo>
                  <a:pt x="129" y="84"/>
                  <a:pt x="129" y="85"/>
                  <a:pt x="129" y="86"/>
                </a:cubicBezTo>
                <a:cubicBezTo>
                  <a:pt x="129" y="86"/>
                  <a:pt x="129" y="86"/>
                  <a:pt x="129" y="86"/>
                </a:cubicBezTo>
                <a:cubicBezTo>
                  <a:pt x="128" y="87"/>
                  <a:pt x="128" y="87"/>
                  <a:pt x="127" y="87"/>
                </a:cubicBezTo>
                <a:close/>
                <a:moveTo>
                  <a:pt x="9" y="96"/>
                </a:moveTo>
                <a:cubicBezTo>
                  <a:pt x="8" y="96"/>
                  <a:pt x="8" y="96"/>
                  <a:pt x="7" y="95"/>
                </a:cubicBezTo>
                <a:cubicBezTo>
                  <a:pt x="9" y="94"/>
                  <a:pt x="9" y="94"/>
                  <a:pt x="9" y="94"/>
                </a:cubicBezTo>
                <a:cubicBezTo>
                  <a:pt x="7" y="95"/>
                  <a:pt x="7" y="95"/>
                  <a:pt x="7" y="95"/>
                </a:cubicBezTo>
                <a:cubicBezTo>
                  <a:pt x="7" y="94"/>
                  <a:pt x="7" y="92"/>
                  <a:pt x="8" y="92"/>
                </a:cubicBezTo>
                <a:cubicBezTo>
                  <a:pt x="9" y="91"/>
                  <a:pt x="10" y="92"/>
                  <a:pt x="11" y="93"/>
                </a:cubicBezTo>
                <a:cubicBezTo>
                  <a:pt x="11" y="93"/>
                  <a:pt x="11" y="93"/>
                  <a:pt x="11" y="93"/>
                </a:cubicBezTo>
                <a:cubicBezTo>
                  <a:pt x="11" y="94"/>
                  <a:pt x="11" y="95"/>
                  <a:pt x="10" y="96"/>
                </a:cubicBezTo>
                <a:lnTo>
                  <a:pt x="9" y="96"/>
                </a:lnTo>
                <a:close/>
                <a:moveTo>
                  <a:pt x="123" y="97"/>
                </a:moveTo>
                <a:cubicBezTo>
                  <a:pt x="122" y="96"/>
                  <a:pt x="122" y="96"/>
                  <a:pt x="122" y="96"/>
                </a:cubicBezTo>
                <a:cubicBezTo>
                  <a:pt x="121" y="96"/>
                  <a:pt x="120" y="95"/>
                  <a:pt x="121" y="94"/>
                </a:cubicBezTo>
                <a:cubicBezTo>
                  <a:pt x="121" y="93"/>
                  <a:pt x="121" y="93"/>
                  <a:pt x="121" y="93"/>
                </a:cubicBezTo>
                <a:cubicBezTo>
                  <a:pt x="122" y="92"/>
                  <a:pt x="123" y="92"/>
                  <a:pt x="124" y="93"/>
                </a:cubicBezTo>
                <a:cubicBezTo>
                  <a:pt x="125" y="93"/>
                  <a:pt x="125" y="94"/>
                  <a:pt x="125" y="95"/>
                </a:cubicBezTo>
                <a:cubicBezTo>
                  <a:pt x="123" y="94"/>
                  <a:pt x="123" y="94"/>
                  <a:pt x="123" y="94"/>
                </a:cubicBezTo>
                <a:cubicBezTo>
                  <a:pt x="125" y="96"/>
                  <a:pt x="125" y="96"/>
                  <a:pt x="125" y="96"/>
                </a:cubicBezTo>
                <a:cubicBezTo>
                  <a:pt x="124" y="96"/>
                  <a:pt x="124" y="97"/>
                  <a:pt x="123" y="97"/>
                </a:cubicBezTo>
                <a:close/>
                <a:moveTo>
                  <a:pt x="14" y="105"/>
                </a:moveTo>
                <a:cubicBezTo>
                  <a:pt x="14" y="105"/>
                  <a:pt x="13" y="104"/>
                  <a:pt x="13" y="104"/>
                </a:cubicBezTo>
                <a:cubicBezTo>
                  <a:pt x="12" y="104"/>
                  <a:pt x="12" y="104"/>
                  <a:pt x="12" y="104"/>
                </a:cubicBezTo>
                <a:cubicBezTo>
                  <a:pt x="12" y="103"/>
                  <a:pt x="12" y="101"/>
                  <a:pt x="13" y="101"/>
                </a:cubicBezTo>
                <a:cubicBezTo>
                  <a:pt x="14" y="100"/>
                  <a:pt x="15" y="100"/>
                  <a:pt x="16" y="101"/>
                </a:cubicBezTo>
                <a:cubicBezTo>
                  <a:pt x="17" y="102"/>
                  <a:pt x="16" y="103"/>
                  <a:pt x="15" y="104"/>
                </a:cubicBezTo>
                <a:cubicBezTo>
                  <a:pt x="15" y="104"/>
                  <a:pt x="15" y="105"/>
                  <a:pt x="14" y="105"/>
                </a:cubicBezTo>
                <a:close/>
                <a:moveTo>
                  <a:pt x="118" y="105"/>
                </a:moveTo>
                <a:cubicBezTo>
                  <a:pt x="117" y="105"/>
                  <a:pt x="117" y="105"/>
                  <a:pt x="116" y="105"/>
                </a:cubicBezTo>
                <a:cubicBezTo>
                  <a:pt x="115" y="104"/>
                  <a:pt x="115" y="103"/>
                  <a:pt x="116" y="102"/>
                </a:cubicBezTo>
                <a:cubicBezTo>
                  <a:pt x="116" y="101"/>
                  <a:pt x="118" y="101"/>
                  <a:pt x="119" y="101"/>
                </a:cubicBezTo>
                <a:cubicBezTo>
                  <a:pt x="120" y="102"/>
                  <a:pt x="120" y="103"/>
                  <a:pt x="119" y="104"/>
                </a:cubicBezTo>
                <a:cubicBezTo>
                  <a:pt x="119" y="104"/>
                  <a:pt x="119" y="104"/>
                  <a:pt x="119" y="104"/>
                </a:cubicBezTo>
                <a:cubicBezTo>
                  <a:pt x="119" y="105"/>
                  <a:pt x="118" y="105"/>
                  <a:pt x="118" y="105"/>
                </a:cubicBezTo>
                <a:close/>
                <a:moveTo>
                  <a:pt x="21" y="112"/>
                </a:moveTo>
                <a:cubicBezTo>
                  <a:pt x="20" y="112"/>
                  <a:pt x="20" y="112"/>
                  <a:pt x="19" y="112"/>
                </a:cubicBezTo>
                <a:cubicBezTo>
                  <a:pt x="19" y="112"/>
                  <a:pt x="19" y="112"/>
                  <a:pt x="19" y="112"/>
                </a:cubicBezTo>
                <a:cubicBezTo>
                  <a:pt x="18" y="111"/>
                  <a:pt x="18" y="109"/>
                  <a:pt x="19" y="109"/>
                </a:cubicBezTo>
                <a:cubicBezTo>
                  <a:pt x="20" y="108"/>
                  <a:pt x="21" y="108"/>
                  <a:pt x="22" y="109"/>
                </a:cubicBezTo>
                <a:cubicBezTo>
                  <a:pt x="23" y="109"/>
                  <a:pt x="23" y="111"/>
                  <a:pt x="22" y="112"/>
                </a:cubicBezTo>
                <a:cubicBezTo>
                  <a:pt x="22" y="112"/>
                  <a:pt x="21" y="112"/>
                  <a:pt x="21" y="112"/>
                </a:cubicBezTo>
                <a:close/>
                <a:moveTo>
                  <a:pt x="111" y="113"/>
                </a:moveTo>
                <a:cubicBezTo>
                  <a:pt x="110" y="113"/>
                  <a:pt x="110" y="113"/>
                  <a:pt x="109" y="112"/>
                </a:cubicBezTo>
                <a:cubicBezTo>
                  <a:pt x="109" y="111"/>
                  <a:pt x="109" y="110"/>
                  <a:pt x="109" y="109"/>
                </a:cubicBezTo>
                <a:cubicBezTo>
                  <a:pt x="110" y="108"/>
                  <a:pt x="112" y="108"/>
                  <a:pt x="113" y="109"/>
                </a:cubicBezTo>
                <a:cubicBezTo>
                  <a:pt x="113" y="110"/>
                  <a:pt x="113" y="111"/>
                  <a:pt x="113" y="112"/>
                </a:cubicBezTo>
                <a:cubicBezTo>
                  <a:pt x="112" y="112"/>
                  <a:pt x="112" y="112"/>
                  <a:pt x="112" y="112"/>
                </a:cubicBezTo>
                <a:cubicBezTo>
                  <a:pt x="112" y="113"/>
                  <a:pt x="111" y="113"/>
                  <a:pt x="111" y="113"/>
                </a:cubicBezTo>
                <a:close/>
                <a:moveTo>
                  <a:pt x="28" y="119"/>
                </a:moveTo>
                <a:cubicBezTo>
                  <a:pt x="28" y="119"/>
                  <a:pt x="27" y="119"/>
                  <a:pt x="27" y="118"/>
                </a:cubicBezTo>
                <a:cubicBezTo>
                  <a:pt x="27" y="118"/>
                  <a:pt x="27" y="118"/>
                  <a:pt x="27" y="118"/>
                </a:cubicBezTo>
                <a:cubicBezTo>
                  <a:pt x="26" y="118"/>
                  <a:pt x="26" y="116"/>
                  <a:pt x="26" y="115"/>
                </a:cubicBezTo>
                <a:cubicBezTo>
                  <a:pt x="27" y="114"/>
                  <a:pt x="29" y="114"/>
                  <a:pt x="29" y="115"/>
                </a:cubicBezTo>
                <a:cubicBezTo>
                  <a:pt x="30" y="116"/>
                  <a:pt x="31" y="117"/>
                  <a:pt x="30" y="118"/>
                </a:cubicBezTo>
                <a:cubicBezTo>
                  <a:pt x="29" y="119"/>
                  <a:pt x="29" y="119"/>
                  <a:pt x="28" y="119"/>
                </a:cubicBezTo>
                <a:close/>
                <a:moveTo>
                  <a:pt x="103" y="119"/>
                </a:moveTo>
                <a:cubicBezTo>
                  <a:pt x="103" y="119"/>
                  <a:pt x="102" y="119"/>
                  <a:pt x="102" y="118"/>
                </a:cubicBezTo>
                <a:cubicBezTo>
                  <a:pt x="101" y="118"/>
                  <a:pt x="101" y="116"/>
                  <a:pt x="102" y="115"/>
                </a:cubicBezTo>
                <a:cubicBezTo>
                  <a:pt x="102" y="115"/>
                  <a:pt x="102" y="115"/>
                  <a:pt x="102" y="115"/>
                </a:cubicBezTo>
                <a:cubicBezTo>
                  <a:pt x="103" y="115"/>
                  <a:pt x="104" y="115"/>
                  <a:pt x="105" y="116"/>
                </a:cubicBezTo>
                <a:cubicBezTo>
                  <a:pt x="106" y="117"/>
                  <a:pt x="106" y="118"/>
                  <a:pt x="105" y="119"/>
                </a:cubicBezTo>
                <a:cubicBezTo>
                  <a:pt x="105" y="119"/>
                  <a:pt x="105" y="119"/>
                  <a:pt x="105" y="119"/>
                </a:cubicBezTo>
                <a:cubicBezTo>
                  <a:pt x="104" y="119"/>
                  <a:pt x="104" y="119"/>
                  <a:pt x="103" y="119"/>
                </a:cubicBezTo>
                <a:close/>
                <a:moveTo>
                  <a:pt x="37" y="124"/>
                </a:moveTo>
                <a:cubicBezTo>
                  <a:pt x="36" y="124"/>
                  <a:pt x="36" y="124"/>
                  <a:pt x="36" y="124"/>
                </a:cubicBezTo>
                <a:cubicBezTo>
                  <a:pt x="37" y="122"/>
                  <a:pt x="37" y="122"/>
                  <a:pt x="37" y="122"/>
                </a:cubicBezTo>
                <a:cubicBezTo>
                  <a:pt x="36" y="124"/>
                  <a:pt x="36" y="124"/>
                  <a:pt x="36" y="124"/>
                </a:cubicBezTo>
                <a:cubicBezTo>
                  <a:pt x="35" y="123"/>
                  <a:pt x="34" y="122"/>
                  <a:pt x="35" y="121"/>
                </a:cubicBezTo>
                <a:cubicBezTo>
                  <a:pt x="35" y="120"/>
                  <a:pt x="37" y="120"/>
                  <a:pt x="38" y="120"/>
                </a:cubicBezTo>
                <a:cubicBezTo>
                  <a:pt x="38" y="120"/>
                  <a:pt x="38" y="120"/>
                  <a:pt x="38" y="120"/>
                </a:cubicBezTo>
                <a:cubicBezTo>
                  <a:pt x="39" y="121"/>
                  <a:pt x="39" y="122"/>
                  <a:pt x="39" y="123"/>
                </a:cubicBezTo>
                <a:cubicBezTo>
                  <a:pt x="38" y="124"/>
                  <a:pt x="38" y="124"/>
                  <a:pt x="37" y="124"/>
                </a:cubicBezTo>
                <a:close/>
                <a:moveTo>
                  <a:pt x="95" y="125"/>
                </a:moveTo>
                <a:cubicBezTo>
                  <a:pt x="94" y="125"/>
                  <a:pt x="93" y="124"/>
                  <a:pt x="93" y="123"/>
                </a:cubicBezTo>
                <a:cubicBezTo>
                  <a:pt x="92" y="122"/>
                  <a:pt x="93" y="121"/>
                  <a:pt x="94" y="121"/>
                </a:cubicBezTo>
                <a:cubicBezTo>
                  <a:pt x="94" y="120"/>
                  <a:pt x="94" y="120"/>
                  <a:pt x="94" y="120"/>
                </a:cubicBezTo>
                <a:cubicBezTo>
                  <a:pt x="95" y="120"/>
                  <a:pt x="96" y="120"/>
                  <a:pt x="97" y="121"/>
                </a:cubicBezTo>
                <a:cubicBezTo>
                  <a:pt x="97" y="122"/>
                  <a:pt x="97" y="124"/>
                  <a:pt x="96" y="124"/>
                </a:cubicBezTo>
                <a:cubicBezTo>
                  <a:pt x="95" y="122"/>
                  <a:pt x="95" y="122"/>
                  <a:pt x="95" y="122"/>
                </a:cubicBezTo>
                <a:cubicBezTo>
                  <a:pt x="96" y="124"/>
                  <a:pt x="96" y="124"/>
                  <a:pt x="96" y="124"/>
                </a:cubicBezTo>
                <a:lnTo>
                  <a:pt x="95" y="125"/>
                </a:lnTo>
                <a:close/>
                <a:moveTo>
                  <a:pt x="46" y="128"/>
                </a:moveTo>
                <a:cubicBezTo>
                  <a:pt x="45" y="128"/>
                  <a:pt x="45" y="128"/>
                  <a:pt x="45" y="128"/>
                </a:cubicBezTo>
                <a:cubicBezTo>
                  <a:pt x="45" y="128"/>
                  <a:pt x="45" y="128"/>
                  <a:pt x="45" y="128"/>
                </a:cubicBezTo>
                <a:cubicBezTo>
                  <a:pt x="44" y="128"/>
                  <a:pt x="44" y="126"/>
                  <a:pt x="44" y="125"/>
                </a:cubicBezTo>
                <a:cubicBezTo>
                  <a:pt x="44" y="124"/>
                  <a:pt x="45" y="124"/>
                  <a:pt x="47" y="124"/>
                </a:cubicBezTo>
                <a:cubicBezTo>
                  <a:pt x="47" y="124"/>
                  <a:pt x="47" y="124"/>
                  <a:pt x="47" y="124"/>
                </a:cubicBezTo>
                <a:cubicBezTo>
                  <a:pt x="48" y="124"/>
                  <a:pt x="48" y="125"/>
                  <a:pt x="48" y="127"/>
                </a:cubicBezTo>
                <a:cubicBezTo>
                  <a:pt x="48" y="127"/>
                  <a:pt x="47" y="128"/>
                  <a:pt x="46" y="128"/>
                </a:cubicBezTo>
                <a:close/>
                <a:moveTo>
                  <a:pt x="85" y="128"/>
                </a:moveTo>
                <a:cubicBezTo>
                  <a:pt x="85" y="128"/>
                  <a:pt x="84" y="128"/>
                  <a:pt x="83" y="127"/>
                </a:cubicBezTo>
                <a:cubicBezTo>
                  <a:pt x="83" y="126"/>
                  <a:pt x="84" y="125"/>
                  <a:pt x="85" y="124"/>
                </a:cubicBezTo>
                <a:cubicBezTo>
                  <a:pt x="85" y="124"/>
                  <a:pt x="85" y="124"/>
                  <a:pt x="85" y="124"/>
                </a:cubicBezTo>
                <a:cubicBezTo>
                  <a:pt x="86" y="124"/>
                  <a:pt x="87" y="124"/>
                  <a:pt x="88" y="126"/>
                </a:cubicBezTo>
                <a:cubicBezTo>
                  <a:pt x="88" y="127"/>
                  <a:pt x="87" y="128"/>
                  <a:pt x="86" y="128"/>
                </a:cubicBezTo>
                <a:cubicBezTo>
                  <a:pt x="86" y="126"/>
                  <a:pt x="86" y="126"/>
                  <a:pt x="86" y="126"/>
                </a:cubicBezTo>
                <a:cubicBezTo>
                  <a:pt x="86" y="128"/>
                  <a:pt x="86" y="128"/>
                  <a:pt x="86" y="128"/>
                </a:cubicBezTo>
                <a:lnTo>
                  <a:pt x="85" y="128"/>
                </a:lnTo>
                <a:close/>
                <a:moveTo>
                  <a:pt x="56" y="130"/>
                </a:moveTo>
                <a:cubicBezTo>
                  <a:pt x="55" y="130"/>
                  <a:pt x="55" y="130"/>
                  <a:pt x="55" y="130"/>
                </a:cubicBezTo>
                <a:cubicBezTo>
                  <a:pt x="55" y="130"/>
                  <a:pt x="55" y="130"/>
                  <a:pt x="55" y="130"/>
                </a:cubicBezTo>
                <a:cubicBezTo>
                  <a:pt x="54" y="130"/>
                  <a:pt x="53" y="129"/>
                  <a:pt x="54" y="128"/>
                </a:cubicBezTo>
                <a:cubicBezTo>
                  <a:pt x="54" y="127"/>
                  <a:pt x="55" y="126"/>
                  <a:pt x="56" y="126"/>
                </a:cubicBezTo>
                <a:cubicBezTo>
                  <a:pt x="57" y="126"/>
                  <a:pt x="58" y="127"/>
                  <a:pt x="58" y="129"/>
                </a:cubicBezTo>
                <a:cubicBezTo>
                  <a:pt x="58" y="130"/>
                  <a:pt x="57" y="130"/>
                  <a:pt x="56" y="130"/>
                </a:cubicBezTo>
                <a:close/>
                <a:moveTo>
                  <a:pt x="76" y="131"/>
                </a:moveTo>
                <a:cubicBezTo>
                  <a:pt x="75" y="131"/>
                  <a:pt x="74" y="130"/>
                  <a:pt x="74" y="129"/>
                </a:cubicBezTo>
                <a:cubicBezTo>
                  <a:pt x="73" y="128"/>
                  <a:pt x="74" y="127"/>
                  <a:pt x="75" y="126"/>
                </a:cubicBezTo>
                <a:cubicBezTo>
                  <a:pt x="75" y="126"/>
                  <a:pt x="75" y="126"/>
                  <a:pt x="75" y="126"/>
                </a:cubicBezTo>
                <a:cubicBezTo>
                  <a:pt x="77" y="126"/>
                  <a:pt x="78" y="127"/>
                  <a:pt x="78" y="128"/>
                </a:cubicBezTo>
                <a:cubicBezTo>
                  <a:pt x="78" y="129"/>
                  <a:pt x="77" y="130"/>
                  <a:pt x="76" y="131"/>
                </a:cubicBezTo>
                <a:cubicBezTo>
                  <a:pt x="76" y="128"/>
                  <a:pt x="76" y="128"/>
                  <a:pt x="76" y="128"/>
                </a:cubicBezTo>
                <a:cubicBezTo>
                  <a:pt x="76" y="131"/>
                  <a:pt x="76" y="131"/>
                  <a:pt x="76" y="131"/>
                </a:cubicBezTo>
                <a:close/>
                <a:moveTo>
                  <a:pt x="66" y="131"/>
                </a:moveTo>
                <a:cubicBezTo>
                  <a:pt x="66" y="131"/>
                  <a:pt x="66" y="131"/>
                  <a:pt x="66" y="131"/>
                </a:cubicBezTo>
                <a:cubicBezTo>
                  <a:pt x="64" y="131"/>
                  <a:pt x="64" y="130"/>
                  <a:pt x="64" y="129"/>
                </a:cubicBezTo>
                <a:cubicBezTo>
                  <a:pt x="64" y="128"/>
                  <a:pt x="64" y="127"/>
                  <a:pt x="66" y="127"/>
                </a:cubicBezTo>
                <a:cubicBezTo>
                  <a:pt x="67" y="127"/>
                  <a:pt x="68" y="128"/>
                  <a:pt x="68" y="129"/>
                </a:cubicBezTo>
                <a:cubicBezTo>
                  <a:pt x="68" y="130"/>
                  <a:pt x="67" y="131"/>
                  <a:pt x="66" y="131"/>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659" name="Freeform 377">
            <a:extLst>
              <a:ext uri="{FF2B5EF4-FFF2-40B4-BE49-F238E27FC236}">
                <a16:creationId xmlns:a16="http://schemas.microsoft.com/office/drawing/2014/main" id="{4765FB71-9489-4FB0-8EF2-959FACFC1056}"/>
              </a:ext>
            </a:extLst>
          </p:cNvPr>
          <p:cNvSpPr>
            <a:spLocks noEditPoints="1"/>
          </p:cNvSpPr>
          <p:nvPr/>
        </p:nvSpPr>
        <p:spPr bwMode="auto">
          <a:xfrm>
            <a:off x="8480985" y="4263134"/>
            <a:ext cx="17463" cy="666750"/>
          </a:xfrm>
          <a:custGeom>
            <a:avLst/>
            <a:gdLst/>
            <a:ahLst/>
            <a:cxnLst>
              <a:cxn ang="0">
                <a:pos x="0" y="2"/>
              </a:cxn>
              <a:cxn ang="0">
                <a:pos x="5" y="2"/>
              </a:cxn>
              <a:cxn ang="0">
                <a:pos x="2" y="5"/>
              </a:cxn>
              <a:cxn ang="0">
                <a:pos x="0" y="13"/>
              </a:cxn>
              <a:cxn ang="0">
                <a:pos x="5" y="13"/>
              </a:cxn>
              <a:cxn ang="0">
                <a:pos x="2" y="16"/>
              </a:cxn>
              <a:cxn ang="0">
                <a:pos x="0" y="24"/>
              </a:cxn>
              <a:cxn ang="0">
                <a:pos x="5" y="24"/>
              </a:cxn>
              <a:cxn ang="0">
                <a:pos x="2" y="26"/>
              </a:cxn>
              <a:cxn ang="0">
                <a:pos x="0" y="35"/>
              </a:cxn>
              <a:cxn ang="0">
                <a:pos x="2" y="32"/>
              </a:cxn>
              <a:cxn ang="0">
                <a:pos x="5" y="35"/>
              </a:cxn>
              <a:cxn ang="0">
                <a:pos x="2" y="48"/>
              </a:cxn>
              <a:cxn ang="0">
                <a:pos x="2" y="43"/>
              </a:cxn>
              <a:cxn ang="0">
                <a:pos x="5" y="46"/>
              </a:cxn>
              <a:cxn ang="0">
                <a:pos x="2" y="59"/>
              </a:cxn>
              <a:cxn ang="0">
                <a:pos x="2" y="54"/>
              </a:cxn>
              <a:cxn ang="0">
                <a:pos x="5" y="57"/>
              </a:cxn>
              <a:cxn ang="0">
                <a:pos x="2" y="70"/>
              </a:cxn>
              <a:cxn ang="0">
                <a:pos x="2" y="65"/>
              </a:cxn>
              <a:cxn ang="0">
                <a:pos x="5" y="67"/>
              </a:cxn>
              <a:cxn ang="0">
                <a:pos x="2" y="81"/>
              </a:cxn>
              <a:cxn ang="0">
                <a:pos x="0" y="78"/>
              </a:cxn>
              <a:cxn ang="0">
                <a:pos x="5" y="78"/>
              </a:cxn>
              <a:cxn ang="0">
                <a:pos x="2" y="81"/>
              </a:cxn>
              <a:cxn ang="0">
                <a:pos x="0" y="89"/>
              </a:cxn>
              <a:cxn ang="0">
                <a:pos x="2" y="87"/>
              </a:cxn>
              <a:cxn ang="0">
                <a:pos x="5" y="89"/>
              </a:cxn>
              <a:cxn ang="0">
                <a:pos x="2" y="102"/>
              </a:cxn>
              <a:cxn ang="0">
                <a:pos x="2" y="98"/>
              </a:cxn>
              <a:cxn ang="0">
                <a:pos x="5" y="100"/>
              </a:cxn>
              <a:cxn ang="0">
                <a:pos x="2" y="113"/>
              </a:cxn>
              <a:cxn ang="0">
                <a:pos x="2" y="108"/>
              </a:cxn>
              <a:cxn ang="0">
                <a:pos x="5" y="111"/>
              </a:cxn>
              <a:cxn ang="0">
                <a:pos x="2" y="124"/>
              </a:cxn>
              <a:cxn ang="0">
                <a:pos x="0" y="121"/>
              </a:cxn>
              <a:cxn ang="0">
                <a:pos x="5" y="121"/>
              </a:cxn>
              <a:cxn ang="0">
                <a:pos x="2" y="124"/>
              </a:cxn>
              <a:cxn ang="0">
                <a:pos x="0" y="132"/>
              </a:cxn>
              <a:cxn ang="0">
                <a:pos x="2" y="130"/>
              </a:cxn>
              <a:cxn ang="0">
                <a:pos x="5" y="132"/>
              </a:cxn>
              <a:cxn ang="0">
                <a:pos x="2" y="146"/>
              </a:cxn>
              <a:cxn ang="0">
                <a:pos x="2" y="141"/>
              </a:cxn>
              <a:cxn ang="0">
                <a:pos x="5" y="143"/>
              </a:cxn>
              <a:cxn ang="0">
                <a:pos x="2" y="156"/>
              </a:cxn>
              <a:cxn ang="0">
                <a:pos x="2" y="152"/>
              </a:cxn>
              <a:cxn ang="0">
                <a:pos x="5" y="154"/>
              </a:cxn>
              <a:cxn ang="0">
                <a:pos x="2" y="167"/>
              </a:cxn>
              <a:cxn ang="0">
                <a:pos x="0" y="165"/>
              </a:cxn>
              <a:cxn ang="0">
                <a:pos x="5" y="165"/>
              </a:cxn>
              <a:cxn ang="0">
                <a:pos x="2" y="167"/>
              </a:cxn>
              <a:cxn ang="0">
                <a:pos x="0" y="176"/>
              </a:cxn>
              <a:cxn ang="0">
                <a:pos x="2" y="173"/>
              </a:cxn>
              <a:cxn ang="0">
                <a:pos x="5" y="176"/>
              </a:cxn>
            </a:cxnLst>
            <a:rect l="0" t="0" r="r" b="b"/>
            <a:pathLst>
              <a:path w="5" h="178">
                <a:moveTo>
                  <a:pt x="2" y="5"/>
                </a:moveTo>
                <a:cubicBezTo>
                  <a:pt x="1" y="5"/>
                  <a:pt x="0" y="4"/>
                  <a:pt x="0" y="2"/>
                </a:cubicBezTo>
                <a:cubicBezTo>
                  <a:pt x="0" y="1"/>
                  <a:pt x="1" y="0"/>
                  <a:pt x="2" y="0"/>
                </a:cubicBezTo>
                <a:cubicBezTo>
                  <a:pt x="4" y="0"/>
                  <a:pt x="5" y="1"/>
                  <a:pt x="5" y="2"/>
                </a:cubicBezTo>
                <a:cubicBezTo>
                  <a:pt x="5" y="2"/>
                  <a:pt x="5" y="2"/>
                  <a:pt x="5" y="2"/>
                </a:cubicBezTo>
                <a:cubicBezTo>
                  <a:pt x="5" y="4"/>
                  <a:pt x="4" y="5"/>
                  <a:pt x="2" y="5"/>
                </a:cubicBezTo>
                <a:close/>
                <a:moveTo>
                  <a:pt x="2" y="16"/>
                </a:moveTo>
                <a:cubicBezTo>
                  <a:pt x="1" y="16"/>
                  <a:pt x="0" y="14"/>
                  <a:pt x="0" y="13"/>
                </a:cubicBezTo>
                <a:cubicBezTo>
                  <a:pt x="0" y="12"/>
                  <a:pt x="1" y="11"/>
                  <a:pt x="2" y="11"/>
                </a:cubicBezTo>
                <a:cubicBezTo>
                  <a:pt x="4" y="11"/>
                  <a:pt x="5" y="12"/>
                  <a:pt x="5" y="13"/>
                </a:cubicBezTo>
                <a:cubicBezTo>
                  <a:pt x="5" y="13"/>
                  <a:pt x="5" y="13"/>
                  <a:pt x="5" y="13"/>
                </a:cubicBezTo>
                <a:cubicBezTo>
                  <a:pt x="5" y="14"/>
                  <a:pt x="4" y="16"/>
                  <a:pt x="2" y="16"/>
                </a:cubicBezTo>
                <a:close/>
                <a:moveTo>
                  <a:pt x="2" y="26"/>
                </a:moveTo>
                <a:cubicBezTo>
                  <a:pt x="1" y="26"/>
                  <a:pt x="0" y="25"/>
                  <a:pt x="0" y="24"/>
                </a:cubicBezTo>
                <a:cubicBezTo>
                  <a:pt x="0" y="23"/>
                  <a:pt x="1" y="22"/>
                  <a:pt x="2" y="22"/>
                </a:cubicBezTo>
                <a:cubicBezTo>
                  <a:pt x="4" y="22"/>
                  <a:pt x="5" y="23"/>
                  <a:pt x="5" y="24"/>
                </a:cubicBezTo>
                <a:cubicBezTo>
                  <a:pt x="5" y="24"/>
                  <a:pt x="5" y="24"/>
                  <a:pt x="5" y="24"/>
                </a:cubicBezTo>
                <a:cubicBezTo>
                  <a:pt x="5" y="25"/>
                  <a:pt x="4" y="26"/>
                  <a:pt x="2" y="26"/>
                </a:cubicBezTo>
                <a:close/>
                <a:moveTo>
                  <a:pt x="2" y="37"/>
                </a:moveTo>
                <a:cubicBezTo>
                  <a:pt x="1" y="37"/>
                  <a:pt x="0" y="36"/>
                  <a:pt x="0" y="35"/>
                </a:cubicBezTo>
                <a:cubicBezTo>
                  <a:pt x="0" y="35"/>
                  <a:pt x="0" y="35"/>
                  <a:pt x="0" y="35"/>
                </a:cubicBezTo>
                <a:cubicBezTo>
                  <a:pt x="0" y="33"/>
                  <a:pt x="1" y="32"/>
                  <a:pt x="2" y="32"/>
                </a:cubicBezTo>
                <a:cubicBezTo>
                  <a:pt x="4" y="32"/>
                  <a:pt x="5" y="33"/>
                  <a:pt x="5" y="35"/>
                </a:cubicBezTo>
                <a:cubicBezTo>
                  <a:pt x="5" y="35"/>
                  <a:pt x="5" y="35"/>
                  <a:pt x="5" y="35"/>
                </a:cubicBezTo>
                <a:cubicBezTo>
                  <a:pt x="5" y="36"/>
                  <a:pt x="4" y="37"/>
                  <a:pt x="2" y="37"/>
                </a:cubicBezTo>
                <a:close/>
                <a:moveTo>
                  <a:pt x="2" y="48"/>
                </a:moveTo>
                <a:cubicBezTo>
                  <a:pt x="1" y="48"/>
                  <a:pt x="0" y="47"/>
                  <a:pt x="0" y="46"/>
                </a:cubicBezTo>
                <a:cubicBezTo>
                  <a:pt x="0" y="44"/>
                  <a:pt x="1" y="43"/>
                  <a:pt x="2" y="43"/>
                </a:cubicBezTo>
                <a:cubicBezTo>
                  <a:pt x="4" y="43"/>
                  <a:pt x="5" y="44"/>
                  <a:pt x="5" y="46"/>
                </a:cubicBezTo>
                <a:cubicBezTo>
                  <a:pt x="5" y="46"/>
                  <a:pt x="5" y="46"/>
                  <a:pt x="5" y="46"/>
                </a:cubicBezTo>
                <a:cubicBezTo>
                  <a:pt x="5" y="47"/>
                  <a:pt x="4" y="48"/>
                  <a:pt x="2" y="48"/>
                </a:cubicBezTo>
                <a:close/>
                <a:moveTo>
                  <a:pt x="2" y="59"/>
                </a:moveTo>
                <a:cubicBezTo>
                  <a:pt x="1" y="59"/>
                  <a:pt x="0" y="58"/>
                  <a:pt x="0" y="57"/>
                </a:cubicBezTo>
                <a:cubicBezTo>
                  <a:pt x="0" y="55"/>
                  <a:pt x="1" y="54"/>
                  <a:pt x="2" y="54"/>
                </a:cubicBezTo>
                <a:cubicBezTo>
                  <a:pt x="4" y="54"/>
                  <a:pt x="5" y="55"/>
                  <a:pt x="5" y="56"/>
                </a:cubicBezTo>
                <a:cubicBezTo>
                  <a:pt x="5" y="57"/>
                  <a:pt x="5" y="57"/>
                  <a:pt x="5" y="57"/>
                </a:cubicBezTo>
                <a:cubicBezTo>
                  <a:pt x="5" y="58"/>
                  <a:pt x="4" y="59"/>
                  <a:pt x="2" y="59"/>
                </a:cubicBezTo>
                <a:close/>
                <a:moveTo>
                  <a:pt x="2" y="70"/>
                </a:moveTo>
                <a:cubicBezTo>
                  <a:pt x="1" y="70"/>
                  <a:pt x="0" y="69"/>
                  <a:pt x="0" y="67"/>
                </a:cubicBezTo>
                <a:cubicBezTo>
                  <a:pt x="0" y="66"/>
                  <a:pt x="1" y="65"/>
                  <a:pt x="2" y="65"/>
                </a:cubicBezTo>
                <a:cubicBezTo>
                  <a:pt x="4" y="65"/>
                  <a:pt x="5" y="66"/>
                  <a:pt x="5" y="67"/>
                </a:cubicBezTo>
                <a:cubicBezTo>
                  <a:pt x="5" y="67"/>
                  <a:pt x="5" y="67"/>
                  <a:pt x="5" y="67"/>
                </a:cubicBezTo>
                <a:cubicBezTo>
                  <a:pt x="5" y="69"/>
                  <a:pt x="4" y="70"/>
                  <a:pt x="2" y="70"/>
                </a:cubicBezTo>
                <a:close/>
                <a:moveTo>
                  <a:pt x="2" y="81"/>
                </a:moveTo>
                <a:cubicBezTo>
                  <a:pt x="1" y="81"/>
                  <a:pt x="0" y="80"/>
                  <a:pt x="0" y="78"/>
                </a:cubicBezTo>
                <a:cubicBezTo>
                  <a:pt x="0" y="78"/>
                  <a:pt x="0" y="78"/>
                  <a:pt x="0" y="78"/>
                </a:cubicBezTo>
                <a:cubicBezTo>
                  <a:pt x="0" y="77"/>
                  <a:pt x="1" y="76"/>
                  <a:pt x="2" y="76"/>
                </a:cubicBezTo>
                <a:cubicBezTo>
                  <a:pt x="4" y="76"/>
                  <a:pt x="5" y="77"/>
                  <a:pt x="5" y="78"/>
                </a:cubicBezTo>
                <a:cubicBezTo>
                  <a:pt x="5" y="78"/>
                  <a:pt x="5" y="78"/>
                  <a:pt x="5" y="78"/>
                </a:cubicBezTo>
                <a:cubicBezTo>
                  <a:pt x="5" y="80"/>
                  <a:pt x="4" y="81"/>
                  <a:pt x="2" y="81"/>
                </a:cubicBezTo>
                <a:close/>
                <a:moveTo>
                  <a:pt x="2" y="91"/>
                </a:moveTo>
                <a:cubicBezTo>
                  <a:pt x="1" y="91"/>
                  <a:pt x="0" y="90"/>
                  <a:pt x="0" y="89"/>
                </a:cubicBezTo>
                <a:cubicBezTo>
                  <a:pt x="0" y="89"/>
                  <a:pt x="0" y="89"/>
                  <a:pt x="0" y="89"/>
                </a:cubicBezTo>
                <a:cubicBezTo>
                  <a:pt x="0" y="88"/>
                  <a:pt x="1" y="87"/>
                  <a:pt x="2" y="87"/>
                </a:cubicBezTo>
                <a:cubicBezTo>
                  <a:pt x="4" y="87"/>
                  <a:pt x="5" y="88"/>
                  <a:pt x="5" y="89"/>
                </a:cubicBezTo>
                <a:cubicBezTo>
                  <a:pt x="5" y="89"/>
                  <a:pt x="5" y="89"/>
                  <a:pt x="5" y="89"/>
                </a:cubicBezTo>
                <a:cubicBezTo>
                  <a:pt x="5" y="90"/>
                  <a:pt x="4" y="91"/>
                  <a:pt x="2" y="91"/>
                </a:cubicBezTo>
                <a:close/>
                <a:moveTo>
                  <a:pt x="2" y="102"/>
                </a:moveTo>
                <a:cubicBezTo>
                  <a:pt x="1" y="102"/>
                  <a:pt x="0" y="101"/>
                  <a:pt x="0" y="100"/>
                </a:cubicBezTo>
                <a:cubicBezTo>
                  <a:pt x="0" y="99"/>
                  <a:pt x="1" y="98"/>
                  <a:pt x="2" y="98"/>
                </a:cubicBezTo>
                <a:cubicBezTo>
                  <a:pt x="4" y="98"/>
                  <a:pt x="5" y="99"/>
                  <a:pt x="5" y="100"/>
                </a:cubicBezTo>
                <a:cubicBezTo>
                  <a:pt x="5" y="100"/>
                  <a:pt x="5" y="100"/>
                  <a:pt x="5" y="100"/>
                </a:cubicBezTo>
                <a:cubicBezTo>
                  <a:pt x="5" y="101"/>
                  <a:pt x="4" y="102"/>
                  <a:pt x="2" y="102"/>
                </a:cubicBezTo>
                <a:close/>
                <a:moveTo>
                  <a:pt x="2" y="113"/>
                </a:moveTo>
                <a:cubicBezTo>
                  <a:pt x="1" y="113"/>
                  <a:pt x="0" y="112"/>
                  <a:pt x="0" y="111"/>
                </a:cubicBezTo>
                <a:cubicBezTo>
                  <a:pt x="0" y="110"/>
                  <a:pt x="1" y="108"/>
                  <a:pt x="2" y="108"/>
                </a:cubicBezTo>
                <a:cubicBezTo>
                  <a:pt x="4" y="108"/>
                  <a:pt x="5" y="109"/>
                  <a:pt x="5" y="111"/>
                </a:cubicBezTo>
                <a:cubicBezTo>
                  <a:pt x="5" y="111"/>
                  <a:pt x="5" y="111"/>
                  <a:pt x="5" y="111"/>
                </a:cubicBezTo>
                <a:cubicBezTo>
                  <a:pt x="5" y="112"/>
                  <a:pt x="4" y="113"/>
                  <a:pt x="2" y="113"/>
                </a:cubicBezTo>
                <a:close/>
                <a:moveTo>
                  <a:pt x="2" y="124"/>
                </a:moveTo>
                <a:cubicBezTo>
                  <a:pt x="1" y="124"/>
                  <a:pt x="0" y="123"/>
                  <a:pt x="0" y="122"/>
                </a:cubicBezTo>
                <a:cubicBezTo>
                  <a:pt x="0" y="121"/>
                  <a:pt x="0" y="121"/>
                  <a:pt x="0" y="121"/>
                </a:cubicBezTo>
                <a:cubicBezTo>
                  <a:pt x="0" y="120"/>
                  <a:pt x="1" y="119"/>
                  <a:pt x="2" y="119"/>
                </a:cubicBezTo>
                <a:cubicBezTo>
                  <a:pt x="4" y="119"/>
                  <a:pt x="5" y="120"/>
                  <a:pt x="5" y="121"/>
                </a:cubicBezTo>
                <a:cubicBezTo>
                  <a:pt x="5" y="122"/>
                  <a:pt x="5" y="122"/>
                  <a:pt x="5" y="122"/>
                </a:cubicBezTo>
                <a:cubicBezTo>
                  <a:pt x="5" y="123"/>
                  <a:pt x="4" y="124"/>
                  <a:pt x="2" y="124"/>
                </a:cubicBezTo>
                <a:close/>
                <a:moveTo>
                  <a:pt x="2" y="135"/>
                </a:moveTo>
                <a:cubicBezTo>
                  <a:pt x="1" y="135"/>
                  <a:pt x="0" y="134"/>
                  <a:pt x="0" y="132"/>
                </a:cubicBezTo>
                <a:cubicBezTo>
                  <a:pt x="0" y="132"/>
                  <a:pt x="0" y="132"/>
                  <a:pt x="0" y="132"/>
                </a:cubicBezTo>
                <a:cubicBezTo>
                  <a:pt x="0" y="131"/>
                  <a:pt x="1" y="130"/>
                  <a:pt x="2" y="130"/>
                </a:cubicBezTo>
                <a:cubicBezTo>
                  <a:pt x="4" y="130"/>
                  <a:pt x="5" y="131"/>
                  <a:pt x="5" y="132"/>
                </a:cubicBezTo>
                <a:cubicBezTo>
                  <a:pt x="5" y="132"/>
                  <a:pt x="5" y="132"/>
                  <a:pt x="5" y="132"/>
                </a:cubicBezTo>
                <a:cubicBezTo>
                  <a:pt x="5" y="134"/>
                  <a:pt x="4" y="135"/>
                  <a:pt x="2" y="135"/>
                </a:cubicBezTo>
                <a:close/>
                <a:moveTo>
                  <a:pt x="2" y="146"/>
                </a:moveTo>
                <a:cubicBezTo>
                  <a:pt x="1" y="146"/>
                  <a:pt x="0" y="145"/>
                  <a:pt x="0" y="143"/>
                </a:cubicBezTo>
                <a:cubicBezTo>
                  <a:pt x="0" y="142"/>
                  <a:pt x="1" y="141"/>
                  <a:pt x="2" y="141"/>
                </a:cubicBezTo>
                <a:cubicBezTo>
                  <a:pt x="4" y="141"/>
                  <a:pt x="5" y="142"/>
                  <a:pt x="5" y="143"/>
                </a:cubicBezTo>
                <a:cubicBezTo>
                  <a:pt x="5" y="143"/>
                  <a:pt x="5" y="143"/>
                  <a:pt x="5" y="143"/>
                </a:cubicBezTo>
                <a:cubicBezTo>
                  <a:pt x="5" y="145"/>
                  <a:pt x="4" y="146"/>
                  <a:pt x="2" y="146"/>
                </a:cubicBezTo>
                <a:close/>
                <a:moveTo>
                  <a:pt x="2" y="156"/>
                </a:moveTo>
                <a:cubicBezTo>
                  <a:pt x="1" y="156"/>
                  <a:pt x="0" y="155"/>
                  <a:pt x="0" y="154"/>
                </a:cubicBezTo>
                <a:cubicBezTo>
                  <a:pt x="0" y="153"/>
                  <a:pt x="1" y="152"/>
                  <a:pt x="2" y="152"/>
                </a:cubicBezTo>
                <a:cubicBezTo>
                  <a:pt x="4" y="152"/>
                  <a:pt x="5" y="153"/>
                  <a:pt x="5" y="154"/>
                </a:cubicBezTo>
                <a:cubicBezTo>
                  <a:pt x="5" y="154"/>
                  <a:pt x="5" y="154"/>
                  <a:pt x="5" y="154"/>
                </a:cubicBezTo>
                <a:cubicBezTo>
                  <a:pt x="5" y="155"/>
                  <a:pt x="4" y="156"/>
                  <a:pt x="2" y="156"/>
                </a:cubicBezTo>
                <a:close/>
                <a:moveTo>
                  <a:pt x="2" y="167"/>
                </a:moveTo>
                <a:cubicBezTo>
                  <a:pt x="1" y="167"/>
                  <a:pt x="0" y="166"/>
                  <a:pt x="0" y="165"/>
                </a:cubicBezTo>
                <a:cubicBezTo>
                  <a:pt x="0" y="165"/>
                  <a:pt x="0" y="165"/>
                  <a:pt x="0" y="165"/>
                </a:cubicBezTo>
                <a:cubicBezTo>
                  <a:pt x="0" y="164"/>
                  <a:pt x="1" y="163"/>
                  <a:pt x="2" y="163"/>
                </a:cubicBezTo>
                <a:cubicBezTo>
                  <a:pt x="4" y="163"/>
                  <a:pt x="5" y="164"/>
                  <a:pt x="5" y="165"/>
                </a:cubicBezTo>
                <a:cubicBezTo>
                  <a:pt x="5" y="165"/>
                  <a:pt x="5" y="165"/>
                  <a:pt x="5" y="165"/>
                </a:cubicBezTo>
                <a:cubicBezTo>
                  <a:pt x="5" y="166"/>
                  <a:pt x="4" y="167"/>
                  <a:pt x="2" y="167"/>
                </a:cubicBezTo>
                <a:close/>
                <a:moveTo>
                  <a:pt x="2" y="178"/>
                </a:moveTo>
                <a:cubicBezTo>
                  <a:pt x="1" y="178"/>
                  <a:pt x="0" y="177"/>
                  <a:pt x="0" y="176"/>
                </a:cubicBezTo>
                <a:cubicBezTo>
                  <a:pt x="0" y="176"/>
                  <a:pt x="0" y="176"/>
                  <a:pt x="0" y="176"/>
                </a:cubicBezTo>
                <a:cubicBezTo>
                  <a:pt x="0" y="174"/>
                  <a:pt x="1" y="173"/>
                  <a:pt x="2" y="173"/>
                </a:cubicBezTo>
                <a:cubicBezTo>
                  <a:pt x="4" y="173"/>
                  <a:pt x="5" y="174"/>
                  <a:pt x="5" y="176"/>
                </a:cubicBezTo>
                <a:cubicBezTo>
                  <a:pt x="5" y="176"/>
                  <a:pt x="5" y="176"/>
                  <a:pt x="5" y="176"/>
                </a:cubicBezTo>
                <a:cubicBezTo>
                  <a:pt x="5" y="177"/>
                  <a:pt x="4" y="178"/>
                  <a:pt x="2" y="178"/>
                </a:cubicBezTo>
                <a:close/>
              </a:path>
            </a:pathLst>
          </a:custGeom>
          <a:solidFill>
            <a:srgbClr val="979797"/>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672" name="Freeform 35">
            <a:extLst>
              <a:ext uri="{FF2B5EF4-FFF2-40B4-BE49-F238E27FC236}">
                <a16:creationId xmlns:a16="http://schemas.microsoft.com/office/drawing/2014/main" id="{6A95D4AC-3814-A991-B421-09E464B922A0}"/>
              </a:ext>
            </a:extLst>
          </p:cNvPr>
          <p:cNvSpPr>
            <a:spLocks noEditPoints="1"/>
          </p:cNvSpPr>
          <p:nvPr/>
        </p:nvSpPr>
        <p:spPr bwMode="auto">
          <a:xfrm>
            <a:off x="8283416" y="3936206"/>
            <a:ext cx="138112" cy="161925"/>
          </a:xfrm>
          <a:custGeom>
            <a:avLst/>
            <a:gdLst/>
            <a:ahLst/>
            <a:cxnLst>
              <a:cxn ang="0">
                <a:pos x="37" y="21"/>
              </a:cxn>
              <a:cxn ang="0">
                <a:pos x="35" y="30"/>
              </a:cxn>
              <a:cxn ang="0">
                <a:pos x="31" y="37"/>
              </a:cxn>
              <a:cxn ang="0">
                <a:pos x="26" y="41"/>
              </a:cxn>
              <a:cxn ang="0">
                <a:pos x="18" y="43"/>
              </a:cxn>
              <a:cxn ang="0">
                <a:pos x="11" y="41"/>
              </a:cxn>
              <a:cxn ang="0">
                <a:pos x="5" y="37"/>
              </a:cxn>
              <a:cxn ang="0">
                <a:pos x="2" y="30"/>
              </a:cxn>
              <a:cxn ang="0">
                <a:pos x="0" y="21"/>
              </a:cxn>
              <a:cxn ang="0">
                <a:pos x="2" y="13"/>
              </a:cxn>
              <a:cxn ang="0">
                <a:pos x="5" y="6"/>
              </a:cxn>
              <a:cxn ang="0">
                <a:pos x="11" y="1"/>
              </a:cxn>
              <a:cxn ang="0">
                <a:pos x="18" y="0"/>
              </a:cxn>
              <a:cxn ang="0">
                <a:pos x="26" y="1"/>
              </a:cxn>
              <a:cxn ang="0">
                <a:pos x="31" y="6"/>
              </a:cxn>
              <a:cxn ang="0">
                <a:pos x="35" y="13"/>
              </a:cxn>
              <a:cxn ang="0">
                <a:pos x="37" y="21"/>
              </a:cxn>
              <a:cxn ang="0">
                <a:pos x="29" y="21"/>
              </a:cxn>
              <a:cxn ang="0">
                <a:pos x="28" y="16"/>
              </a:cxn>
              <a:cxn ang="0">
                <a:pos x="26" y="11"/>
              </a:cxn>
              <a:cxn ang="0">
                <a:pos x="23" y="8"/>
              </a:cxn>
              <a:cxn ang="0">
                <a:pos x="18" y="7"/>
              </a:cxn>
              <a:cxn ang="0">
                <a:pos x="14" y="8"/>
              </a:cxn>
              <a:cxn ang="0">
                <a:pos x="11" y="11"/>
              </a:cxn>
              <a:cxn ang="0">
                <a:pos x="9" y="16"/>
              </a:cxn>
              <a:cxn ang="0">
                <a:pos x="8" y="21"/>
              </a:cxn>
              <a:cxn ang="0">
                <a:pos x="9" y="27"/>
              </a:cxn>
              <a:cxn ang="0">
                <a:pos x="11" y="32"/>
              </a:cxn>
              <a:cxn ang="0">
                <a:pos x="14" y="35"/>
              </a:cxn>
              <a:cxn ang="0">
                <a:pos x="18" y="36"/>
              </a:cxn>
              <a:cxn ang="0">
                <a:pos x="23" y="35"/>
              </a:cxn>
              <a:cxn ang="0">
                <a:pos x="26" y="32"/>
              </a:cxn>
              <a:cxn ang="0">
                <a:pos x="28" y="27"/>
              </a:cxn>
              <a:cxn ang="0">
                <a:pos x="29" y="21"/>
              </a:cxn>
            </a:cxnLst>
            <a:rect l="0" t="0" r="r" b="b"/>
            <a:pathLst>
              <a:path w="37" h="43">
                <a:moveTo>
                  <a:pt x="37" y="21"/>
                </a:moveTo>
                <a:cubicBezTo>
                  <a:pt x="37" y="25"/>
                  <a:pt x="36" y="27"/>
                  <a:pt x="35" y="30"/>
                </a:cubicBezTo>
                <a:cubicBezTo>
                  <a:pt x="34" y="33"/>
                  <a:pt x="33" y="35"/>
                  <a:pt x="31" y="37"/>
                </a:cubicBezTo>
                <a:cubicBezTo>
                  <a:pt x="30" y="39"/>
                  <a:pt x="28" y="40"/>
                  <a:pt x="26" y="41"/>
                </a:cubicBezTo>
                <a:cubicBezTo>
                  <a:pt x="23" y="43"/>
                  <a:pt x="21" y="43"/>
                  <a:pt x="18" y="43"/>
                </a:cubicBezTo>
                <a:cubicBezTo>
                  <a:pt x="16" y="43"/>
                  <a:pt x="13" y="43"/>
                  <a:pt x="11" y="41"/>
                </a:cubicBezTo>
                <a:cubicBezTo>
                  <a:pt x="9" y="40"/>
                  <a:pt x="7" y="39"/>
                  <a:pt x="5" y="37"/>
                </a:cubicBezTo>
                <a:cubicBezTo>
                  <a:pt x="4" y="35"/>
                  <a:pt x="2" y="33"/>
                  <a:pt x="2" y="30"/>
                </a:cubicBezTo>
                <a:cubicBezTo>
                  <a:pt x="1" y="27"/>
                  <a:pt x="0" y="25"/>
                  <a:pt x="0" y="21"/>
                </a:cubicBezTo>
                <a:cubicBezTo>
                  <a:pt x="0" y="18"/>
                  <a:pt x="1" y="15"/>
                  <a:pt x="2" y="13"/>
                </a:cubicBezTo>
                <a:cubicBezTo>
                  <a:pt x="2" y="10"/>
                  <a:pt x="4" y="8"/>
                  <a:pt x="5" y="6"/>
                </a:cubicBezTo>
                <a:cubicBezTo>
                  <a:pt x="7" y="4"/>
                  <a:pt x="9" y="2"/>
                  <a:pt x="11" y="1"/>
                </a:cubicBezTo>
                <a:cubicBezTo>
                  <a:pt x="13" y="0"/>
                  <a:pt x="16" y="0"/>
                  <a:pt x="18" y="0"/>
                </a:cubicBezTo>
                <a:cubicBezTo>
                  <a:pt x="21" y="0"/>
                  <a:pt x="23" y="0"/>
                  <a:pt x="26" y="1"/>
                </a:cubicBezTo>
                <a:cubicBezTo>
                  <a:pt x="28" y="2"/>
                  <a:pt x="30" y="4"/>
                  <a:pt x="31" y="6"/>
                </a:cubicBezTo>
                <a:cubicBezTo>
                  <a:pt x="33" y="8"/>
                  <a:pt x="34" y="10"/>
                  <a:pt x="35" y="13"/>
                </a:cubicBezTo>
                <a:cubicBezTo>
                  <a:pt x="36" y="15"/>
                  <a:pt x="37" y="18"/>
                  <a:pt x="37" y="21"/>
                </a:cubicBezTo>
                <a:close/>
                <a:moveTo>
                  <a:pt x="29" y="21"/>
                </a:moveTo>
                <a:cubicBezTo>
                  <a:pt x="29" y="19"/>
                  <a:pt x="28" y="17"/>
                  <a:pt x="28" y="16"/>
                </a:cubicBezTo>
                <a:cubicBezTo>
                  <a:pt x="27" y="14"/>
                  <a:pt x="27" y="12"/>
                  <a:pt x="26" y="11"/>
                </a:cubicBezTo>
                <a:cubicBezTo>
                  <a:pt x="25" y="10"/>
                  <a:pt x="24" y="9"/>
                  <a:pt x="23" y="8"/>
                </a:cubicBezTo>
                <a:cubicBezTo>
                  <a:pt x="21" y="7"/>
                  <a:pt x="20" y="7"/>
                  <a:pt x="18" y="7"/>
                </a:cubicBezTo>
                <a:cubicBezTo>
                  <a:pt x="17" y="7"/>
                  <a:pt x="15" y="7"/>
                  <a:pt x="14" y="8"/>
                </a:cubicBezTo>
                <a:cubicBezTo>
                  <a:pt x="13" y="9"/>
                  <a:pt x="12" y="10"/>
                  <a:pt x="11" y="11"/>
                </a:cubicBezTo>
                <a:cubicBezTo>
                  <a:pt x="10" y="12"/>
                  <a:pt x="9" y="14"/>
                  <a:pt x="9" y="16"/>
                </a:cubicBezTo>
                <a:cubicBezTo>
                  <a:pt x="8" y="17"/>
                  <a:pt x="8" y="19"/>
                  <a:pt x="8" y="21"/>
                </a:cubicBezTo>
                <a:cubicBezTo>
                  <a:pt x="8" y="24"/>
                  <a:pt x="8" y="26"/>
                  <a:pt x="9" y="27"/>
                </a:cubicBezTo>
                <a:cubicBezTo>
                  <a:pt x="9" y="29"/>
                  <a:pt x="10" y="31"/>
                  <a:pt x="11" y="32"/>
                </a:cubicBezTo>
                <a:cubicBezTo>
                  <a:pt x="12" y="33"/>
                  <a:pt x="13" y="34"/>
                  <a:pt x="14" y="35"/>
                </a:cubicBezTo>
                <a:cubicBezTo>
                  <a:pt x="15" y="35"/>
                  <a:pt x="17" y="36"/>
                  <a:pt x="18" y="36"/>
                </a:cubicBezTo>
                <a:cubicBezTo>
                  <a:pt x="20" y="36"/>
                  <a:pt x="21" y="35"/>
                  <a:pt x="23" y="35"/>
                </a:cubicBezTo>
                <a:cubicBezTo>
                  <a:pt x="24" y="34"/>
                  <a:pt x="25" y="33"/>
                  <a:pt x="26" y="32"/>
                </a:cubicBezTo>
                <a:cubicBezTo>
                  <a:pt x="27" y="31"/>
                  <a:pt x="27" y="29"/>
                  <a:pt x="28" y="27"/>
                </a:cubicBezTo>
                <a:cubicBezTo>
                  <a:pt x="28" y="26"/>
                  <a:pt x="29" y="24"/>
                  <a:pt x="29" y="21"/>
                </a:cubicBezTo>
                <a:close/>
              </a:path>
            </a:pathLst>
          </a:custGeom>
          <a:solidFill>
            <a:srgbClr val="FFFFFF"/>
          </a:solidFill>
          <a:ln w="9525">
            <a:noFill/>
            <a:rou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23294142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CDEB854-C20C-526A-1D9A-210E0ECB134B}"/>
              </a:ext>
            </a:extLst>
          </p:cNvPr>
          <p:cNvSpPr/>
          <p:nvPr/>
        </p:nvSpPr>
        <p:spPr>
          <a:xfrm>
            <a:off x="5596271" y="2359152"/>
            <a:ext cx="2347577" cy="234757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436EF6A-1ABE-208D-FC07-F2BCA95FB160}"/>
              </a:ext>
            </a:extLst>
          </p:cNvPr>
          <p:cNvSpPr txBox="1"/>
          <p:nvPr/>
        </p:nvSpPr>
        <p:spPr>
          <a:xfrm>
            <a:off x="1641784" y="2631057"/>
            <a:ext cx="4188273" cy="715581"/>
          </a:xfrm>
          <a:prstGeom prst="rect">
            <a:avLst/>
          </a:prstGeom>
          <a:noFill/>
        </p:spPr>
        <p:txBody>
          <a:bodyPr wrap="square" rtlCol="0">
            <a:spAutoFit/>
          </a:bodyPr>
          <a:lstStyle/>
          <a:p>
            <a:pPr algn="ctr"/>
            <a:r>
              <a:rPr lang="en-US" altLang="zh-CN" sz="4050" b="1" dirty="0">
                <a:solidFill>
                  <a:srgbClr val="2F5597"/>
                </a:solidFill>
                <a:latin typeface="思源黑体 CN Heavy" panose="020B0A00000000000000" pitchFamily="34" charset="-122"/>
                <a:ea typeface="思源黑体 CN Heavy" panose="020B0A00000000000000" pitchFamily="34" charset="-122"/>
              </a:rPr>
              <a:t>MIMO Model</a:t>
            </a:r>
            <a:endParaRPr lang="zh-CN" altLang="en-US" sz="4050" b="1" dirty="0">
              <a:solidFill>
                <a:srgbClr val="2F5597"/>
              </a:solidFill>
              <a:latin typeface="思源黑体 CN Heavy" panose="020B0A00000000000000" pitchFamily="34" charset="-122"/>
              <a:ea typeface="思源黑体 CN Heavy" panose="020B0A00000000000000" pitchFamily="34" charset="-122"/>
            </a:endParaRPr>
          </a:p>
        </p:txBody>
      </p:sp>
      <p:sp>
        <p:nvSpPr>
          <p:cNvPr id="8"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8E239A1-7D33-C658-BA60-85D25D3FCC20}"/>
              </a:ext>
            </a:extLst>
          </p:cNvPr>
          <p:cNvSpPr txBox="1"/>
          <p:nvPr/>
        </p:nvSpPr>
        <p:spPr>
          <a:xfrm>
            <a:off x="6330801" y="2302584"/>
            <a:ext cx="1012692"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3</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Tree>
    <p:extLst>
      <p:ext uri="{BB962C8B-B14F-4D97-AF65-F5344CB8AC3E}">
        <p14:creationId xmlns:p14="http://schemas.microsoft.com/office/powerpoint/2010/main" val="8218344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D8C4F44-722A-FA1B-64FA-85793D058357}"/>
                  </a:ext>
                </a:extLst>
              </p:cNvPr>
              <p:cNvSpPr txBox="1"/>
              <p:nvPr/>
            </p:nvSpPr>
            <p:spPr>
              <a:xfrm>
                <a:off x="7121179" y="4225750"/>
                <a:ext cx="2394433" cy="383310"/>
              </a:xfrm>
              <a:prstGeom prst="rect">
                <a:avLst/>
              </a:prstGeom>
              <a:noFill/>
            </p:spPr>
            <p:txBody>
              <a:bodyPr wrap="square" rtlCol="0">
                <a:spAutoFit/>
              </a:bodyPr>
              <a:lstStyle/>
              <a:p>
                <a:pPr>
                  <a:defRPr/>
                </a:pPr>
                <a:r>
                  <a:rPr lang="en-US" sz="1500" kern="100" dirty="0">
                    <a:solidFill>
                      <a:srgbClr val="820C17"/>
                    </a:solidFill>
                    <a:latin typeface="思源黑体 CN Medium" panose="020B0600000000000000" pitchFamily="34" charset="-122"/>
                    <a:ea typeface="思源黑体 CN Medium" panose="020B0600000000000000" pitchFamily="34" charset="-122"/>
                    <a:cs typeface="Times New Roman" panose="02020603050405020304" pitchFamily="18" charset="0"/>
                  </a:rPr>
                  <a:t> </a:t>
                </a:r>
                <a14:m>
                  <m:oMath xmlns:m="http://schemas.openxmlformats.org/officeDocument/2006/math">
                    <m:sSup>
                      <m:sSupPr>
                        <m:ctrlP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ctrlPr>
                      </m:sSupPr>
                      <m:e>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𝑝</m:t>
                        </m:r>
                      </m:e>
                      <m:sup>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𝑜𝑝𝑡</m:t>
                        </m:r>
                      </m:sup>
                    </m:sSup>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m:t>
                    </m:r>
                    <m:sSub>
                      <m:sSubPr>
                        <m:ctrlP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ctrlPr>
                      </m:sSubPr>
                      <m:e>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𝑚𝑖𝑛</m:t>
                        </m:r>
                      </m:e>
                      <m:sub>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𝑗</m:t>
                        </m:r>
                        <m:r>
                          <a:rPr lang="en-US" sz="1500" i="1" kern="100">
                            <a:solidFill>
                              <a:srgbClr val="820C17"/>
                            </a:solidFill>
                            <a:latin typeface="Cambria Math" panose="02040503050406030204" pitchFamily="18" charset="0"/>
                            <a:ea typeface="Cambria Math" panose="02040503050406030204" pitchFamily="18" charset="0"/>
                            <a:cs typeface="Times New Roman" panose="02020603050405020304" pitchFamily="18" charset="0"/>
                          </a:rPr>
                          <m:t>∈</m:t>
                        </m:r>
                        <m:r>
                          <a:rPr lang="en-US" sz="1500" i="1" kern="100">
                            <a:solidFill>
                              <a:srgbClr val="820C17"/>
                            </a:solidFill>
                            <a:latin typeface="Cambria Math" panose="02040503050406030204" pitchFamily="18" charset="0"/>
                            <a:ea typeface="Cambria Math" panose="02040503050406030204" pitchFamily="18" charset="0"/>
                            <a:cs typeface="Times New Roman" panose="02020603050405020304" pitchFamily="18" charset="0"/>
                          </a:rPr>
                          <m:t>𝑄</m:t>
                        </m:r>
                      </m:sub>
                    </m:sSub>
                    <m:nary>
                      <m:naryPr>
                        <m:chr m:val="∑"/>
                        <m:ctrlP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ctrlPr>
                      </m:naryPr>
                      <m:sub>
                        <m:r>
                          <m:rPr>
                            <m:brk m:alnAt="23"/>
                          </m:rP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𝑡</m:t>
                        </m:r>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=1</m:t>
                        </m:r>
                      </m:sub>
                      <m:sup>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𝑇</m:t>
                        </m:r>
                      </m:sup>
                      <m:e>
                        <m:sSubSup>
                          <m:sSubSupPr>
                            <m:ctrlP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ctrlPr>
                          </m:sSubSupPr>
                          <m:e>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𝑝</m:t>
                            </m:r>
                          </m:e>
                          <m:sub>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𝑡</m:t>
                            </m:r>
                          </m:sub>
                          <m:sup>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𝑗</m:t>
                            </m:r>
                          </m:sup>
                        </m:sSubSup>
                      </m:e>
                    </m:nary>
                  </m:oMath>
                </a14:m>
                <a:endParaRPr lang="zh-CN" altLang="en-US" sz="1500" kern="100" dirty="0">
                  <a:solidFill>
                    <a:srgbClr val="820C17"/>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mc:Choice>
        <mc:Fallback xmlns="">
          <p:sp>
            <p:nvSpPr>
              <p:cNvPr id="6" name="文本框 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D8C4F44-722A-FA1B-64FA-85793D058357}"/>
                  </a:ext>
                </a:extLst>
              </p:cNvPr>
              <p:cNvSpPr txBox="1">
                <a:spLocks noRot="1" noChangeAspect="1" noMove="1" noResize="1" noEditPoints="1" noAdjustHandles="1" noChangeArrowheads="1" noChangeShapeType="1" noTextEdit="1"/>
              </p:cNvSpPr>
              <p:nvPr/>
            </p:nvSpPr>
            <p:spPr>
              <a:xfrm>
                <a:off x="7121179" y="4225750"/>
                <a:ext cx="2394433" cy="383310"/>
              </a:xfrm>
              <a:prstGeom prst="rect">
                <a:avLst/>
              </a:prstGeom>
              <a:blipFill>
                <a:blip r:embed="rId3"/>
                <a:stretch>
                  <a:fillRect t="-82540" b="-1412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矩形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0A99070-FD74-9D62-960F-C42EF13E5C3D}"/>
                  </a:ext>
                </a:extLst>
              </p:cNvPr>
              <p:cNvSpPr/>
              <p:nvPr/>
            </p:nvSpPr>
            <p:spPr>
              <a:xfrm>
                <a:off x="6808272" y="4744643"/>
                <a:ext cx="2332944" cy="870944"/>
              </a:xfrm>
              <a:prstGeom prst="rect">
                <a:avLst/>
              </a:prstGeom>
            </p:spPr>
            <p:txBody>
              <a:bodyPr wrap="square">
                <a:spAutoFit/>
              </a:bodyPr>
              <a:lstStyle/>
              <a:p>
                <a:pPr defTabSz="685783" eaLnBrk="0" hangingPunct="0"/>
                <a14:m>
                  <m:oMath xmlns:m="http://schemas.openxmlformats.org/officeDocument/2006/math">
                    <m:sSup>
                      <m:sSupPr>
                        <m:ctrlPr>
                          <a:rPr lang="en-US" sz="1200" i="1" kern="100" smtClean="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ctrlPr>
                      </m:sSupPr>
                      <m:e>
                        <m:r>
                          <a:rPr lang="en-US" sz="12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𝑝</m:t>
                        </m:r>
                      </m:e>
                      <m:sup>
                        <m:r>
                          <a:rPr lang="en-US" sz="12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𝑜𝑝𝑡</m:t>
                        </m:r>
                      </m:sup>
                    </m:sSup>
                  </m:oMath>
                </a14:m>
                <a:r>
                  <a:rPr lang="en-US" altLang="en-US" sz="1200" dirty="0">
                    <a:solidFill>
                      <a:schemeClr val="accent1"/>
                    </a:solidFill>
                    <a:latin typeface="Söhne"/>
                  </a:rPr>
                  <a:t>: optimal transmit power, </a:t>
                </a:r>
              </a:p>
              <a:p>
                <a:pPr defTabSz="685783" eaLnBrk="0" hangingPunct="0"/>
                <a14:m>
                  <m:oMath xmlns:m="http://schemas.openxmlformats.org/officeDocument/2006/math">
                    <m:sSubSup>
                      <m:sSubSupPr>
                        <m:ctrlPr>
                          <a:rPr lang="en-US" sz="1200" i="1" kern="100" smtClean="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ctrlPr>
                      </m:sSubSupPr>
                      <m:e>
                        <m:r>
                          <a:rPr lang="en-US" sz="1200" b="0" i="1" kern="100" smtClean="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𝑝</m:t>
                        </m:r>
                      </m:e>
                      <m:sub>
                        <m:r>
                          <a:rPr lang="en-US" sz="1200" b="0" i="1" kern="100" smtClean="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𝑡</m:t>
                        </m:r>
                      </m:sub>
                      <m:sup>
                        <m:r>
                          <a:rPr lang="en-US" sz="1200" b="0" i="1" kern="100" smtClean="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𝑗</m:t>
                        </m:r>
                      </m:sup>
                    </m:sSubSup>
                  </m:oMath>
                </a14:m>
                <a:r>
                  <a:rPr lang="en-US" altLang="zh-CN" sz="1200" dirty="0">
                    <a:solidFill>
                      <a:schemeClr val="accent1"/>
                    </a:solidFill>
                  </a:rPr>
                  <a:t>: Transmit power for specific symbol </a:t>
                </a:r>
                <a14:m>
                  <m:oMath xmlns:m="http://schemas.openxmlformats.org/officeDocument/2006/math">
                    <m:sSub>
                      <m:sSubPr>
                        <m:ctrlPr>
                          <a:rPr lang="en-US" altLang="zh-CN" sz="1200" i="1" smtClean="0">
                            <a:solidFill>
                              <a:schemeClr val="accent1"/>
                            </a:solidFill>
                            <a:latin typeface="Cambria Math" panose="02040503050406030204" pitchFamily="18" charset="0"/>
                          </a:rPr>
                        </m:ctrlPr>
                      </m:sSubPr>
                      <m:e>
                        <m:r>
                          <a:rPr lang="en-US" altLang="zh-CN" sz="1200" b="0" i="1" smtClean="0">
                            <a:solidFill>
                              <a:schemeClr val="accent1"/>
                            </a:solidFill>
                            <a:latin typeface="Cambria Math" panose="02040503050406030204" pitchFamily="18" charset="0"/>
                          </a:rPr>
                          <m:t>𝑥</m:t>
                        </m:r>
                      </m:e>
                      <m:sub>
                        <m:r>
                          <a:rPr lang="en-US" altLang="zh-CN" sz="1200" b="0" i="1" smtClean="0">
                            <a:solidFill>
                              <a:schemeClr val="accent1"/>
                            </a:solidFill>
                            <a:latin typeface="Cambria Math" panose="02040503050406030204" pitchFamily="18" charset="0"/>
                          </a:rPr>
                          <m:t>𝑡</m:t>
                        </m:r>
                      </m:sub>
                    </m:sSub>
                  </m:oMath>
                </a14:m>
                <a:endParaRPr lang="en-US" altLang="zh-CN" sz="1200" dirty="0">
                  <a:solidFill>
                    <a:schemeClr val="accent1"/>
                  </a:solidFill>
                </a:endParaRPr>
              </a:p>
              <a:p>
                <a:pPr defTabSz="685783" eaLnBrk="0" hangingPunct="0"/>
                <a:endParaRPr lang="en-US" altLang="zh-CN" sz="1200" dirty="0">
                  <a:solidFill>
                    <a:schemeClr val="accent1"/>
                  </a:solidFill>
                </a:endParaRPr>
              </a:p>
            </p:txBody>
          </p:sp>
        </mc:Choice>
        <mc:Fallback>
          <p:sp>
            <p:nvSpPr>
              <p:cNvPr id="7" name="矩形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0A99070-FD74-9D62-960F-C42EF13E5C3D}"/>
                  </a:ext>
                </a:extLst>
              </p:cNvPr>
              <p:cNvSpPr>
                <a:spLocks noRot="1" noChangeAspect="1" noMove="1" noResize="1" noEditPoints="1" noAdjustHandles="1" noChangeArrowheads="1" noChangeShapeType="1" noTextEdit="1"/>
              </p:cNvSpPr>
              <p:nvPr/>
            </p:nvSpPr>
            <p:spPr>
              <a:xfrm>
                <a:off x="6808272" y="4744643"/>
                <a:ext cx="2332944" cy="870944"/>
              </a:xfrm>
              <a:prstGeom prst="rect">
                <a:avLst/>
              </a:prstGeom>
              <a:blipFill>
                <a:blip r:embed="rId4"/>
                <a:stretch>
                  <a:fillRect l="-261"/>
                </a:stretch>
              </a:blipFill>
            </p:spPr>
            <p:txBody>
              <a:bodyPr/>
              <a:lstStyle/>
              <a:p>
                <a:r>
                  <a:rPr lang="en-US">
                    <a:noFill/>
                  </a:rPr>
                  <a:t> </a:t>
                </a:r>
              </a:p>
            </p:txBody>
          </p:sp>
        </mc:Fallback>
      </mc:AlternateContent>
      <p:pic>
        <p:nvPicPr>
          <p:cNvPr id="24" name="Picture 4" descr="Rateless Space Time Block Code for Massive MIMO Systems">
            <a:extLst>
              <a:ext uri="{FF2B5EF4-FFF2-40B4-BE49-F238E27FC236}">
                <a16:creationId xmlns:a16="http://schemas.microsoft.com/office/drawing/2014/main" id="{8D304E60-C1FC-74D9-CD10-74DB965258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558" y="1136211"/>
            <a:ext cx="4320884" cy="3277537"/>
          </a:xfrm>
          <a:prstGeom prst="rect">
            <a:avLst/>
          </a:prstGeom>
          <a:solidFill>
            <a:srgbClr val="E5E5E5"/>
          </a:solidFill>
        </p:spPr>
      </p:pic>
      <p:sp>
        <p:nvSpPr>
          <p:cNvPr id="38" name="任意多边形 1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74E8B857-027F-5591-625F-6E5666925795}"/>
              </a:ext>
            </a:extLst>
          </p:cNvPr>
          <p:cNvSpPr/>
          <p:nvPr/>
        </p:nvSpPr>
        <p:spPr>
          <a:xfrm flipV="1">
            <a:off x="5206482" y="4047564"/>
            <a:ext cx="1601790" cy="563162"/>
          </a:xfrm>
          <a:custGeom>
            <a:avLst/>
            <a:gdLst>
              <a:gd name="connsiteX0" fmla="*/ 1764631 w 1764631"/>
              <a:gd name="connsiteY0" fmla="*/ 0 h 1235242"/>
              <a:gd name="connsiteX1" fmla="*/ 0 w 1764631"/>
              <a:gd name="connsiteY1" fmla="*/ 0 h 1235242"/>
              <a:gd name="connsiteX2" fmla="*/ 0 w 1764631"/>
              <a:gd name="connsiteY2" fmla="*/ 1235242 h 1235242"/>
            </a:gdLst>
            <a:ahLst/>
            <a:cxnLst>
              <a:cxn ang="0">
                <a:pos x="connsiteX0" y="connsiteY0"/>
              </a:cxn>
              <a:cxn ang="0">
                <a:pos x="connsiteX1" y="connsiteY1"/>
              </a:cxn>
              <a:cxn ang="0">
                <a:pos x="connsiteX2" y="connsiteY2"/>
              </a:cxn>
            </a:cxnLst>
            <a:rect l="l" t="t" r="r" b="b"/>
            <a:pathLst>
              <a:path w="1764631" h="1235242">
                <a:moveTo>
                  <a:pt x="1764631" y="0"/>
                </a:moveTo>
                <a:lnTo>
                  <a:pt x="0" y="0"/>
                </a:lnTo>
                <a:lnTo>
                  <a:pt x="0" y="1235242"/>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39"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ADB518B-4C0E-9B44-074C-C72C9C52F563}"/>
              </a:ext>
            </a:extLst>
          </p:cNvPr>
          <p:cNvSpPr/>
          <p:nvPr/>
        </p:nvSpPr>
        <p:spPr>
          <a:xfrm flipH="1">
            <a:off x="6939148" y="4329145"/>
            <a:ext cx="253007" cy="219887"/>
          </a:xfrm>
          <a:prstGeom prst="ellipse">
            <a:avLst/>
          </a:prstGeom>
          <a:solidFill>
            <a:srgbClr val="B41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1"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C416DC7-BAD0-C616-2FD2-5EE7E4011D84}"/>
              </a:ext>
            </a:extLst>
          </p:cNvPr>
          <p:cNvSpPr txBox="1"/>
          <p:nvPr/>
        </p:nvSpPr>
        <p:spPr>
          <a:xfrm>
            <a:off x="6905408" y="4232527"/>
            <a:ext cx="356893" cy="415498"/>
          </a:xfrm>
          <a:prstGeom prst="rect">
            <a:avLst/>
          </a:prstGeom>
          <a:noFill/>
        </p:spPr>
        <p:txBody>
          <a:bodyPr wrap="square" rtlCol="0">
            <a:spAutoFit/>
          </a:bodyPr>
          <a:lstStyle/>
          <a:p>
            <a:r>
              <a:rPr lang="en-US" altLang="zh-CN" sz="21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2</a:t>
            </a:r>
            <a:endParaRPr lang="zh-CN" altLang="en-US" sz="12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52"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61B3F72-3F4C-1EC7-2972-8E433336BCB2}"/>
              </a:ext>
            </a:extLst>
          </p:cNvPr>
          <p:cNvSpPr/>
          <p:nvPr/>
        </p:nvSpPr>
        <p:spPr>
          <a:xfrm>
            <a:off x="40084" y="2164364"/>
            <a:ext cx="2480117" cy="1274260"/>
          </a:xfrm>
          <a:prstGeom prst="rect">
            <a:avLst/>
          </a:prstGeom>
        </p:spPr>
        <p:txBody>
          <a:bodyPr wrap="square">
            <a:spAutoFit/>
          </a:bodyPr>
          <a:lstStyle/>
          <a:p>
            <a:pPr>
              <a:lnSpc>
                <a:spcPct val="150000"/>
              </a:lnSpc>
            </a:pPr>
            <a:r>
              <a:rPr lang="en-US" sz="1050" dirty="0">
                <a:solidFill>
                  <a:schemeClr val="accent1"/>
                </a:solidFill>
              </a:rPr>
              <a:t>This model has a single base station with T transmit antennas. On both the receiver and transmitter sides, it is assumed that full knowledge of channel status information exists. </a:t>
            </a:r>
            <a:endParaRPr lang="en-US" altLang="zh-CN" sz="1050" dirty="0">
              <a:solidFill>
                <a:schemeClr val="accent1"/>
              </a:solidFill>
            </a:endParaRPr>
          </a:p>
        </p:txBody>
      </p:sp>
      <p:sp>
        <p:nvSpPr>
          <p:cNvPr id="54" name="任意多边形 1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258AFF4-6293-E09A-F394-938C1F328F71}"/>
              </a:ext>
            </a:extLst>
          </p:cNvPr>
          <p:cNvSpPr/>
          <p:nvPr/>
        </p:nvSpPr>
        <p:spPr>
          <a:xfrm rot="5400000" flipV="1">
            <a:off x="1308867" y="980860"/>
            <a:ext cx="296928" cy="1691177"/>
          </a:xfrm>
          <a:custGeom>
            <a:avLst/>
            <a:gdLst>
              <a:gd name="connsiteX0" fmla="*/ 1764631 w 1764631"/>
              <a:gd name="connsiteY0" fmla="*/ 0 h 1235242"/>
              <a:gd name="connsiteX1" fmla="*/ 0 w 1764631"/>
              <a:gd name="connsiteY1" fmla="*/ 0 h 1235242"/>
              <a:gd name="connsiteX2" fmla="*/ 0 w 1764631"/>
              <a:gd name="connsiteY2" fmla="*/ 1235242 h 1235242"/>
            </a:gdLst>
            <a:ahLst/>
            <a:cxnLst>
              <a:cxn ang="0">
                <a:pos x="connsiteX0" y="connsiteY0"/>
              </a:cxn>
              <a:cxn ang="0">
                <a:pos x="connsiteX1" y="connsiteY1"/>
              </a:cxn>
              <a:cxn ang="0">
                <a:pos x="connsiteX2" y="connsiteY2"/>
              </a:cxn>
            </a:cxnLst>
            <a:rect l="l" t="t" r="r" b="b"/>
            <a:pathLst>
              <a:path w="1764631" h="1235242">
                <a:moveTo>
                  <a:pt x="1764631" y="0"/>
                </a:moveTo>
                <a:lnTo>
                  <a:pt x="0" y="0"/>
                </a:lnTo>
                <a:lnTo>
                  <a:pt x="0" y="1235242"/>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5" name="TextBox 54">
            <a:extLst>
              <a:ext uri="{FF2B5EF4-FFF2-40B4-BE49-F238E27FC236}">
                <a16:creationId xmlns:a16="http://schemas.microsoft.com/office/drawing/2014/main" id="{74C11881-A030-E485-3967-E37EBBC47656}"/>
              </a:ext>
            </a:extLst>
          </p:cNvPr>
          <p:cNvSpPr txBox="1"/>
          <p:nvPr/>
        </p:nvSpPr>
        <p:spPr bwMode="auto">
          <a:xfrm>
            <a:off x="398784" y="1974911"/>
            <a:ext cx="960284" cy="276999"/>
          </a:xfrm>
          <a:prstGeom prst="rect">
            <a:avLst/>
          </a:prstGeom>
          <a:noFill/>
          <a:ln w="9525">
            <a:noFill/>
            <a:miter lim="800000"/>
            <a:headEnd/>
            <a:tailEnd/>
          </a:ln>
        </p:spPr>
        <p:txBody>
          <a:bodyPr wrap="square" lIns="0" tIns="0" rIns="0" bIns="0" rtlCol="0">
            <a:spAutoFit/>
          </a:bodyPr>
          <a:lstStyle/>
          <a:p>
            <a:pPr algn="r" eaLnBrk="0" hangingPunct="0">
              <a:spcBef>
                <a:spcPct val="20000"/>
              </a:spcBef>
              <a:buClr>
                <a:schemeClr val="tx1"/>
              </a:buClr>
            </a:pPr>
            <a:r>
              <a:rPr lang="en-US" sz="1800" dirty="0">
                <a:solidFill>
                  <a:srgbClr val="0D02E0"/>
                </a:solidFill>
              </a:rPr>
              <a:t>Model</a:t>
            </a:r>
          </a:p>
        </p:txBody>
      </p:sp>
      <p:sp>
        <p:nvSpPr>
          <p:cNvPr id="56"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C8CE7CB-8A75-27BA-F1C7-BBF6A5B7AB5A}"/>
              </a:ext>
            </a:extLst>
          </p:cNvPr>
          <p:cNvSpPr/>
          <p:nvPr/>
        </p:nvSpPr>
        <p:spPr>
          <a:xfrm flipH="1">
            <a:off x="398785" y="2012141"/>
            <a:ext cx="253007" cy="219887"/>
          </a:xfrm>
          <a:prstGeom prst="ellipse">
            <a:avLst/>
          </a:prstGeom>
          <a:solidFill>
            <a:srgbClr val="0D0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8"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2465574-3A3A-FAD4-BE52-060EF0AF0DF1}"/>
              </a:ext>
            </a:extLst>
          </p:cNvPr>
          <p:cNvSpPr txBox="1"/>
          <p:nvPr/>
        </p:nvSpPr>
        <p:spPr>
          <a:xfrm>
            <a:off x="367748" y="1909053"/>
            <a:ext cx="430015" cy="415498"/>
          </a:xfrm>
          <a:prstGeom prst="rect">
            <a:avLst/>
          </a:prstGeom>
          <a:noFill/>
        </p:spPr>
        <p:txBody>
          <a:bodyPr wrap="square" rtlCol="0">
            <a:spAutoFit/>
          </a:bodyPr>
          <a:lstStyle/>
          <a:p>
            <a:r>
              <a:rPr lang="en-US" altLang="zh-CN" sz="21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1</a:t>
            </a:r>
            <a:endParaRPr lang="zh-CN" altLang="en-US" sz="12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2" name="Title 3">
            <a:extLst>
              <a:ext uri="{FF2B5EF4-FFF2-40B4-BE49-F238E27FC236}">
                <a16:creationId xmlns:a16="http://schemas.microsoft.com/office/drawing/2014/main" id="{79B6D3D0-ABC7-ED93-51DD-5F0572E832B2}"/>
              </a:ext>
            </a:extLst>
          </p:cNvPr>
          <p:cNvSpPr>
            <a:spLocks noGrp="1"/>
          </p:cNvSpPr>
          <p:nvPr>
            <p:ph type="title"/>
          </p:nvPr>
        </p:nvSpPr>
        <p:spPr>
          <a:xfrm>
            <a:off x="3066267" y="468399"/>
            <a:ext cx="5785200" cy="471585"/>
          </a:xfrm>
        </p:spPr>
        <p:txBody>
          <a:bodyPr/>
          <a:lstStyle/>
          <a:p>
            <a:r>
              <a:rPr lang="en-US" dirty="0"/>
              <a:t>Mimo model</a:t>
            </a:r>
          </a:p>
        </p:txBody>
      </p:sp>
    </p:spTree>
    <p:extLst>
      <p:ext uri="{BB962C8B-B14F-4D97-AF65-F5344CB8AC3E}">
        <p14:creationId xmlns:p14="http://schemas.microsoft.com/office/powerpoint/2010/main" val="4353600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DIAGRAM" val="1e1d8175-7c07-4b44-aaca-47ea4d1bda9f"/>
</p:tagLst>
</file>

<file path=ppt/theme/theme1.xml><?xml version="1.0" encoding="utf-8"?>
<a:theme xmlns:a="http://schemas.openxmlformats.org/drawingml/2006/main" name="HIT template 4 3tmpl - FIN-ENG">
  <a:themeElements>
    <a:clrScheme name="MaxiMizeR">
      <a:dk1>
        <a:srgbClr val="9CBB2C"/>
      </a:dk1>
      <a:lt1>
        <a:sysClr val="window" lastClr="FFFFFF"/>
      </a:lt1>
      <a:dk2>
        <a:srgbClr val="234C46"/>
      </a:dk2>
      <a:lt2>
        <a:srgbClr val="EEECE1"/>
      </a:lt2>
      <a:accent1>
        <a:srgbClr val="00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wrap="none"/>
      <a:lstStyle>
        <a:defPPr algn="r" eaLnBrk="0" hangingPunct="0">
          <a:spcBef>
            <a:spcPct val="20000"/>
          </a:spcBef>
          <a:buClr>
            <a:schemeClr val="tx1"/>
          </a:buClr>
          <a:defRPr sz="1500" i="0" dirty="0" smtClean="0">
            <a:solidFill>
              <a:schemeClr val="accent1">
                <a:lumMod val="75000"/>
                <a:lumOff val="25000"/>
              </a:schemeClr>
            </a:solidFill>
          </a:defRPr>
        </a:defPPr>
      </a:lstStyle>
    </a:txDef>
  </a:objectDefaults>
  <a:extraClrSchemeLst/>
</a:theme>
</file>

<file path=ppt/theme/theme2.xml><?xml version="1.0" encoding="utf-8"?>
<a:theme xmlns:a="http://schemas.openxmlformats.org/drawingml/2006/main" name="2_HIT template 4 3tmpl - FIN-ENG">
  <a:themeElements>
    <a:clrScheme name="MaxiMizeR">
      <a:dk1>
        <a:srgbClr val="9CBB2C"/>
      </a:dk1>
      <a:lt1>
        <a:sysClr val="window" lastClr="FFFFFF"/>
      </a:lt1>
      <a:dk2>
        <a:srgbClr val="234C46"/>
      </a:dk2>
      <a:lt2>
        <a:srgbClr val="EEECE1"/>
      </a:lt2>
      <a:accent1>
        <a:srgbClr val="00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sszikus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wrap="none"/>
      <a:lstStyle>
        <a:defPPr algn="r" eaLnBrk="0" hangingPunct="0">
          <a:spcBef>
            <a:spcPct val="20000"/>
          </a:spcBef>
          <a:buClr>
            <a:schemeClr val="tx1"/>
          </a:buClr>
          <a:defRPr sz="1500" i="0" dirty="0" smtClean="0">
            <a:solidFill>
              <a:schemeClr val="accent1">
                <a:lumMod val="75000"/>
                <a:lumOff val="25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39229</TotalTime>
  <Words>1787</Words>
  <Application>Microsoft Office PowerPoint</Application>
  <PresentationFormat>On-screen Show (4:3)</PresentationFormat>
  <Paragraphs>241</Paragraphs>
  <Slides>24</Slides>
  <Notes>16</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24</vt:i4>
      </vt:variant>
    </vt:vector>
  </HeadingPairs>
  <TitlesOfParts>
    <vt:vector size="44" baseType="lpstr">
      <vt:lpstr>Arial</vt:lpstr>
      <vt:lpstr>Arial Nova</vt:lpstr>
      <vt:lpstr>Bebas Neue</vt:lpstr>
      <vt:lpstr>Calibri</vt:lpstr>
      <vt:lpstr>Calibri Light</vt:lpstr>
      <vt:lpstr>Cambria Math</vt:lpstr>
      <vt:lpstr>CambriaMath</vt:lpstr>
      <vt:lpstr>Cascadia Mono SemiLight</vt:lpstr>
      <vt:lpstr>Fira Sans Extra Condensed Light</vt:lpstr>
      <vt:lpstr>Fira Sans Extra Condensed Medium</vt:lpstr>
      <vt:lpstr>Montserrat Medium</vt:lpstr>
      <vt:lpstr>Montserrat SemiBold</vt:lpstr>
      <vt:lpstr>Roboto</vt:lpstr>
      <vt:lpstr>Söhne</vt:lpstr>
      <vt:lpstr>TimesNewRomanPSMT</vt:lpstr>
      <vt:lpstr>Wingdings</vt:lpstr>
      <vt:lpstr>思源黑体 CN Heavy</vt:lpstr>
      <vt:lpstr>思源黑体 CN Medium</vt:lpstr>
      <vt:lpstr>HIT template 4 3tmpl - FIN-ENG</vt:lpstr>
      <vt:lpstr>2_HIT template 4 3tmpl - FIN-ENG</vt:lpstr>
      <vt:lpstr>PowerPoint Presentation</vt:lpstr>
      <vt:lpstr>PowerPoint Presentation</vt:lpstr>
      <vt:lpstr>PowerPoint Presentation</vt:lpstr>
      <vt:lpstr>MOTIVATION</vt:lpstr>
      <vt:lpstr>PowerPoint Presentation</vt:lpstr>
      <vt:lpstr>PowerPoint Presentation</vt:lpstr>
      <vt:lpstr>Unconstrained Quantum GENETIC ALGORITHM</vt:lpstr>
      <vt:lpstr>PowerPoint Presentation</vt:lpstr>
      <vt:lpstr>Mimo model</vt:lpstr>
      <vt:lpstr>PowerPoint Presentation</vt:lpstr>
      <vt:lpstr>IMPLEMENTATION &amp; CONFIGURATION</vt:lpstr>
      <vt:lpstr>PowerPoint Presentation</vt:lpstr>
      <vt:lpstr>RESULTS WITH VARYING POWER SETS AND FIXED ANTENNAS AT THE BASE STATION</vt:lpstr>
      <vt:lpstr>RESULTS WITH FIXED POWER SETS AND DIFFERENT  ANTENNAS AT THE BASE STATION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future work</vt:lpstr>
      <vt:lpstr>Difference between grover’s algorithm &amp; uqga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gabor</dc:creator>
  <cp:lastModifiedBy>Shoaib Areeba Tabassum</cp:lastModifiedBy>
  <cp:revision>920</cp:revision>
  <cp:lastPrinted>2017-02-26T16:06:22Z</cp:lastPrinted>
  <dcterms:created xsi:type="dcterms:W3CDTF">2017-10-02T12:00:02Z</dcterms:created>
  <dcterms:modified xsi:type="dcterms:W3CDTF">2023-07-11T06:35:16Z</dcterms:modified>
</cp:coreProperties>
</file>