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ink/ink1.xml" ContentType="application/inkml+xml"/>
  <Override PartName="/ppt/ink/ink2.xml" ContentType="application/inkml+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769" r:id="rId1"/>
    <p:sldMasterId id="2147483786" r:id="rId2"/>
  </p:sldMasterIdLst>
  <p:notesMasterIdLst>
    <p:notesMasterId r:id="rId26"/>
  </p:notesMasterIdLst>
  <p:handoutMasterIdLst>
    <p:handoutMasterId r:id="rId27"/>
  </p:handoutMasterIdLst>
  <p:sldIdLst>
    <p:sldId id="361" r:id="rId3"/>
    <p:sldId id="546" r:id="rId4"/>
    <p:sldId id="374" r:id="rId5"/>
    <p:sldId id="547" r:id="rId6"/>
    <p:sldId id="549" r:id="rId7"/>
    <p:sldId id="545" r:id="rId8"/>
    <p:sldId id="555" r:id="rId9"/>
    <p:sldId id="551" r:id="rId10"/>
    <p:sldId id="567" r:id="rId11"/>
    <p:sldId id="552" r:id="rId12"/>
    <p:sldId id="554" r:id="rId13"/>
    <p:sldId id="559" r:id="rId14"/>
    <p:sldId id="560" r:id="rId15"/>
    <p:sldId id="565" r:id="rId16"/>
    <p:sldId id="566" r:id="rId17"/>
    <p:sldId id="568" r:id="rId18"/>
    <p:sldId id="569" r:id="rId19"/>
    <p:sldId id="572" r:id="rId20"/>
    <p:sldId id="573" r:id="rId21"/>
    <p:sldId id="574" r:id="rId22"/>
    <p:sldId id="576" r:id="rId23"/>
    <p:sldId id="577" r:id="rId24"/>
    <p:sldId id="575" r:id="rId2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736"/>
    <a:srgbClr val="2F5597"/>
    <a:srgbClr val="FFFFFF"/>
    <a:srgbClr val="9CBB2C"/>
    <a:srgbClr val="4BACC6"/>
    <a:srgbClr val="F79646"/>
    <a:srgbClr val="000000"/>
    <a:srgbClr val="9BBB59"/>
    <a:srgbClr val="07A398"/>
    <a:srgbClr val="0680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2" autoAdjust="0"/>
    <p:restoredTop sz="95013" autoAdjust="0"/>
  </p:normalViewPr>
  <p:slideViewPr>
    <p:cSldViewPr snapToGrid="0" snapToObjects="1">
      <p:cViewPr>
        <p:scale>
          <a:sx n="76" d="100"/>
          <a:sy n="76" d="100"/>
        </p:scale>
        <p:origin x="192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UCGA</c:v>
                </c:pt>
              </c:strCache>
            </c:strRef>
          </c:tx>
          <c:spPr>
            <a:ln w="31750">
              <a:solidFill>
                <a:srgbClr val="07A398"/>
              </a:solidFill>
              <a:headEnd w="med" len="med"/>
            </a:ln>
          </c:spPr>
          <c:marker>
            <c:symbol val="x"/>
            <c:size val="6"/>
            <c:spPr>
              <a:solidFill>
                <a:srgbClr val="07A398"/>
              </a:solidFill>
              <a:ln w="44450">
                <a:noFill/>
              </a:ln>
            </c:spPr>
          </c:marker>
          <c:cat>
            <c:strRef>
              <c:f>Sheet1!$A$2:$A$4</c:f>
              <c:strCache>
                <c:ptCount val="3"/>
                <c:pt idx="0">
                  <c:v>0X0</c:v>
                </c:pt>
                <c:pt idx="1">
                  <c:v>4X4</c:v>
                </c:pt>
                <c:pt idx="2">
                  <c:v>8X8</c:v>
                </c:pt>
              </c:strCache>
            </c:strRef>
          </c:cat>
          <c:val>
            <c:numRef>
              <c:f>Sheet1!$B$2:$B$4</c:f>
              <c:numCache>
                <c:formatCode>General</c:formatCode>
                <c:ptCount val="3"/>
                <c:pt idx="0">
                  <c:v>0</c:v>
                </c:pt>
                <c:pt idx="1">
                  <c:v>9.25</c:v>
                </c:pt>
                <c:pt idx="2">
                  <c:v>15.55</c:v>
                </c:pt>
              </c:numCache>
            </c:numRef>
          </c:val>
          <c:smooth val="0"/>
          <c:extLst>
            <c:ext xmlns:c16="http://schemas.microsoft.com/office/drawing/2014/chart" uri="{C3380CC4-5D6E-409C-BE32-E72D297353CC}">
              <c16:uniqueId val="{00000000-449C-42D1-8C19-88043E7225B3}"/>
            </c:ext>
          </c:extLst>
        </c:ser>
        <c:ser>
          <c:idx val="1"/>
          <c:order val="1"/>
          <c:tx>
            <c:strRef>
              <c:f>Sheet1!$C$1</c:f>
              <c:strCache>
                <c:ptCount val="1"/>
                <c:pt idx="0">
                  <c:v>UQGA</c:v>
                </c:pt>
              </c:strCache>
            </c:strRef>
          </c:tx>
          <c:spPr>
            <a:ln w="31750">
              <a:solidFill>
                <a:srgbClr val="0680C3"/>
              </a:solidFill>
            </a:ln>
          </c:spPr>
          <c:marker>
            <c:symbol val="square"/>
            <c:size val="8"/>
            <c:spPr>
              <a:solidFill>
                <a:srgbClr val="0680C3"/>
              </a:solidFill>
              <a:ln w="44450" cap="rnd">
                <a:noFill/>
                <a:headEnd type="none"/>
                <a:tailEnd type="none"/>
              </a:ln>
            </c:spPr>
          </c:marker>
          <c:dPt>
            <c:idx val="1"/>
            <c:bubble3D val="0"/>
            <c:extLst>
              <c:ext xmlns:c16="http://schemas.microsoft.com/office/drawing/2014/chart" uri="{C3380CC4-5D6E-409C-BE32-E72D297353CC}">
                <c16:uniqueId val="{00000001-449C-42D1-8C19-88043E7225B3}"/>
              </c:ext>
            </c:extLst>
          </c:dPt>
          <c:dPt>
            <c:idx val="2"/>
            <c:bubble3D val="0"/>
            <c:extLst>
              <c:ext xmlns:c16="http://schemas.microsoft.com/office/drawing/2014/chart" uri="{C3380CC4-5D6E-409C-BE32-E72D297353CC}">
                <c16:uniqueId val="{00000002-449C-42D1-8C19-88043E7225B3}"/>
              </c:ext>
            </c:extLst>
          </c:dPt>
          <c:dPt>
            <c:idx val="3"/>
            <c:bubble3D val="0"/>
            <c:extLst>
              <c:ext xmlns:c16="http://schemas.microsoft.com/office/drawing/2014/chart" uri="{C3380CC4-5D6E-409C-BE32-E72D297353CC}">
                <c16:uniqueId val="{00000003-449C-42D1-8C19-88043E7225B3}"/>
              </c:ext>
            </c:extLst>
          </c:dPt>
          <c:cat>
            <c:strRef>
              <c:f>Sheet1!$A$2:$A$4</c:f>
              <c:strCache>
                <c:ptCount val="3"/>
                <c:pt idx="0">
                  <c:v>0X0</c:v>
                </c:pt>
                <c:pt idx="1">
                  <c:v>4X4</c:v>
                </c:pt>
                <c:pt idx="2">
                  <c:v>8X8</c:v>
                </c:pt>
              </c:strCache>
            </c:strRef>
          </c:cat>
          <c:val>
            <c:numRef>
              <c:f>Sheet1!$C$2:$C$4</c:f>
              <c:numCache>
                <c:formatCode>General</c:formatCode>
                <c:ptCount val="3"/>
                <c:pt idx="0">
                  <c:v>0</c:v>
                </c:pt>
                <c:pt idx="1">
                  <c:v>1.35</c:v>
                </c:pt>
                <c:pt idx="2">
                  <c:v>4.45</c:v>
                </c:pt>
              </c:numCache>
            </c:numRef>
          </c:val>
          <c:smooth val="0"/>
          <c:extLst>
            <c:ext xmlns:c16="http://schemas.microsoft.com/office/drawing/2014/chart" uri="{C3380CC4-5D6E-409C-BE32-E72D297353CC}">
              <c16:uniqueId val="{00000004-449C-42D1-8C19-88043E7225B3}"/>
            </c:ext>
          </c:extLst>
        </c:ser>
        <c:dLbls>
          <c:showLegendKey val="0"/>
          <c:showVal val="0"/>
          <c:showCatName val="0"/>
          <c:showSerName val="0"/>
          <c:showPercent val="0"/>
          <c:showBubbleSize val="0"/>
        </c:dLbls>
        <c:marker val="1"/>
        <c:smooth val="0"/>
        <c:axId val="1399996464"/>
        <c:axId val="1399994832"/>
      </c:lineChart>
      <c:dateAx>
        <c:axId val="1399996464"/>
        <c:scaling>
          <c:orientation val="minMax"/>
        </c:scaling>
        <c:delete val="0"/>
        <c:axPos val="b"/>
        <c:numFmt formatCode="General" sourceLinked="1"/>
        <c:majorTickMark val="out"/>
        <c:minorTickMark val="none"/>
        <c:tickLblPos val="nextTo"/>
        <c:spPr>
          <a:ln>
            <a:solidFill>
              <a:schemeClr val="accent1">
                <a:lumMod val="95000"/>
                <a:lumOff val="5000"/>
              </a:schemeClr>
            </a:solidFill>
          </a:ln>
        </c:spPr>
        <c:txPr>
          <a:bodyPr/>
          <a:lstStyle/>
          <a:p>
            <a:pPr>
              <a:defRPr sz="1200" b="1">
                <a:solidFill>
                  <a:schemeClr val="accent1">
                    <a:lumMod val="95000"/>
                    <a:lumOff val="5000"/>
                  </a:schemeClr>
                </a:solidFill>
                <a:latin typeface="Arial" pitchFamily="34" charset="0"/>
                <a:cs typeface="Arial" pitchFamily="34" charset="0"/>
              </a:defRPr>
            </a:pPr>
            <a:endParaRPr lang="en-US"/>
          </a:p>
        </c:txPr>
        <c:crossAx val="1399994832"/>
        <c:crosses val="autoZero"/>
        <c:auto val="0"/>
        <c:lblOffset val="100"/>
        <c:baseTimeUnit val="days"/>
        <c:majorUnit val="1"/>
        <c:minorUnit val="1"/>
      </c:dateAx>
      <c:valAx>
        <c:axId val="1399994832"/>
        <c:scaling>
          <c:orientation val="minMax"/>
          <c:max val="18"/>
          <c:min val="0"/>
        </c:scaling>
        <c:delete val="0"/>
        <c:axPos val="l"/>
        <c:numFmt formatCode="General" sourceLinked="1"/>
        <c:majorTickMark val="out"/>
        <c:minorTickMark val="none"/>
        <c:tickLblPos val="nextTo"/>
        <c:spPr>
          <a:ln>
            <a:solidFill>
              <a:schemeClr val="accent1"/>
            </a:solidFill>
          </a:ln>
        </c:spPr>
        <c:txPr>
          <a:bodyPr/>
          <a:lstStyle/>
          <a:p>
            <a:pPr>
              <a:defRPr sz="1400" b="1">
                <a:solidFill>
                  <a:schemeClr val="accent1">
                    <a:lumMod val="95000"/>
                    <a:lumOff val="5000"/>
                  </a:schemeClr>
                </a:solidFill>
              </a:defRPr>
            </a:pPr>
            <a:endParaRPr lang="en-US"/>
          </a:p>
        </c:txPr>
        <c:crossAx val="1399996464"/>
        <c:crosses val="autoZero"/>
        <c:crossBetween val="midCat"/>
        <c:majorUnit val="2"/>
      </c:valAx>
      <c:spPr>
        <a:solidFill>
          <a:schemeClr val="bg1"/>
        </a:solidFill>
        <a:ln w="25400">
          <a:noFill/>
        </a:ln>
      </c:spPr>
    </c:plotArea>
    <c:plotVisOnly val="1"/>
    <c:dispBlanksAs val="gap"/>
    <c:showDLblsOverMax val="0"/>
  </c:chart>
  <c:spPr>
    <a:solidFill>
      <a:schemeClr val="bg1"/>
    </a:solidFill>
    <a:ln>
      <a:solidFill>
        <a:schemeClr val="accent1">
          <a:shade val="15000"/>
          <a:alpha val="66000"/>
        </a:schemeClr>
      </a:solid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UCGA</c:v>
                </c:pt>
              </c:strCache>
            </c:strRef>
          </c:tx>
          <c:spPr>
            <a:ln w="31750">
              <a:solidFill>
                <a:srgbClr val="07A398"/>
              </a:solidFill>
              <a:headEnd w="med" len="med"/>
            </a:ln>
          </c:spPr>
          <c:marker>
            <c:symbol val="x"/>
            <c:size val="6"/>
            <c:spPr>
              <a:solidFill>
                <a:srgbClr val="07A398"/>
              </a:solidFill>
              <a:ln w="44450">
                <a:noFill/>
              </a:ln>
            </c:spPr>
          </c:marker>
          <c:cat>
            <c:numRef>
              <c:f>Sheet1!$A$2:$A$5</c:f>
              <c:numCache>
                <c:formatCode>General</c:formatCode>
                <c:ptCount val="4"/>
                <c:pt idx="0">
                  <c:v>0</c:v>
                </c:pt>
                <c:pt idx="1">
                  <c:v>3</c:v>
                </c:pt>
                <c:pt idx="2">
                  <c:v>4</c:v>
                </c:pt>
                <c:pt idx="3">
                  <c:v>5</c:v>
                </c:pt>
              </c:numCache>
            </c:numRef>
          </c:cat>
          <c:val>
            <c:numRef>
              <c:f>Sheet1!$B$2:$B$5</c:f>
              <c:numCache>
                <c:formatCode>General</c:formatCode>
                <c:ptCount val="4"/>
                <c:pt idx="0">
                  <c:v>0</c:v>
                </c:pt>
                <c:pt idx="1">
                  <c:v>6.8</c:v>
                </c:pt>
                <c:pt idx="2">
                  <c:v>8.25</c:v>
                </c:pt>
                <c:pt idx="3">
                  <c:v>15</c:v>
                </c:pt>
              </c:numCache>
            </c:numRef>
          </c:val>
          <c:smooth val="0"/>
          <c:extLst>
            <c:ext xmlns:c16="http://schemas.microsoft.com/office/drawing/2014/chart" uri="{C3380CC4-5D6E-409C-BE32-E72D297353CC}">
              <c16:uniqueId val="{00000000-449C-42D1-8C19-88043E7225B3}"/>
            </c:ext>
          </c:extLst>
        </c:ser>
        <c:ser>
          <c:idx val="1"/>
          <c:order val="1"/>
          <c:tx>
            <c:strRef>
              <c:f>Sheet1!$C$1</c:f>
              <c:strCache>
                <c:ptCount val="1"/>
                <c:pt idx="0">
                  <c:v>UQGA</c:v>
                </c:pt>
              </c:strCache>
            </c:strRef>
          </c:tx>
          <c:spPr>
            <a:ln w="31750">
              <a:solidFill>
                <a:srgbClr val="0680C3"/>
              </a:solidFill>
            </a:ln>
          </c:spPr>
          <c:marker>
            <c:symbol val="square"/>
            <c:size val="8"/>
            <c:spPr>
              <a:solidFill>
                <a:srgbClr val="0680C3"/>
              </a:solidFill>
              <a:ln w="44450" cap="rnd">
                <a:noFill/>
                <a:headEnd type="none"/>
                <a:tailEnd type="none"/>
              </a:ln>
            </c:spPr>
          </c:marker>
          <c:dPt>
            <c:idx val="1"/>
            <c:bubble3D val="0"/>
            <c:extLst>
              <c:ext xmlns:c16="http://schemas.microsoft.com/office/drawing/2014/chart" uri="{C3380CC4-5D6E-409C-BE32-E72D297353CC}">
                <c16:uniqueId val="{00000001-449C-42D1-8C19-88043E7225B3}"/>
              </c:ext>
            </c:extLst>
          </c:dPt>
          <c:dPt>
            <c:idx val="2"/>
            <c:bubble3D val="0"/>
            <c:extLst>
              <c:ext xmlns:c16="http://schemas.microsoft.com/office/drawing/2014/chart" uri="{C3380CC4-5D6E-409C-BE32-E72D297353CC}">
                <c16:uniqueId val="{00000002-449C-42D1-8C19-88043E7225B3}"/>
              </c:ext>
            </c:extLst>
          </c:dPt>
          <c:dPt>
            <c:idx val="3"/>
            <c:bubble3D val="0"/>
            <c:extLst>
              <c:ext xmlns:c16="http://schemas.microsoft.com/office/drawing/2014/chart" uri="{C3380CC4-5D6E-409C-BE32-E72D297353CC}">
                <c16:uniqueId val="{00000003-449C-42D1-8C19-88043E7225B3}"/>
              </c:ext>
            </c:extLst>
          </c:dPt>
          <c:cat>
            <c:numRef>
              <c:f>Sheet1!$A$2:$A$5</c:f>
              <c:numCache>
                <c:formatCode>General</c:formatCode>
                <c:ptCount val="4"/>
                <c:pt idx="0">
                  <c:v>0</c:v>
                </c:pt>
                <c:pt idx="1">
                  <c:v>3</c:v>
                </c:pt>
                <c:pt idx="2">
                  <c:v>4</c:v>
                </c:pt>
                <c:pt idx="3">
                  <c:v>5</c:v>
                </c:pt>
              </c:numCache>
            </c:numRef>
          </c:cat>
          <c:val>
            <c:numRef>
              <c:f>Sheet1!$C$2:$C$5</c:f>
              <c:numCache>
                <c:formatCode>General</c:formatCode>
                <c:ptCount val="4"/>
                <c:pt idx="0">
                  <c:v>0</c:v>
                </c:pt>
                <c:pt idx="1">
                  <c:v>1</c:v>
                </c:pt>
                <c:pt idx="2">
                  <c:v>4.5999999999999996</c:v>
                </c:pt>
                <c:pt idx="3">
                  <c:v>5.6</c:v>
                </c:pt>
              </c:numCache>
            </c:numRef>
          </c:val>
          <c:smooth val="0"/>
          <c:extLst>
            <c:ext xmlns:c16="http://schemas.microsoft.com/office/drawing/2014/chart" uri="{C3380CC4-5D6E-409C-BE32-E72D297353CC}">
              <c16:uniqueId val="{00000004-449C-42D1-8C19-88043E7225B3}"/>
            </c:ext>
          </c:extLst>
        </c:ser>
        <c:dLbls>
          <c:showLegendKey val="0"/>
          <c:showVal val="0"/>
          <c:showCatName val="0"/>
          <c:showSerName val="0"/>
          <c:showPercent val="0"/>
          <c:showBubbleSize val="0"/>
        </c:dLbls>
        <c:marker val="1"/>
        <c:smooth val="0"/>
        <c:axId val="1399996464"/>
        <c:axId val="1399994832"/>
      </c:lineChart>
      <c:catAx>
        <c:axId val="1399996464"/>
        <c:scaling>
          <c:orientation val="minMax"/>
        </c:scaling>
        <c:delete val="0"/>
        <c:axPos val="b"/>
        <c:title>
          <c:tx>
            <c:rich>
              <a:bodyPr/>
              <a:lstStyle/>
              <a:p>
                <a:pPr>
                  <a:defRPr/>
                </a:pPr>
                <a:r>
                  <a:rPr lang="en-US" sz="1100" dirty="0"/>
                  <a:t>Number of Power sets</a:t>
                </a:r>
              </a:p>
            </c:rich>
          </c:tx>
          <c:overlay val="0"/>
        </c:title>
        <c:numFmt formatCode="General" sourceLinked="1"/>
        <c:majorTickMark val="out"/>
        <c:minorTickMark val="none"/>
        <c:tickLblPos val="nextTo"/>
        <c:spPr>
          <a:ln>
            <a:solidFill>
              <a:schemeClr val="accent1">
                <a:lumMod val="95000"/>
                <a:lumOff val="5000"/>
              </a:schemeClr>
            </a:solidFill>
          </a:ln>
        </c:spPr>
        <c:txPr>
          <a:bodyPr/>
          <a:lstStyle/>
          <a:p>
            <a:pPr>
              <a:defRPr sz="1200" b="1">
                <a:solidFill>
                  <a:schemeClr val="accent1">
                    <a:lumMod val="95000"/>
                    <a:lumOff val="5000"/>
                  </a:schemeClr>
                </a:solidFill>
                <a:latin typeface="Arial" pitchFamily="34" charset="0"/>
                <a:cs typeface="Arial" pitchFamily="34" charset="0"/>
              </a:defRPr>
            </a:pPr>
            <a:endParaRPr lang="en-US"/>
          </a:p>
        </c:txPr>
        <c:crossAx val="1399994832"/>
        <c:crosses val="autoZero"/>
        <c:auto val="0"/>
        <c:lblAlgn val="ctr"/>
        <c:lblOffset val="100"/>
        <c:tickLblSkip val="1"/>
        <c:tickMarkSkip val="1"/>
        <c:noMultiLvlLbl val="1"/>
      </c:catAx>
      <c:valAx>
        <c:axId val="1399994832"/>
        <c:scaling>
          <c:orientation val="minMax"/>
          <c:max val="18"/>
          <c:min val="0"/>
        </c:scaling>
        <c:delete val="0"/>
        <c:axPos val="l"/>
        <c:title>
          <c:tx>
            <c:rich>
              <a:bodyPr/>
              <a:lstStyle/>
              <a:p>
                <a:pPr>
                  <a:defRPr/>
                </a:pPr>
                <a:r>
                  <a:rPr lang="en-US" sz="1100" dirty="0"/>
                  <a:t>Average</a:t>
                </a:r>
                <a:r>
                  <a:rPr lang="en-US" sz="1100" baseline="0" dirty="0"/>
                  <a:t> Number of Generations</a:t>
                </a:r>
                <a:endParaRPr lang="en-US" sz="1100" dirty="0"/>
              </a:p>
            </c:rich>
          </c:tx>
          <c:overlay val="0"/>
        </c:title>
        <c:numFmt formatCode="General" sourceLinked="1"/>
        <c:majorTickMark val="out"/>
        <c:minorTickMark val="none"/>
        <c:tickLblPos val="nextTo"/>
        <c:spPr>
          <a:ln>
            <a:solidFill>
              <a:schemeClr val="accent1"/>
            </a:solidFill>
          </a:ln>
        </c:spPr>
        <c:txPr>
          <a:bodyPr/>
          <a:lstStyle/>
          <a:p>
            <a:pPr>
              <a:defRPr sz="1400" b="1">
                <a:solidFill>
                  <a:schemeClr val="accent1">
                    <a:lumMod val="95000"/>
                    <a:lumOff val="5000"/>
                  </a:schemeClr>
                </a:solidFill>
              </a:defRPr>
            </a:pPr>
            <a:endParaRPr lang="en-US"/>
          </a:p>
        </c:txPr>
        <c:crossAx val="1399996464"/>
        <c:crosses val="autoZero"/>
        <c:crossBetween val="midCat"/>
        <c:majorUnit val="2"/>
      </c:valAx>
      <c:spPr>
        <a:solidFill>
          <a:schemeClr val="bg1"/>
        </a:solidFill>
        <a:ln w="25400">
          <a:noFill/>
        </a:ln>
      </c:spPr>
    </c:plotArea>
    <c:plotVisOnly val="1"/>
    <c:dispBlanksAs val="gap"/>
    <c:showDLblsOverMax val="0"/>
  </c:chart>
  <c:spPr>
    <a:solidFill>
      <a:schemeClr val="bg1"/>
    </a:solidFill>
    <a:ln>
      <a:solidFill>
        <a:schemeClr val="accent1">
          <a:shade val="15000"/>
          <a:alpha val="66000"/>
        </a:schemeClr>
      </a:solidFill>
    </a:ln>
  </c:spPr>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D8251B8-D80C-6140-B4EF-BE6BAE28609D}" type="datetimeFigureOut">
              <a:rPr lang="en-US"/>
              <a:pPr>
                <a:defRPr/>
              </a:pPr>
              <a:t>21-Jun-23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C2A1875-369C-CE41-888B-CB6DF00409D2}" type="slidenum">
              <a:rPr lang="en-US"/>
              <a:pPr>
                <a:defRPr/>
              </a:pPr>
              <a:t>‹#›</a:t>
            </a:fld>
            <a:endParaRPr lang="en-US"/>
          </a:p>
        </p:txBody>
      </p:sp>
    </p:spTree>
    <p:extLst>
      <p:ext uri="{BB962C8B-B14F-4D97-AF65-F5344CB8AC3E}">
        <p14:creationId xmlns:p14="http://schemas.microsoft.com/office/powerpoint/2010/main" val="391559513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2T13:14:51.921"/>
    </inkml:context>
    <inkml:brush xml:id="br0">
      <inkml:brushProperty name="width" value="0.05" units="cm"/>
      <inkml:brushProperty name="height" value="0.05" units="cm"/>
    </inkml:brush>
  </inkml:definitions>
  <inkml:trace contextRef="#ctx0" brushRef="#br0">202 287 24575,'0'-2'0,"0"1"0,-1-1 0,1 0 0,-1 0 0,0 0 0,1 0 0,-1 1 0,0-1 0,0 0 0,0 1 0,0-1 0,-1 1 0,-1-3 0,-24-21 0,15 15 0,-40-36 0,46 41 0,-1 1 0,1 0 0,-1 0 0,0 0 0,0 1 0,-14-4 0,20 6 0,0 1 0,0 0 0,0 0 0,0 0 0,0 0 0,0 0 0,0 0 0,0 0 0,0 0 0,0 0 0,0 0 0,0 0 0,0 1 0,0-1 0,1 0 0,-1 1 0,0-1 0,0 1 0,0-1 0,0 1 0,0-1 0,1 1 0,-1-1 0,-1 2 0,1 0 0,0 0 0,-1 0 0,1 0 0,0 0 0,0 0 0,1 0 0,-1 0 0,0 0 0,1 1 0,-1 2 0,0 3 0,0 1 0,1-1 0,0 1 0,2 14 0,-1-17 0,0-1 0,1 1 0,-1-1 0,1 0 0,1 0 0,-1 0 0,1 0 0,-1 0 0,1-1 0,1 1 0,-1-1 0,1 0 0,-1 0 0,1 0 0,1 0 0,-1-1 0,0 1 0,1-1 0,0 0 0,-1-1 0,1 1 0,0-1 0,0 0 0,1 0 0,-1 0 0,0-1 0,1 0 0,-1 0 0,1 0 0,-1-1 0,11 0 0,-14 0 0,1-1 0,-1 1 0,0-1 0,0 1 0,0-1 0,0 1 0,0-1 0,-1 0 0,1 0 0,0 0 0,0 0 0,0-1 0,-1 1 0,1 0 0,-1-1 0,1 1 0,-1-1 0,1 1 0,-1-1 0,0 0 0,0 1 0,0-1 0,0 0 0,0 0 0,0 0 0,-1 0 0,2-2 0,0-6 0,0 1 0,-1-1 0,1 0 0,-2-13 0,1 17 0,-1-7 0,-1 0 0,0 0 0,0 0 0,-1 0 0,-1 0 0,0 1 0,-1-1 0,0 1 0,-1 0 0,0 0 0,-1 0 0,-1 1 0,0 0 0,0 0 0,-1 1 0,-11-12 0,16 19 0,0 0 0,0 1 0,0 0 0,0 0 0,0 0 0,0 0 0,-1 0 0,-5-1 0,8 2 0,0 1 0,0 0 0,0 0 0,0 0 0,0-1 0,0 1 0,0 0 0,1 0 0,-1 1 0,0-1 0,0 0 0,0 0 0,0 0 0,0 1 0,0-1 0,0 0 0,0 1 0,0-1 0,1 1 0,-1-1 0,0 1 0,0-1 0,1 1 0,-1 0 0,0-1 0,1 1 0,-1 0 0,0-1 0,1 1 0,-1 0 0,1 0 0,-1 0 0,1 0 0,0 0 0,-1-1 0,1 1 0,0 0 0,-1 2 0,-2 14 0,0 0 0,1 0 0,1 0 0,0 1 0,1-1 0,1 0 0,1 1 0,1-1 0,5 22 0,-6-31 0,1-1 0,0 1 0,0-1 0,0 1 0,1-1 0,0 0 0,1 0 0,-1-1 0,1 0 0,1 1 0,7 6 0,-10-11 0,-1 1 0,1-1 0,0 0 0,1 0 0,-1 0 0,0-1 0,1 1 0,-1-1 0,1 1 0,-1-1 0,1 0 0,-1-1 0,1 1 0,0-1 0,-1 1 0,1-1 0,0 0 0,0 0 0,-1-1 0,1 1 0,0-1 0,-1 0 0,1 0 0,-1 0 0,1 0 0,4-3 0,-5 2 0,0 0 0,0 0 0,-1 0 0,1 0 0,0 0 0,-1-1 0,1 1 0,-1-1 0,0 0 0,0 0 0,0 0 0,0 0 0,0 0 0,-1 0 0,0 0 0,1-1 0,-1 1 0,0 0 0,-1-1 0,1 1 0,0-1 0,-1 1 0,0-7 0,0 6 0,0 1 0,0-1 0,-1 1 0,1 0 0,-1-1 0,0 1 0,0-1 0,0 1 0,0 0 0,-1 0 0,1 0 0,-1 0 0,0 0 0,0 0 0,0 0 0,0 0 0,0 1 0,-1-1 0,1 1 0,-1-1 0,1 1 0,-1 0 0,0 0 0,-3-1 0,5 3 0,0-1 0,1 1 0,-1 0 0,0-1 0,0 1 0,1 0 0,-1 0 0,0-1 0,0 1 0,0 0 0,1 0 0,-1 0 0,0 0 0,0 0 0,0 1 0,1-1 0,-1 0 0,0 0 0,0 0 0,0 1 0,1-1 0,-1 0 0,0 1 0,1-1 0,-1 1 0,-1 0 0,1 0 0,0 1 0,0-1 0,0 1 0,0-1 0,0 1 0,0-1 0,0 1 0,0 0 0,1 0 0,-1-1 0,0 4 0,0-1 0,1 0 0,-1 0 0,1 0 0,0 1 0,0-1 0,0 0 0,0 0 0,1 0 0,-1 0 0,3 6 0,7 2-1365,2-3-5461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2T13:14:58.964"/>
    </inkml:context>
    <inkml:brush xml:id="br0">
      <inkml:brushProperty name="width" value="0.35" units="cm"/>
      <inkml:brushProperty name="height" value="0.35" units="cm"/>
    </inkml:brush>
  </inkml:definitions>
  <inkml:trace contextRef="#ctx0" brushRef="#br0">272 495 24575,'0'-30'0,"1"-23"0,-8-57 0,5 94 0,-1 0 0,-1 0 0,0 0 0,-1 0 0,0 1 0,-1 0 0,-16-27 0,20 38 0,-1 0 0,1 0 0,-1 1 0,0-1 0,0 1 0,0 0 0,-1 0 0,1 0 0,-1 0 0,0 0 0,0 1 0,0 0 0,0-1 0,0 2 0,0-1 0,-9-2 0,9 3 0,0 1 0,0 0 0,0 0 0,0 0 0,-1 0 0,1 1 0,0-1 0,0 1 0,0 0 0,0 0 0,0 1 0,0-1 0,0 1 0,1 0 0,-1 0 0,1 0 0,-1 0 0,-4 5 0,2-2 0,0 1 0,0-1 0,1 1 0,0 0 0,0 1 0,0-1 0,1 1 0,0 0 0,0 0 0,1 1 0,0-1 0,0 1 0,0-1 0,1 1 0,1 0 0,-1 0 0,1 0 0,1 0 0,-1 0 0,1 0 0,2 10 0,0-3 0,0 1 0,2-1 0,0 0 0,0-1 0,2 1 0,0-1 0,0 0 0,1-1 0,1 1 0,11 14 0,-18-27 0,66 83 0,-59-74 0,1-1 0,1 0 0,0-1 0,0 0 0,0 0 0,15 7 0,-24-14 0,0-1 0,0 1 0,0 0 0,1-1 0,-1 1 0,0-1 0,0 1 0,0-1 0,0 0 0,1 1 0,-1-1 0,0 0 0,0 0 0,1 0 0,-1 0 0,0 0 0,0 0 0,1 0 0,-1-1 0,0 1 0,0 0 0,0-1 0,1 1 0,-1 0 0,0-1 0,0 0 0,0 1 0,0-1 0,0 0 0,0 1 0,0-1 0,0 0 0,0 0 0,0 0 0,-1 0 0,1 0 0,0 0 0,0 0 0,-1 0 0,1 0 0,-1 0 0,1 0 0,-1-1 0,1 1 0,-1-2 0,3-7 0,-2 1 0,1-1 0,-1 0 0,0-17 0,-1 23 0,-1-33 0,-2 0 0,-1 0 0,-2 1 0,-2-1 0,-1 2 0,-2-1 0,-1 1 0,-29-57 0,35 79 0,-2 1 0,1 0 0,-19-22 0,23 31 0,0-1 0,0 1 0,0 0 0,-1 1 0,1-1 0,-1 0 0,1 1 0,-1 0 0,0 0 0,0 0 0,0 1 0,0-1 0,0 1 0,0 0 0,-1 0 0,1 0 0,-5 0 0,7 1 0,1 1 0,-1-1 0,0 0 0,0 1 0,1-1 0,-1 1 0,1 0 0,-1-1 0,0 1 0,1 0 0,-1 0 0,1 0 0,0 0 0,-1 0 0,1 0 0,0 1 0,0-1 0,-1 0 0,1 1 0,0-1 0,0 1 0,1-1 0,-1 1 0,0-1 0,0 1 0,1 0 0,-1-1 0,1 1 0,-1 2 0,-1 5 0,0 1 0,0 0 0,1 19 0,0-1 0,2 0 0,1 0 0,8 44 0,-6-56 0,0 0 0,1-1 0,1 0 0,0 0 0,1 0 0,0-1 0,18 24 0,-15-23 0,2-1 0,0 0 0,24 20 0,-32-31 0,1 1 0,-1-1 0,1 0 0,0 0 0,0 0 0,0-1 0,1 1 0,-1-1 0,0-1 0,1 1 0,0-1 0,-1 0 0,1 0 0,0 0 0,10-1 0,-15 0 0,1-1 0,-1 1 0,1 0 0,-1 0 0,0-1 0,1 1 0,-1-1 0,0 0 0,1 1 0,-1-1 0,0 0 0,1 0 0,-1 0 0,0 0 0,0 0 0,0 0 0,0 0 0,2-2 0,-2 0 0,1 0 0,0 0 0,-1 0 0,0 0 0,0-1 0,0 1 0,0 0 0,0-4 0,0-6 0,0 1 0,-1-1 0,-2-18 0,1 23 0,0 0 0,-1 1 0,0-1 0,0 1 0,-1-1 0,0 1 0,0 0 0,0 0 0,-1 0 0,0 0 0,-1 1 0,1-1 0,-1 1 0,-1 0 0,1 1 0,-1-1 0,-11-7 0,10 8 0,0 1 0,0 0 0,-12-5 0,-10-5 0,27 13 0,0-1 0,0 0 0,0 0 0,1 0 0,-1 0 0,0 0 0,1 0 0,-1 0 0,1 0 0,-1 0 0,1-1 0,0 1 0,0-1 0,0 1 0,1-1 0,-1 1 0,1-1 0,-1 1 0,1-1 0,0 0 0,0-4 0,0-6 0,1 0 0,0 0 0,4-13 0,-3 19 0,1-14 0,-1 10 0,0-1 0,0 1 0,8-22 0,-9 31 0,1 0 0,-1-1 0,0 1 0,0 0 0,1-1 0,0 1 0,-1 0 0,1 0 0,0 0 0,0 0 0,0 1 0,0-1 0,0 0 0,0 1 0,1 0 0,-1-1 0,0 1 0,1 0 0,-1 0 0,1 0 0,-1 1 0,4-2 0,17 0 75,-1 1 0,41 4 0,-7 0-1665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BE7665B-E0C9-F849-B4D6-A964C406523E}" type="datetimeFigureOut">
              <a:rPr lang="en-US"/>
              <a:pPr>
                <a:defRPr/>
              </a:pPr>
              <a:t>21-Jun-23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noProof="0"/>
              <a:t>Click to edit Master text styles</a:t>
            </a:r>
          </a:p>
          <a:p>
            <a:pPr lvl="1"/>
            <a:r>
              <a:rPr lang="hu-HU" noProof="0"/>
              <a:t>Second level</a:t>
            </a:r>
          </a:p>
          <a:p>
            <a:pPr lvl="2"/>
            <a:r>
              <a:rPr lang="hu-HU" noProof="0"/>
              <a:t>Third level</a:t>
            </a:r>
          </a:p>
          <a:p>
            <a:pPr lvl="3"/>
            <a:r>
              <a:rPr lang="hu-HU" noProof="0"/>
              <a:t>Fourth level</a:t>
            </a:r>
          </a:p>
          <a:p>
            <a:pPr lvl="4"/>
            <a:r>
              <a:rPr lang="hu-H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777826-B044-0948-AC2D-168CF3D2B523}" type="slidenum">
              <a:rPr lang="en-US"/>
              <a:pPr>
                <a:defRPr/>
              </a:pPr>
              <a:t>‹#›</a:t>
            </a:fld>
            <a:endParaRPr lang="en-US"/>
          </a:p>
        </p:txBody>
      </p:sp>
    </p:spTree>
    <p:extLst>
      <p:ext uri="{BB962C8B-B14F-4D97-AF65-F5344CB8AC3E}">
        <p14:creationId xmlns:p14="http://schemas.microsoft.com/office/powerpoint/2010/main" val="232778734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1" dirty="0"/>
              <a:t>Time =</a:t>
            </a:r>
            <a:r>
              <a:rPr lang="en-US" b="1" baseline="0" dirty="0"/>
              <a:t> 20 s</a:t>
            </a:r>
            <a:endParaRPr lang="en-US" b="1" dirty="0"/>
          </a:p>
          <a:p>
            <a:pPr marL="0" marR="0" indent="0" algn="l" defTabSz="457200" rtl="0" eaLnBrk="0" fontAlgn="base" latinLnBrk="0" hangingPunct="0">
              <a:lnSpc>
                <a:spcPct val="100000"/>
              </a:lnSpc>
              <a:spcBef>
                <a:spcPct val="30000"/>
              </a:spcBef>
              <a:spcAft>
                <a:spcPct val="0"/>
              </a:spcAft>
              <a:buClrTx/>
              <a:buSzTx/>
              <a:buFontTx/>
              <a:buNone/>
              <a:tabLst/>
              <a:defRPr/>
            </a:pPr>
            <a:r>
              <a:rPr lang="en-US" b="1" dirty="0"/>
              <a:t>First of all, I would like to thank</a:t>
            </a:r>
            <a:r>
              <a:rPr lang="en-US" b="1" baseline="0" dirty="0"/>
              <a:t> the reviewers for reading and evaluating my work entitled </a:t>
            </a:r>
            <a:r>
              <a:rPr lang="en-US" sz="1200" b="1" kern="1200" dirty="0">
                <a:solidFill>
                  <a:schemeClr val="tx1"/>
                </a:solidFill>
                <a:effectLst/>
                <a:latin typeface="+mn-lt"/>
                <a:ea typeface="ＭＳ Ｐゴシック" charset="0"/>
                <a:cs typeface="ＭＳ Ｐゴシック" charset="0"/>
              </a:rPr>
              <a:t>‘</a:t>
            </a:r>
            <a:r>
              <a:rPr lang="en-US" b="1" dirty="0"/>
              <a:t>Resource Distribution Optimization Based On Quantum Approach’.</a:t>
            </a:r>
            <a:r>
              <a:rPr lang="en-US" b="1" baseline="0" dirty="0"/>
              <a:t> </a:t>
            </a:r>
          </a:p>
          <a:p>
            <a:pPr marL="0" marR="0" indent="0" algn="l" defTabSz="457200" rtl="0" eaLnBrk="0" fontAlgn="base" latinLnBrk="0" hangingPunct="0">
              <a:lnSpc>
                <a:spcPct val="100000"/>
              </a:lnSpc>
              <a:spcBef>
                <a:spcPct val="30000"/>
              </a:spcBef>
              <a:spcAft>
                <a:spcPct val="0"/>
              </a:spcAft>
              <a:buClrTx/>
              <a:buSzTx/>
              <a:buFontTx/>
              <a:buNone/>
              <a:tabLst/>
              <a:defRPr/>
            </a:pPr>
            <a:r>
              <a:rPr lang="en-US" b="1" baseline="0" dirty="0"/>
              <a:t>As well as I would like to thank my supervisor Sándor Imre for his generous efforts, encouragement, and help.</a:t>
            </a:r>
            <a:endParaRPr lang="en-GB" b="1"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CA777826-B044-0948-AC2D-168CF3D2B523}" type="slidenum">
              <a:rPr lang="en-US" smtClean="0"/>
              <a:pPr>
                <a:defRPr/>
              </a:pPr>
              <a:t>1</a:t>
            </a:fld>
            <a:endParaRPr lang="en-US"/>
          </a:p>
        </p:txBody>
      </p:sp>
    </p:spTree>
    <p:extLst>
      <p:ext uri="{BB962C8B-B14F-4D97-AF65-F5344CB8AC3E}">
        <p14:creationId xmlns:p14="http://schemas.microsoft.com/office/powerpoint/2010/main" val="58530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eaLnBrk="0" hangingPunct="0">
              <a:spcBef>
                <a:spcPct val="20000"/>
              </a:spcBef>
              <a:buClr>
                <a:schemeClr val="tx1"/>
              </a:buClr>
            </a:pPr>
            <a:r>
              <a:rPr lang="en-US" b="1" dirty="0">
                <a:solidFill>
                  <a:schemeClr val="accent1"/>
                </a:solidFill>
              </a:rPr>
              <a:t>Time = 30 s</a:t>
            </a:r>
          </a:p>
          <a:p>
            <a:pPr algn="l" eaLnBrk="0" hangingPunct="0">
              <a:spcBef>
                <a:spcPct val="20000"/>
              </a:spcBef>
              <a:buClr>
                <a:schemeClr val="tx1"/>
              </a:buClr>
            </a:pPr>
            <a:endParaRPr lang="en-US" b="1" dirty="0">
              <a:solidFill>
                <a:schemeClr val="accent1"/>
              </a:solidFill>
            </a:endParaRPr>
          </a:p>
          <a:p>
            <a:pPr algn="l" eaLnBrk="0" hangingPunct="0">
              <a:spcBef>
                <a:spcPct val="20000"/>
              </a:spcBef>
              <a:buClr>
                <a:schemeClr val="tx1"/>
              </a:buClr>
            </a:pPr>
            <a:r>
              <a:rPr lang="en-US" b="1" dirty="0">
                <a:solidFill>
                  <a:schemeClr val="accent1"/>
                </a:solidFill>
              </a:rPr>
              <a:t>First ,</a:t>
            </a:r>
          </a:p>
          <a:p>
            <a:pPr algn="l" eaLnBrk="0" hangingPunct="0">
              <a:spcBef>
                <a:spcPct val="20000"/>
              </a:spcBef>
              <a:buClr>
                <a:schemeClr val="tx1"/>
              </a:buClr>
            </a:pPr>
            <a:endParaRPr lang="en-US" b="1" dirty="0">
              <a:solidFill>
                <a:schemeClr val="accent1"/>
              </a:solidFill>
            </a:endParaRPr>
          </a:p>
          <a:p>
            <a:pPr algn="l" eaLnBrk="0" hangingPunct="0">
              <a:spcBef>
                <a:spcPct val="20000"/>
              </a:spcBef>
              <a:buClr>
                <a:schemeClr val="tx1"/>
              </a:buClr>
            </a:pPr>
            <a:r>
              <a:rPr lang="en-US" b="1" dirty="0">
                <a:solidFill>
                  <a:schemeClr val="accent1"/>
                </a:solidFill>
              </a:rPr>
              <a:t>Let’s explain our problematic, </a:t>
            </a:r>
          </a:p>
          <a:p>
            <a:pPr algn="l" eaLnBrk="0" hangingPunct="0">
              <a:spcBef>
                <a:spcPct val="20000"/>
              </a:spcBef>
              <a:buClr>
                <a:schemeClr val="tx1"/>
              </a:buClr>
            </a:pPr>
            <a:endParaRPr lang="en-US" b="1" dirty="0">
              <a:solidFill>
                <a:schemeClr val="accent1"/>
              </a:solidFill>
            </a:endParaRPr>
          </a:p>
          <a:p>
            <a:pPr algn="l" eaLnBrk="0" hangingPunct="0">
              <a:spcBef>
                <a:spcPct val="20000"/>
              </a:spcBef>
              <a:buClr>
                <a:schemeClr val="tx1"/>
              </a:buClr>
            </a:pPr>
            <a:r>
              <a:rPr lang="en-US" b="1" dirty="0">
                <a:solidFill>
                  <a:schemeClr val="accent1"/>
                </a:solidFill>
              </a:rPr>
              <a:t>As may you know</a:t>
            </a:r>
          </a:p>
          <a:p>
            <a:pPr algn="l" eaLnBrk="0" hangingPunct="0">
              <a:spcBef>
                <a:spcPct val="20000"/>
              </a:spcBef>
              <a:buClr>
                <a:schemeClr val="tx1"/>
              </a:buClr>
            </a:pPr>
            <a:endParaRPr lang="en-US" b="1" dirty="0">
              <a:solidFill>
                <a:schemeClr val="accent1"/>
              </a:solidFill>
            </a:endParaRPr>
          </a:p>
          <a:p>
            <a:pPr algn="l" eaLnBrk="0" hangingPunct="0">
              <a:spcBef>
                <a:spcPct val="20000"/>
              </a:spcBef>
              <a:buClr>
                <a:schemeClr val="tx1"/>
              </a:buClr>
            </a:pPr>
            <a:r>
              <a:rPr lang="en-US" b="1" dirty="0">
                <a:solidFill>
                  <a:schemeClr val="accent1"/>
                </a:solidFill>
              </a:rPr>
              <a:t>The</a:t>
            </a:r>
            <a:r>
              <a:rPr lang="en-US" b="1" baseline="0" dirty="0">
                <a:solidFill>
                  <a:schemeClr val="accent1"/>
                </a:solidFill>
              </a:rPr>
              <a:t>re are many application areas where we have a plenty of tasks and resources.</a:t>
            </a:r>
          </a:p>
          <a:p>
            <a:pPr algn="l" eaLnBrk="0" hangingPunct="0">
              <a:spcBef>
                <a:spcPct val="20000"/>
              </a:spcBef>
              <a:buClr>
                <a:schemeClr val="tx1"/>
              </a:buClr>
            </a:pPr>
            <a:endParaRPr lang="en-US" b="1" baseline="0" dirty="0">
              <a:solidFill>
                <a:schemeClr val="accent1"/>
              </a:solidFill>
            </a:endParaRPr>
          </a:p>
          <a:p>
            <a:pPr algn="l" eaLnBrk="0" hangingPunct="0">
              <a:spcBef>
                <a:spcPct val="20000"/>
              </a:spcBef>
              <a:buClr>
                <a:schemeClr val="tx1"/>
              </a:buClr>
            </a:pPr>
            <a:r>
              <a:rPr lang="en-US" b="1" baseline="0" dirty="0">
                <a:solidFill>
                  <a:schemeClr val="accent1"/>
                </a:solidFill>
              </a:rPr>
              <a:t>The question that often arises itself is how to deploy efficiently tasks among resources.</a:t>
            </a:r>
          </a:p>
          <a:p>
            <a:pPr algn="l" eaLnBrk="0" hangingPunct="0">
              <a:spcBef>
                <a:spcPct val="20000"/>
              </a:spcBef>
              <a:buClr>
                <a:schemeClr val="tx1"/>
              </a:buClr>
            </a:pPr>
            <a:endParaRPr lang="en-US" b="1" baseline="0" dirty="0">
              <a:solidFill>
                <a:schemeClr val="accent1"/>
              </a:solidFill>
            </a:endParaRPr>
          </a:p>
          <a:p>
            <a:pPr algn="l" eaLnBrk="0" hangingPunct="0">
              <a:spcBef>
                <a:spcPct val="20000"/>
              </a:spcBef>
              <a:buClr>
                <a:schemeClr val="tx1"/>
              </a:buClr>
            </a:pPr>
            <a:r>
              <a:rPr lang="en-US" b="1" baseline="0" dirty="0">
                <a:solidFill>
                  <a:schemeClr val="accent1"/>
                </a:solidFill>
              </a:rPr>
              <a:t>So our research work solution was to use quantum computing algorithms in the optimization of resource distribution management model.</a:t>
            </a:r>
          </a:p>
          <a:p>
            <a:pPr algn="l" eaLnBrk="0" hangingPunct="0">
              <a:spcBef>
                <a:spcPct val="20000"/>
              </a:spcBef>
              <a:buClr>
                <a:schemeClr val="tx1"/>
              </a:buClr>
            </a:pPr>
            <a:endParaRPr lang="en-US" baseline="0" dirty="0">
              <a:solidFill>
                <a:schemeClr val="accent1"/>
              </a:solidFill>
            </a:endParaRPr>
          </a:p>
          <a:p>
            <a:pPr algn="l" eaLnBrk="0" hangingPunct="0">
              <a:spcBef>
                <a:spcPct val="20000"/>
              </a:spcBef>
              <a:buClr>
                <a:schemeClr val="tx1"/>
              </a:buClr>
            </a:pPr>
            <a:endParaRPr lang="en-US" baseline="0" dirty="0">
              <a:solidFill>
                <a:schemeClr val="accent1"/>
              </a:solidFill>
            </a:endParaRPr>
          </a:p>
          <a:p>
            <a:pPr algn="l" eaLnBrk="0" hangingPunct="0">
              <a:spcBef>
                <a:spcPct val="20000"/>
              </a:spcBef>
              <a:buClr>
                <a:schemeClr val="tx1"/>
              </a:buClr>
            </a:pPr>
            <a:endParaRPr lang="en-US" dirty="0">
              <a:solidFill>
                <a:schemeClr val="accent1"/>
              </a:solidFill>
            </a:endParaRPr>
          </a:p>
          <a:p>
            <a:pPr algn="ctr" eaLnBrk="0" hangingPunct="0">
              <a:spcBef>
                <a:spcPct val="20000"/>
              </a:spcBef>
              <a:buClr>
                <a:schemeClr val="tx1"/>
              </a:buClr>
            </a:pPr>
            <a:endParaRPr lang="en-US" dirty="0">
              <a:solidFill>
                <a:schemeClr val="accent1"/>
              </a:solidFill>
            </a:endParaRPr>
          </a:p>
          <a:p>
            <a:pPr algn="ctr" eaLnBrk="0" hangingPunct="0">
              <a:spcBef>
                <a:spcPct val="20000"/>
              </a:spcBef>
              <a:buClr>
                <a:schemeClr val="tx1"/>
              </a:buClr>
            </a:pPr>
            <a:endParaRPr lang="en-US" dirty="0">
              <a:solidFill>
                <a:schemeClr val="accent1"/>
              </a:solidFill>
            </a:endParaRPr>
          </a:p>
          <a:p>
            <a:pPr algn="ctr" eaLnBrk="0" hangingPunct="0">
              <a:spcBef>
                <a:spcPct val="20000"/>
              </a:spcBef>
              <a:buClr>
                <a:schemeClr val="tx1"/>
              </a:buClr>
            </a:pPr>
            <a:endParaRPr lang="en-US" dirty="0">
              <a:solidFill>
                <a:schemeClr val="accent1"/>
              </a:solidFill>
            </a:endParaRPr>
          </a:p>
          <a:p>
            <a:pPr algn="ctr" eaLnBrk="0" hangingPunct="0">
              <a:spcBef>
                <a:spcPct val="20000"/>
              </a:spcBef>
              <a:buClr>
                <a:schemeClr val="tx1"/>
              </a:buClr>
            </a:pPr>
            <a:endParaRPr lang="en-US" dirty="0">
              <a:solidFill>
                <a:schemeClr val="accent1"/>
              </a:solidFill>
            </a:endParaRPr>
          </a:p>
          <a:p>
            <a:pPr algn="ctr" eaLnBrk="0" hangingPunct="0">
              <a:spcBef>
                <a:spcPct val="20000"/>
              </a:spcBef>
              <a:buClr>
                <a:schemeClr val="tx1"/>
              </a:buClr>
            </a:pPr>
            <a:r>
              <a:rPr lang="en-US" dirty="0">
                <a:solidFill>
                  <a:schemeClr val="accent1"/>
                </a:solidFill>
              </a:rPr>
              <a:t>-----------------------------------------------------------------------------------------------------</a:t>
            </a:r>
          </a:p>
          <a:p>
            <a:pPr algn="ctr" eaLnBrk="0" hangingPunct="0">
              <a:spcBef>
                <a:spcPct val="20000"/>
              </a:spcBef>
              <a:buClr>
                <a:schemeClr val="tx1"/>
              </a:buClr>
            </a:pPr>
            <a:r>
              <a:rPr lang="en-US" dirty="0">
                <a:solidFill>
                  <a:schemeClr val="accent1"/>
                </a:solidFill>
              </a:rPr>
              <a:t>There is a high demand for searching computing </a:t>
            </a:r>
          </a:p>
          <a:p>
            <a:pPr algn="ctr" eaLnBrk="0" hangingPunct="0">
              <a:spcBef>
                <a:spcPct val="20000"/>
              </a:spcBef>
              <a:buClr>
                <a:schemeClr val="tx1"/>
              </a:buClr>
            </a:pPr>
            <a:r>
              <a:rPr lang="en-US" dirty="0">
                <a:solidFill>
                  <a:schemeClr val="accent1"/>
                </a:solidFill>
              </a:rPr>
              <a:t>methods which are able to improve the search </a:t>
            </a:r>
          </a:p>
          <a:p>
            <a:pPr algn="ctr" eaLnBrk="0" hangingPunct="0">
              <a:spcBef>
                <a:spcPct val="20000"/>
              </a:spcBef>
              <a:buClr>
                <a:schemeClr val="tx1"/>
              </a:buClr>
            </a:pPr>
            <a:r>
              <a:rPr lang="en-US" dirty="0">
                <a:solidFill>
                  <a:schemeClr val="accent1"/>
                </a:solidFill>
              </a:rPr>
              <a:t>efficiency of massive operations in resource distribution management. </a:t>
            </a:r>
          </a:p>
          <a:p>
            <a:pPr algn="ctr" eaLnBrk="0" hangingPunct="0">
              <a:spcBef>
                <a:spcPct val="20000"/>
              </a:spcBef>
              <a:buClr>
                <a:schemeClr val="tx1"/>
              </a:buClr>
            </a:pPr>
            <a:endParaRPr lang="en-US" dirty="0">
              <a:solidFill>
                <a:schemeClr val="accent1"/>
              </a:solidFill>
            </a:endParaRPr>
          </a:p>
          <a:p>
            <a:pPr algn="ctr" eaLnBrk="0" hangingPunct="0">
              <a:spcBef>
                <a:spcPct val="20000"/>
              </a:spcBef>
              <a:buClr>
                <a:schemeClr val="tx1"/>
              </a:buClr>
            </a:pPr>
            <a:r>
              <a:rPr lang="en-US" dirty="0">
                <a:solidFill>
                  <a:schemeClr val="accent1"/>
                </a:solidFill>
              </a:rPr>
              <a:t>Here</a:t>
            </a:r>
            <a:r>
              <a:rPr lang="en-US" baseline="0" dirty="0">
                <a:solidFill>
                  <a:schemeClr val="accent1"/>
                </a:solidFill>
              </a:rPr>
              <a:t> in my research was I exploited quantum computing methods</a:t>
            </a:r>
          </a:p>
          <a:p>
            <a:pPr algn="ctr" eaLnBrk="0" hangingPunct="0">
              <a:spcBef>
                <a:spcPct val="20000"/>
              </a:spcBef>
              <a:buClr>
                <a:schemeClr val="tx1"/>
              </a:buClr>
            </a:pPr>
            <a:endParaRPr lang="en-US" dirty="0">
              <a:solidFill>
                <a:schemeClr val="accent1"/>
              </a:solidFill>
            </a:endParaRPr>
          </a:p>
        </p:txBody>
      </p:sp>
      <p:sp>
        <p:nvSpPr>
          <p:cNvPr id="4" name="Slide Number Placeholder 3"/>
          <p:cNvSpPr>
            <a:spLocks noGrp="1"/>
          </p:cNvSpPr>
          <p:nvPr>
            <p:ph type="sldNum" sz="quarter" idx="10"/>
          </p:nvPr>
        </p:nvSpPr>
        <p:spPr/>
        <p:txBody>
          <a:bodyPr/>
          <a:lstStyle/>
          <a:p>
            <a:pPr>
              <a:defRPr/>
            </a:pPr>
            <a:fld id="{CA777826-B044-0948-AC2D-168CF3D2B523}" type="slidenum">
              <a:rPr lang="en-US" smtClean="0"/>
              <a:pPr>
                <a:defRPr/>
              </a:pPr>
              <a:t>3</a:t>
            </a:fld>
            <a:endParaRPr lang="en-US"/>
          </a:p>
        </p:txBody>
      </p:sp>
    </p:spTree>
    <p:extLst>
      <p:ext uri="{BB962C8B-B14F-4D97-AF65-F5344CB8AC3E}">
        <p14:creationId xmlns:p14="http://schemas.microsoft.com/office/powerpoint/2010/main" val="309726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777826-B044-0948-AC2D-168CF3D2B523}" type="slidenum">
              <a:rPr lang="en-US" smtClean="0"/>
              <a:pPr>
                <a:defRPr/>
              </a:pPr>
              <a:t>4</a:t>
            </a:fld>
            <a:endParaRPr lang="en-US"/>
          </a:p>
        </p:txBody>
      </p:sp>
    </p:spTree>
    <p:extLst>
      <p:ext uri="{BB962C8B-B14F-4D97-AF65-F5344CB8AC3E}">
        <p14:creationId xmlns:p14="http://schemas.microsoft.com/office/powerpoint/2010/main" val="1831953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pic>
        <p:nvPicPr>
          <p:cNvPr id="1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748716" y="574681"/>
            <a:ext cx="407987" cy="1674813"/>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7" name="Straight Connector 16"/>
          <p:cNvCxnSpPr/>
          <p:nvPr/>
        </p:nvCxnSpPr>
        <p:spPr>
          <a:xfrm flipV="1">
            <a:off x="776288" y="2913069"/>
            <a:ext cx="7972425"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8"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13"/>
          <p:cNvSpPr>
            <a:spLocks noGrp="1"/>
          </p:cNvSpPr>
          <p:nvPr>
            <p:ph type="body" sz="quarter" idx="15" hasCustomPrompt="1"/>
          </p:nvPr>
        </p:nvSpPr>
        <p:spPr>
          <a:xfrm>
            <a:off x="776288" y="3082925"/>
            <a:ext cx="6553200" cy="931132"/>
          </a:xfrm>
          <a:prstGeom prst="rect">
            <a:avLst/>
          </a:prstGeom>
        </p:spPr>
        <p:txBody>
          <a:bodyPr vert="horz"/>
          <a:lstStyle>
            <a:lvl1pPr marL="0" indent="0">
              <a:buNone/>
              <a:defRPr sz="2100" b="1" baseline="0">
                <a:solidFill>
                  <a:srgbClr val="B41020"/>
                </a:solidFill>
              </a:defRPr>
            </a:lvl1pPr>
            <a:lvl2pPr marL="342892" indent="0">
              <a:buNone/>
              <a:defRPr/>
            </a:lvl2pPr>
            <a:lvl3pPr marL="685783" indent="0">
              <a:buNone/>
              <a:defRPr/>
            </a:lvl3pPr>
            <a:lvl4pPr marL="1028675" indent="0">
              <a:buNone/>
              <a:defRPr/>
            </a:lvl4pPr>
            <a:lvl5pPr marL="1371566" indent="0">
              <a:buNone/>
              <a:defRPr/>
            </a:lvl5pPr>
          </a:lstStyle>
          <a:p>
            <a:pPr lvl="0"/>
            <a:r>
              <a:rPr lang="hu-HU" dirty="0"/>
              <a:t>THE TITLE OF THE PRESENTATION EVEN IN TWO LINES</a:t>
            </a:r>
          </a:p>
        </p:txBody>
      </p:sp>
      <p:sp>
        <p:nvSpPr>
          <p:cNvPr id="20" name="Text Placeholder 15"/>
          <p:cNvSpPr>
            <a:spLocks noGrp="1"/>
          </p:cNvSpPr>
          <p:nvPr>
            <p:ph type="body" sz="quarter" idx="16" hasCustomPrompt="1"/>
          </p:nvPr>
        </p:nvSpPr>
        <p:spPr>
          <a:xfrm>
            <a:off x="7329491" y="3082926"/>
            <a:ext cx="1560703" cy="931863"/>
          </a:xfrm>
          <a:prstGeom prst="rect">
            <a:avLst/>
          </a:prstGeom>
        </p:spPr>
        <p:txBody>
          <a:bodyPr vert="horz"/>
          <a:lstStyle>
            <a:lvl1pPr marL="0" indent="0" algn="r">
              <a:buNone/>
              <a:defRPr sz="1200">
                <a:solidFill>
                  <a:srgbClr val="404040"/>
                </a:solidFill>
              </a:defRPr>
            </a:lvl1pPr>
          </a:lstStyle>
          <a:p>
            <a:pPr lvl="0"/>
            <a:r>
              <a:rPr lang="hu-HU" dirty="0"/>
              <a:t>Budapest,</a:t>
            </a:r>
            <a:br>
              <a:rPr lang="hu-HU" dirty="0"/>
            </a:br>
            <a:r>
              <a:rPr lang="hu-HU" dirty="0"/>
              <a:t>26. 02. 2017.</a:t>
            </a:r>
          </a:p>
        </p:txBody>
      </p:sp>
      <p:sp>
        <p:nvSpPr>
          <p:cNvPr id="21" name="Text Placeholder 17"/>
          <p:cNvSpPr>
            <a:spLocks noGrp="1"/>
          </p:cNvSpPr>
          <p:nvPr>
            <p:ph type="body" sz="quarter" idx="17" hasCustomPrompt="1"/>
          </p:nvPr>
        </p:nvSpPr>
        <p:spPr>
          <a:xfrm>
            <a:off x="776288" y="4203088"/>
            <a:ext cx="6553200" cy="971550"/>
          </a:xfrm>
          <a:prstGeom prst="rect">
            <a:avLst/>
          </a:prstGeom>
        </p:spPr>
        <p:txBody>
          <a:bodyPr vert="horz"/>
          <a:lstStyle>
            <a:lvl1pPr marL="0" indent="0">
              <a:buNone/>
              <a:defRPr sz="1650">
                <a:solidFill>
                  <a:srgbClr val="262626"/>
                </a:solidFill>
              </a:defRPr>
            </a:lvl1pPr>
          </a:lstStyle>
          <a:p>
            <a:pPr lvl="0"/>
            <a:r>
              <a:rPr lang="hu-HU" dirty="0"/>
              <a:t>The subtitle and brief description</a:t>
            </a:r>
          </a:p>
        </p:txBody>
      </p:sp>
      <p:sp>
        <p:nvSpPr>
          <p:cNvPr id="22" name="Text Placeholder 19"/>
          <p:cNvSpPr>
            <a:spLocks noGrp="1"/>
          </p:cNvSpPr>
          <p:nvPr>
            <p:ph type="body" sz="quarter" idx="18" hasCustomPrompt="1"/>
          </p:nvPr>
        </p:nvSpPr>
        <p:spPr>
          <a:xfrm>
            <a:off x="776288" y="5316023"/>
            <a:ext cx="6553200" cy="368300"/>
          </a:xfrm>
          <a:prstGeom prst="rect">
            <a:avLst/>
          </a:prstGeom>
        </p:spPr>
        <p:txBody>
          <a:bodyPr vert="horz"/>
          <a:lstStyle>
            <a:lvl1pPr marL="0" indent="0">
              <a:buNone/>
              <a:defRPr sz="1500" b="1">
                <a:solidFill>
                  <a:srgbClr val="871829"/>
                </a:solidFill>
              </a:defRPr>
            </a:lvl1pPr>
          </a:lstStyle>
          <a:p>
            <a:pPr lvl="0"/>
            <a:r>
              <a:rPr lang="hu-HU" dirty="0"/>
              <a:t>Author Name Surname</a:t>
            </a:r>
          </a:p>
        </p:txBody>
      </p:sp>
      <p:sp>
        <p:nvSpPr>
          <p:cNvPr id="23" name="Text Placeholder 19"/>
          <p:cNvSpPr>
            <a:spLocks noGrp="1"/>
          </p:cNvSpPr>
          <p:nvPr>
            <p:ph type="body" sz="quarter" idx="19" hasCustomPrompt="1"/>
          </p:nvPr>
        </p:nvSpPr>
        <p:spPr>
          <a:xfrm>
            <a:off x="776288" y="5778942"/>
            <a:ext cx="6553200" cy="790945"/>
          </a:xfrm>
          <a:prstGeom prst="rect">
            <a:avLst/>
          </a:prstGeom>
        </p:spPr>
        <p:txBody>
          <a:bodyPr vert="horz"/>
          <a:lstStyle>
            <a:lvl1pPr marL="0" marR="0" indent="0" algn="l" defTabSz="342892" rtl="0" eaLnBrk="1" fontAlgn="base" latinLnBrk="0" hangingPunct="1">
              <a:lnSpc>
                <a:spcPct val="100000"/>
              </a:lnSpc>
              <a:spcBef>
                <a:spcPct val="20000"/>
              </a:spcBef>
              <a:spcAft>
                <a:spcPct val="0"/>
              </a:spcAft>
              <a:buClrTx/>
              <a:buSzTx/>
              <a:buFont typeface="Arial" charset="0"/>
              <a:buNone/>
              <a:tabLst/>
              <a:defRPr sz="1500" b="0">
                <a:solidFill>
                  <a:srgbClr val="262626"/>
                </a:solidFill>
              </a:defRPr>
            </a:lvl1pPr>
          </a:lstStyle>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en-US" dirty="0"/>
              <a:t>Department of Networked Systems and Services </a:t>
            </a:r>
            <a:r>
              <a:rPr lang="hu-HU" dirty="0"/>
              <a:t>mailaddress@hit.bme.hu</a:t>
            </a:r>
          </a:p>
        </p:txBody>
      </p:sp>
      <p:pic>
        <p:nvPicPr>
          <p:cNvPr id="7" name="Picture 6"/>
          <p:cNvPicPr>
            <a:picLocks noChangeAspect="1"/>
          </p:cNvPicPr>
          <p:nvPr/>
        </p:nvPicPr>
        <p:blipFill>
          <a:blip r:embed="rId4"/>
          <a:stretch>
            <a:fillRect/>
          </a:stretch>
        </p:blipFill>
        <p:spPr>
          <a:xfrm>
            <a:off x="776290" y="574680"/>
            <a:ext cx="5587286" cy="1674813"/>
          </a:xfrm>
          <a:prstGeom prst="rect">
            <a:avLst/>
          </a:prstGeom>
        </p:spPr>
      </p:pic>
    </p:spTree>
    <p:extLst>
      <p:ext uri="{BB962C8B-B14F-4D97-AF65-F5344CB8AC3E}">
        <p14:creationId xmlns:p14="http://schemas.microsoft.com/office/powerpoint/2010/main" val="10774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sections and pictures">
    <p:spTree>
      <p:nvGrpSpPr>
        <p:cNvPr id="1" name=""/>
        <p:cNvGrpSpPr/>
        <p:nvPr/>
      </p:nvGrpSpPr>
      <p:grpSpPr>
        <a:xfrm>
          <a:off x="0" y="0"/>
          <a:ext cx="0" cy="0"/>
          <a:chOff x="0" y="0"/>
          <a:chExt cx="0" cy="0"/>
        </a:xfrm>
      </p:grpSpPr>
      <p:sp>
        <p:nvSpPr>
          <p:cNvPr id="12"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3"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0"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5"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9"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66305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and emphasis box">
    <p:spTree>
      <p:nvGrpSpPr>
        <p:cNvPr id="1" name=""/>
        <p:cNvGrpSpPr/>
        <p:nvPr/>
      </p:nvGrpSpPr>
      <p:grpSpPr>
        <a:xfrm>
          <a:off x="0" y="0"/>
          <a:ext cx="0" cy="0"/>
          <a:chOff x="0" y="0"/>
          <a:chExt cx="0" cy="0"/>
        </a:xfrm>
      </p:grpSpPr>
      <p:sp>
        <p:nvSpPr>
          <p:cNvPr id="20"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1"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2"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23"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24"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27012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gyéni elrendezés">
    <p:spTree>
      <p:nvGrpSpPr>
        <p:cNvPr id="1" name=""/>
        <p:cNvGrpSpPr/>
        <p:nvPr/>
      </p:nvGrpSpPr>
      <p:grpSpPr>
        <a:xfrm>
          <a:off x="0" y="0"/>
          <a:ext cx="0" cy="0"/>
          <a:chOff x="0" y="0"/>
          <a:chExt cx="0" cy="0"/>
        </a:xfrm>
      </p:grpSpPr>
      <p:sp>
        <p:nvSpPr>
          <p:cNvPr id="13" name="Text Placeholder 19"/>
          <p:cNvSpPr>
            <a:spLocks noGrp="1"/>
          </p:cNvSpPr>
          <p:nvPr>
            <p:ph type="body" sz="quarter" idx="14" hasCustomPrompt="1"/>
          </p:nvPr>
        </p:nvSpPr>
        <p:spPr>
          <a:xfrm>
            <a:off x="260001" y="3898200"/>
            <a:ext cx="8564808"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14" name="Text Placeholder 4"/>
          <p:cNvSpPr>
            <a:spLocks noGrp="1"/>
          </p:cNvSpPr>
          <p:nvPr>
            <p:ph type="body" sz="quarter" idx="16" hasCustomPrompt="1"/>
          </p:nvPr>
        </p:nvSpPr>
        <p:spPr>
          <a:xfrm>
            <a:off x="252414" y="1278472"/>
            <a:ext cx="8575060" cy="2301347"/>
          </a:xfrm>
          <a:prstGeom prst="rect">
            <a:avLst/>
          </a:prstGeom>
        </p:spPr>
        <p:txBody>
          <a:bodyPr vert="horz"/>
          <a:lstStyle>
            <a:lvl1pPr marL="0" indent="0">
              <a:buNone/>
              <a:defRPr sz="1650">
                <a:solidFill>
                  <a:schemeClr val="accent1">
                    <a:lumMod val="85000"/>
                    <a:lumOff val="15000"/>
                  </a:schemeClr>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5" name="Text Placeholder 4"/>
          <p:cNvSpPr>
            <a:spLocks noGrp="1"/>
          </p:cNvSpPr>
          <p:nvPr>
            <p:ph type="body" sz="quarter" idx="17" hasCustomPrompt="1"/>
          </p:nvPr>
        </p:nvSpPr>
        <p:spPr>
          <a:xfrm>
            <a:off x="252063" y="4468753"/>
            <a:ext cx="8575060"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6"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76279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0" name="Text Placeholder 4"/>
          <p:cNvSpPr>
            <a:spLocks noGrp="1"/>
          </p:cNvSpPr>
          <p:nvPr>
            <p:ph type="body" sz="quarter" idx="16" hasCustomPrompt="1"/>
          </p:nvPr>
        </p:nvSpPr>
        <p:spPr>
          <a:xfrm>
            <a:off x="252416" y="1270006"/>
            <a:ext cx="8606419" cy="5088203"/>
          </a:xfrm>
          <a:prstGeom prst="rect">
            <a:avLst/>
          </a:prstGeom>
        </p:spPr>
        <p:txBody>
          <a:bodyPr vert="horz"/>
          <a:lstStyle>
            <a:lvl1pPr marL="227410" marR="0" indent="-214313" algn="l" defTabSz="342892" rtl="0" eaLnBrk="1" fontAlgn="base" latinLnBrk="0" hangingPunct="1">
              <a:lnSpc>
                <a:spcPct val="100000"/>
              </a:lnSpc>
              <a:spcBef>
                <a:spcPct val="20000"/>
              </a:spcBef>
              <a:spcAft>
                <a:spcPct val="0"/>
              </a:spcAft>
              <a:buClrTx/>
              <a:buSzTx/>
              <a:buFont typeface="Arial"/>
              <a:buChar char="•"/>
              <a:tabLst/>
              <a:defRPr sz="1500">
                <a:solidFill>
                  <a:srgbClr val="404040"/>
                </a:solidFill>
              </a:defRPr>
            </a:lvl1pPr>
          </a:lstStyle>
          <a:p>
            <a:pPr eaLnBrk="1" hangingPunct="1">
              <a:defRPr/>
            </a:pPr>
            <a:r>
              <a:rPr lang="it-IT" dirty="0" err="1">
                <a:solidFill>
                  <a:schemeClr val="accent1">
                    <a:lumMod val="85000"/>
                    <a:lumOff val="15000"/>
                  </a:schemeClr>
                </a:solidFill>
              </a:rPr>
              <a:t>Lorem</a:t>
            </a:r>
            <a:r>
              <a:rPr lang="it-IT" dirty="0">
                <a:solidFill>
                  <a:schemeClr val="accent1">
                    <a:lumMod val="85000"/>
                    <a:lumOff val="15000"/>
                  </a:schemeClr>
                </a:solidFill>
              </a:rPr>
              <a:t>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dolor</a:t>
            </a:r>
            <a:r>
              <a:rPr lang="it-IT" dirty="0">
                <a:solidFill>
                  <a:schemeClr val="accent1">
                    <a:lumMod val="85000"/>
                    <a:lumOff val="15000"/>
                  </a:schemeClr>
                </a:solidFill>
              </a:rPr>
              <a:t> </a:t>
            </a:r>
            <a:r>
              <a:rPr lang="it-IT" dirty="0" err="1">
                <a:solidFill>
                  <a:schemeClr val="accent1">
                    <a:lumMod val="85000"/>
                    <a:lumOff val="15000"/>
                  </a:schemeClr>
                </a:solidFill>
              </a:rPr>
              <a:t>sit</a:t>
            </a:r>
            <a:r>
              <a:rPr lang="it-IT" dirty="0">
                <a:solidFill>
                  <a:schemeClr val="accent1">
                    <a:lumMod val="85000"/>
                    <a:lumOff val="15000"/>
                  </a:schemeClr>
                </a:solidFill>
              </a:rPr>
              <a:t> </a:t>
            </a:r>
            <a:r>
              <a:rPr lang="it-IT" dirty="0" err="1">
                <a:solidFill>
                  <a:schemeClr val="accent1">
                    <a:lumMod val="85000"/>
                    <a:lumOff val="15000"/>
                  </a:schemeClr>
                </a:solidFill>
              </a:rPr>
              <a:t>amet</a:t>
            </a:r>
            <a:r>
              <a:rPr lang="it-IT" dirty="0">
                <a:solidFill>
                  <a:schemeClr val="accent1">
                    <a:lumMod val="85000"/>
                    <a:lumOff val="15000"/>
                  </a:schemeClr>
                </a:solidFill>
              </a:rPr>
              <a:t>, </a:t>
            </a:r>
            <a:r>
              <a:rPr lang="it-IT" dirty="0" err="1">
                <a:solidFill>
                  <a:schemeClr val="accent1">
                    <a:lumMod val="85000"/>
                    <a:lumOff val="15000"/>
                  </a:schemeClr>
                </a:solidFill>
              </a:rPr>
              <a:t>nibh</a:t>
            </a:r>
            <a:r>
              <a:rPr lang="it-IT" dirty="0">
                <a:solidFill>
                  <a:schemeClr val="accent1">
                    <a:lumMod val="85000"/>
                    <a:lumOff val="15000"/>
                  </a:schemeClr>
                </a:solidFill>
              </a:rPr>
              <a:t> morbi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et, </a:t>
            </a:r>
            <a:r>
              <a:rPr lang="it-IT" dirty="0" err="1">
                <a:solidFill>
                  <a:schemeClr val="accent1">
                    <a:lumMod val="85000"/>
                    <a:lumOff val="15000"/>
                  </a:schemeClr>
                </a:solidFill>
              </a:rPr>
              <a:t>ac</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non molestie, </a:t>
            </a:r>
            <a:r>
              <a:rPr lang="it-IT" dirty="0" err="1">
                <a:solidFill>
                  <a:schemeClr val="accent1">
                    <a:lumMod val="85000"/>
                    <a:lumOff val="15000"/>
                  </a:schemeClr>
                </a:solidFill>
              </a:rPr>
              <a:t>sed</a:t>
            </a:r>
            <a:r>
              <a:rPr lang="it-IT" dirty="0">
                <a:solidFill>
                  <a:schemeClr val="accent1">
                    <a:lumMod val="85000"/>
                    <a:lumOff val="15000"/>
                  </a:schemeClr>
                </a:solidFill>
              </a:rPr>
              <a:t> </a:t>
            </a:r>
            <a:r>
              <a:rPr lang="it-IT" dirty="0" err="1">
                <a:solidFill>
                  <a:schemeClr val="accent1">
                    <a:lumMod val="85000"/>
                    <a:lumOff val="15000"/>
                  </a:schemeClr>
                </a:solidFill>
              </a:rPr>
              <a:t>volutpat</a:t>
            </a:r>
            <a:r>
              <a:rPr lang="it-IT" dirty="0">
                <a:solidFill>
                  <a:schemeClr val="accent1">
                    <a:lumMod val="85000"/>
                    <a:lumOff val="15000"/>
                  </a:schemeClr>
                </a:solidFill>
              </a:rPr>
              <a:t> </a:t>
            </a:r>
            <a:r>
              <a:rPr lang="it-IT" dirty="0" err="1">
                <a:solidFill>
                  <a:schemeClr val="accent1">
                    <a:lumMod val="85000"/>
                    <a:lumOff val="15000"/>
                  </a:schemeClr>
                </a:solidFill>
              </a:rPr>
              <a:t>dapibus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massa </a:t>
            </a:r>
            <a:r>
              <a:rPr lang="it-IT" dirty="0" err="1">
                <a:solidFill>
                  <a:schemeClr val="accent1">
                    <a:lumMod val="85000"/>
                    <a:lumOff val="15000"/>
                  </a:schemeClr>
                </a:solidFill>
              </a:rPr>
              <a:t>montes</a:t>
            </a:r>
            <a:r>
              <a:rPr lang="it-IT" dirty="0">
                <a:solidFill>
                  <a:schemeClr val="accent1">
                    <a:lumMod val="85000"/>
                    <a:lumOff val="15000"/>
                  </a:schemeClr>
                </a:solidFill>
              </a:rPr>
              <a:t>. At ut </a:t>
            </a:r>
            <a:r>
              <a:rPr lang="it-IT" dirty="0" err="1">
                <a:solidFill>
                  <a:schemeClr val="accent1">
                    <a:lumMod val="85000"/>
                    <a:lumOff val="15000"/>
                  </a:schemeClr>
                </a:solidFill>
              </a:rPr>
              <a:t>scelerisque</a:t>
            </a:r>
            <a:r>
              <a:rPr lang="it-IT" dirty="0">
                <a:solidFill>
                  <a:schemeClr val="accent1">
                    <a:lumMod val="85000"/>
                    <a:lumOff val="15000"/>
                  </a:schemeClr>
                </a:solidFill>
              </a:rPr>
              <a:t>, </a:t>
            </a:r>
            <a:r>
              <a:rPr lang="it-IT" dirty="0" err="1">
                <a:solidFill>
                  <a:schemeClr val="accent1">
                    <a:lumMod val="85000"/>
                    <a:lumOff val="15000"/>
                  </a:schemeClr>
                </a:solidFill>
              </a:rPr>
              <a:t>sollicitudin</a:t>
            </a:r>
            <a:r>
              <a:rPr lang="it-IT" dirty="0">
                <a:solidFill>
                  <a:schemeClr val="accent1">
                    <a:lumMod val="85000"/>
                    <a:lumOff val="15000"/>
                  </a:schemeClr>
                </a:solidFill>
              </a:rPr>
              <a:t> </a:t>
            </a:r>
            <a:r>
              <a:rPr lang="it-IT" dirty="0" err="1">
                <a:solidFill>
                  <a:schemeClr val="accent1">
                    <a:lumMod val="85000"/>
                    <a:lumOff val="15000"/>
                  </a:schemeClr>
                </a:solidFill>
              </a:rPr>
              <a:t>nunc</a:t>
            </a:r>
            <a:r>
              <a:rPr lang="it-IT" dirty="0">
                <a:solidFill>
                  <a:schemeClr val="accent1">
                    <a:lumMod val="85000"/>
                    <a:lumOff val="15000"/>
                  </a:schemeClr>
                </a:solidFill>
              </a:rPr>
              <a:t> ut, </a:t>
            </a:r>
            <a:r>
              <a:rPr lang="it-IT" dirty="0" err="1">
                <a:solidFill>
                  <a:schemeClr val="accent1">
                    <a:lumMod val="85000"/>
                    <a:lumOff val="15000"/>
                  </a:schemeClr>
                </a:solidFill>
              </a:rPr>
              <a:t>mollis</a:t>
            </a:r>
            <a:r>
              <a:rPr lang="it-IT" dirty="0">
                <a:solidFill>
                  <a:schemeClr val="accent1">
                    <a:lumMod val="85000"/>
                    <a:lumOff val="15000"/>
                  </a:schemeClr>
                </a:solidFill>
              </a:rPr>
              <a:t> </a:t>
            </a:r>
            <a:r>
              <a:rPr lang="it-IT" dirty="0" err="1">
                <a:solidFill>
                  <a:schemeClr val="accent1">
                    <a:lumMod val="85000"/>
                    <a:lumOff val="15000"/>
                  </a:schemeClr>
                </a:solidFill>
              </a:rPr>
              <a:t>ridiculus</a:t>
            </a:r>
            <a:r>
              <a:rPr lang="it-IT" dirty="0">
                <a:solidFill>
                  <a:schemeClr val="accent1">
                    <a:lumMod val="85000"/>
                    <a:lumOff val="15000"/>
                  </a:schemeClr>
                </a:solidFill>
              </a:rPr>
              <a:t> </a:t>
            </a:r>
            <a:r>
              <a:rPr lang="it-IT" dirty="0" err="1">
                <a:solidFill>
                  <a:schemeClr val="accent1">
                    <a:lumMod val="85000"/>
                    <a:lumOff val="15000"/>
                  </a:schemeClr>
                </a:solidFill>
              </a:rPr>
              <a:t>voluptatibus</a:t>
            </a:r>
            <a:r>
              <a:rPr lang="it-IT" dirty="0">
                <a:solidFill>
                  <a:schemeClr val="accent1">
                    <a:lumMod val="85000"/>
                    <a:lumOff val="15000"/>
                  </a:schemeClr>
                </a:solidFill>
              </a:rPr>
              <a:t>. Ornare </a:t>
            </a:r>
            <a:r>
              <a:rPr lang="it-IT" dirty="0" err="1">
                <a:solidFill>
                  <a:schemeClr val="accent1">
                    <a:lumMod val="85000"/>
                    <a:lumOff val="15000"/>
                  </a:schemeClr>
                </a:solidFill>
              </a:rPr>
              <a:t>mattis</a:t>
            </a:r>
            <a:r>
              <a:rPr lang="it-IT" dirty="0">
                <a:solidFill>
                  <a:schemeClr val="accent1">
                    <a:lumMod val="85000"/>
                    <a:lumOff val="15000"/>
                  </a:schemeClr>
                </a:solidFill>
              </a:rPr>
              <a:t> magna </a:t>
            </a:r>
            <a:r>
              <a:rPr lang="it-IT" dirty="0" err="1">
                <a:solidFill>
                  <a:schemeClr val="accent1">
                    <a:lumMod val="85000"/>
                    <a:lumOff val="15000"/>
                  </a:schemeClr>
                </a:solidFill>
              </a:rPr>
              <a:t>tempus</a:t>
            </a:r>
            <a:r>
              <a:rPr lang="it-IT" dirty="0">
                <a:solidFill>
                  <a:schemeClr val="accent1">
                    <a:lumMod val="85000"/>
                    <a:lumOff val="15000"/>
                  </a:schemeClr>
                </a:solidFill>
              </a:rPr>
              <a:t> ut, </a:t>
            </a:r>
            <a:r>
              <a:rPr lang="it-IT" dirty="0" err="1">
                <a:solidFill>
                  <a:schemeClr val="accent1">
                    <a:lumMod val="85000"/>
                    <a:lumOff val="15000"/>
                  </a:schemeClr>
                </a:solidFill>
              </a:rPr>
              <a:t>penatibus</a:t>
            </a:r>
            <a:r>
              <a:rPr lang="it-IT" dirty="0">
                <a:solidFill>
                  <a:schemeClr val="accent1">
                    <a:lumMod val="85000"/>
                    <a:lumOff val="15000"/>
                  </a:schemeClr>
                </a:solidFill>
              </a:rPr>
              <a:t> </a:t>
            </a:r>
            <a:r>
              <a:rPr lang="it-IT" dirty="0" err="1">
                <a:solidFill>
                  <a:schemeClr val="accent1">
                    <a:lumMod val="85000"/>
                    <a:lumOff val="15000"/>
                  </a:schemeClr>
                </a:solidFill>
              </a:rPr>
              <a:t>egestas</a:t>
            </a:r>
            <a:r>
              <a:rPr lang="it-IT" dirty="0">
                <a:solidFill>
                  <a:schemeClr val="accent1">
                    <a:lumMod val="85000"/>
                    <a:lumOff val="15000"/>
                  </a:schemeClr>
                </a:solidFill>
              </a:rPr>
              <a:t> massa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nec</a:t>
            </a:r>
            <a:r>
              <a:rPr lang="it-IT" dirty="0">
                <a:solidFill>
                  <a:schemeClr val="accent1">
                    <a:lumMod val="85000"/>
                    <a:lumOff val="15000"/>
                  </a:schemeClr>
                </a:solidFill>
              </a:rPr>
              <a:t> </a:t>
            </a:r>
            <a:r>
              <a:rPr lang="it-IT" dirty="0" err="1">
                <a:solidFill>
                  <a:schemeClr val="accent1">
                    <a:lumMod val="85000"/>
                    <a:lumOff val="15000"/>
                  </a:schemeClr>
                </a:solidFill>
              </a:rPr>
              <a:t>commodo</a:t>
            </a:r>
            <a:r>
              <a:rPr lang="it-IT" dirty="0">
                <a:solidFill>
                  <a:schemeClr val="accent1">
                    <a:lumMod val="85000"/>
                    <a:lumOff val="15000"/>
                  </a:schemeClr>
                </a:solidFill>
              </a:rPr>
              <a:t> viverra, urna et </a:t>
            </a:r>
            <a:r>
              <a:rPr lang="it-IT" dirty="0" err="1">
                <a:solidFill>
                  <a:schemeClr val="accent1">
                    <a:lumMod val="85000"/>
                    <a:lumOff val="15000"/>
                  </a:schemeClr>
                </a:solidFill>
              </a:rPr>
              <a:t>luctus</a:t>
            </a:r>
            <a:r>
              <a:rPr lang="it-IT" dirty="0">
                <a:solidFill>
                  <a:schemeClr val="accent1">
                    <a:lumMod val="85000"/>
                    <a:lumOff val="15000"/>
                  </a:schemeClr>
                </a:solidFill>
              </a:rPr>
              <a:t> </a:t>
            </a:r>
            <a:r>
              <a:rPr lang="it-IT" dirty="0" err="1">
                <a:solidFill>
                  <a:schemeClr val="accent1">
                    <a:lumMod val="85000"/>
                    <a:lumOff val="15000"/>
                  </a:schemeClr>
                </a:solidFill>
              </a:rPr>
              <a:t>ac</a:t>
            </a:r>
            <a:r>
              <a:rPr lang="it-IT" dirty="0">
                <a:solidFill>
                  <a:schemeClr val="accent1">
                    <a:lumMod val="85000"/>
                    <a:lumOff val="15000"/>
                  </a:schemeClr>
                </a:solidFill>
              </a:rPr>
              <a:t> odio </a:t>
            </a:r>
            <a:r>
              <a:rPr lang="it-IT" dirty="0" err="1">
                <a:solidFill>
                  <a:schemeClr val="accent1">
                    <a:lumMod val="85000"/>
                    <a:lumOff val="15000"/>
                  </a:schemeClr>
                </a:solidFill>
              </a:rPr>
              <a:t>mauris</a:t>
            </a:r>
            <a:r>
              <a:rPr lang="it-IT" dirty="0">
                <a:solidFill>
                  <a:schemeClr val="accent1">
                    <a:lumMod val="85000"/>
                    <a:lumOff val="15000"/>
                  </a:schemeClr>
                </a:solidFill>
              </a:rPr>
              <a:t> non, </a:t>
            </a:r>
            <a:r>
              <a:rPr lang="it-IT" dirty="0" err="1">
                <a:solidFill>
                  <a:schemeClr val="accent1">
                    <a:lumMod val="85000"/>
                    <a:lumOff val="15000"/>
                  </a:schemeClr>
                </a:solidFill>
              </a:rPr>
              <a:t>commodo</a:t>
            </a:r>
            <a:r>
              <a:rPr lang="it-IT" dirty="0">
                <a:solidFill>
                  <a:schemeClr val="accent1">
                    <a:lumMod val="85000"/>
                    <a:lumOff val="15000"/>
                  </a:schemeClr>
                </a:solidFill>
              </a:rPr>
              <a:t> </a:t>
            </a:r>
            <a:r>
              <a:rPr lang="it-IT" dirty="0" err="1">
                <a:solidFill>
                  <a:schemeClr val="accent1">
                    <a:lumMod val="85000"/>
                    <a:lumOff val="15000"/>
                  </a:schemeClr>
                </a:solidFill>
              </a:rPr>
              <a:t>risus</a:t>
            </a:r>
            <a:r>
              <a:rPr lang="it-IT" dirty="0">
                <a:solidFill>
                  <a:schemeClr val="accent1">
                    <a:lumMod val="85000"/>
                    <a:lumOff val="15000"/>
                  </a:schemeClr>
                </a:solidFill>
              </a:rPr>
              <a:t> nulla </a:t>
            </a:r>
            <a:r>
              <a:rPr lang="it-IT" dirty="0" err="1">
                <a:solidFill>
                  <a:schemeClr val="accent1">
                    <a:lumMod val="85000"/>
                    <a:lumOff val="15000"/>
                  </a:schemeClr>
                </a:solidFill>
              </a:rPr>
              <a:t>nam</a:t>
            </a:r>
            <a:r>
              <a:rPr lang="it-IT" dirty="0">
                <a:solidFill>
                  <a:schemeClr val="accent1">
                    <a:lumMod val="85000"/>
                    <a:lumOff val="15000"/>
                  </a:schemeClr>
                </a:solidFill>
              </a:rPr>
              <a:t> </a:t>
            </a:r>
            <a:r>
              <a:rPr lang="it-IT" dirty="0" err="1">
                <a:solidFill>
                  <a:schemeClr val="accent1">
                    <a:lumMod val="85000"/>
                    <a:lumOff val="15000"/>
                  </a:schemeClr>
                </a:solidFill>
              </a:rPr>
              <a:t>duis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aliquet</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a:t>
            </a: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enim</a:t>
            </a:r>
            <a:r>
              <a:rPr lang="it-IT" dirty="0">
                <a:solidFill>
                  <a:schemeClr val="accent1">
                    <a:lumMod val="85000"/>
                    <a:lumOff val="15000"/>
                  </a:schemeClr>
                </a:solidFill>
              </a:rPr>
              <a:t> </a:t>
            </a:r>
            <a:r>
              <a:rPr lang="it-IT" dirty="0" err="1">
                <a:solidFill>
                  <a:schemeClr val="accent1">
                    <a:lumMod val="85000"/>
                    <a:lumOff val="15000"/>
                  </a:schemeClr>
                </a:solidFill>
              </a:rPr>
              <a:t>facilisis</a:t>
            </a:r>
            <a:r>
              <a:rPr lang="it-IT" dirty="0">
                <a:solidFill>
                  <a:schemeClr val="accent1">
                    <a:lumMod val="85000"/>
                    <a:lumOff val="15000"/>
                  </a:schemeClr>
                </a:solidFill>
              </a:rPr>
              <a:t> in. </a:t>
            </a:r>
            <a:r>
              <a:rPr lang="it-IT" dirty="0" err="1">
                <a:solidFill>
                  <a:schemeClr val="accent1">
                    <a:lumMod val="85000"/>
                    <a:lumOff val="15000"/>
                  </a:schemeClr>
                </a:solidFill>
              </a:rPr>
              <a:t>Natoque</a:t>
            </a:r>
            <a:r>
              <a:rPr lang="it-IT" dirty="0">
                <a:solidFill>
                  <a:schemeClr val="accent1">
                    <a:lumMod val="85000"/>
                    <a:lumOff val="15000"/>
                  </a:schemeClr>
                </a:solidFill>
              </a:rPr>
              <a:t> vero </a:t>
            </a:r>
            <a:r>
              <a:rPr lang="it-IT" dirty="0" err="1">
                <a:solidFill>
                  <a:schemeClr val="accent1">
                    <a:lumMod val="85000"/>
                    <a:lumOff val="15000"/>
                  </a:schemeClr>
                </a:solidFill>
              </a:rPr>
              <a:t>augue</a:t>
            </a:r>
            <a:r>
              <a:rPr lang="it-IT" dirty="0">
                <a:solidFill>
                  <a:schemeClr val="accent1">
                    <a:lumMod val="85000"/>
                    <a:lumOff val="15000"/>
                  </a:schemeClr>
                </a:solidFill>
              </a:rPr>
              <a:t>, </a:t>
            </a:r>
            <a:r>
              <a:rPr lang="it-IT" dirty="0" err="1">
                <a:solidFill>
                  <a:schemeClr val="accent1">
                    <a:lumMod val="85000"/>
                    <a:lumOff val="15000"/>
                  </a:schemeClr>
                </a:solidFill>
              </a:rPr>
              <a:t>iaculis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a:t>
            </a:r>
            <a:r>
              <a:rPr lang="it-IT" dirty="0" err="1">
                <a:solidFill>
                  <a:schemeClr val="accent1">
                    <a:lumMod val="85000"/>
                    <a:lumOff val="15000"/>
                  </a:schemeClr>
                </a:solidFill>
              </a:rPr>
              <a:t>habitasse</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mus</a:t>
            </a:r>
            <a:r>
              <a:rPr lang="it-IT" dirty="0">
                <a:solidFill>
                  <a:schemeClr val="accent1">
                    <a:lumMod val="85000"/>
                    <a:lumOff val="15000"/>
                  </a:schemeClr>
                </a:solidFill>
              </a:rPr>
              <a:t>. </a:t>
            </a:r>
          </a:p>
          <a:p>
            <a:pPr eaLnBrk="1" hangingPunct="1">
              <a:defRPr/>
            </a:pP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eaLnBrk="1" hangingPunct="1">
              <a:defRPr/>
            </a:pPr>
            <a:endParaRPr lang="it-IT" dirty="0">
              <a:solidFill>
                <a:schemeClr val="accent1">
                  <a:lumMod val="85000"/>
                  <a:lumOff val="15000"/>
                </a:schemeClr>
              </a:solidFill>
            </a:endParaRP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21467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 y="3767144"/>
            <a:ext cx="9155113" cy="2733675"/>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750" dirty="0"/>
          </a:p>
        </p:txBody>
      </p:sp>
      <p:pic>
        <p:nvPicPr>
          <p:cNvPr id="6"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65" y="310991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917575" y="1952625"/>
            <a:ext cx="5168900" cy="1549400"/>
          </a:xfrm>
          <a:prstGeom prst="rect">
            <a:avLst/>
          </a:prstGeom>
        </p:spPr>
      </p:pic>
    </p:spTree>
    <p:extLst>
      <p:ext uri="{BB962C8B-B14F-4D97-AF65-F5344CB8AC3E}">
        <p14:creationId xmlns:p14="http://schemas.microsoft.com/office/powerpoint/2010/main" val="358216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66267" y="95251"/>
            <a:ext cx="5785200" cy="844728"/>
          </a:xfrm>
          <a:prstGeom prst="rect">
            <a:avLst/>
          </a:prstGeom>
        </p:spPr>
        <p:txBody>
          <a:bodyPr anchor="b" anchorCtr="0"/>
          <a:lstStyle>
            <a:lvl1pPr algn="r">
              <a:defRPr sz="1950" b="1" cap="all" baseline="0">
                <a:solidFill>
                  <a:srgbClr val="871829"/>
                </a:solidFill>
              </a:defRPr>
            </a:lvl1pPr>
          </a:lstStyle>
          <a:p>
            <a:r>
              <a:rPr lang="hu-HU" noProof="0" dirty="0"/>
              <a:t>A FÓLIA CÍME</a:t>
            </a:r>
          </a:p>
        </p:txBody>
      </p:sp>
      <p:sp>
        <p:nvSpPr>
          <p:cNvPr id="3" name="Text Placeholder 2"/>
          <p:cNvSpPr>
            <a:spLocks noGrp="1"/>
          </p:cNvSpPr>
          <p:nvPr>
            <p:ph type="body" sz="quarter" idx="10"/>
          </p:nvPr>
        </p:nvSpPr>
        <p:spPr>
          <a:xfrm>
            <a:off x="269631" y="1230923"/>
            <a:ext cx="8581836" cy="5134707"/>
          </a:xfrm>
          <a:prstGeom prst="rect">
            <a:avLst/>
          </a:prstGeom>
        </p:spPr>
        <p:txBody>
          <a:bodyPr/>
          <a:lstStyle>
            <a:lvl1pPr>
              <a:defRPr sz="2100">
                <a:solidFill>
                  <a:schemeClr val="accent1"/>
                </a:solidFill>
              </a:defRPr>
            </a:lvl1pPr>
            <a:lvl2pPr>
              <a:defRPr sz="1800">
                <a:solidFill>
                  <a:schemeClr val="accent1"/>
                </a:solidFill>
              </a:defRPr>
            </a:lvl2pPr>
            <a:lvl3pPr>
              <a:defRPr sz="1500">
                <a:solidFill>
                  <a:schemeClr val="accent1"/>
                </a:solidFill>
              </a:defRPr>
            </a:lvl3pPr>
            <a:lvl4pPr>
              <a:defRPr sz="1350">
                <a:solidFill>
                  <a:schemeClr val="accent1"/>
                </a:solidFill>
              </a:defRPr>
            </a:lvl4pPr>
            <a:lvl5pPr>
              <a:defRPr sz="1350">
                <a:solidFill>
                  <a:schemeClr val="accent1"/>
                </a:solidFill>
              </a:defRPr>
            </a:lvl5pPr>
          </a:lstStyle>
          <a:p>
            <a:pPr lvl="0"/>
            <a:r>
              <a:rPr lang="hu-HU" noProof="0" dirty="0"/>
              <a:t>Edit Master text </a:t>
            </a:r>
            <a:r>
              <a:rPr lang="hu-HU" noProof="0" dirty="0" err="1"/>
              <a:t>styles</a:t>
            </a:r>
            <a:endParaRPr lang="hu-HU" noProof="0" dirty="0"/>
          </a:p>
          <a:p>
            <a:pPr lvl="1"/>
            <a:r>
              <a:rPr lang="hu-HU" noProof="0" dirty="0" err="1"/>
              <a:t>Second</a:t>
            </a:r>
            <a:r>
              <a:rPr lang="hu-HU" noProof="0" dirty="0"/>
              <a:t> </a:t>
            </a:r>
            <a:r>
              <a:rPr lang="hu-HU" noProof="0" dirty="0" err="1"/>
              <a:t>level</a:t>
            </a:r>
            <a:endParaRPr lang="hu-HU" noProof="0" dirty="0"/>
          </a:p>
          <a:p>
            <a:pPr lvl="2"/>
            <a:r>
              <a:rPr lang="hu-HU" noProof="0" dirty="0" err="1"/>
              <a:t>Third</a:t>
            </a:r>
            <a:r>
              <a:rPr lang="hu-HU" noProof="0" dirty="0"/>
              <a:t> </a:t>
            </a:r>
            <a:r>
              <a:rPr lang="hu-HU" noProof="0" dirty="0" err="1"/>
              <a:t>level</a:t>
            </a:r>
            <a:endParaRPr lang="hu-HU" noProof="0" dirty="0"/>
          </a:p>
          <a:p>
            <a:pPr lvl="3"/>
            <a:r>
              <a:rPr lang="hu-HU" noProof="0" dirty="0" err="1"/>
              <a:t>Fourth</a:t>
            </a:r>
            <a:r>
              <a:rPr lang="hu-HU" noProof="0" dirty="0"/>
              <a:t> </a:t>
            </a:r>
            <a:r>
              <a:rPr lang="hu-HU" noProof="0" dirty="0" err="1"/>
              <a:t>level</a:t>
            </a:r>
            <a:endParaRPr lang="hu-HU" noProof="0" dirty="0"/>
          </a:p>
          <a:p>
            <a:pPr lvl="4"/>
            <a:r>
              <a:rPr lang="hu-HU" noProof="0" dirty="0" err="1"/>
              <a:t>Fifth</a:t>
            </a:r>
            <a:r>
              <a:rPr lang="hu-HU" noProof="0" dirty="0"/>
              <a:t> </a:t>
            </a:r>
            <a:r>
              <a:rPr lang="hu-HU" noProof="0" dirty="0" err="1"/>
              <a:t>level</a:t>
            </a:r>
            <a:endParaRPr lang="hu-HU" noProof="0" dirty="0"/>
          </a:p>
        </p:txBody>
      </p:sp>
    </p:spTree>
    <p:extLst>
      <p:ext uri="{BB962C8B-B14F-4D97-AF65-F5344CB8AC3E}">
        <p14:creationId xmlns:p14="http://schemas.microsoft.com/office/powerpoint/2010/main" val="41405304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Csak cím">
    <p:spTree>
      <p:nvGrpSpPr>
        <p:cNvPr id="1" name=""/>
        <p:cNvGrpSpPr/>
        <p:nvPr/>
      </p:nvGrpSpPr>
      <p:grpSpPr>
        <a:xfrm>
          <a:off x="0" y="0"/>
          <a:ext cx="0" cy="0"/>
          <a:chOff x="0" y="0"/>
          <a:chExt cx="0" cy="0"/>
        </a:xfrm>
      </p:grpSpPr>
      <p:sp>
        <p:nvSpPr>
          <p:cNvPr id="2" name="Cím 1"/>
          <p:cNvSpPr>
            <a:spLocks noGrp="1"/>
          </p:cNvSpPr>
          <p:nvPr>
            <p:ph type="title"/>
          </p:nvPr>
        </p:nvSpPr>
        <p:spPr>
          <a:xfrm>
            <a:off x="1187451" y="44453"/>
            <a:ext cx="7956550" cy="792163"/>
          </a:xfrm>
          <a:prstGeom prst="rect">
            <a:avLst/>
          </a:prstGeom>
        </p:spPr>
        <p:txBody>
          <a:bodyPr/>
          <a:lstStyle/>
          <a:p>
            <a:r>
              <a:rPr lang="hu-HU"/>
              <a:t>Mintacím szerkesztése</a:t>
            </a:r>
          </a:p>
        </p:txBody>
      </p:sp>
      <p:sp>
        <p:nvSpPr>
          <p:cNvPr id="3" name="Rectangle 4"/>
          <p:cNvSpPr>
            <a:spLocks noGrp="1" noChangeArrowheads="1"/>
          </p:cNvSpPr>
          <p:nvPr>
            <p:ph type="dt" sz="half" idx="10"/>
          </p:nvPr>
        </p:nvSpPr>
        <p:spPr>
          <a:xfrm>
            <a:off x="34925" y="6597650"/>
            <a:ext cx="2133600" cy="215900"/>
          </a:xfrm>
          <a:prstGeom prst="rect">
            <a:avLst/>
          </a:prstGeom>
          <a:ln/>
        </p:spPr>
        <p:txBody>
          <a:bodyPr/>
          <a:lstStyle>
            <a:lvl1pPr>
              <a:defRPr/>
            </a:lvl1pPr>
          </a:lstStyle>
          <a:p>
            <a:pPr>
              <a:defRPr/>
            </a:pPr>
            <a:endParaRPr lang="hu-HU" altLang="hu-HU"/>
          </a:p>
        </p:txBody>
      </p:sp>
      <p:sp>
        <p:nvSpPr>
          <p:cNvPr id="4" name="Rectangle 6"/>
          <p:cNvSpPr>
            <a:spLocks noGrp="1" noChangeArrowheads="1"/>
          </p:cNvSpPr>
          <p:nvPr>
            <p:ph type="sldNum" sz="quarter" idx="11"/>
          </p:nvPr>
        </p:nvSpPr>
        <p:spPr>
          <a:xfrm>
            <a:off x="6975475" y="6597650"/>
            <a:ext cx="2133600" cy="215900"/>
          </a:xfrm>
          <a:prstGeom prst="rect">
            <a:avLst/>
          </a:prstGeom>
          <a:ln/>
        </p:spPr>
        <p:txBody>
          <a:bodyPr/>
          <a:lstStyle>
            <a:lvl1pPr>
              <a:defRPr/>
            </a:lvl1pPr>
          </a:lstStyle>
          <a:p>
            <a:pPr>
              <a:defRPr/>
            </a:pPr>
            <a:fld id="{EDC5AC42-E3A9-458A-AB10-863D608363DA}" type="slidenum">
              <a:rPr lang="hu-HU" altLang="hu-HU"/>
              <a:pPr>
                <a:defRPr/>
              </a:pPr>
              <a:t>‹#›</a:t>
            </a:fld>
            <a:endParaRPr lang="hu-HU" altLang="hu-HU"/>
          </a:p>
        </p:txBody>
      </p:sp>
    </p:spTree>
    <p:extLst>
      <p:ext uri="{BB962C8B-B14F-4D97-AF65-F5344CB8AC3E}">
        <p14:creationId xmlns:p14="http://schemas.microsoft.com/office/powerpoint/2010/main" val="303567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Intro slide">
    <p:spTree>
      <p:nvGrpSpPr>
        <p:cNvPr id="1" name=""/>
        <p:cNvGrpSpPr/>
        <p:nvPr/>
      </p:nvGrpSpPr>
      <p:grpSpPr>
        <a:xfrm>
          <a:off x="0" y="0"/>
          <a:ext cx="0" cy="0"/>
          <a:chOff x="0" y="0"/>
          <a:chExt cx="0" cy="0"/>
        </a:xfrm>
      </p:grpSpPr>
      <p:pic>
        <p:nvPicPr>
          <p:cNvPr id="1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6288" y="574675"/>
            <a:ext cx="6096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8748716" y="574681"/>
            <a:ext cx="407987" cy="1674813"/>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7" name="Straight Connector 16"/>
          <p:cNvCxnSpPr/>
          <p:nvPr userDrawn="1"/>
        </p:nvCxnSpPr>
        <p:spPr>
          <a:xfrm flipV="1">
            <a:off x="776288" y="2913069"/>
            <a:ext cx="7972425"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3"/>
          <p:cNvSpPr>
            <a:spLocks noGrp="1"/>
          </p:cNvSpPr>
          <p:nvPr>
            <p:ph type="body" sz="quarter" idx="15" hasCustomPrompt="1"/>
          </p:nvPr>
        </p:nvSpPr>
        <p:spPr>
          <a:xfrm>
            <a:off x="776288" y="3082925"/>
            <a:ext cx="6553200" cy="931132"/>
          </a:xfrm>
          <a:prstGeom prst="rect">
            <a:avLst/>
          </a:prstGeom>
        </p:spPr>
        <p:txBody>
          <a:bodyPr vert="horz"/>
          <a:lstStyle>
            <a:lvl1pPr marL="0" indent="0">
              <a:buNone/>
              <a:defRPr sz="2100" b="1">
                <a:solidFill>
                  <a:srgbClr val="871829"/>
                </a:solidFill>
              </a:defRPr>
            </a:lvl1pPr>
            <a:lvl2pPr marL="342892" indent="0">
              <a:buNone/>
              <a:defRPr/>
            </a:lvl2pPr>
            <a:lvl3pPr marL="685783" indent="0">
              <a:buNone/>
              <a:defRPr/>
            </a:lvl3pPr>
            <a:lvl4pPr marL="1028675" indent="0">
              <a:buNone/>
              <a:defRPr/>
            </a:lvl4pPr>
            <a:lvl5pPr marL="1371566" indent="0">
              <a:buNone/>
              <a:defRPr/>
            </a:lvl5pPr>
          </a:lstStyle>
          <a:p>
            <a:pPr lvl="0"/>
            <a:r>
              <a:rPr lang="hu-HU" dirty="0"/>
              <a:t>AZ ELŐADÁS CÍME EGY SORBAN VAGY AKÁR KETTŐBEN</a:t>
            </a:r>
          </a:p>
        </p:txBody>
      </p:sp>
      <p:sp>
        <p:nvSpPr>
          <p:cNvPr id="21" name="Text Placeholder 17"/>
          <p:cNvSpPr>
            <a:spLocks noGrp="1"/>
          </p:cNvSpPr>
          <p:nvPr>
            <p:ph type="body" sz="quarter" idx="17" hasCustomPrompt="1"/>
          </p:nvPr>
        </p:nvSpPr>
        <p:spPr>
          <a:xfrm>
            <a:off x="776288" y="4203088"/>
            <a:ext cx="6553200" cy="971550"/>
          </a:xfrm>
          <a:prstGeom prst="rect">
            <a:avLst/>
          </a:prstGeom>
        </p:spPr>
        <p:txBody>
          <a:bodyPr vert="horz"/>
          <a:lstStyle>
            <a:lvl1pPr marL="0" indent="0">
              <a:buNone/>
              <a:defRPr sz="1650">
                <a:solidFill>
                  <a:srgbClr val="777679"/>
                </a:solidFill>
              </a:defRPr>
            </a:lvl1pPr>
          </a:lstStyle>
          <a:p>
            <a:pPr lvl="0"/>
            <a:r>
              <a:rPr lang="hu-HU" dirty="0"/>
              <a:t>Az előadás alcíme, rövid leírása</a:t>
            </a:r>
          </a:p>
        </p:txBody>
      </p:sp>
      <p:sp>
        <p:nvSpPr>
          <p:cNvPr id="22" name="Text Placeholder 19"/>
          <p:cNvSpPr>
            <a:spLocks noGrp="1"/>
          </p:cNvSpPr>
          <p:nvPr>
            <p:ph type="body" sz="quarter" idx="18" hasCustomPrompt="1"/>
          </p:nvPr>
        </p:nvSpPr>
        <p:spPr>
          <a:xfrm>
            <a:off x="776288" y="5316023"/>
            <a:ext cx="6553200" cy="368300"/>
          </a:xfrm>
          <a:prstGeom prst="rect">
            <a:avLst/>
          </a:prstGeom>
        </p:spPr>
        <p:txBody>
          <a:bodyPr vert="horz"/>
          <a:lstStyle>
            <a:lvl1pPr marL="0" indent="0">
              <a:buNone/>
              <a:defRPr sz="1500" b="1">
                <a:solidFill>
                  <a:srgbClr val="871829"/>
                </a:solidFill>
              </a:defRPr>
            </a:lvl1pPr>
          </a:lstStyle>
          <a:p>
            <a:pPr lvl="0"/>
            <a:r>
              <a:rPr lang="hu-HU" dirty="0"/>
              <a:t>Szerző Vezetéknév Név</a:t>
            </a:r>
          </a:p>
        </p:txBody>
      </p:sp>
      <p:sp>
        <p:nvSpPr>
          <p:cNvPr id="23" name="Text Placeholder 19"/>
          <p:cNvSpPr>
            <a:spLocks noGrp="1"/>
          </p:cNvSpPr>
          <p:nvPr>
            <p:ph type="body" sz="quarter" idx="19" hasCustomPrompt="1"/>
          </p:nvPr>
        </p:nvSpPr>
        <p:spPr>
          <a:xfrm>
            <a:off x="776288" y="5778942"/>
            <a:ext cx="6553200" cy="790945"/>
          </a:xfrm>
          <a:prstGeom prst="rect">
            <a:avLst/>
          </a:prstGeom>
        </p:spPr>
        <p:txBody>
          <a:bodyPr vert="horz"/>
          <a:lstStyle>
            <a:lvl1pPr marL="0" marR="0" indent="0" algn="l" defTabSz="342892" rtl="0" eaLnBrk="1" fontAlgn="base" latinLnBrk="0" hangingPunct="1">
              <a:lnSpc>
                <a:spcPct val="70000"/>
              </a:lnSpc>
              <a:spcBef>
                <a:spcPct val="20000"/>
              </a:spcBef>
              <a:spcAft>
                <a:spcPct val="0"/>
              </a:spcAft>
              <a:buClrTx/>
              <a:buSzTx/>
              <a:buFont typeface="Arial" charset="0"/>
              <a:buNone/>
              <a:tabLst/>
              <a:defRPr sz="1500" b="0">
                <a:solidFill>
                  <a:srgbClr val="262626"/>
                </a:solidFill>
              </a:defRPr>
            </a:lvl1pPr>
          </a:lstStyle>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hu-HU" dirty="0"/>
              <a:t>BME Hálózati Rendszerek és Szolgáltatások Tanszék</a:t>
            </a:r>
          </a:p>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hu-HU" dirty="0"/>
              <a:t>mailcíme@hit.bme.hu</a:t>
            </a:r>
          </a:p>
        </p:txBody>
      </p:sp>
      <p:pic>
        <p:nvPicPr>
          <p:cNvPr id="24" name="Kép 34" descr="muegyetem"/>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2532" y="5978352"/>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zövegdoboz 1"/>
          <p:cNvSpPr txBox="1"/>
          <p:nvPr userDrawn="1"/>
        </p:nvSpPr>
        <p:spPr bwMode="auto">
          <a:xfrm>
            <a:off x="7552532" y="5316029"/>
            <a:ext cx="1400175" cy="461665"/>
          </a:xfrm>
          <a:prstGeom prst="rect">
            <a:avLst/>
          </a:prstGeom>
          <a:noFill/>
          <a:ln w="9525">
            <a:noFill/>
            <a:miter lim="800000"/>
            <a:headEnd/>
            <a:tailEnd/>
          </a:ln>
        </p:spPr>
        <p:txBody>
          <a:bodyPr wrap="square" rtlCol="0">
            <a:spAutoFit/>
          </a:bodyPr>
          <a:lstStyle/>
          <a:p>
            <a:pPr lvl="0" algn="ctr"/>
            <a:r>
              <a:rPr lang="hu-HU" sz="1200" b="0" dirty="0">
                <a:solidFill>
                  <a:schemeClr val="accent1"/>
                </a:solidFill>
              </a:rPr>
              <a:t>Budapest, </a:t>
            </a:r>
            <a:br>
              <a:rPr lang="hu-HU" sz="1200" b="0" dirty="0">
                <a:solidFill>
                  <a:schemeClr val="accent1"/>
                </a:solidFill>
              </a:rPr>
            </a:br>
            <a:fld id="{5ED1630B-7CFF-4231-AF92-D9968A6C99A9}" type="datetime1">
              <a:rPr lang="hu-HU" sz="1200" b="0" smtClean="0">
                <a:solidFill>
                  <a:schemeClr val="accent1"/>
                </a:solidFill>
              </a:rPr>
              <a:pPr lvl="0" algn="ctr"/>
              <a:t>2023. 06. 21.</a:t>
            </a:fld>
            <a:endParaRPr lang="hu-HU" sz="1200" b="0" dirty="0">
              <a:solidFill>
                <a:schemeClr val="accent1"/>
              </a:solidFill>
            </a:endParaRPr>
          </a:p>
        </p:txBody>
      </p:sp>
    </p:spTree>
    <p:extLst>
      <p:ext uri="{BB962C8B-B14F-4D97-AF65-F5344CB8AC3E}">
        <p14:creationId xmlns:p14="http://schemas.microsoft.com/office/powerpoint/2010/main" val="10774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4143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946281"/>
            <a:ext cx="56261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ép 34" descr="muegye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 y="3767144"/>
            <a:ext cx="9155113" cy="2733675"/>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750" dirty="0"/>
          </a:p>
        </p:txBody>
      </p:sp>
      <p:pic>
        <p:nvPicPr>
          <p:cNvPr id="6" name="Kép 34" descr="muegye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665" y="310991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16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ím és tartalom">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6109385" y="1334317"/>
            <a:ext cx="3034617" cy="5008206"/>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0" name="Text Placeholder 4"/>
          <p:cNvSpPr>
            <a:spLocks noGrp="1"/>
          </p:cNvSpPr>
          <p:nvPr>
            <p:ph type="body" sz="quarter" idx="16" hasCustomPrompt="1"/>
          </p:nvPr>
        </p:nvSpPr>
        <p:spPr>
          <a:xfrm>
            <a:off x="252416" y="1334319"/>
            <a:ext cx="5784851" cy="500820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10651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sections and pictures">
    <p:spTree>
      <p:nvGrpSpPr>
        <p:cNvPr id="1" name=""/>
        <p:cNvGrpSpPr/>
        <p:nvPr/>
      </p:nvGrpSpPr>
      <p:grpSpPr>
        <a:xfrm>
          <a:off x="0" y="0"/>
          <a:ext cx="0" cy="0"/>
          <a:chOff x="0" y="0"/>
          <a:chExt cx="0" cy="0"/>
        </a:xfrm>
      </p:grpSpPr>
      <p:sp>
        <p:nvSpPr>
          <p:cNvPr id="12"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3"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0"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5"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9"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66305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nd emphasis box">
    <p:spTree>
      <p:nvGrpSpPr>
        <p:cNvPr id="1" name=""/>
        <p:cNvGrpSpPr/>
        <p:nvPr/>
      </p:nvGrpSpPr>
      <p:grpSpPr>
        <a:xfrm>
          <a:off x="0" y="0"/>
          <a:ext cx="0" cy="0"/>
          <a:chOff x="0" y="0"/>
          <a:chExt cx="0" cy="0"/>
        </a:xfrm>
      </p:grpSpPr>
      <p:sp>
        <p:nvSpPr>
          <p:cNvPr id="20" name="Picture Placeholder 2"/>
          <p:cNvSpPr>
            <a:spLocks noGrp="1"/>
          </p:cNvSpPr>
          <p:nvPr>
            <p:ph type="pic" idx="12"/>
          </p:nvPr>
        </p:nvSpPr>
        <p:spPr>
          <a:xfrm>
            <a:off x="6992992" y="3898206"/>
            <a:ext cx="2151011" cy="2257567"/>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1" name="Picture Placeholder 2"/>
          <p:cNvSpPr>
            <a:spLocks noGrp="1"/>
          </p:cNvSpPr>
          <p:nvPr>
            <p:ph type="pic" idx="13"/>
          </p:nvPr>
        </p:nvSpPr>
        <p:spPr>
          <a:xfrm>
            <a:off x="6992993" y="1312166"/>
            <a:ext cx="2151011" cy="2268423"/>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22" name="Text Placeholder 19"/>
          <p:cNvSpPr>
            <a:spLocks noGrp="1"/>
          </p:cNvSpPr>
          <p:nvPr>
            <p:ph type="body" sz="quarter" idx="14" hasCustomPrompt="1"/>
          </p:nvPr>
        </p:nvSpPr>
        <p:spPr>
          <a:xfrm>
            <a:off x="260004" y="3898200"/>
            <a:ext cx="6497797"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23" name="Text Placeholder 4"/>
          <p:cNvSpPr>
            <a:spLocks noGrp="1"/>
          </p:cNvSpPr>
          <p:nvPr>
            <p:ph type="body" sz="quarter" idx="16" hasCustomPrompt="1"/>
          </p:nvPr>
        </p:nvSpPr>
        <p:spPr>
          <a:xfrm>
            <a:off x="252413" y="1312166"/>
            <a:ext cx="6505575" cy="2267653"/>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24" name="Text Placeholder 4"/>
          <p:cNvSpPr>
            <a:spLocks noGrp="1"/>
          </p:cNvSpPr>
          <p:nvPr>
            <p:ph type="body" sz="quarter" idx="17" hasCustomPrompt="1"/>
          </p:nvPr>
        </p:nvSpPr>
        <p:spPr>
          <a:xfrm>
            <a:off x="252064" y="4468753"/>
            <a:ext cx="6505575"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8"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27012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gyéni elrendezés">
    <p:spTree>
      <p:nvGrpSpPr>
        <p:cNvPr id="1" name=""/>
        <p:cNvGrpSpPr/>
        <p:nvPr/>
      </p:nvGrpSpPr>
      <p:grpSpPr>
        <a:xfrm>
          <a:off x="0" y="0"/>
          <a:ext cx="0" cy="0"/>
          <a:chOff x="0" y="0"/>
          <a:chExt cx="0" cy="0"/>
        </a:xfrm>
      </p:grpSpPr>
      <p:sp>
        <p:nvSpPr>
          <p:cNvPr id="13" name="Text Placeholder 19"/>
          <p:cNvSpPr>
            <a:spLocks noGrp="1"/>
          </p:cNvSpPr>
          <p:nvPr>
            <p:ph type="body" sz="quarter" idx="14" hasCustomPrompt="1"/>
          </p:nvPr>
        </p:nvSpPr>
        <p:spPr>
          <a:xfrm>
            <a:off x="260001" y="3898200"/>
            <a:ext cx="8564808" cy="509960"/>
          </a:xfrm>
          <a:prstGeom prst="rect">
            <a:avLst/>
          </a:prstGeom>
        </p:spPr>
        <p:txBody>
          <a:bodyPr vert="horz"/>
          <a:lstStyle>
            <a:lvl1pPr marL="0" indent="0">
              <a:buNone/>
              <a:defRPr sz="1800" b="1">
                <a:solidFill>
                  <a:srgbClr val="871829"/>
                </a:solidFill>
              </a:defRPr>
            </a:lvl1pPr>
            <a:lvl2pPr marL="342892" indent="0">
              <a:buNone/>
              <a:defRPr/>
            </a:lvl2pPr>
          </a:lstStyle>
          <a:p>
            <a:pPr lvl="0"/>
            <a:r>
              <a:rPr lang="hu-HU" dirty="0"/>
              <a:t>Smaller title 02</a:t>
            </a:r>
          </a:p>
        </p:txBody>
      </p:sp>
      <p:sp>
        <p:nvSpPr>
          <p:cNvPr id="14" name="Text Placeholder 4"/>
          <p:cNvSpPr>
            <a:spLocks noGrp="1"/>
          </p:cNvSpPr>
          <p:nvPr>
            <p:ph type="body" sz="quarter" idx="16" hasCustomPrompt="1"/>
          </p:nvPr>
        </p:nvSpPr>
        <p:spPr>
          <a:xfrm>
            <a:off x="252414" y="1278472"/>
            <a:ext cx="8575060" cy="2301347"/>
          </a:xfrm>
          <a:prstGeom prst="rect">
            <a:avLst/>
          </a:prstGeom>
        </p:spPr>
        <p:txBody>
          <a:bodyPr vert="horz"/>
          <a:lstStyle>
            <a:lvl1pPr marL="0" indent="0">
              <a:buNone/>
              <a:defRPr sz="1650">
                <a:solidFill>
                  <a:schemeClr val="accent1">
                    <a:lumMod val="85000"/>
                    <a:lumOff val="15000"/>
                  </a:schemeClr>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15" name="Text Placeholder 4"/>
          <p:cNvSpPr>
            <a:spLocks noGrp="1"/>
          </p:cNvSpPr>
          <p:nvPr>
            <p:ph type="body" sz="quarter" idx="17" hasCustomPrompt="1"/>
          </p:nvPr>
        </p:nvSpPr>
        <p:spPr>
          <a:xfrm>
            <a:off x="252063" y="4468753"/>
            <a:ext cx="8575060" cy="167957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6"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76279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0" name="Text Placeholder 4"/>
          <p:cNvSpPr>
            <a:spLocks noGrp="1"/>
          </p:cNvSpPr>
          <p:nvPr>
            <p:ph type="body" sz="quarter" idx="16" hasCustomPrompt="1"/>
          </p:nvPr>
        </p:nvSpPr>
        <p:spPr>
          <a:xfrm>
            <a:off x="252416" y="1270006"/>
            <a:ext cx="8606419" cy="5088203"/>
          </a:xfrm>
          <a:prstGeom prst="rect">
            <a:avLst/>
          </a:prstGeom>
        </p:spPr>
        <p:txBody>
          <a:bodyPr vert="horz"/>
          <a:lstStyle>
            <a:lvl1pPr marL="227410" marR="0" indent="-214313" algn="l" defTabSz="342892" rtl="0" eaLnBrk="1" fontAlgn="base" latinLnBrk="0" hangingPunct="1">
              <a:lnSpc>
                <a:spcPct val="100000"/>
              </a:lnSpc>
              <a:spcBef>
                <a:spcPct val="20000"/>
              </a:spcBef>
              <a:spcAft>
                <a:spcPct val="0"/>
              </a:spcAft>
              <a:buClrTx/>
              <a:buSzTx/>
              <a:buFont typeface="Arial"/>
              <a:buChar char="•"/>
              <a:tabLst/>
              <a:defRPr sz="1500">
                <a:solidFill>
                  <a:srgbClr val="404040"/>
                </a:solidFill>
              </a:defRPr>
            </a:lvl1pPr>
          </a:lstStyle>
          <a:p>
            <a:pPr eaLnBrk="1" hangingPunct="1">
              <a:defRPr/>
            </a:pPr>
            <a:r>
              <a:rPr lang="it-IT" dirty="0" err="1">
                <a:solidFill>
                  <a:schemeClr val="accent1">
                    <a:lumMod val="85000"/>
                    <a:lumOff val="15000"/>
                  </a:schemeClr>
                </a:solidFill>
              </a:rPr>
              <a:t>Lorem</a:t>
            </a:r>
            <a:r>
              <a:rPr lang="it-IT" dirty="0">
                <a:solidFill>
                  <a:schemeClr val="accent1">
                    <a:lumMod val="85000"/>
                    <a:lumOff val="15000"/>
                  </a:schemeClr>
                </a:solidFill>
              </a:rPr>
              <a:t>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dolor</a:t>
            </a:r>
            <a:r>
              <a:rPr lang="it-IT" dirty="0">
                <a:solidFill>
                  <a:schemeClr val="accent1">
                    <a:lumMod val="85000"/>
                    <a:lumOff val="15000"/>
                  </a:schemeClr>
                </a:solidFill>
              </a:rPr>
              <a:t> </a:t>
            </a:r>
            <a:r>
              <a:rPr lang="it-IT" dirty="0" err="1">
                <a:solidFill>
                  <a:schemeClr val="accent1">
                    <a:lumMod val="85000"/>
                    <a:lumOff val="15000"/>
                  </a:schemeClr>
                </a:solidFill>
              </a:rPr>
              <a:t>sit</a:t>
            </a:r>
            <a:r>
              <a:rPr lang="it-IT" dirty="0">
                <a:solidFill>
                  <a:schemeClr val="accent1">
                    <a:lumMod val="85000"/>
                    <a:lumOff val="15000"/>
                  </a:schemeClr>
                </a:solidFill>
              </a:rPr>
              <a:t> </a:t>
            </a:r>
            <a:r>
              <a:rPr lang="it-IT" dirty="0" err="1">
                <a:solidFill>
                  <a:schemeClr val="accent1">
                    <a:lumMod val="85000"/>
                    <a:lumOff val="15000"/>
                  </a:schemeClr>
                </a:solidFill>
              </a:rPr>
              <a:t>amet</a:t>
            </a:r>
            <a:r>
              <a:rPr lang="it-IT" dirty="0">
                <a:solidFill>
                  <a:schemeClr val="accent1">
                    <a:lumMod val="85000"/>
                    <a:lumOff val="15000"/>
                  </a:schemeClr>
                </a:solidFill>
              </a:rPr>
              <a:t>, </a:t>
            </a:r>
            <a:r>
              <a:rPr lang="it-IT" dirty="0" err="1">
                <a:solidFill>
                  <a:schemeClr val="accent1">
                    <a:lumMod val="85000"/>
                    <a:lumOff val="15000"/>
                  </a:schemeClr>
                </a:solidFill>
              </a:rPr>
              <a:t>nibh</a:t>
            </a:r>
            <a:r>
              <a:rPr lang="it-IT" dirty="0">
                <a:solidFill>
                  <a:schemeClr val="accent1">
                    <a:lumMod val="85000"/>
                    <a:lumOff val="15000"/>
                  </a:schemeClr>
                </a:solidFill>
              </a:rPr>
              <a:t> morbi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et, </a:t>
            </a:r>
            <a:r>
              <a:rPr lang="it-IT" dirty="0" err="1">
                <a:solidFill>
                  <a:schemeClr val="accent1">
                    <a:lumMod val="85000"/>
                    <a:lumOff val="15000"/>
                  </a:schemeClr>
                </a:solidFill>
              </a:rPr>
              <a:t>ac</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non molestie, </a:t>
            </a:r>
            <a:r>
              <a:rPr lang="it-IT" dirty="0" err="1">
                <a:solidFill>
                  <a:schemeClr val="accent1">
                    <a:lumMod val="85000"/>
                    <a:lumOff val="15000"/>
                  </a:schemeClr>
                </a:solidFill>
              </a:rPr>
              <a:t>sed</a:t>
            </a:r>
            <a:r>
              <a:rPr lang="it-IT" dirty="0">
                <a:solidFill>
                  <a:schemeClr val="accent1">
                    <a:lumMod val="85000"/>
                    <a:lumOff val="15000"/>
                  </a:schemeClr>
                </a:solidFill>
              </a:rPr>
              <a:t> </a:t>
            </a:r>
            <a:r>
              <a:rPr lang="it-IT" dirty="0" err="1">
                <a:solidFill>
                  <a:schemeClr val="accent1">
                    <a:lumMod val="85000"/>
                    <a:lumOff val="15000"/>
                  </a:schemeClr>
                </a:solidFill>
              </a:rPr>
              <a:t>volutpat</a:t>
            </a:r>
            <a:r>
              <a:rPr lang="it-IT" dirty="0">
                <a:solidFill>
                  <a:schemeClr val="accent1">
                    <a:lumMod val="85000"/>
                    <a:lumOff val="15000"/>
                  </a:schemeClr>
                </a:solidFill>
              </a:rPr>
              <a:t> </a:t>
            </a:r>
            <a:r>
              <a:rPr lang="it-IT" dirty="0" err="1">
                <a:solidFill>
                  <a:schemeClr val="accent1">
                    <a:lumMod val="85000"/>
                    <a:lumOff val="15000"/>
                  </a:schemeClr>
                </a:solidFill>
              </a:rPr>
              <a:t>dapibus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massa </a:t>
            </a:r>
            <a:r>
              <a:rPr lang="it-IT" dirty="0" err="1">
                <a:solidFill>
                  <a:schemeClr val="accent1">
                    <a:lumMod val="85000"/>
                    <a:lumOff val="15000"/>
                  </a:schemeClr>
                </a:solidFill>
              </a:rPr>
              <a:t>montes</a:t>
            </a:r>
            <a:r>
              <a:rPr lang="it-IT" dirty="0">
                <a:solidFill>
                  <a:schemeClr val="accent1">
                    <a:lumMod val="85000"/>
                    <a:lumOff val="15000"/>
                  </a:schemeClr>
                </a:solidFill>
              </a:rPr>
              <a:t>. At ut </a:t>
            </a:r>
            <a:r>
              <a:rPr lang="it-IT" dirty="0" err="1">
                <a:solidFill>
                  <a:schemeClr val="accent1">
                    <a:lumMod val="85000"/>
                    <a:lumOff val="15000"/>
                  </a:schemeClr>
                </a:solidFill>
              </a:rPr>
              <a:t>scelerisque</a:t>
            </a:r>
            <a:r>
              <a:rPr lang="it-IT" dirty="0">
                <a:solidFill>
                  <a:schemeClr val="accent1">
                    <a:lumMod val="85000"/>
                    <a:lumOff val="15000"/>
                  </a:schemeClr>
                </a:solidFill>
              </a:rPr>
              <a:t>, </a:t>
            </a:r>
            <a:r>
              <a:rPr lang="it-IT" dirty="0" err="1">
                <a:solidFill>
                  <a:schemeClr val="accent1">
                    <a:lumMod val="85000"/>
                    <a:lumOff val="15000"/>
                  </a:schemeClr>
                </a:solidFill>
              </a:rPr>
              <a:t>sollicitudin</a:t>
            </a:r>
            <a:r>
              <a:rPr lang="it-IT" dirty="0">
                <a:solidFill>
                  <a:schemeClr val="accent1">
                    <a:lumMod val="85000"/>
                    <a:lumOff val="15000"/>
                  </a:schemeClr>
                </a:solidFill>
              </a:rPr>
              <a:t> </a:t>
            </a:r>
            <a:r>
              <a:rPr lang="it-IT" dirty="0" err="1">
                <a:solidFill>
                  <a:schemeClr val="accent1">
                    <a:lumMod val="85000"/>
                    <a:lumOff val="15000"/>
                  </a:schemeClr>
                </a:solidFill>
              </a:rPr>
              <a:t>nunc</a:t>
            </a:r>
            <a:r>
              <a:rPr lang="it-IT" dirty="0">
                <a:solidFill>
                  <a:schemeClr val="accent1">
                    <a:lumMod val="85000"/>
                    <a:lumOff val="15000"/>
                  </a:schemeClr>
                </a:solidFill>
              </a:rPr>
              <a:t> ut, </a:t>
            </a:r>
            <a:r>
              <a:rPr lang="it-IT" dirty="0" err="1">
                <a:solidFill>
                  <a:schemeClr val="accent1">
                    <a:lumMod val="85000"/>
                    <a:lumOff val="15000"/>
                  </a:schemeClr>
                </a:solidFill>
              </a:rPr>
              <a:t>mollis</a:t>
            </a:r>
            <a:r>
              <a:rPr lang="it-IT" dirty="0">
                <a:solidFill>
                  <a:schemeClr val="accent1">
                    <a:lumMod val="85000"/>
                    <a:lumOff val="15000"/>
                  </a:schemeClr>
                </a:solidFill>
              </a:rPr>
              <a:t> </a:t>
            </a:r>
            <a:r>
              <a:rPr lang="it-IT" dirty="0" err="1">
                <a:solidFill>
                  <a:schemeClr val="accent1">
                    <a:lumMod val="85000"/>
                    <a:lumOff val="15000"/>
                  </a:schemeClr>
                </a:solidFill>
              </a:rPr>
              <a:t>ridiculus</a:t>
            </a:r>
            <a:r>
              <a:rPr lang="it-IT" dirty="0">
                <a:solidFill>
                  <a:schemeClr val="accent1">
                    <a:lumMod val="85000"/>
                    <a:lumOff val="15000"/>
                  </a:schemeClr>
                </a:solidFill>
              </a:rPr>
              <a:t> </a:t>
            </a:r>
            <a:r>
              <a:rPr lang="it-IT" dirty="0" err="1">
                <a:solidFill>
                  <a:schemeClr val="accent1">
                    <a:lumMod val="85000"/>
                    <a:lumOff val="15000"/>
                  </a:schemeClr>
                </a:solidFill>
              </a:rPr>
              <a:t>voluptatibus</a:t>
            </a:r>
            <a:r>
              <a:rPr lang="it-IT" dirty="0">
                <a:solidFill>
                  <a:schemeClr val="accent1">
                    <a:lumMod val="85000"/>
                    <a:lumOff val="15000"/>
                  </a:schemeClr>
                </a:solidFill>
              </a:rPr>
              <a:t>. Ornare </a:t>
            </a:r>
            <a:r>
              <a:rPr lang="it-IT" dirty="0" err="1">
                <a:solidFill>
                  <a:schemeClr val="accent1">
                    <a:lumMod val="85000"/>
                    <a:lumOff val="15000"/>
                  </a:schemeClr>
                </a:solidFill>
              </a:rPr>
              <a:t>mattis</a:t>
            </a:r>
            <a:r>
              <a:rPr lang="it-IT" dirty="0">
                <a:solidFill>
                  <a:schemeClr val="accent1">
                    <a:lumMod val="85000"/>
                    <a:lumOff val="15000"/>
                  </a:schemeClr>
                </a:solidFill>
              </a:rPr>
              <a:t> magna </a:t>
            </a:r>
            <a:r>
              <a:rPr lang="it-IT" dirty="0" err="1">
                <a:solidFill>
                  <a:schemeClr val="accent1">
                    <a:lumMod val="85000"/>
                    <a:lumOff val="15000"/>
                  </a:schemeClr>
                </a:solidFill>
              </a:rPr>
              <a:t>tempus</a:t>
            </a:r>
            <a:r>
              <a:rPr lang="it-IT" dirty="0">
                <a:solidFill>
                  <a:schemeClr val="accent1">
                    <a:lumMod val="85000"/>
                    <a:lumOff val="15000"/>
                  </a:schemeClr>
                </a:solidFill>
              </a:rPr>
              <a:t> ut, </a:t>
            </a:r>
            <a:r>
              <a:rPr lang="it-IT" dirty="0" err="1">
                <a:solidFill>
                  <a:schemeClr val="accent1">
                    <a:lumMod val="85000"/>
                    <a:lumOff val="15000"/>
                  </a:schemeClr>
                </a:solidFill>
              </a:rPr>
              <a:t>penatibus</a:t>
            </a:r>
            <a:r>
              <a:rPr lang="it-IT" dirty="0">
                <a:solidFill>
                  <a:schemeClr val="accent1">
                    <a:lumMod val="85000"/>
                    <a:lumOff val="15000"/>
                  </a:schemeClr>
                </a:solidFill>
              </a:rPr>
              <a:t> </a:t>
            </a:r>
            <a:r>
              <a:rPr lang="it-IT" dirty="0" err="1">
                <a:solidFill>
                  <a:schemeClr val="accent1">
                    <a:lumMod val="85000"/>
                    <a:lumOff val="15000"/>
                  </a:schemeClr>
                </a:solidFill>
              </a:rPr>
              <a:t>egestas</a:t>
            </a:r>
            <a:r>
              <a:rPr lang="it-IT" dirty="0">
                <a:solidFill>
                  <a:schemeClr val="accent1">
                    <a:lumMod val="85000"/>
                    <a:lumOff val="15000"/>
                  </a:schemeClr>
                </a:solidFill>
              </a:rPr>
              <a:t> massa </a:t>
            </a:r>
            <a:r>
              <a:rPr lang="it-IT" dirty="0" err="1">
                <a:solidFill>
                  <a:schemeClr val="accent1">
                    <a:lumMod val="85000"/>
                    <a:lumOff val="15000"/>
                  </a:schemeClr>
                </a:solidFill>
              </a:rPr>
              <a:t>ipsum</a:t>
            </a:r>
            <a:r>
              <a:rPr lang="it-IT" dirty="0">
                <a:solidFill>
                  <a:schemeClr val="accent1">
                    <a:lumMod val="85000"/>
                    <a:lumOff val="15000"/>
                  </a:schemeClr>
                </a:solidFill>
              </a:rPr>
              <a:t> </a:t>
            </a:r>
            <a:r>
              <a:rPr lang="it-IT" dirty="0" err="1">
                <a:solidFill>
                  <a:schemeClr val="accent1">
                    <a:lumMod val="85000"/>
                    <a:lumOff val="15000"/>
                  </a:schemeClr>
                </a:solidFill>
              </a:rPr>
              <a:t>nec</a:t>
            </a:r>
            <a:r>
              <a:rPr lang="it-IT" dirty="0">
                <a:solidFill>
                  <a:schemeClr val="accent1">
                    <a:lumMod val="85000"/>
                    <a:lumOff val="15000"/>
                  </a:schemeClr>
                </a:solidFill>
              </a:rPr>
              <a:t> </a:t>
            </a:r>
            <a:r>
              <a:rPr lang="it-IT" dirty="0" err="1">
                <a:solidFill>
                  <a:schemeClr val="accent1">
                    <a:lumMod val="85000"/>
                    <a:lumOff val="15000"/>
                  </a:schemeClr>
                </a:solidFill>
              </a:rPr>
              <a:t>commodo</a:t>
            </a:r>
            <a:r>
              <a:rPr lang="it-IT" dirty="0">
                <a:solidFill>
                  <a:schemeClr val="accent1">
                    <a:lumMod val="85000"/>
                    <a:lumOff val="15000"/>
                  </a:schemeClr>
                </a:solidFill>
              </a:rPr>
              <a:t> viverra, urna et </a:t>
            </a:r>
            <a:r>
              <a:rPr lang="it-IT" dirty="0" err="1">
                <a:solidFill>
                  <a:schemeClr val="accent1">
                    <a:lumMod val="85000"/>
                    <a:lumOff val="15000"/>
                  </a:schemeClr>
                </a:solidFill>
              </a:rPr>
              <a:t>luctus</a:t>
            </a:r>
            <a:r>
              <a:rPr lang="it-IT" dirty="0">
                <a:solidFill>
                  <a:schemeClr val="accent1">
                    <a:lumMod val="85000"/>
                    <a:lumOff val="15000"/>
                  </a:schemeClr>
                </a:solidFill>
              </a:rPr>
              <a:t> </a:t>
            </a:r>
            <a:r>
              <a:rPr lang="it-IT" dirty="0" err="1">
                <a:solidFill>
                  <a:schemeClr val="accent1">
                    <a:lumMod val="85000"/>
                    <a:lumOff val="15000"/>
                  </a:schemeClr>
                </a:solidFill>
              </a:rPr>
              <a:t>ac</a:t>
            </a:r>
            <a:r>
              <a:rPr lang="it-IT" dirty="0">
                <a:solidFill>
                  <a:schemeClr val="accent1">
                    <a:lumMod val="85000"/>
                    <a:lumOff val="15000"/>
                  </a:schemeClr>
                </a:solidFill>
              </a:rPr>
              <a:t> odio </a:t>
            </a:r>
            <a:r>
              <a:rPr lang="it-IT" dirty="0" err="1">
                <a:solidFill>
                  <a:schemeClr val="accent1">
                    <a:lumMod val="85000"/>
                    <a:lumOff val="15000"/>
                  </a:schemeClr>
                </a:solidFill>
              </a:rPr>
              <a:t>mauris</a:t>
            </a:r>
            <a:r>
              <a:rPr lang="it-IT" dirty="0">
                <a:solidFill>
                  <a:schemeClr val="accent1">
                    <a:lumMod val="85000"/>
                    <a:lumOff val="15000"/>
                  </a:schemeClr>
                </a:solidFill>
              </a:rPr>
              <a:t> non, </a:t>
            </a:r>
            <a:r>
              <a:rPr lang="it-IT" dirty="0" err="1">
                <a:solidFill>
                  <a:schemeClr val="accent1">
                    <a:lumMod val="85000"/>
                    <a:lumOff val="15000"/>
                  </a:schemeClr>
                </a:solidFill>
              </a:rPr>
              <a:t>commodo</a:t>
            </a:r>
            <a:r>
              <a:rPr lang="it-IT" dirty="0">
                <a:solidFill>
                  <a:schemeClr val="accent1">
                    <a:lumMod val="85000"/>
                    <a:lumOff val="15000"/>
                  </a:schemeClr>
                </a:solidFill>
              </a:rPr>
              <a:t> </a:t>
            </a:r>
            <a:r>
              <a:rPr lang="it-IT" dirty="0" err="1">
                <a:solidFill>
                  <a:schemeClr val="accent1">
                    <a:lumMod val="85000"/>
                    <a:lumOff val="15000"/>
                  </a:schemeClr>
                </a:solidFill>
              </a:rPr>
              <a:t>risus</a:t>
            </a:r>
            <a:r>
              <a:rPr lang="it-IT" dirty="0">
                <a:solidFill>
                  <a:schemeClr val="accent1">
                    <a:lumMod val="85000"/>
                    <a:lumOff val="15000"/>
                  </a:schemeClr>
                </a:solidFill>
              </a:rPr>
              <a:t> nulla </a:t>
            </a:r>
            <a:r>
              <a:rPr lang="it-IT" dirty="0" err="1">
                <a:solidFill>
                  <a:schemeClr val="accent1">
                    <a:lumMod val="85000"/>
                    <a:lumOff val="15000"/>
                  </a:schemeClr>
                </a:solidFill>
              </a:rPr>
              <a:t>nam</a:t>
            </a:r>
            <a:r>
              <a:rPr lang="it-IT" dirty="0">
                <a:solidFill>
                  <a:schemeClr val="accent1">
                    <a:lumMod val="85000"/>
                    <a:lumOff val="15000"/>
                  </a:schemeClr>
                </a:solidFill>
              </a:rPr>
              <a:t> </a:t>
            </a:r>
            <a:r>
              <a:rPr lang="it-IT" dirty="0" err="1">
                <a:solidFill>
                  <a:schemeClr val="accent1">
                    <a:lumMod val="85000"/>
                    <a:lumOff val="15000"/>
                  </a:schemeClr>
                </a:solidFill>
              </a:rPr>
              <a:t>duis</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aliquet</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eleifend</a:t>
            </a:r>
            <a:r>
              <a:rPr lang="it-IT" dirty="0">
                <a:solidFill>
                  <a:schemeClr val="accent1">
                    <a:lumMod val="85000"/>
                    <a:lumOff val="15000"/>
                  </a:schemeClr>
                </a:solidFill>
              </a:rPr>
              <a:t> </a:t>
            </a:r>
            <a:r>
              <a:rPr lang="it-IT" dirty="0" err="1">
                <a:solidFill>
                  <a:schemeClr val="accent1">
                    <a:lumMod val="85000"/>
                    <a:lumOff val="15000"/>
                  </a:schemeClr>
                </a:solidFill>
              </a:rPr>
              <a:t>metus</a:t>
            </a:r>
            <a:r>
              <a:rPr lang="it-IT" dirty="0">
                <a:solidFill>
                  <a:schemeClr val="accent1">
                    <a:lumMod val="85000"/>
                    <a:lumOff val="15000"/>
                  </a:schemeClr>
                </a:solidFill>
              </a:rPr>
              <a:t>. </a:t>
            </a: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enim</a:t>
            </a:r>
            <a:r>
              <a:rPr lang="it-IT" dirty="0">
                <a:solidFill>
                  <a:schemeClr val="accent1">
                    <a:lumMod val="85000"/>
                    <a:lumOff val="15000"/>
                  </a:schemeClr>
                </a:solidFill>
              </a:rPr>
              <a:t> </a:t>
            </a:r>
            <a:r>
              <a:rPr lang="it-IT" dirty="0" err="1">
                <a:solidFill>
                  <a:schemeClr val="accent1">
                    <a:lumMod val="85000"/>
                    <a:lumOff val="15000"/>
                  </a:schemeClr>
                </a:solidFill>
              </a:rPr>
              <a:t>facilisis</a:t>
            </a:r>
            <a:r>
              <a:rPr lang="it-IT" dirty="0">
                <a:solidFill>
                  <a:schemeClr val="accent1">
                    <a:lumMod val="85000"/>
                    <a:lumOff val="15000"/>
                  </a:schemeClr>
                </a:solidFill>
              </a:rPr>
              <a:t> in. </a:t>
            </a:r>
            <a:r>
              <a:rPr lang="it-IT" dirty="0" err="1">
                <a:solidFill>
                  <a:schemeClr val="accent1">
                    <a:lumMod val="85000"/>
                    <a:lumOff val="15000"/>
                  </a:schemeClr>
                </a:solidFill>
              </a:rPr>
              <a:t>Natoque</a:t>
            </a:r>
            <a:r>
              <a:rPr lang="it-IT" dirty="0">
                <a:solidFill>
                  <a:schemeClr val="accent1">
                    <a:lumMod val="85000"/>
                    <a:lumOff val="15000"/>
                  </a:schemeClr>
                </a:solidFill>
              </a:rPr>
              <a:t> vero </a:t>
            </a:r>
            <a:r>
              <a:rPr lang="it-IT" dirty="0" err="1">
                <a:solidFill>
                  <a:schemeClr val="accent1">
                    <a:lumMod val="85000"/>
                    <a:lumOff val="15000"/>
                  </a:schemeClr>
                </a:solidFill>
              </a:rPr>
              <a:t>augue</a:t>
            </a:r>
            <a:r>
              <a:rPr lang="it-IT" dirty="0">
                <a:solidFill>
                  <a:schemeClr val="accent1">
                    <a:lumMod val="85000"/>
                    <a:lumOff val="15000"/>
                  </a:schemeClr>
                </a:solidFill>
              </a:rPr>
              <a:t>, </a:t>
            </a:r>
            <a:r>
              <a:rPr lang="it-IT" dirty="0" err="1">
                <a:solidFill>
                  <a:schemeClr val="accent1">
                    <a:lumMod val="85000"/>
                    <a:lumOff val="15000"/>
                  </a:schemeClr>
                </a:solidFill>
              </a:rPr>
              <a:t>iaculis</a:t>
            </a:r>
            <a:r>
              <a:rPr lang="it-IT" dirty="0">
                <a:solidFill>
                  <a:schemeClr val="accent1">
                    <a:lumMod val="85000"/>
                    <a:lumOff val="15000"/>
                  </a:schemeClr>
                </a:solidFill>
              </a:rPr>
              <a:t> </a:t>
            </a:r>
            <a:r>
              <a:rPr lang="it-IT" dirty="0" err="1">
                <a:solidFill>
                  <a:schemeClr val="accent1">
                    <a:lumMod val="85000"/>
                    <a:lumOff val="15000"/>
                  </a:schemeClr>
                </a:solidFill>
              </a:rPr>
              <a:t>diam</a:t>
            </a:r>
            <a:r>
              <a:rPr lang="it-IT" dirty="0">
                <a:solidFill>
                  <a:schemeClr val="accent1">
                    <a:lumMod val="85000"/>
                    <a:lumOff val="15000"/>
                  </a:schemeClr>
                </a:solidFill>
              </a:rPr>
              <a:t> </a:t>
            </a:r>
            <a:r>
              <a:rPr lang="it-IT" dirty="0" err="1">
                <a:solidFill>
                  <a:schemeClr val="accent1">
                    <a:lumMod val="85000"/>
                    <a:lumOff val="15000"/>
                  </a:schemeClr>
                </a:solidFill>
              </a:rPr>
              <a:t>habitasse</a:t>
            </a:r>
            <a:r>
              <a:rPr lang="it-IT" dirty="0">
                <a:solidFill>
                  <a:schemeClr val="accent1">
                    <a:lumMod val="85000"/>
                    <a:lumOff val="15000"/>
                  </a:schemeClr>
                </a:solidFill>
              </a:rPr>
              <a:t>, </a:t>
            </a:r>
            <a:r>
              <a:rPr lang="it-IT" dirty="0" err="1">
                <a:solidFill>
                  <a:schemeClr val="accent1">
                    <a:lumMod val="85000"/>
                    <a:lumOff val="15000"/>
                  </a:schemeClr>
                </a:solidFill>
              </a:rPr>
              <a:t>donec</a:t>
            </a:r>
            <a:r>
              <a:rPr lang="it-IT" dirty="0">
                <a:solidFill>
                  <a:schemeClr val="accent1">
                    <a:lumMod val="85000"/>
                    <a:lumOff val="15000"/>
                  </a:schemeClr>
                </a:solidFill>
              </a:rPr>
              <a:t> </a:t>
            </a:r>
            <a:r>
              <a:rPr lang="it-IT" dirty="0" err="1">
                <a:solidFill>
                  <a:schemeClr val="accent1">
                    <a:lumMod val="85000"/>
                    <a:lumOff val="15000"/>
                  </a:schemeClr>
                </a:solidFill>
              </a:rPr>
              <a:t>mus</a:t>
            </a:r>
            <a:r>
              <a:rPr lang="it-IT" dirty="0">
                <a:solidFill>
                  <a:schemeClr val="accent1">
                    <a:lumMod val="85000"/>
                    <a:lumOff val="15000"/>
                  </a:schemeClr>
                </a:solidFill>
              </a:rPr>
              <a:t>. </a:t>
            </a:r>
          </a:p>
          <a:p>
            <a:pPr eaLnBrk="1" hangingPunct="1">
              <a:defRPr/>
            </a:pP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marL="303213" indent="-285750" eaLnBrk="1" hangingPunct="1">
              <a:buFont typeface="Arial"/>
              <a:buChar char="•"/>
              <a:defRPr/>
            </a:pPr>
            <a:r>
              <a:rPr lang="it-IT" dirty="0" err="1">
                <a:solidFill>
                  <a:schemeClr val="accent1">
                    <a:lumMod val="85000"/>
                    <a:lumOff val="15000"/>
                  </a:schemeClr>
                </a:solidFill>
              </a:rPr>
              <a:t>Euismod</a:t>
            </a:r>
            <a:r>
              <a:rPr lang="it-IT" dirty="0">
                <a:solidFill>
                  <a:schemeClr val="accent1">
                    <a:lumMod val="85000"/>
                    <a:lumOff val="15000"/>
                  </a:schemeClr>
                </a:solidFill>
              </a:rPr>
              <a:t> </a:t>
            </a:r>
            <a:r>
              <a:rPr lang="it-IT" dirty="0" err="1">
                <a:solidFill>
                  <a:schemeClr val="accent1">
                    <a:lumMod val="85000"/>
                    <a:lumOff val="15000"/>
                  </a:schemeClr>
                </a:solidFill>
              </a:rPr>
              <a:t>integer</a:t>
            </a:r>
            <a:r>
              <a:rPr lang="it-IT" dirty="0">
                <a:solidFill>
                  <a:schemeClr val="accent1">
                    <a:lumMod val="85000"/>
                    <a:lumOff val="15000"/>
                  </a:schemeClr>
                </a:solidFill>
              </a:rPr>
              <a:t> </a:t>
            </a:r>
            <a:r>
              <a:rPr lang="it-IT" dirty="0" err="1">
                <a:solidFill>
                  <a:schemeClr val="accent1">
                    <a:lumMod val="85000"/>
                    <a:lumOff val="15000"/>
                  </a:schemeClr>
                </a:solidFill>
              </a:rPr>
              <a:t>turpis</a:t>
            </a:r>
            <a:endParaRPr lang="it-IT" dirty="0">
              <a:solidFill>
                <a:schemeClr val="accent1">
                  <a:lumMod val="85000"/>
                  <a:lumOff val="15000"/>
                </a:schemeClr>
              </a:solidFill>
            </a:endParaRPr>
          </a:p>
          <a:p>
            <a:pPr eaLnBrk="1" hangingPunct="1">
              <a:defRPr/>
            </a:pPr>
            <a:endParaRPr lang="it-IT" dirty="0">
              <a:solidFill>
                <a:schemeClr val="accent1">
                  <a:lumMod val="85000"/>
                  <a:lumOff val="15000"/>
                </a:schemeClr>
              </a:solidFill>
            </a:endParaRP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321467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 y="3767144"/>
            <a:ext cx="9155113" cy="2733675"/>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750" dirty="0"/>
          </a:p>
        </p:txBody>
      </p:sp>
      <p:pic>
        <p:nvPicPr>
          <p:cNvPr id="6"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65" y="310991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917575" y="1952625"/>
            <a:ext cx="5168900" cy="1549400"/>
          </a:xfrm>
          <a:prstGeom prst="rect">
            <a:avLst/>
          </a:prstGeom>
        </p:spPr>
      </p:pic>
    </p:spTree>
    <p:extLst>
      <p:ext uri="{BB962C8B-B14F-4D97-AF65-F5344CB8AC3E}">
        <p14:creationId xmlns:p14="http://schemas.microsoft.com/office/powerpoint/2010/main" val="35821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pic>
        <p:nvPicPr>
          <p:cNvPr id="1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2700"/>
            <a:ext cx="9169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748716" y="574681"/>
            <a:ext cx="407987" cy="1674813"/>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7" name="Straight Connector 16"/>
          <p:cNvCxnSpPr/>
          <p:nvPr/>
        </p:nvCxnSpPr>
        <p:spPr>
          <a:xfrm flipV="1">
            <a:off x="776288" y="2913069"/>
            <a:ext cx="7972425"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8" name="Kép 34" descr="muegye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25" y="5872163"/>
            <a:ext cx="14001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13"/>
          <p:cNvSpPr>
            <a:spLocks noGrp="1"/>
          </p:cNvSpPr>
          <p:nvPr>
            <p:ph type="body" sz="quarter" idx="15" hasCustomPrompt="1"/>
          </p:nvPr>
        </p:nvSpPr>
        <p:spPr>
          <a:xfrm>
            <a:off x="776288" y="3082925"/>
            <a:ext cx="6553200" cy="931132"/>
          </a:xfrm>
          <a:prstGeom prst="rect">
            <a:avLst/>
          </a:prstGeom>
        </p:spPr>
        <p:txBody>
          <a:bodyPr vert="horz"/>
          <a:lstStyle>
            <a:lvl1pPr marL="0" indent="0">
              <a:buNone/>
              <a:defRPr sz="2100" b="1" baseline="0">
                <a:solidFill>
                  <a:srgbClr val="B41020"/>
                </a:solidFill>
              </a:defRPr>
            </a:lvl1pPr>
            <a:lvl2pPr marL="342892" indent="0">
              <a:buNone/>
              <a:defRPr/>
            </a:lvl2pPr>
            <a:lvl3pPr marL="685783" indent="0">
              <a:buNone/>
              <a:defRPr/>
            </a:lvl3pPr>
            <a:lvl4pPr marL="1028675" indent="0">
              <a:buNone/>
              <a:defRPr/>
            </a:lvl4pPr>
            <a:lvl5pPr marL="1371566" indent="0">
              <a:buNone/>
              <a:defRPr/>
            </a:lvl5pPr>
          </a:lstStyle>
          <a:p>
            <a:pPr lvl="0"/>
            <a:r>
              <a:rPr lang="hu-HU" dirty="0"/>
              <a:t>THE TITLE OF THE PRESENTATION EVEN IN TWO LINES</a:t>
            </a:r>
          </a:p>
        </p:txBody>
      </p:sp>
      <p:sp>
        <p:nvSpPr>
          <p:cNvPr id="20" name="Text Placeholder 15"/>
          <p:cNvSpPr>
            <a:spLocks noGrp="1"/>
          </p:cNvSpPr>
          <p:nvPr>
            <p:ph type="body" sz="quarter" idx="16" hasCustomPrompt="1"/>
          </p:nvPr>
        </p:nvSpPr>
        <p:spPr>
          <a:xfrm>
            <a:off x="7329491" y="3082926"/>
            <a:ext cx="1560703" cy="931863"/>
          </a:xfrm>
          <a:prstGeom prst="rect">
            <a:avLst/>
          </a:prstGeom>
        </p:spPr>
        <p:txBody>
          <a:bodyPr vert="horz"/>
          <a:lstStyle>
            <a:lvl1pPr marL="0" indent="0" algn="r">
              <a:buNone/>
              <a:defRPr sz="1200">
                <a:solidFill>
                  <a:srgbClr val="404040"/>
                </a:solidFill>
              </a:defRPr>
            </a:lvl1pPr>
          </a:lstStyle>
          <a:p>
            <a:pPr lvl="0"/>
            <a:r>
              <a:rPr lang="hu-HU" dirty="0"/>
              <a:t>Budapest,</a:t>
            </a:r>
            <a:br>
              <a:rPr lang="hu-HU" dirty="0"/>
            </a:br>
            <a:r>
              <a:rPr lang="hu-HU" dirty="0"/>
              <a:t>26. 02. 2017.</a:t>
            </a:r>
          </a:p>
        </p:txBody>
      </p:sp>
      <p:sp>
        <p:nvSpPr>
          <p:cNvPr id="21" name="Text Placeholder 17"/>
          <p:cNvSpPr>
            <a:spLocks noGrp="1"/>
          </p:cNvSpPr>
          <p:nvPr>
            <p:ph type="body" sz="quarter" idx="17" hasCustomPrompt="1"/>
          </p:nvPr>
        </p:nvSpPr>
        <p:spPr>
          <a:xfrm>
            <a:off x="776288" y="4203088"/>
            <a:ext cx="6553200" cy="971550"/>
          </a:xfrm>
          <a:prstGeom prst="rect">
            <a:avLst/>
          </a:prstGeom>
        </p:spPr>
        <p:txBody>
          <a:bodyPr vert="horz"/>
          <a:lstStyle>
            <a:lvl1pPr marL="0" indent="0">
              <a:buNone/>
              <a:defRPr sz="1650">
                <a:solidFill>
                  <a:srgbClr val="262626"/>
                </a:solidFill>
              </a:defRPr>
            </a:lvl1pPr>
          </a:lstStyle>
          <a:p>
            <a:pPr lvl="0"/>
            <a:r>
              <a:rPr lang="hu-HU" dirty="0"/>
              <a:t>The subtitle and brief description</a:t>
            </a:r>
          </a:p>
        </p:txBody>
      </p:sp>
      <p:sp>
        <p:nvSpPr>
          <p:cNvPr id="22" name="Text Placeholder 19"/>
          <p:cNvSpPr>
            <a:spLocks noGrp="1"/>
          </p:cNvSpPr>
          <p:nvPr>
            <p:ph type="body" sz="quarter" idx="18" hasCustomPrompt="1"/>
          </p:nvPr>
        </p:nvSpPr>
        <p:spPr>
          <a:xfrm>
            <a:off x="776288" y="5316023"/>
            <a:ext cx="6553200" cy="368300"/>
          </a:xfrm>
          <a:prstGeom prst="rect">
            <a:avLst/>
          </a:prstGeom>
        </p:spPr>
        <p:txBody>
          <a:bodyPr vert="horz"/>
          <a:lstStyle>
            <a:lvl1pPr marL="0" indent="0">
              <a:buNone/>
              <a:defRPr sz="1500" b="1">
                <a:solidFill>
                  <a:srgbClr val="871829"/>
                </a:solidFill>
              </a:defRPr>
            </a:lvl1pPr>
          </a:lstStyle>
          <a:p>
            <a:pPr lvl="0"/>
            <a:r>
              <a:rPr lang="hu-HU" dirty="0"/>
              <a:t>Author Name Surname</a:t>
            </a:r>
          </a:p>
        </p:txBody>
      </p:sp>
      <p:sp>
        <p:nvSpPr>
          <p:cNvPr id="23" name="Text Placeholder 19"/>
          <p:cNvSpPr>
            <a:spLocks noGrp="1"/>
          </p:cNvSpPr>
          <p:nvPr>
            <p:ph type="body" sz="quarter" idx="19" hasCustomPrompt="1"/>
          </p:nvPr>
        </p:nvSpPr>
        <p:spPr>
          <a:xfrm>
            <a:off x="776288" y="5778942"/>
            <a:ext cx="6553200" cy="790945"/>
          </a:xfrm>
          <a:prstGeom prst="rect">
            <a:avLst/>
          </a:prstGeom>
        </p:spPr>
        <p:txBody>
          <a:bodyPr vert="horz"/>
          <a:lstStyle>
            <a:lvl1pPr marL="0" marR="0" indent="0" algn="l" defTabSz="342892" rtl="0" eaLnBrk="1" fontAlgn="base" latinLnBrk="0" hangingPunct="1">
              <a:lnSpc>
                <a:spcPct val="100000"/>
              </a:lnSpc>
              <a:spcBef>
                <a:spcPct val="20000"/>
              </a:spcBef>
              <a:spcAft>
                <a:spcPct val="0"/>
              </a:spcAft>
              <a:buClrTx/>
              <a:buSzTx/>
              <a:buFont typeface="Arial" charset="0"/>
              <a:buNone/>
              <a:tabLst/>
              <a:defRPr sz="1500" b="0">
                <a:solidFill>
                  <a:srgbClr val="262626"/>
                </a:solidFill>
              </a:defRPr>
            </a:lvl1pPr>
          </a:lstStyle>
          <a:p>
            <a:pPr marL="0" marR="0" lvl="0" indent="0" algn="l" defTabSz="342892" rtl="0" eaLnBrk="1" fontAlgn="base" latinLnBrk="0" hangingPunct="1">
              <a:lnSpc>
                <a:spcPct val="100000"/>
              </a:lnSpc>
              <a:spcBef>
                <a:spcPct val="20000"/>
              </a:spcBef>
              <a:spcAft>
                <a:spcPct val="0"/>
              </a:spcAft>
              <a:buClrTx/>
              <a:buSzTx/>
              <a:buFont typeface="Arial" charset="0"/>
              <a:buNone/>
              <a:tabLst/>
              <a:defRPr/>
            </a:pPr>
            <a:r>
              <a:rPr lang="en-US" dirty="0"/>
              <a:t>Department of Networked Systems and Services </a:t>
            </a:r>
            <a:r>
              <a:rPr lang="hu-HU" dirty="0"/>
              <a:t>mailaddress@hit.bme.hu</a:t>
            </a:r>
          </a:p>
        </p:txBody>
      </p:sp>
      <p:pic>
        <p:nvPicPr>
          <p:cNvPr id="7" name="Picture 6"/>
          <p:cNvPicPr>
            <a:picLocks noChangeAspect="1"/>
          </p:cNvPicPr>
          <p:nvPr/>
        </p:nvPicPr>
        <p:blipFill>
          <a:blip r:embed="rId4"/>
          <a:stretch>
            <a:fillRect/>
          </a:stretch>
        </p:blipFill>
        <p:spPr>
          <a:xfrm>
            <a:off x="776290" y="574680"/>
            <a:ext cx="5587286" cy="1674813"/>
          </a:xfrm>
          <a:prstGeom prst="rect">
            <a:avLst/>
          </a:prstGeom>
        </p:spPr>
      </p:pic>
    </p:spTree>
    <p:extLst>
      <p:ext uri="{BB962C8B-B14F-4D97-AF65-F5344CB8AC3E}">
        <p14:creationId xmlns:p14="http://schemas.microsoft.com/office/powerpoint/2010/main" val="10774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ím és tartalom">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6109385" y="1334317"/>
            <a:ext cx="3034617" cy="5008206"/>
          </a:xfrm>
          <a:prstGeom prst="rect">
            <a:avLst/>
          </a:prstGeom>
        </p:spPr>
        <p:txBody>
          <a:bodyPr anchor="ctr">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hu-HU" noProof="0"/>
              <a:t>Kép beszúrásához kattintson az ikonra</a:t>
            </a:r>
            <a:endParaRPr lang="en-US" noProof="0"/>
          </a:p>
        </p:txBody>
      </p:sp>
      <p:sp>
        <p:nvSpPr>
          <p:cNvPr id="10" name="Text Placeholder 4"/>
          <p:cNvSpPr>
            <a:spLocks noGrp="1"/>
          </p:cNvSpPr>
          <p:nvPr>
            <p:ph type="body" sz="quarter" idx="16" hasCustomPrompt="1"/>
          </p:nvPr>
        </p:nvSpPr>
        <p:spPr>
          <a:xfrm>
            <a:off x="252416" y="1334319"/>
            <a:ext cx="5784851" cy="5008205"/>
          </a:xfrm>
          <a:prstGeom prst="rect">
            <a:avLst/>
          </a:prstGeom>
        </p:spPr>
        <p:txBody>
          <a:bodyPr vert="horz"/>
          <a:lstStyle>
            <a:lvl1pPr marL="0" indent="0">
              <a:buNone/>
              <a:defRPr sz="1650">
                <a:solidFill>
                  <a:srgbClr val="262626"/>
                </a:solidFill>
              </a:defRPr>
            </a:lvl1pPr>
          </a:lstStyle>
          <a:p>
            <a:pPr lvl="0"/>
            <a:r>
              <a:rPr lang="es-ES_tradnl" dirty="0"/>
              <a:t>Li </a:t>
            </a:r>
            <a:r>
              <a:rPr lang="es-ES_tradnl" dirty="0" err="1"/>
              <a:t>Europan</a:t>
            </a:r>
            <a:r>
              <a:rPr lang="es-ES_tradnl" dirty="0"/>
              <a:t> lingues es </a:t>
            </a:r>
            <a:r>
              <a:rPr lang="es-ES_tradnl" dirty="0" err="1"/>
              <a:t>membres</a:t>
            </a:r>
            <a:r>
              <a:rPr lang="es-ES_tradnl" dirty="0"/>
              <a:t> del </a:t>
            </a:r>
            <a:r>
              <a:rPr lang="es-ES_tradnl" dirty="0" err="1"/>
              <a:t>sam</a:t>
            </a:r>
            <a:r>
              <a:rPr lang="es-ES_tradnl" dirty="0"/>
              <a:t> </a:t>
            </a:r>
            <a:r>
              <a:rPr lang="es-ES_tradnl" dirty="0" err="1"/>
              <a:t>familie</a:t>
            </a:r>
            <a:r>
              <a:rPr lang="es-ES_tradnl" dirty="0"/>
              <a:t>. </a:t>
            </a:r>
            <a:r>
              <a:rPr lang="es-ES_tradnl" dirty="0" err="1"/>
              <a:t>Lor</a:t>
            </a:r>
            <a:r>
              <a:rPr lang="es-ES_tradnl" dirty="0"/>
              <a:t> </a:t>
            </a:r>
            <a:r>
              <a:rPr lang="es-ES_tradnl" dirty="0" err="1"/>
              <a:t>separat</a:t>
            </a:r>
            <a:r>
              <a:rPr lang="es-ES_tradnl" dirty="0"/>
              <a:t> </a:t>
            </a:r>
            <a:r>
              <a:rPr lang="es-ES_tradnl" dirty="0" err="1"/>
              <a:t>existentie</a:t>
            </a:r>
            <a:r>
              <a:rPr lang="es-ES_tradnl" dirty="0"/>
              <a:t> es un </a:t>
            </a:r>
            <a:r>
              <a:rPr lang="es-ES_tradnl" dirty="0" err="1"/>
              <a:t>myth</a:t>
            </a:r>
            <a:r>
              <a:rPr lang="es-ES_tradnl" dirty="0"/>
              <a:t>.</a:t>
            </a:r>
          </a:p>
        </p:txBody>
      </p:sp>
      <p:sp>
        <p:nvSpPr>
          <p:cNvPr id="5" name="Title 1"/>
          <p:cNvSpPr>
            <a:spLocks noGrp="1"/>
          </p:cNvSpPr>
          <p:nvPr>
            <p:ph type="title" hasCustomPrompt="1"/>
          </p:nvPr>
        </p:nvSpPr>
        <p:spPr>
          <a:xfrm>
            <a:off x="3066267" y="468399"/>
            <a:ext cx="5785200" cy="471585"/>
          </a:xfrm>
          <a:prstGeom prst="rect">
            <a:avLst/>
          </a:prstGeom>
        </p:spPr>
        <p:txBody>
          <a:bodyPr/>
          <a:lstStyle>
            <a:lvl1pPr algn="r">
              <a:defRPr sz="1950" b="1" cap="all" baseline="0">
                <a:solidFill>
                  <a:srgbClr val="871829"/>
                </a:solidFill>
              </a:defRPr>
            </a:lvl1pPr>
          </a:lstStyle>
          <a:p>
            <a:r>
              <a:rPr lang="hu-HU" dirty="0"/>
              <a:t>BIG TITLE 01</a:t>
            </a:r>
            <a:endParaRPr lang="en-US" dirty="0"/>
          </a:p>
        </p:txBody>
      </p:sp>
    </p:spTree>
    <p:extLst>
      <p:ext uri="{BB962C8B-B14F-4D97-AF65-F5344CB8AC3E}">
        <p14:creationId xmlns:p14="http://schemas.microsoft.com/office/powerpoint/2010/main" val="110651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2.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11" name="Rectangle 10"/>
          <p:cNvSpPr/>
          <p:nvPr/>
        </p:nvSpPr>
        <p:spPr>
          <a:xfrm flipH="1">
            <a:off x="8980491" y="149225"/>
            <a:ext cx="174625" cy="704850"/>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3" name="Rectangle 12"/>
          <p:cNvSpPr/>
          <p:nvPr/>
        </p:nvSpPr>
        <p:spPr>
          <a:xfrm>
            <a:off x="3" y="6573838"/>
            <a:ext cx="9155113" cy="290512"/>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hu-HU" sz="750" dirty="0"/>
              <a:t>     © </a:t>
            </a:r>
            <a:r>
              <a:rPr lang="en-US" sz="750" dirty="0"/>
              <a:t>Department of Networked Systems and Services </a:t>
            </a:r>
          </a:p>
        </p:txBody>
      </p:sp>
      <p:pic>
        <p:nvPicPr>
          <p:cNvPr id="1029" name="Picture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4625" y="896939"/>
            <a:ext cx="12573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flipV="1">
            <a:off x="1363663" y="1014417"/>
            <a:ext cx="7791450"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32" name="TextBox 9"/>
          <p:cNvSpPr txBox="1">
            <a:spLocks noChangeArrowheads="1"/>
          </p:cNvSpPr>
          <p:nvPr/>
        </p:nvSpPr>
        <p:spPr bwMode="auto">
          <a:xfrm>
            <a:off x="8572501" y="6573843"/>
            <a:ext cx="30168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B5ED0D89-4142-A84B-A38A-D908094048C3}" type="slidenum">
              <a:rPr lang="en-US" sz="750" smtClean="0">
                <a:solidFill>
                  <a:schemeClr val="bg1"/>
                </a:solidFill>
              </a:rPr>
              <a:pPr eaLnBrk="1" hangingPunct="1">
                <a:defRPr/>
              </a:pPr>
              <a:t>‹#›</a:t>
            </a:fld>
            <a:endParaRPr lang="en-US" sz="750" dirty="0">
              <a:solidFill>
                <a:schemeClr val="bg1"/>
              </a:solidFill>
            </a:endParaRPr>
          </a:p>
        </p:txBody>
      </p:sp>
      <p:pic>
        <p:nvPicPr>
          <p:cNvPr id="2" name="Picture 1"/>
          <p:cNvPicPr>
            <a:picLocks noChangeAspect="1"/>
          </p:cNvPicPr>
          <p:nvPr/>
        </p:nvPicPr>
        <p:blipFill>
          <a:blip r:embed="rId10"/>
          <a:stretch>
            <a:fillRect/>
          </a:stretch>
        </p:blipFill>
        <p:spPr>
          <a:xfrm>
            <a:off x="220666" y="149225"/>
            <a:ext cx="2376032" cy="712226"/>
          </a:xfrm>
          <a:prstGeom prst="rect">
            <a:avLst/>
          </a:prstGeom>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hf sldNum="0" hdr="0" ftr="0" dt="0"/>
  <p:txStyles>
    <p:titleStyle>
      <a:lvl1pPr algn="ctr" defTabSz="342892" rtl="0" eaLnBrk="1" fontAlgn="base" hangingPunct="1">
        <a:spcBef>
          <a:spcPct val="0"/>
        </a:spcBef>
        <a:spcAft>
          <a:spcPct val="0"/>
        </a:spcAft>
        <a:defRPr sz="3300" kern="1200">
          <a:solidFill>
            <a:schemeClr val="tx1"/>
          </a:solidFill>
          <a:latin typeface="+mj-lt"/>
          <a:ea typeface="ＭＳ Ｐゴシック" charset="0"/>
          <a:cs typeface="ＭＳ Ｐゴシック" charset="0"/>
        </a:defRPr>
      </a:lvl1pPr>
      <a:lvl2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2pPr>
      <a:lvl3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3pPr>
      <a:lvl4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4pPr>
      <a:lvl5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5pPr>
      <a:lvl6pPr marL="342892"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6pPr>
      <a:lvl7pPr marL="685783"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7pPr>
      <a:lvl8pPr marL="1028675"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8pPr>
      <a:lvl9pPr marL="1371566"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9pPr>
    </p:titleStyle>
    <p:bodyStyle>
      <a:lvl1pPr marL="257168" indent="-257168" algn="l" defTabSz="342892"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1pPr>
      <a:lvl2pPr marL="557199" indent="-214308" algn="l" defTabSz="342892"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2pPr>
      <a:lvl3pPr marL="857228" indent="-171446" algn="l" defTabSz="342892" rtl="0" eaLnBrk="1" fontAlgn="base" hangingPunct="1">
        <a:spcBef>
          <a:spcPct val="20000"/>
        </a:spcBef>
        <a:spcAft>
          <a:spcPct val="0"/>
        </a:spcAft>
        <a:buFont typeface="Arial" charset="0"/>
        <a:buChar char="•"/>
        <a:defRPr sz="1800" kern="1200">
          <a:solidFill>
            <a:schemeClr val="tx1"/>
          </a:solidFill>
          <a:latin typeface="+mn-lt"/>
          <a:ea typeface="ＭＳ Ｐゴシック" charset="0"/>
          <a:cs typeface="+mn-cs"/>
        </a:defRPr>
      </a:lvl3pPr>
      <a:lvl4pPr marL="1200120"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4pPr>
      <a:lvl5pPr marL="1543012"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11" name="Rectangle 10"/>
          <p:cNvSpPr/>
          <p:nvPr/>
        </p:nvSpPr>
        <p:spPr>
          <a:xfrm flipH="1">
            <a:off x="8980491" y="149225"/>
            <a:ext cx="174625" cy="704850"/>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3" name="Rectangle 12"/>
          <p:cNvSpPr/>
          <p:nvPr/>
        </p:nvSpPr>
        <p:spPr>
          <a:xfrm>
            <a:off x="3" y="6573838"/>
            <a:ext cx="9155113" cy="290512"/>
          </a:xfrm>
          <a:prstGeom prst="rect">
            <a:avLst/>
          </a:prstGeom>
          <a:solidFill>
            <a:srgbClr val="8718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hu-HU" sz="750" dirty="0"/>
              <a:t>     © </a:t>
            </a:r>
            <a:r>
              <a:rPr lang="en-US" sz="750" dirty="0"/>
              <a:t>Department of Networked Systems and Services </a:t>
            </a:r>
          </a:p>
        </p:txBody>
      </p:sp>
      <p:pic>
        <p:nvPicPr>
          <p:cNvPr id="1029" name="Picture 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74625" y="896939"/>
            <a:ext cx="12573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flipV="1">
            <a:off x="1363663" y="1014417"/>
            <a:ext cx="7791450" cy="3175"/>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32" name="TextBox 9"/>
          <p:cNvSpPr txBox="1">
            <a:spLocks noChangeArrowheads="1"/>
          </p:cNvSpPr>
          <p:nvPr/>
        </p:nvSpPr>
        <p:spPr bwMode="auto">
          <a:xfrm>
            <a:off x="8572501" y="6573843"/>
            <a:ext cx="30168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B5ED0D89-4142-A84B-A38A-D908094048C3}" type="slidenum">
              <a:rPr lang="en-US" sz="750" smtClean="0">
                <a:solidFill>
                  <a:schemeClr val="bg1"/>
                </a:solidFill>
              </a:rPr>
              <a:pPr eaLnBrk="1" hangingPunct="1">
                <a:defRPr/>
              </a:pPr>
              <a:t>‹#›</a:t>
            </a:fld>
            <a:endParaRPr lang="en-US" sz="750" dirty="0">
              <a:solidFill>
                <a:schemeClr val="bg1"/>
              </a:solidFill>
            </a:endParaRPr>
          </a:p>
        </p:txBody>
      </p:sp>
      <p:pic>
        <p:nvPicPr>
          <p:cNvPr id="2" name="Picture 1"/>
          <p:cNvPicPr>
            <a:picLocks noChangeAspect="1"/>
          </p:cNvPicPr>
          <p:nvPr/>
        </p:nvPicPr>
        <p:blipFill>
          <a:blip r:embed="rId15"/>
          <a:stretch>
            <a:fillRect/>
          </a:stretch>
        </p:blipFill>
        <p:spPr>
          <a:xfrm>
            <a:off x="220666" y="149225"/>
            <a:ext cx="2376032" cy="712226"/>
          </a:xfrm>
          <a:prstGeom prst="rect">
            <a:avLst/>
          </a:prstGeom>
        </p:spPr>
      </p:pic>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8" r:id="rId9"/>
    <p:sldLayoutId id="2147483755" r:id="rId10"/>
    <p:sldLayoutId id="2147483759" r:id="rId11"/>
    <p:sldLayoutId id="2147483756" r:id="rId12"/>
  </p:sldLayoutIdLst>
  <p:hf sldNum="0" hdr="0" ftr="0" dt="0"/>
  <p:txStyles>
    <p:titleStyle>
      <a:lvl1pPr algn="ctr" defTabSz="342892" rtl="0" eaLnBrk="1" fontAlgn="base" hangingPunct="1">
        <a:spcBef>
          <a:spcPct val="0"/>
        </a:spcBef>
        <a:spcAft>
          <a:spcPct val="0"/>
        </a:spcAft>
        <a:defRPr sz="3300" kern="1200">
          <a:solidFill>
            <a:schemeClr val="tx1"/>
          </a:solidFill>
          <a:latin typeface="+mj-lt"/>
          <a:ea typeface="ＭＳ Ｐゴシック" charset="0"/>
          <a:cs typeface="ＭＳ Ｐゴシック" charset="0"/>
        </a:defRPr>
      </a:lvl1pPr>
      <a:lvl2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2pPr>
      <a:lvl3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3pPr>
      <a:lvl4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4pPr>
      <a:lvl5pPr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5pPr>
      <a:lvl6pPr marL="342892"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6pPr>
      <a:lvl7pPr marL="685783"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7pPr>
      <a:lvl8pPr marL="1028675"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8pPr>
      <a:lvl9pPr marL="1371566" algn="ctr" defTabSz="342892" rtl="0" eaLnBrk="1" fontAlgn="base" hangingPunct="1">
        <a:spcBef>
          <a:spcPct val="0"/>
        </a:spcBef>
        <a:spcAft>
          <a:spcPct val="0"/>
        </a:spcAft>
        <a:defRPr sz="3300">
          <a:solidFill>
            <a:schemeClr val="tx1"/>
          </a:solidFill>
          <a:latin typeface="Arial" charset="0"/>
          <a:ea typeface="ＭＳ Ｐゴシック" charset="0"/>
          <a:cs typeface="ＭＳ Ｐゴシック" charset="0"/>
        </a:defRPr>
      </a:lvl9pPr>
    </p:titleStyle>
    <p:bodyStyle>
      <a:lvl1pPr marL="257168" indent="-257168" algn="l" defTabSz="342892"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1pPr>
      <a:lvl2pPr marL="557199" indent="-214308" algn="l" defTabSz="342892"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2pPr>
      <a:lvl3pPr marL="857228" indent="-171446" algn="l" defTabSz="342892" rtl="0" eaLnBrk="1" fontAlgn="base" hangingPunct="1">
        <a:spcBef>
          <a:spcPct val="20000"/>
        </a:spcBef>
        <a:spcAft>
          <a:spcPct val="0"/>
        </a:spcAft>
        <a:buFont typeface="Arial" charset="0"/>
        <a:buChar char="•"/>
        <a:defRPr sz="1800" kern="1200">
          <a:solidFill>
            <a:schemeClr val="tx1"/>
          </a:solidFill>
          <a:latin typeface="+mn-lt"/>
          <a:ea typeface="ＭＳ Ｐゴシック" charset="0"/>
          <a:cs typeface="+mn-cs"/>
        </a:defRPr>
      </a:lvl3pPr>
      <a:lvl4pPr marL="1200120"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4pPr>
      <a:lvl5pPr marL="1543012" indent="-171446" algn="l" defTabSz="342892" rtl="0" eaLnBrk="1" fontAlgn="base" hangingPunct="1">
        <a:spcBef>
          <a:spcPct val="20000"/>
        </a:spcBef>
        <a:spcAft>
          <a:spcPct val="0"/>
        </a:spcAft>
        <a:buFont typeface="Arial" charset="0"/>
        <a:buChar char="»"/>
        <a:defRPr sz="1500" kern="1200">
          <a:solidFill>
            <a:schemeClr val="tx1"/>
          </a:solidFill>
          <a:latin typeface="+mn-lt"/>
          <a:ea typeface="ＭＳ Ｐゴシック" charset="0"/>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1664258" y="3245760"/>
            <a:ext cx="6957228" cy="1197035"/>
          </a:xfrm>
        </p:spPr>
        <p:txBody>
          <a:bodyPr/>
          <a:lstStyle/>
          <a:p>
            <a:r>
              <a:rPr lang="en-US" sz="2800" dirty="0">
                <a:latin typeface="Calibri" panose="020F0502020204030204" pitchFamily="34" charset="0"/>
                <a:cs typeface="Calibri" panose="020F0502020204030204" pitchFamily="34" charset="0"/>
              </a:rPr>
              <a:t>Minimizing Power Consumption of MIMO Network Using a Novel Quantum Genetic Algorithm</a:t>
            </a:r>
          </a:p>
        </p:txBody>
      </p:sp>
      <p:sp>
        <p:nvSpPr>
          <p:cNvPr id="11" name="Text Placeholder 10"/>
          <p:cNvSpPr>
            <a:spLocks noGrp="1"/>
          </p:cNvSpPr>
          <p:nvPr>
            <p:ph type="body" sz="quarter" idx="19"/>
          </p:nvPr>
        </p:nvSpPr>
        <p:spPr>
          <a:xfrm>
            <a:off x="1725216" y="4806993"/>
            <a:ext cx="4914900" cy="593209"/>
          </a:xfrm>
        </p:spPr>
        <p:txBody>
          <a:bodyPr/>
          <a:lstStyle/>
          <a:p>
            <a:pPr marL="0" lvl="3" indent="0">
              <a:buNone/>
            </a:pPr>
            <a:r>
              <a:rPr lang="en-GB" b="1" dirty="0">
                <a:solidFill>
                  <a:srgbClr val="871829"/>
                </a:solidFill>
                <a:cs typeface="ＭＳ Ｐゴシック" charset="0"/>
              </a:rPr>
              <a:t>Areeba Tabassum Shoaib</a:t>
            </a:r>
          </a:p>
          <a:p>
            <a:pPr marL="0" lvl="3" indent="0">
              <a:buNone/>
            </a:pPr>
            <a:r>
              <a:rPr lang="en-GB" b="1" dirty="0">
                <a:solidFill>
                  <a:srgbClr val="871829"/>
                </a:solidFill>
                <a:cs typeface="ＭＳ Ｐゴシック" charset="0"/>
              </a:rPr>
              <a:t>Advisor : Sara-El-Gaily (Ph.D.)</a:t>
            </a:r>
          </a:p>
          <a:p>
            <a:pPr marL="0" lvl="3" indent="0">
              <a:buNone/>
            </a:pPr>
            <a:endParaRPr lang="en-GB" b="1" dirty="0">
              <a:solidFill>
                <a:srgbClr val="871829"/>
              </a:solidFill>
              <a:cs typeface="ＭＳ Ｐゴシック" charset="0"/>
            </a:endParaRPr>
          </a:p>
        </p:txBody>
      </p:sp>
    </p:spTree>
    <p:extLst>
      <p:ext uri="{BB962C8B-B14F-4D97-AF65-F5344CB8AC3E}">
        <p14:creationId xmlns:p14="http://schemas.microsoft.com/office/powerpoint/2010/main" val="158263905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A8EC4AB-F804-8E5E-FCE8-C181A3B3CA38}"/>
              </a:ext>
            </a:extLst>
          </p:cNvPr>
          <p:cNvSpPr txBox="1"/>
          <p:nvPr/>
        </p:nvSpPr>
        <p:spPr>
          <a:xfrm>
            <a:off x="869492" y="4318908"/>
            <a:ext cx="1521570" cy="646331"/>
          </a:xfrm>
          <a:prstGeom prst="rect">
            <a:avLst/>
          </a:prstGeom>
          <a:noFill/>
        </p:spPr>
        <p:txBody>
          <a:bodyPr wrap="none" rtlCol="0">
            <a:spAutoFit/>
          </a:bodyPr>
          <a:lstStyle/>
          <a:p>
            <a:r>
              <a:rPr lang="en-US" sz="1800" dirty="0">
                <a:solidFill>
                  <a:srgbClr val="871829"/>
                </a:solidFill>
              </a:rPr>
              <a:t>    𝑦 = 𝐻𝑥 + 𝑛</a:t>
            </a:r>
            <a:endParaRPr lang="zh-CN" altLang="en-US" sz="1800" kern="100" dirty="0">
              <a:solidFill>
                <a:srgbClr val="871829"/>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a:p>
            <a:endParaRPr lang="zh-CN" altLang="en-US" sz="18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5"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C24F797-EA02-B0F9-EC5F-5F2FEE23E464}"/>
              </a:ext>
            </a:extLst>
          </p:cNvPr>
          <p:cNvSpPr/>
          <p:nvPr/>
        </p:nvSpPr>
        <p:spPr>
          <a:xfrm>
            <a:off x="651792" y="4723598"/>
            <a:ext cx="2480117" cy="1274260"/>
          </a:xfrm>
          <a:prstGeom prst="rect">
            <a:avLst/>
          </a:prstGeom>
        </p:spPr>
        <p:txBody>
          <a:bodyPr wrap="square">
            <a:spAutoFit/>
          </a:bodyPr>
          <a:lstStyle/>
          <a:p>
            <a:pPr>
              <a:lnSpc>
                <a:spcPct val="150000"/>
              </a:lnSpc>
            </a:pPr>
            <a:r>
              <a:rPr lang="en-US" sz="1050" dirty="0">
                <a:solidFill>
                  <a:schemeClr val="accent1"/>
                </a:solidFill>
              </a:rPr>
              <a:t>Received signal, where </a:t>
            </a:r>
            <a:r>
              <a:rPr lang="en-US" sz="1050" dirty="0">
                <a:solidFill>
                  <a:srgbClr val="820C17"/>
                </a:solidFill>
              </a:rPr>
              <a:t>𝑦</a:t>
            </a:r>
            <a:r>
              <a:rPr lang="en-US" sz="1050" dirty="0">
                <a:solidFill>
                  <a:schemeClr val="accent1"/>
                </a:solidFill>
              </a:rPr>
              <a:t> is the received vector, </a:t>
            </a:r>
            <a:r>
              <a:rPr lang="en-US" sz="1050" dirty="0">
                <a:solidFill>
                  <a:srgbClr val="820C17"/>
                </a:solidFill>
              </a:rPr>
              <a:t>𝐻</a:t>
            </a:r>
            <a:r>
              <a:rPr lang="en-US" sz="1050" dirty="0">
                <a:solidFill>
                  <a:schemeClr val="accent1"/>
                </a:solidFill>
              </a:rPr>
              <a:t> is the channel matrix, </a:t>
            </a:r>
            <a:r>
              <a:rPr lang="en-US" sz="1050" dirty="0">
                <a:solidFill>
                  <a:srgbClr val="820C17"/>
                </a:solidFill>
              </a:rPr>
              <a:t>𝑥 </a:t>
            </a:r>
            <a:r>
              <a:rPr lang="en-US" sz="1050" dirty="0">
                <a:solidFill>
                  <a:schemeClr val="accent1"/>
                </a:solidFill>
              </a:rPr>
              <a:t>is the transmitted signal, and </a:t>
            </a:r>
            <a:r>
              <a:rPr lang="en-US" sz="1050" dirty="0">
                <a:solidFill>
                  <a:srgbClr val="820C17"/>
                </a:solidFill>
              </a:rPr>
              <a:t>𝑛</a:t>
            </a:r>
            <a:r>
              <a:rPr lang="en-US" sz="1050" dirty="0">
                <a:solidFill>
                  <a:schemeClr val="accent1"/>
                </a:solidFill>
              </a:rPr>
              <a:t> is the additive white Gaussian noise vector.</a:t>
            </a:r>
            <a:endParaRPr lang="en-US" altLang="zh-CN" sz="1050" dirty="0">
              <a:solidFill>
                <a:schemeClr val="accent1"/>
              </a:solidFill>
            </a:endParaRPr>
          </a:p>
        </p:txBody>
      </p:sp>
      <mc:AlternateContent xmlns:mc="http://schemas.openxmlformats.org/markup-compatibility/2006">
        <mc:Choice xmlns:a14="http://schemas.microsoft.com/office/drawing/2010/main" Requires="a14">
          <p:sp>
            <p:nvSpPr>
              <p:cNvPr id="6" name="文本框 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D8C4F44-722A-FA1B-64FA-85793D058357}"/>
                  </a:ext>
                </a:extLst>
              </p:cNvPr>
              <p:cNvSpPr txBox="1"/>
              <p:nvPr/>
            </p:nvSpPr>
            <p:spPr>
              <a:xfrm>
                <a:off x="6904009" y="1745440"/>
                <a:ext cx="2394433" cy="383310"/>
              </a:xfrm>
              <a:prstGeom prst="rect">
                <a:avLst/>
              </a:prstGeom>
              <a:noFill/>
            </p:spPr>
            <p:txBody>
              <a:bodyPr wrap="square" rtlCol="0">
                <a:spAutoFit/>
              </a:bodyPr>
              <a:lstStyle/>
              <a:p>
                <a:pPr>
                  <a:defRPr/>
                </a:pPr>
                <a:r>
                  <a:rPr lang="en-US" sz="1500" kern="100" dirty="0">
                    <a:solidFill>
                      <a:srgbClr val="820C17"/>
                    </a:solidFill>
                    <a:latin typeface="思源黑体 CN Medium" panose="020B0600000000000000" pitchFamily="34" charset="-122"/>
                    <a:ea typeface="思源黑体 CN Medium" panose="020B0600000000000000" pitchFamily="34" charset="-122"/>
                    <a:cs typeface="Times New Roman" panose="02020603050405020304" pitchFamily="18" charset="0"/>
                  </a:rPr>
                  <a:t> </a:t>
                </a:r>
                <a14:m>
                  <m:oMath xmlns:m="http://schemas.openxmlformats.org/officeDocument/2006/math">
                    <m:sSup>
                      <m:sSupPr>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pPr>
                      <m:e>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𝑜𝑝𝑡</m:t>
                        </m:r>
                      </m:sup>
                    </m:s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m:t>
                    </m:r>
                    <m:sSub>
                      <m:sSubPr>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bPr>
                      <m:e>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𝑚𝑖𝑛</m:t>
                        </m:r>
                      </m:e>
                      <m:sub>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𝑗</m:t>
                        </m:r>
                        <m:r>
                          <a:rPr lang="en-US" sz="1500" i="1" kern="100">
                            <a:solidFill>
                              <a:srgbClr val="820C17"/>
                            </a:solidFill>
                            <a:latin typeface="Cambria Math" panose="02040503050406030204" pitchFamily="18" charset="0"/>
                            <a:ea typeface="Cambria Math" panose="02040503050406030204" pitchFamily="18" charset="0"/>
                            <a:cs typeface="Times New Roman" panose="02020603050405020304" pitchFamily="18" charset="0"/>
                          </a:rPr>
                          <m:t>∈</m:t>
                        </m:r>
                        <m:r>
                          <a:rPr lang="en-US" sz="1500" i="1" kern="100">
                            <a:solidFill>
                              <a:srgbClr val="820C17"/>
                            </a:solidFill>
                            <a:latin typeface="Cambria Math" panose="02040503050406030204" pitchFamily="18" charset="0"/>
                            <a:ea typeface="Cambria Math" panose="02040503050406030204" pitchFamily="18" charset="0"/>
                            <a:cs typeface="Times New Roman" panose="02020603050405020304" pitchFamily="18" charset="0"/>
                          </a:rPr>
                          <m:t>𝑄</m:t>
                        </m:r>
                      </m:sub>
                    </m:sSub>
                    <m:nary>
                      <m:naryPr>
                        <m:chr m:val="∑"/>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naryPr>
                      <m:sub>
                        <m:r>
                          <m:rPr>
                            <m:brk m:alnAt="23"/>
                          </m:r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𝑡</m:t>
                        </m:r>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=1</m:t>
                        </m:r>
                      </m:sub>
                      <m: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𝑇</m:t>
                        </m:r>
                      </m:sup>
                      <m:e>
                        <m:sSubSup>
                          <m:sSubSupPr>
                            <m:ctrlP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bSupPr>
                          <m:e>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b>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𝑡</m:t>
                            </m:r>
                          </m:sub>
                          <m:sup>
                            <m:r>
                              <a:rPr lang="en-US" sz="15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𝑗</m:t>
                            </m:r>
                          </m:sup>
                        </m:sSubSup>
                      </m:e>
                    </m:nary>
                  </m:oMath>
                </a14:m>
                <a:endParaRPr lang="zh-CN" altLang="en-US" sz="1500" kern="100" dirty="0">
                  <a:solidFill>
                    <a:srgbClr val="820C17"/>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mc:Choice>
        <mc:Fallback>
          <p:sp>
            <p:nvSpPr>
              <p:cNvPr id="6" name="文本框 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D8C4F44-722A-FA1B-64FA-85793D058357}"/>
                  </a:ext>
                </a:extLst>
              </p:cNvPr>
              <p:cNvSpPr txBox="1">
                <a:spLocks noRot="1" noChangeAspect="1" noMove="1" noResize="1" noEditPoints="1" noAdjustHandles="1" noChangeArrowheads="1" noChangeShapeType="1" noTextEdit="1"/>
              </p:cNvSpPr>
              <p:nvPr/>
            </p:nvSpPr>
            <p:spPr>
              <a:xfrm>
                <a:off x="6904009" y="1745440"/>
                <a:ext cx="2394433" cy="383310"/>
              </a:xfrm>
              <a:prstGeom prst="rect">
                <a:avLst/>
              </a:prstGeom>
              <a:blipFill>
                <a:blip r:embed="rId2"/>
                <a:stretch>
                  <a:fillRect t="-82540" b="-1412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0A99070-FD74-9D62-960F-C42EF13E5C3D}"/>
                  </a:ext>
                </a:extLst>
              </p:cNvPr>
              <p:cNvSpPr/>
              <p:nvPr/>
            </p:nvSpPr>
            <p:spPr>
              <a:xfrm>
                <a:off x="6721976" y="2183633"/>
                <a:ext cx="2332944" cy="1200329"/>
              </a:xfrm>
              <a:prstGeom prst="rect">
                <a:avLst/>
              </a:prstGeom>
            </p:spPr>
            <p:txBody>
              <a:bodyPr wrap="square">
                <a:spAutoFit/>
              </a:bodyPr>
              <a:lstStyle/>
              <a:p>
                <a:pPr defTabSz="685783" eaLnBrk="0" hangingPunct="0"/>
                <a:r>
                  <a:rPr lang="en-US" altLang="en-US" sz="1200" dirty="0">
                    <a:solidFill>
                      <a:schemeClr val="accent1"/>
                    </a:solidFill>
                    <a:latin typeface="Söhne"/>
                  </a:rPr>
                  <a:t>Formulate an optimization problem to determine the optimal transmit power </a:t>
                </a:r>
                <a14:m>
                  <m:oMath xmlns:m="http://schemas.openxmlformats.org/officeDocument/2006/math">
                    <m:sSup>
                      <m:sSupPr>
                        <m:ctrlPr>
                          <a:rPr lang="en-US" sz="12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ctrlPr>
                      </m:sSupPr>
                      <m:e>
                        <m:r>
                          <a:rPr lang="en-US" sz="12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𝑝</m:t>
                        </m:r>
                      </m:e>
                      <m:sup>
                        <m:r>
                          <a:rPr lang="en-US" sz="1200" i="1" kern="100">
                            <a:solidFill>
                              <a:srgbClr val="820C17"/>
                            </a:solidFill>
                            <a:latin typeface="Cambria Math" panose="02040503050406030204" pitchFamily="18" charset="0"/>
                            <a:ea typeface="思源黑体 CN Medium" panose="020B0600000000000000" pitchFamily="34" charset="-122"/>
                            <a:cs typeface="Times New Roman" panose="02020603050405020304" pitchFamily="18" charset="0"/>
                          </a:rPr>
                          <m:t>𝑜𝑝𝑡</m:t>
                        </m:r>
                      </m:sup>
                    </m:sSup>
                  </m:oMath>
                </a14:m>
                <a:r>
                  <a:rPr lang="en-US" altLang="en-US" sz="1200" dirty="0">
                    <a:solidFill>
                      <a:schemeClr val="accent1"/>
                    </a:solidFill>
                    <a:latin typeface="Söhne"/>
                  </a:rPr>
                  <a:t>, achieving a specific bit rate target 𝐵𝑢𝑠𝑒𝑟 while considering the optimum scenario.</a:t>
                </a:r>
                <a:endParaRPr lang="en-US" altLang="zh-CN" sz="1200" dirty="0">
                  <a:solidFill>
                    <a:schemeClr val="accent1"/>
                  </a:solidFill>
                </a:endParaRPr>
              </a:p>
            </p:txBody>
          </p:sp>
        </mc:Choice>
        <mc:Fallback>
          <p:sp>
            <p:nvSpPr>
              <p:cNvPr id="7"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0A99070-FD74-9D62-960F-C42EF13E5C3D}"/>
                  </a:ext>
                </a:extLst>
              </p:cNvPr>
              <p:cNvSpPr>
                <a:spLocks noRot="1" noChangeAspect="1" noMove="1" noResize="1" noEditPoints="1" noAdjustHandles="1" noChangeArrowheads="1" noChangeShapeType="1" noTextEdit="1"/>
              </p:cNvSpPr>
              <p:nvPr/>
            </p:nvSpPr>
            <p:spPr>
              <a:xfrm>
                <a:off x="6721976" y="2183633"/>
                <a:ext cx="2332944" cy="1200329"/>
              </a:xfrm>
              <a:prstGeom prst="rect">
                <a:avLst/>
              </a:prstGeom>
              <a:blipFill>
                <a:blip r:embed="rId3"/>
                <a:stretch>
                  <a:fillRect l="-262" r="-524" b="-3553"/>
                </a:stretch>
              </a:blipFill>
            </p:spPr>
            <p:txBody>
              <a:bodyPr/>
              <a:lstStyle/>
              <a:p>
                <a:r>
                  <a:rPr lang="en-US">
                    <a:noFill/>
                  </a:rPr>
                  <a:t> </a:t>
                </a:r>
              </a:p>
            </p:txBody>
          </p:sp>
        </mc:Fallback>
      </mc:AlternateContent>
      <p:sp>
        <p:nvSpPr>
          <p:cNvPr id="8" name="任意多边形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590D439-5A56-6DA7-742D-EB9A12764E36}"/>
              </a:ext>
            </a:extLst>
          </p:cNvPr>
          <p:cNvSpPr/>
          <p:nvPr/>
        </p:nvSpPr>
        <p:spPr>
          <a:xfrm>
            <a:off x="1257449" y="3594971"/>
            <a:ext cx="1585701" cy="646331"/>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9" name="任意多边形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3542DCA-E3EA-1B61-70AC-F7326F9A52C2}"/>
              </a:ext>
            </a:extLst>
          </p:cNvPr>
          <p:cNvSpPr/>
          <p:nvPr/>
        </p:nvSpPr>
        <p:spPr>
          <a:xfrm flipH="1" flipV="1">
            <a:off x="5665122" y="3214429"/>
            <a:ext cx="2697443" cy="498983"/>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pic>
        <p:nvPicPr>
          <p:cNvPr id="24" name="Picture 4" descr="Rateless Space Time Block Code for Massive MIMO Systems">
            <a:extLst>
              <a:ext uri="{FF2B5EF4-FFF2-40B4-BE49-F238E27FC236}">
                <a16:creationId xmlns:a16="http://schemas.microsoft.com/office/drawing/2014/main" id="{8D304E60-C1FC-74D9-CD10-74DB96525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096" y="1258689"/>
            <a:ext cx="3791410" cy="2646759"/>
          </a:xfrm>
          <a:prstGeom prst="rect">
            <a:avLst/>
          </a:prstGeom>
          <a:solidFill>
            <a:srgbClr val="E5E5E5"/>
          </a:solidFill>
        </p:spPr>
      </p:pic>
      <mc:AlternateContent xmlns:mc="http://schemas.openxmlformats.org/markup-compatibility/2006">
        <mc:Choice xmlns:a14="http://schemas.microsoft.com/office/drawing/2010/main" Requires="a14">
          <p:sp>
            <p:nvSpPr>
              <p:cNvPr id="29"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1914FA4-0131-756D-C7A4-4E1277D61799}"/>
                  </a:ext>
                </a:extLst>
              </p:cNvPr>
              <p:cNvSpPr/>
              <p:nvPr/>
            </p:nvSpPr>
            <p:spPr>
              <a:xfrm>
                <a:off x="6073650" y="4425656"/>
                <a:ext cx="2930226" cy="1173655"/>
              </a:xfrm>
              <a:prstGeom prst="rect">
                <a:avLst/>
              </a:prstGeom>
            </p:spPr>
            <p:txBody>
              <a:bodyPr wrap="square">
                <a:spAutoFit/>
              </a:bodyPr>
              <a:lstStyle/>
              <a:p>
                <a:pPr>
                  <a:lnSpc>
                    <a:spcPct val="150000"/>
                  </a:lnSpc>
                </a:pPr>
                <a:r>
                  <a:rPr lang="en-US" sz="1050" dirty="0">
                    <a:solidFill>
                      <a:schemeClr val="accent1"/>
                    </a:solidFill>
                  </a:rPr>
                  <a:t>Capacity of the communication channel where </a:t>
                </a:r>
                <a14:m>
                  <m:oMath xmlns:m="http://schemas.openxmlformats.org/officeDocument/2006/math">
                    <m:sSub>
                      <m:sSubPr>
                        <m:ctrlPr>
                          <a:rPr lang="en-US" sz="1050" i="1" dirty="0">
                            <a:solidFill>
                              <a:srgbClr val="0D02E0"/>
                            </a:solidFill>
                            <a:latin typeface="Cambria Math" panose="02040503050406030204" pitchFamily="18" charset="0"/>
                          </a:rPr>
                        </m:ctrlPr>
                      </m:sSubPr>
                      <m:e>
                        <m:r>
                          <a:rPr lang="en-US" sz="1050" i="1" dirty="0">
                            <a:solidFill>
                              <a:srgbClr val="0D02E0"/>
                            </a:solidFill>
                            <a:latin typeface="Cambria Math" panose="02040503050406030204" pitchFamily="18" charset="0"/>
                          </a:rPr>
                          <m:t>𝑔</m:t>
                        </m:r>
                      </m:e>
                      <m:sub>
                        <m:r>
                          <a:rPr lang="en-US" sz="1050" i="1" dirty="0">
                            <a:solidFill>
                              <a:srgbClr val="0D02E0"/>
                            </a:solidFill>
                            <a:latin typeface="Cambria Math" panose="02040503050406030204" pitchFamily="18" charset="0"/>
                          </a:rPr>
                          <m:t>𝑟</m:t>
                        </m:r>
                        <m:r>
                          <a:rPr lang="en-US" sz="1050" i="1" dirty="0">
                            <a:solidFill>
                              <a:srgbClr val="0D02E0"/>
                            </a:solidFill>
                            <a:latin typeface="Cambria Math" panose="02040503050406030204" pitchFamily="18" charset="0"/>
                          </a:rPr>
                          <m:t>,</m:t>
                        </m:r>
                        <m:r>
                          <a:rPr lang="en-US" sz="1050" i="1" dirty="0">
                            <a:solidFill>
                              <a:srgbClr val="0D02E0"/>
                            </a:solidFill>
                            <a:latin typeface="Cambria Math" panose="02040503050406030204" pitchFamily="18" charset="0"/>
                          </a:rPr>
                          <m:t>𝑡</m:t>
                        </m:r>
                      </m:sub>
                    </m:sSub>
                  </m:oMath>
                </a14:m>
                <a:r>
                  <a:rPr lang="en-US" sz="1050" dirty="0">
                    <a:solidFill>
                      <a:schemeClr val="accent1"/>
                    </a:solidFill>
                  </a:rPr>
                  <a:t> is the channel gain, symbol </a:t>
                </a:r>
                <a:r>
                  <a:rPr lang="en-US" sz="1050" dirty="0">
                    <a:solidFill>
                      <a:srgbClr val="0D02E0"/>
                    </a:solidFill>
                  </a:rPr>
                  <a:t>𝐷</a:t>
                </a:r>
                <a:r>
                  <a:rPr lang="en-US" sz="1050" dirty="0">
                    <a:solidFill>
                      <a:schemeClr val="accent1"/>
                    </a:solidFill>
                  </a:rPr>
                  <a:t> represents the bandwidth in use,</a:t>
                </a:r>
                <a:r>
                  <a:rPr lang="en-US" sz="1050" dirty="0">
                    <a:solidFill>
                      <a:srgbClr val="0D02E0"/>
                    </a:solidFill>
                  </a:rPr>
                  <a:t>  </a:t>
                </a:r>
                <a14:m>
                  <m:oMath xmlns:m="http://schemas.openxmlformats.org/officeDocument/2006/math">
                    <m:sSubSup>
                      <m:sSubSupPr>
                        <m:ctrlPr>
                          <a:rPr lang="en-US" sz="1050" i="1" dirty="0">
                            <a:solidFill>
                              <a:srgbClr val="0D02E0"/>
                            </a:solidFill>
                            <a:latin typeface="Cambria Math" panose="02040503050406030204" pitchFamily="18" charset="0"/>
                          </a:rPr>
                        </m:ctrlPr>
                      </m:sSubSupPr>
                      <m:e>
                        <m:sSub>
                          <m:sSubPr>
                            <m:ctrlPr>
                              <a:rPr lang="en-US" sz="1050" i="1" dirty="0">
                                <a:solidFill>
                                  <a:srgbClr val="0D02E0"/>
                                </a:solidFill>
                                <a:latin typeface="Cambria Math" panose="02040503050406030204" pitchFamily="18" charset="0"/>
                              </a:rPr>
                            </m:ctrlPr>
                          </m:sSubPr>
                          <m:e>
                            <m:f>
                              <m:fPr>
                                <m:ctrlPr>
                                  <a:rPr lang="en-US" sz="1050" i="1" dirty="0">
                                    <a:solidFill>
                                      <a:srgbClr val="0D02E0"/>
                                    </a:solidFill>
                                    <a:latin typeface="Cambria Math" panose="02040503050406030204" pitchFamily="18" charset="0"/>
                                  </a:rPr>
                                </m:ctrlPr>
                              </m:fPr>
                              <m:num>
                                <m:r>
                                  <a:rPr lang="en-US" sz="1050" i="1" dirty="0">
                                    <a:solidFill>
                                      <a:srgbClr val="0D02E0"/>
                                    </a:solidFill>
                                    <a:latin typeface="Cambria Math" panose="02040503050406030204" pitchFamily="18" charset="0"/>
                                  </a:rPr>
                                  <m:t>1</m:t>
                                </m:r>
                              </m:num>
                              <m:den>
                                <m:sSub>
                                  <m:sSubPr>
                                    <m:ctrlPr>
                                      <a:rPr lang="en-US" sz="1050" i="1" dirty="0">
                                        <a:solidFill>
                                          <a:srgbClr val="0D02E0"/>
                                        </a:solidFill>
                                        <a:latin typeface="Cambria Math" panose="02040503050406030204" pitchFamily="18" charset="0"/>
                                      </a:rPr>
                                    </m:ctrlPr>
                                  </m:sSubPr>
                                  <m:e>
                                    <m:r>
                                      <a:rPr lang="en-US" sz="1050" i="1" dirty="0">
                                        <a:solidFill>
                                          <a:srgbClr val="0D02E0"/>
                                        </a:solidFill>
                                        <a:latin typeface="Cambria Math" panose="02040503050406030204" pitchFamily="18" charset="0"/>
                                      </a:rPr>
                                      <m:t>𝑁</m:t>
                                    </m:r>
                                  </m:e>
                                  <m:sub>
                                    <m:r>
                                      <a:rPr lang="en-US" sz="1050" i="1" dirty="0">
                                        <a:solidFill>
                                          <a:srgbClr val="0D02E0"/>
                                        </a:solidFill>
                                        <a:latin typeface="Cambria Math" panose="02040503050406030204" pitchFamily="18" charset="0"/>
                                      </a:rPr>
                                      <m:t>0</m:t>
                                    </m:r>
                                  </m:sub>
                                </m:sSub>
                              </m:den>
                            </m:f>
                            <m:r>
                              <a:rPr lang="en-US" sz="1050" i="1" dirty="0">
                                <a:solidFill>
                                  <a:srgbClr val="0D02E0"/>
                                </a:solidFill>
                                <a:latin typeface="Cambria Math" panose="02040503050406030204" pitchFamily="18" charset="0"/>
                              </a:rPr>
                              <m:t>𝑔</m:t>
                            </m:r>
                          </m:e>
                          <m:sub>
                            <m:r>
                              <a:rPr lang="en-US" sz="1050" i="1" dirty="0">
                                <a:solidFill>
                                  <a:srgbClr val="0D02E0"/>
                                </a:solidFill>
                                <a:latin typeface="Cambria Math" panose="02040503050406030204" pitchFamily="18" charset="0"/>
                              </a:rPr>
                              <m:t>𝑟</m:t>
                            </m:r>
                            <m:r>
                              <a:rPr lang="en-US" sz="1050" i="1" dirty="0">
                                <a:solidFill>
                                  <a:srgbClr val="0D02E0"/>
                                </a:solidFill>
                                <a:latin typeface="Cambria Math" panose="02040503050406030204" pitchFamily="18" charset="0"/>
                              </a:rPr>
                              <m:t>,</m:t>
                            </m:r>
                            <m:r>
                              <a:rPr lang="en-US" sz="1050" i="1" dirty="0">
                                <a:solidFill>
                                  <a:srgbClr val="0D02E0"/>
                                </a:solidFill>
                                <a:latin typeface="Cambria Math" panose="02040503050406030204" pitchFamily="18" charset="0"/>
                              </a:rPr>
                              <m:t>𝑡</m:t>
                            </m:r>
                          </m:sub>
                        </m:sSub>
                        <m:r>
                          <a:rPr lang="en-US" sz="1050" i="1" dirty="0">
                            <a:solidFill>
                              <a:srgbClr val="0D02E0"/>
                            </a:solidFill>
                            <a:latin typeface="Cambria Math" panose="02040503050406030204" pitchFamily="18" charset="0"/>
                          </a:rPr>
                          <m:t>𝑝</m:t>
                        </m:r>
                      </m:e>
                      <m:sub>
                        <m:r>
                          <a:rPr lang="en-US" sz="1050" i="1" dirty="0">
                            <a:solidFill>
                              <a:srgbClr val="0D02E0"/>
                            </a:solidFill>
                            <a:latin typeface="Cambria Math" panose="02040503050406030204" pitchFamily="18" charset="0"/>
                          </a:rPr>
                          <m:t>𝑗</m:t>
                        </m:r>
                      </m:sub>
                      <m:sup>
                        <m:r>
                          <a:rPr lang="en-US" sz="1050" i="1" dirty="0">
                            <a:solidFill>
                              <a:srgbClr val="0D02E0"/>
                            </a:solidFill>
                            <a:latin typeface="Cambria Math" panose="02040503050406030204" pitchFamily="18" charset="0"/>
                          </a:rPr>
                          <m:t>𝑡</m:t>
                        </m:r>
                      </m:sup>
                    </m:sSubSup>
                  </m:oMath>
                </a14:m>
                <a:r>
                  <a:rPr lang="en-US" sz="1050" dirty="0">
                    <a:solidFill>
                      <a:schemeClr val="accent1"/>
                    </a:solidFill>
                  </a:rPr>
                  <a:t> represents the signal-to-noise ratio (SINR).</a:t>
                </a:r>
                <a:endParaRPr lang="en-US" altLang="zh-CN" sz="1050" dirty="0">
                  <a:solidFill>
                    <a:schemeClr val="accent1"/>
                  </a:solidFill>
                </a:endParaRPr>
              </a:p>
            </p:txBody>
          </p:sp>
        </mc:Choice>
        <mc:Fallback>
          <p:sp>
            <p:nvSpPr>
              <p:cNvPr id="29"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1914FA4-0131-756D-C7A4-4E1277D61799}"/>
                  </a:ext>
                </a:extLst>
              </p:cNvPr>
              <p:cNvSpPr>
                <a:spLocks noRot="1" noChangeAspect="1" noMove="1" noResize="1" noEditPoints="1" noAdjustHandles="1" noChangeArrowheads="1" noChangeShapeType="1" noTextEdit="1"/>
              </p:cNvSpPr>
              <p:nvPr/>
            </p:nvSpPr>
            <p:spPr>
              <a:xfrm>
                <a:off x="6073650" y="4425656"/>
                <a:ext cx="2930226" cy="1173655"/>
              </a:xfrm>
              <a:prstGeom prst="rect">
                <a:avLst/>
              </a:prstGeom>
              <a:blipFill>
                <a:blip r:embed="rId5"/>
                <a:stretch>
                  <a:fillRect r="-624" b="-2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779875B4-CD31-F3B5-4116-ECF843F50131}"/>
                  </a:ext>
                </a:extLst>
              </p:cNvPr>
              <p:cNvSpPr txBox="1"/>
              <p:nvPr/>
            </p:nvSpPr>
            <p:spPr bwMode="auto">
              <a:xfrm>
                <a:off x="6724574" y="3975675"/>
                <a:ext cx="2200602" cy="425629"/>
              </a:xfrm>
              <a:prstGeom prst="rect">
                <a:avLst/>
              </a:prstGeom>
              <a:noFill/>
              <a:ln w="9525">
                <a:noFill/>
                <a:miter lim="800000"/>
                <a:headEnd/>
                <a:tailEnd/>
              </a:ln>
            </p:spPr>
            <p:txBody>
              <a:bodyPr wrap="none" lIns="0" tIns="0" rIns="0" bIns="0" rtlCol="0">
                <a:spAutoFit/>
              </a:bodyPr>
              <a:lstStyle/>
              <a:p>
                <a:pPr algn="r" eaLnBrk="0" hangingPunct="0">
                  <a:spcBef>
                    <a:spcPct val="20000"/>
                  </a:spcBef>
                  <a:buClr>
                    <a:schemeClr val="tx1"/>
                  </a:buClr>
                </a:pPr>
                <a14:m>
                  <m:oMathPara xmlns:m="http://schemas.openxmlformats.org/officeDocument/2006/math">
                    <m:oMathParaPr>
                      <m:jc m:val="centerGroup"/>
                    </m:oMathParaPr>
                    <m:oMath xmlns:m="http://schemas.openxmlformats.org/officeDocument/2006/math">
                      <m:r>
                        <m:rPr>
                          <m:nor/>
                        </m:rPr>
                        <a:rPr lang="en-US" sz="1350" dirty="0">
                          <a:solidFill>
                            <a:srgbClr val="0D02E0"/>
                          </a:solidFill>
                          <a:latin typeface="CambriaMath"/>
                        </a:rPr>
                        <m:t>𝐵</m:t>
                      </m:r>
                      <m:sSup>
                        <m:sSupPr>
                          <m:ctrlPr>
                            <a:rPr lang="en-US" sz="1350" i="1" dirty="0">
                              <a:solidFill>
                                <a:srgbClr val="0D02E0"/>
                              </a:solidFill>
                              <a:latin typeface="Cambria Math" panose="02040503050406030204" pitchFamily="18" charset="0"/>
                            </a:rPr>
                          </m:ctrlPr>
                        </m:sSupPr>
                        <m:e>
                          <m:r>
                            <a:rPr lang="en-US" sz="1350" i="1" dirty="0">
                              <a:solidFill>
                                <a:srgbClr val="0D02E0"/>
                              </a:solidFill>
                              <a:latin typeface="Cambria Math" panose="02040503050406030204" pitchFamily="18" charset="0"/>
                            </a:rPr>
                            <m:t>𝑟𝑡</m:t>
                          </m:r>
                        </m:e>
                        <m:sup>
                          <m:r>
                            <a:rPr lang="en-US" sz="1350" i="1" dirty="0">
                              <a:solidFill>
                                <a:srgbClr val="0D02E0"/>
                              </a:solidFill>
                              <a:latin typeface="Cambria Math" panose="02040503050406030204" pitchFamily="18" charset="0"/>
                            </a:rPr>
                            <m:t>𝑗</m:t>
                          </m:r>
                        </m:sup>
                      </m:sSup>
                      <m:r>
                        <m:rPr>
                          <m:nor/>
                        </m:rPr>
                        <a:rPr lang="en-US" sz="825" dirty="0">
                          <a:solidFill>
                            <a:srgbClr val="0D02E0"/>
                          </a:solidFill>
                          <a:latin typeface="CambriaMath"/>
                        </a:rPr>
                        <m:t> </m:t>
                      </m:r>
                      <m:r>
                        <m:rPr>
                          <m:nor/>
                        </m:rPr>
                        <a:rPr lang="en-US" sz="1350" dirty="0">
                          <a:solidFill>
                            <a:srgbClr val="0D02E0"/>
                          </a:solidFill>
                          <a:latin typeface="CambriaMath"/>
                        </a:rPr>
                        <m:t>= </m:t>
                      </m:r>
                      <m:r>
                        <m:rPr>
                          <m:nor/>
                        </m:rPr>
                        <a:rPr lang="en-US" sz="1350" dirty="0">
                          <a:solidFill>
                            <a:srgbClr val="0D02E0"/>
                          </a:solidFill>
                          <a:latin typeface="CambriaMath"/>
                        </a:rPr>
                        <m:t>𝐷</m:t>
                      </m:r>
                      <m:r>
                        <m:rPr>
                          <m:nor/>
                        </m:rPr>
                        <a:rPr lang="en-US" sz="1350" dirty="0">
                          <a:solidFill>
                            <a:srgbClr val="0D02E0"/>
                          </a:solidFill>
                          <a:latin typeface="CambriaMath"/>
                        </a:rPr>
                        <m:t>. </m:t>
                      </m:r>
                      <m:func>
                        <m:funcPr>
                          <m:ctrlPr>
                            <a:rPr lang="en-US" sz="1350" i="1" dirty="0">
                              <a:solidFill>
                                <a:srgbClr val="0D02E0"/>
                              </a:solidFill>
                              <a:latin typeface="Cambria Math" panose="02040503050406030204" pitchFamily="18" charset="0"/>
                            </a:rPr>
                          </m:ctrlPr>
                        </m:funcPr>
                        <m:fName>
                          <m:sSub>
                            <m:sSubPr>
                              <m:ctrlPr>
                                <a:rPr lang="en-US" sz="1350" i="1" dirty="0">
                                  <a:solidFill>
                                    <a:srgbClr val="0D02E0"/>
                                  </a:solidFill>
                                  <a:latin typeface="Cambria Math" panose="02040503050406030204" pitchFamily="18" charset="0"/>
                                </a:rPr>
                              </m:ctrlPr>
                            </m:sSubPr>
                            <m:e>
                              <m:r>
                                <m:rPr>
                                  <m:sty m:val="p"/>
                                </m:rPr>
                                <a:rPr lang="en-US" sz="1350" dirty="0">
                                  <a:solidFill>
                                    <a:srgbClr val="0D02E0"/>
                                  </a:solidFill>
                                  <a:latin typeface="Cambria Math" panose="02040503050406030204" pitchFamily="18" charset="0"/>
                                </a:rPr>
                                <m:t>log</m:t>
                              </m:r>
                            </m:e>
                            <m:sub>
                              <m:r>
                                <a:rPr lang="en-US" sz="1350" i="1" dirty="0">
                                  <a:solidFill>
                                    <a:srgbClr val="0D02E0"/>
                                  </a:solidFill>
                                  <a:latin typeface="Cambria Math" panose="02040503050406030204" pitchFamily="18" charset="0"/>
                                </a:rPr>
                                <m:t>2</m:t>
                              </m:r>
                            </m:sub>
                          </m:sSub>
                        </m:fName>
                        <m:e>
                          <m:r>
                            <m:rPr>
                              <m:nor/>
                            </m:rPr>
                            <a:rPr lang="en-US" sz="1350" dirty="0">
                              <a:solidFill>
                                <a:srgbClr val="0D02E0"/>
                              </a:solidFill>
                              <a:latin typeface="CambriaMath"/>
                            </a:rPr>
                            <m:t>(1 + </m:t>
                          </m:r>
                          <m:f>
                            <m:fPr>
                              <m:ctrlPr>
                                <a:rPr lang="en-US" sz="1350" i="1" dirty="0">
                                  <a:solidFill>
                                    <a:srgbClr val="0D02E0"/>
                                  </a:solidFill>
                                  <a:latin typeface="Cambria Math" panose="02040503050406030204" pitchFamily="18" charset="0"/>
                                </a:rPr>
                              </m:ctrlPr>
                            </m:fPr>
                            <m:num>
                              <m:r>
                                <a:rPr lang="en-US" sz="1350" i="1" dirty="0">
                                  <a:solidFill>
                                    <a:srgbClr val="0D02E0"/>
                                  </a:solidFill>
                                  <a:latin typeface="Cambria Math" panose="02040503050406030204" pitchFamily="18" charset="0"/>
                                </a:rPr>
                                <m:t>1</m:t>
                              </m:r>
                            </m:num>
                            <m:den>
                              <m:sSub>
                                <m:sSubPr>
                                  <m:ctrlPr>
                                    <a:rPr lang="en-US" sz="1350" i="1" dirty="0">
                                      <a:solidFill>
                                        <a:srgbClr val="0D02E0"/>
                                      </a:solidFill>
                                      <a:latin typeface="Cambria Math" panose="02040503050406030204" pitchFamily="18" charset="0"/>
                                    </a:rPr>
                                  </m:ctrlPr>
                                </m:sSubPr>
                                <m:e>
                                  <m:r>
                                    <a:rPr lang="en-US" sz="1350" i="1" dirty="0">
                                      <a:solidFill>
                                        <a:srgbClr val="0D02E0"/>
                                      </a:solidFill>
                                      <a:latin typeface="Cambria Math" panose="02040503050406030204" pitchFamily="18" charset="0"/>
                                    </a:rPr>
                                    <m:t>𝑁</m:t>
                                  </m:r>
                                </m:e>
                                <m:sub>
                                  <m:r>
                                    <a:rPr lang="en-US" sz="1350" i="1" dirty="0">
                                      <a:solidFill>
                                        <a:srgbClr val="0D02E0"/>
                                      </a:solidFill>
                                      <a:latin typeface="Cambria Math" panose="02040503050406030204" pitchFamily="18" charset="0"/>
                                    </a:rPr>
                                    <m:t>0</m:t>
                                  </m:r>
                                </m:sub>
                              </m:sSub>
                            </m:den>
                          </m:f>
                          <m:sSub>
                            <m:sSubPr>
                              <m:ctrlPr>
                                <a:rPr lang="en-US" sz="1350" i="1" dirty="0">
                                  <a:solidFill>
                                    <a:srgbClr val="0D02E0"/>
                                  </a:solidFill>
                                  <a:latin typeface="Cambria Math" panose="02040503050406030204" pitchFamily="18" charset="0"/>
                                </a:rPr>
                              </m:ctrlPr>
                            </m:sSubPr>
                            <m:e>
                              <m:r>
                                <a:rPr lang="en-US" sz="1350" i="1" dirty="0">
                                  <a:solidFill>
                                    <a:srgbClr val="0D02E0"/>
                                  </a:solidFill>
                                  <a:latin typeface="Cambria Math" panose="02040503050406030204" pitchFamily="18" charset="0"/>
                                </a:rPr>
                                <m:t>𝑔</m:t>
                              </m:r>
                            </m:e>
                            <m:sub>
                              <m:r>
                                <a:rPr lang="en-US" sz="1350" i="1" dirty="0">
                                  <a:solidFill>
                                    <a:srgbClr val="0D02E0"/>
                                  </a:solidFill>
                                  <a:latin typeface="Cambria Math" panose="02040503050406030204" pitchFamily="18" charset="0"/>
                                </a:rPr>
                                <m:t>𝑟</m:t>
                              </m:r>
                              <m:r>
                                <a:rPr lang="en-US" sz="1350" i="1" dirty="0">
                                  <a:solidFill>
                                    <a:srgbClr val="0D02E0"/>
                                  </a:solidFill>
                                  <a:latin typeface="Cambria Math" panose="02040503050406030204" pitchFamily="18" charset="0"/>
                                </a:rPr>
                                <m:t>,</m:t>
                              </m:r>
                              <m:r>
                                <a:rPr lang="en-US" sz="1350" i="1" dirty="0">
                                  <a:solidFill>
                                    <a:srgbClr val="0D02E0"/>
                                  </a:solidFill>
                                  <a:latin typeface="Cambria Math" panose="02040503050406030204" pitchFamily="18" charset="0"/>
                                </a:rPr>
                                <m:t>𝑡</m:t>
                              </m:r>
                            </m:sub>
                          </m:sSub>
                        </m:e>
                      </m:func>
                      <m:sSubSup>
                        <m:sSubSupPr>
                          <m:ctrlPr>
                            <a:rPr lang="en-US" sz="1350" i="1" dirty="0">
                              <a:solidFill>
                                <a:srgbClr val="0D02E0"/>
                              </a:solidFill>
                              <a:latin typeface="Cambria Math" panose="02040503050406030204" pitchFamily="18" charset="0"/>
                            </a:rPr>
                          </m:ctrlPr>
                        </m:sSubSupPr>
                        <m:e>
                          <m:r>
                            <a:rPr lang="en-US" sz="1350" i="1" dirty="0">
                              <a:solidFill>
                                <a:srgbClr val="0D02E0"/>
                              </a:solidFill>
                              <a:latin typeface="Cambria Math" panose="02040503050406030204" pitchFamily="18" charset="0"/>
                            </a:rPr>
                            <m:t>𝑝</m:t>
                          </m:r>
                        </m:e>
                        <m:sub>
                          <m:r>
                            <a:rPr lang="en-US" sz="1350" i="1" dirty="0">
                              <a:solidFill>
                                <a:srgbClr val="0D02E0"/>
                              </a:solidFill>
                              <a:latin typeface="Cambria Math" panose="02040503050406030204" pitchFamily="18" charset="0"/>
                            </a:rPr>
                            <m:t>𝑗</m:t>
                          </m:r>
                        </m:sub>
                        <m:sup>
                          <m:r>
                            <a:rPr lang="en-US" sz="1350" i="1" dirty="0">
                              <a:solidFill>
                                <a:srgbClr val="0D02E0"/>
                              </a:solidFill>
                              <a:latin typeface="Cambria Math" panose="02040503050406030204" pitchFamily="18" charset="0"/>
                            </a:rPr>
                            <m:t>𝑡</m:t>
                          </m:r>
                        </m:sup>
                      </m:sSubSup>
                      <m:r>
                        <a:rPr lang="en-US" sz="1350" dirty="0">
                          <a:solidFill>
                            <a:srgbClr val="0D02E0"/>
                          </a:solidFill>
                          <a:latin typeface="Cambria Math" panose="02040503050406030204" pitchFamily="18" charset="0"/>
                        </a:rPr>
                        <m:t>)</m:t>
                      </m:r>
                    </m:oMath>
                  </m:oMathPara>
                </a14:m>
                <a:endParaRPr lang="en-US" sz="1125" dirty="0">
                  <a:solidFill>
                    <a:srgbClr val="0D02E0"/>
                  </a:solidFill>
                </a:endParaRPr>
              </a:p>
            </p:txBody>
          </p:sp>
        </mc:Choice>
        <mc:Fallback>
          <p:sp>
            <p:nvSpPr>
              <p:cNvPr id="35" name="TextBox 34">
                <a:extLst>
                  <a:ext uri="{FF2B5EF4-FFF2-40B4-BE49-F238E27FC236}">
                    <a16:creationId xmlns:a16="http://schemas.microsoft.com/office/drawing/2014/main" id="{779875B4-CD31-F3B5-4116-ECF843F50131}"/>
                  </a:ext>
                </a:extLst>
              </p:cNvPr>
              <p:cNvSpPr txBox="1">
                <a:spLocks noRot="1" noChangeAspect="1" noMove="1" noResize="1" noEditPoints="1" noAdjustHandles="1" noChangeArrowheads="1" noChangeShapeType="1" noTextEdit="1"/>
              </p:cNvSpPr>
              <p:nvPr/>
            </p:nvSpPr>
            <p:spPr bwMode="auto">
              <a:xfrm>
                <a:off x="6724574" y="3975675"/>
                <a:ext cx="2200602" cy="425629"/>
              </a:xfrm>
              <a:prstGeom prst="rect">
                <a:avLst/>
              </a:prstGeom>
              <a:blipFill>
                <a:blip r:embed="rId6"/>
                <a:stretch>
                  <a:fillRect l="-1108" t="-1429" r="-2493" b="-8571"/>
                </a:stretch>
              </a:blipFill>
              <a:ln w="9525">
                <a:noFill/>
                <a:miter lim="800000"/>
                <a:headEnd/>
                <a:tailEnd/>
              </a:ln>
            </p:spPr>
            <p:txBody>
              <a:bodyPr/>
              <a:lstStyle/>
              <a:p>
                <a:r>
                  <a:rPr lang="en-US">
                    <a:noFill/>
                  </a:rPr>
                  <a:t> </a:t>
                </a:r>
              </a:p>
            </p:txBody>
          </p:sp>
        </mc:Fallback>
      </mc:AlternateContent>
      <p:sp>
        <p:nvSpPr>
          <p:cNvPr id="38" name="任意多边形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74E8B857-027F-5591-625F-6E5666925795}"/>
              </a:ext>
            </a:extLst>
          </p:cNvPr>
          <p:cNvSpPr/>
          <p:nvPr/>
        </p:nvSpPr>
        <p:spPr>
          <a:xfrm flipV="1">
            <a:off x="5533796" y="3905447"/>
            <a:ext cx="888357" cy="425597"/>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39"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ADB518B-4C0E-9B44-074C-C72C9C52F563}"/>
              </a:ext>
            </a:extLst>
          </p:cNvPr>
          <p:cNvSpPr/>
          <p:nvPr/>
        </p:nvSpPr>
        <p:spPr>
          <a:xfrm flipH="1">
            <a:off x="6721978" y="1848835"/>
            <a:ext cx="253007" cy="219887"/>
          </a:xfrm>
          <a:prstGeom prst="ellipse">
            <a:avLst/>
          </a:prstGeom>
          <a:solidFill>
            <a:srgbClr val="B41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4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06F8B9A9-2553-6316-C2DE-EAD1F39BAC27}"/>
              </a:ext>
            </a:extLst>
          </p:cNvPr>
          <p:cNvSpPr/>
          <p:nvPr/>
        </p:nvSpPr>
        <p:spPr>
          <a:xfrm flipH="1">
            <a:off x="865414" y="4417046"/>
            <a:ext cx="253007" cy="219887"/>
          </a:xfrm>
          <a:prstGeom prst="ellipse">
            <a:avLst/>
          </a:prstGeom>
          <a:solidFill>
            <a:srgbClr val="B41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42"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FE48038-53A6-9E4F-DC59-C1D864B5D006}"/>
              </a:ext>
            </a:extLst>
          </p:cNvPr>
          <p:cNvSpPr txBox="1"/>
          <p:nvPr/>
        </p:nvSpPr>
        <p:spPr>
          <a:xfrm>
            <a:off x="831035" y="4330381"/>
            <a:ext cx="415365" cy="415498"/>
          </a:xfrm>
          <a:prstGeom prst="rect">
            <a:avLst/>
          </a:prstGeom>
          <a:noFill/>
        </p:spPr>
        <p:txBody>
          <a:bodyPr wrap="square" rtlCol="0">
            <a:spAutoFit/>
          </a:bodyPr>
          <a:lstStyle/>
          <a:p>
            <a:r>
              <a:rPr lang="en-US" altLang="zh-CN" sz="21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2</a:t>
            </a:r>
            <a:endParaRPr lang="zh-CN" altLang="en-US" sz="12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4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E401E3B-232C-FDF6-3D69-7BEF6DD97768}"/>
              </a:ext>
            </a:extLst>
          </p:cNvPr>
          <p:cNvSpPr/>
          <p:nvPr/>
        </p:nvSpPr>
        <p:spPr>
          <a:xfrm flipH="1">
            <a:off x="6457309" y="4114526"/>
            <a:ext cx="253007" cy="219887"/>
          </a:xfrm>
          <a:prstGeom prst="ellipse">
            <a:avLst/>
          </a:prstGeom>
          <a:solidFill>
            <a:srgbClr val="0D0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41"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BFA4952-0767-F6F2-CB41-2E445819C360}"/>
              </a:ext>
            </a:extLst>
          </p:cNvPr>
          <p:cNvSpPr txBox="1"/>
          <p:nvPr/>
        </p:nvSpPr>
        <p:spPr>
          <a:xfrm>
            <a:off x="6455351" y="4028259"/>
            <a:ext cx="356893" cy="415498"/>
          </a:xfrm>
          <a:prstGeom prst="rect">
            <a:avLst/>
          </a:prstGeom>
          <a:noFill/>
        </p:spPr>
        <p:txBody>
          <a:bodyPr wrap="square" rtlCol="0">
            <a:spAutoFit/>
          </a:bodyPr>
          <a:lstStyle/>
          <a:p>
            <a:r>
              <a:rPr lang="en-US" altLang="zh-CN" sz="21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3</a:t>
            </a:r>
            <a:endParaRPr lang="zh-CN" altLang="en-US" sz="12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51"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C416DC7-BAD0-C616-2FD2-5EE7E4011D84}"/>
              </a:ext>
            </a:extLst>
          </p:cNvPr>
          <p:cNvSpPr txBox="1"/>
          <p:nvPr/>
        </p:nvSpPr>
        <p:spPr>
          <a:xfrm>
            <a:off x="6725562" y="1752217"/>
            <a:ext cx="356893" cy="415498"/>
          </a:xfrm>
          <a:prstGeom prst="rect">
            <a:avLst/>
          </a:prstGeom>
          <a:noFill/>
        </p:spPr>
        <p:txBody>
          <a:bodyPr wrap="square" rtlCol="0">
            <a:spAutoFit/>
          </a:bodyPr>
          <a:lstStyle/>
          <a:p>
            <a:r>
              <a:rPr lang="en-US" altLang="zh-CN" sz="21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4</a:t>
            </a:r>
            <a:endParaRPr lang="zh-CN" altLang="en-US" sz="12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52"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61B3F72-3F4C-1EC7-2972-8E433336BCB2}"/>
              </a:ext>
            </a:extLst>
          </p:cNvPr>
          <p:cNvSpPr/>
          <p:nvPr/>
        </p:nvSpPr>
        <p:spPr>
          <a:xfrm>
            <a:off x="30145" y="2134547"/>
            <a:ext cx="2480117" cy="1274260"/>
          </a:xfrm>
          <a:prstGeom prst="rect">
            <a:avLst/>
          </a:prstGeom>
        </p:spPr>
        <p:txBody>
          <a:bodyPr wrap="square">
            <a:spAutoFit/>
          </a:bodyPr>
          <a:lstStyle/>
          <a:p>
            <a:pPr>
              <a:lnSpc>
                <a:spcPct val="150000"/>
              </a:lnSpc>
            </a:pPr>
            <a:r>
              <a:rPr lang="en-US" sz="1050" dirty="0">
                <a:solidFill>
                  <a:schemeClr val="accent1"/>
                </a:solidFill>
              </a:rPr>
              <a:t>This model has a single base station with T transmit antennas. On both the receiver and transmitter sides, it is assumed that full knowledge of channel status information exists. </a:t>
            </a:r>
            <a:endParaRPr lang="en-US" altLang="zh-CN" sz="1050" dirty="0">
              <a:solidFill>
                <a:schemeClr val="accent1"/>
              </a:solidFill>
            </a:endParaRPr>
          </a:p>
        </p:txBody>
      </p:sp>
      <p:sp>
        <p:nvSpPr>
          <p:cNvPr id="54" name="任意多边形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58AFF4-6293-E09A-F394-938C1F328F71}"/>
              </a:ext>
            </a:extLst>
          </p:cNvPr>
          <p:cNvSpPr/>
          <p:nvPr/>
        </p:nvSpPr>
        <p:spPr>
          <a:xfrm rot="5400000" flipV="1">
            <a:off x="1569464" y="395209"/>
            <a:ext cx="256552" cy="2250715"/>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5" name="TextBox 54">
            <a:extLst>
              <a:ext uri="{FF2B5EF4-FFF2-40B4-BE49-F238E27FC236}">
                <a16:creationId xmlns:a16="http://schemas.microsoft.com/office/drawing/2014/main" id="{74C11881-A030-E485-3967-E37EBBC47656}"/>
              </a:ext>
            </a:extLst>
          </p:cNvPr>
          <p:cNvSpPr txBox="1"/>
          <p:nvPr/>
        </p:nvSpPr>
        <p:spPr bwMode="auto">
          <a:xfrm>
            <a:off x="398784" y="1726431"/>
            <a:ext cx="960284" cy="276999"/>
          </a:xfrm>
          <a:prstGeom prst="rect">
            <a:avLst/>
          </a:prstGeom>
          <a:noFill/>
          <a:ln w="9525">
            <a:noFill/>
            <a:miter lim="800000"/>
            <a:headEnd/>
            <a:tailEnd/>
          </a:ln>
        </p:spPr>
        <p:txBody>
          <a:bodyPr wrap="square" lIns="0" tIns="0" rIns="0" bIns="0" rtlCol="0">
            <a:spAutoFit/>
          </a:bodyPr>
          <a:lstStyle/>
          <a:p>
            <a:pPr algn="r" eaLnBrk="0" hangingPunct="0">
              <a:spcBef>
                <a:spcPct val="20000"/>
              </a:spcBef>
              <a:buClr>
                <a:schemeClr val="tx1"/>
              </a:buClr>
            </a:pPr>
            <a:r>
              <a:rPr lang="en-US" sz="1800" dirty="0">
                <a:solidFill>
                  <a:srgbClr val="0D02E0"/>
                </a:solidFill>
              </a:rPr>
              <a:t>Model</a:t>
            </a:r>
          </a:p>
        </p:txBody>
      </p:sp>
      <p:sp>
        <p:nvSpPr>
          <p:cNvPr id="56"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C8CE7CB-8A75-27BA-F1C7-BBF6A5B7AB5A}"/>
              </a:ext>
            </a:extLst>
          </p:cNvPr>
          <p:cNvSpPr/>
          <p:nvPr/>
        </p:nvSpPr>
        <p:spPr>
          <a:xfrm flipH="1">
            <a:off x="398785" y="1783544"/>
            <a:ext cx="253007" cy="219887"/>
          </a:xfrm>
          <a:prstGeom prst="ellipse">
            <a:avLst/>
          </a:prstGeom>
          <a:solidFill>
            <a:srgbClr val="0D0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465574-3A3A-FAD4-BE52-060EF0AF0DF1}"/>
              </a:ext>
            </a:extLst>
          </p:cNvPr>
          <p:cNvSpPr txBox="1"/>
          <p:nvPr/>
        </p:nvSpPr>
        <p:spPr>
          <a:xfrm>
            <a:off x="382398" y="1680456"/>
            <a:ext cx="415365" cy="415498"/>
          </a:xfrm>
          <a:prstGeom prst="rect">
            <a:avLst/>
          </a:prstGeom>
          <a:noFill/>
        </p:spPr>
        <p:txBody>
          <a:bodyPr wrap="square" rtlCol="0">
            <a:spAutoFit/>
          </a:bodyPr>
          <a:lstStyle/>
          <a:p>
            <a:r>
              <a:rPr lang="en-US" altLang="zh-CN" sz="21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1</a:t>
            </a:r>
            <a:endParaRPr lang="zh-CN" altLang="en-US" sz="120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43536002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D6EFA1C-536A-F0AE-DE57-12A1673BF9BA}"/>
              </a:ext>
            </a:extLst>
          </p:cNvPr>
          <p:cNvSpPr/>
          <p:nvPr/>
        </p:nvSpPr>
        <p:spPr>
          <a:xfrm flipH="1">
            <a:off x="1208403" y="2294714"/>
            <a:ext cx="1864873" cy="1946418"/>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A181F92-E94A-F593-3223-A5E3CB7ECC3D}"/>
              </a:ext>
            </a:extLst>
          </p:cNvPr>
          <p:cNvSpPr txBox="1"/>
          <p:nvPr/>
        </p:nvSpPr>
        <p:spPr>
          <a:xfrm>
            <a:off x="1454790" y="2217131"/>
            <a:ext cx="835956"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5</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6"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55CB415-A184-20BF-21A3-9552F48B7DCC}"/>
              </a:ext>
            </a:extLst>
          </p:cNvPr>
          <p:cNvSpPr txBox="1"/>
          <p:nvPr/>
        </p:nvSpPr>
        <p:spPr>
          <a:xfrm>
            <a:off x="2884159" y="2921678"/>
            <a:ext cx="4673001" cy="715581"/>
          </a:xfrm>
          <a:prstGeom prst="rect">
            <a:avLst/>
          </a:prstGeom>
          <a:noFill/>
        </p:spPr>
        <p:txBody>
          <a:bodyPr wrap="square" rtlCol="0">
            <a:spAutoFit/>
          </a:bodyPr>
          <a:lstStyle/>
          <a:p>
            <a:pPr algn="ctr"/>
            <a:r>
              <a:rPr lang="en-US" altLang="zh-CN" sz="4050" b="1" dirty="0">
                <a:solidFill>
                  <a:srgbClr val="C3262F"/>
                </a:solidFill>
                <a:latin typeface="思源黑体 CN Heavy" panose="020B0A00000000000000" pitchFamily="34" charset="-122"/>
                <a:ea typeface="思源黑体 CN Heavy" panose="020B0A00000000000000" pitchFamily="34" charset="-122"/>
              </a:rPr>
              <a:t>Implementation</a:t>
            </a:r>
            <a:endParaRPr lang="zh-CN" altLang="en-US" sz="4050" b="1" dirty="0">
              <a:solidFill>
                <a:srgbClr val="C3262F"/>
              </a:solidFill>
              <a:latin typeface="思源黑体 CN Heavy" panose="020B0A00000000000000" pitchFamily="34" charset="-122"/>
              <a:ea typeface="思源黑体 CN Heavy" panose="020B0A00000000000000" pitchFamily="34" charset="-122"/>
            </a:endParaRPr>
          </a:p>
        </p:txBody>
      </p:sp>
      <p:sp>
        <p:nvSpPr>
          <p:cNvPr id="7"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8189D33-BD70-4EB5-C8C0-B176ABCD3B6C}"/>
              </a:ext>
            </a:extLst>
          </p:cNvPr>
          <p:cNvSpPr/>
          <p:nvPr/>
        </p:nvSpPr>
        <p:spPr>
          <a:xfrm>
            <a:off x="3073276" y="3518633"/>
            <a:ext cx="4444621" cy="369332"/>
          </a:xfrm>
          <a:prstGeom prst="rect">
            <a:avLst/>
          </a:prstGeom>
        </p:spPr>
        <p:txBody>
          <a:bodyPr wrap="square">
            <a:spAutoFit/>
          </a:bodyPr>
          <a:lstStyle/>
          <a:p>
            <a:r>
              <a:rPr lang="en-US" sz="1800" dirty="0">
                <a:solidFill>
                  <a:schemeClr val="accent1"/>
                </a:solidFill>
                <a:latin typeface="Söhne"/>
              </a:rPr>
              <a:t>Maximizing MIMO Performance with UQGA</a:t>
            </a:r>
            <a:endParaRPr lang="en-US" sz="1800" dirty="0">
              <a:solidFill>
                <a:schemeClr val="accent1"/>
              </a:solidFill>
            </a:endParaRPr>
          </a:p>
        </p:txBody>
      </p:sp>
    </p:spTree>
    <p:extLst>
      <p:ext uri="{BB962C8B-B14F-4D97-AF65-F5344CB8AC3E}">
        <p14:creationId xmlns:p14="http://schemas.microsoft.com/office/powerpoint/2010/main" val="136941500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Google Shape;564;p33">
            <a:extLst>
              <a:ext uri="{FF2B5EF4-FFF2-40B4-BE49-F238E27FC236}">
                <a16:creationId xmlns:a16="http://schemas.microsoft.com/office/drawing/2014/main" id="{C1860BAB-1088-995B-6896-9700C7666A88}"/>
              </a:ext>
            </a:extLst>
          </p:cNvPr>
          <p:cNvSpPr/>
          <p:nvPr/>
        </p:nvSpPr>
        <p:spPr>
          <a:xfrm>
            <a:off x="2865601" y="4628553"/>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61" name="Google Shape;564;p33">
            <a:extLst>
              <a:ext uri="{FF2B5EF4-FFF2-40B4-BE49-F238E27FC236}">
                <a16:creationId xmlns:a16="http://schemas.microsoft.com/office/drawing/2014/main" id="{ABF0E06E-9E90-7407-BB04-02DB961D6E8B}"/>
              </a:ext>
            </a:extLst>
          </p:cNvPr>
          <p:cNvSpPr/>
          <p:nvPr/>
        </p:nvSpPr>
        <p:spPr>
          <a:xfrm>
            <a:off x="3712859" y="4656753"/>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5" name="Google Shape;564;p33">
            <a:extLst>
              <a:ext uri="{FF2B5EF4-FFF2-40B4-BE49-F238E27FC236}">
                <a16:creationId xmlns:a16="http://schemas.microsoft.com/office/drawing/2014/main" id="{26AD8193-EA60-ABF8-95F3-614D5223ADB3}"/>
              </a:ext>
            </a:extLst>
          </p:cNvPr>
          <p:cNvSpPr/>
          <p:nvPr/>
        </p:nvSpPr>
        <p:spPr>
          <a:xfrm>
            <a:off x="1267738" y="4699773"/>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6" name="Google Shape;478;p30">
            <a:extLst>
              <a:ext uri="{FF2B5EF4-FFF2-40B4-BE49-F238E27FC236}">
                <a16:creationId xmlns:a16="http://schemas.microsoft.com/office/drawing/2014/main" id="{8ED5F8F5-5F45-FC85-C491-4DF9DA45060C}"/>
              </a:ext>
            </a:extLst>
          </p:cNvPr>
          <p:cNvSpPr txBox="1">
            <a:spLocks noGrp="1"/>
          </p:cNvSpPr>
          <p:nvPr>
            <p:ph type="title"/>
          </p:nvPr>
        </p:nvSpPr>
        <p:spPr>
          <a:xfrm>
            <a:off x="2423645" y="117736"/>
            <a:ext cx="6456836" cy="1057830"/>
          </a:xfrm>
          <a:prstGeom prst="rect">
            <a:avLst/>
          </a:prstGeom>
        </p:spPr>
        <p:txBody>
          <a:bodyPr spcFirstLastPara="1" wrap="square" lIns="68569" tIns="68569" rIns="68569" bIns="68569" anchor="ctr" anchorCtr="0">
            <a:noAutofit/>
          </a:bodyPr>
          <a:lstStyle/>
          <a:p>
            <a:pPr>
              <a:spcBef>
                <a:spcPts val="0"/>
              </a:spcBef>
              <a:spcAft>
                <a:spcPts val="0"/>
              </a:spcAft>
            </a:pPr>
            <a:r>
              <a:rPr lang="en-US" sz="1800" cap="none" dirty="0"/>
              <a:t>The Overall Transmit Power Usage Consumed By Different MIMO Systems For Both Algorithms (UCGA &amp; UQGA)</a:t>
            </a:r>
            <a:br>
              <a:rPr lang="en-US" sz="1800" cap="none" dirty="0"/>
            </a:br>
            <a:endParaRPr lang="en-US" sz="1800" cap="none" dirty="0"/>
          </a:p>
        </p:txBody>
      </p:sp>
      <p:sp>
        <p:nvSpPr>
          <p:cNvPr id="18" name="Google Shape;490;p30">
            <a:extLst>
              <a:ext uri="{FF2B5EF4-FFF2-40B4-BE49-F238E27FC236}">
                <a16:creationId xmlns:a16="http://schemas.microsoft.com/office/drawing/2014/main" id="{24068EC6-EE7D-0076-FE77-DA9A90D782AF}"/>
              </a:ext>
            </a:extLst>
          </p:cNvPr>
          <p:cNvSpPr txBox="1"/>
          <p:nvPr/>
        </p:nvSpPr>
        <p:spPr>
          <a:xfrm>
            <a:off x="6036535" y="2526920"/>
            <a:ext cx="2373595" cy="410165"/>
          </a:xfrm>
          <a:prstGeom prst="rect">
            <a:avLst/>
          </a:prstGeom>
          <a:noFill/>
          <a:ln>
            <a:noFill/>
          </a:ln>
        </p:spPr>
        <p:txBody>
          <a:bodyPr spcFirstLastPara="1" wrap="square" lIns="68569" tIns="68569" rIns="68569" bIns="68569" anchor="ctr" anchorCtr="0">
            <a:noAutofit/>
          </a:bodyPr>
          <a:lstStyle/>
          <a:p>
            <a:pPr>
              <a:spcBef>
                <a:spcPts val="0"/>
              </a:spcBef>
              <a:spcAft>
                <a:spcPts val="0"/>
              </a:spcAft>
              <a:buClr>
                <a:schemeClr val="dk1"/>
              </a:buClr>
              <a:buSzPts val="1100"/>
            </a:pPr>
            <a:r>
              <a:rPr lang="en" sz="1600" dirty="0">
                <a:solidFill>
                  <a:srgbClr val="2F5597"/>
                </a:solidFill>
                <a:latin typeface="Roboto"/>
                <a:ea typeface="Roboto"/>
                <a:cs typeface="Roboto"/>
                <a:sym typeface="Roboto"/>
              </a:rPr>
              <a:t>Unconstrained Classical Genetic Algorithm</a:t>
            </a:r>
            <a:endParaRPr sz="1600" dirty="0">
              <a:solidFill>
                <a:srgbClr val="2F5597"/>
              </a:solidFill>
              <a:latin typeface="Roboto"/>
              <a:ea typeface="Roboto"/>
              <a:cs typeface="Roboto"/>
              <a:sym typeface="Roboto"/>
            </a:endParaRPr>
          </a:p>
        </p:txBody>
      </p:sp>
      <p:sp>
        <p:nvSpPr>
          <p:cNvPr id="19" name="Google Shape;491;p30">
            <a:extLst>
              <a:ext uri="{FF2B5EF4-FFF2-40B4-BE49-F238E27FC236}">
                <a16:creationId xmlns:a16="http://schemas.microsoft.com/office/drawing/2014/main" id="{19F8932E-F36F-8B63-EF40-04355C67A3A8}"/>
              </a:ext>
            </a:extLst>
          </p:cNvPr>
          <p:cNvSpPr txBox="1"/>
          <p:nvPr/>
        </p:nvSpPr>
        <p:spPr>
          <a:xfrm>
            <a:off x="5888465" y="2226212"/>
            <a:ext cx="1523275"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2800" dirty="0">
                <a:solidFill>
                  <a:srgbClr val="2F5597"/>
                </a:solidFill>
                <a:latin typeface="Bebas Neue"/>
                <a:ea typeface="Bebas Neue"/>
                <a:cs typeface="Bebas Neue"/>
                <a:sym typeface="Bebas Neue"/>
              </a:rPr>
              <a:t>  UCGA</a:t>
            </a:r>
            <a:endParaRPr sz="2800" dirty="0">
              <a:solidFill>
                <a:srgbClr val="2F5597"/>
              </a:solidFill>
              <a:latin typeface="Bebas Neue"/>
              <a:ea typeface="Bebas Neue"/>
              <a:cs typeface="Bebas Neue"/>
              <a:sym typeface="Bebas Neue"/>
            </a:endParaRPr>
          </a:p>
        </p:txBody>
      </p:sp>
      <p:sp>
        <p:nvSpPr>
          <p:cNvPr id="22" name="Google Shape;494;p30">
            <a:extLst>
              <a:ext uri="{FF2B5EF4-FFF2-40B4-BE49-F238E27FC236}">
                <a16:creationId xmlns:a16="http://schemas.microsoft.com/office/drawing/2014/main" id="{25EA6F2C-A92F-3307-D1AD-FD6C73E409CB}"/>
              </a:ext>
            </a:extLst>
          </p:cNvPr>
          <p:cNvSpPr txBox="1"/>
          <p:nvPr/>
        </p:nvSpPr>
        <p:spPr>
          <a:xfrm>
            <a:off x="6036535" y="3553599"/>
            <a:ext cx="2622047" cy="401200"/>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1600" dirty="0">
                <a:solidFill>
                  <a:srgbClr val="00B0F0"/>
                </a:solidFill>
                <a:latin typeface="Roboto"/>
                <a:ea typeface="Roboto"/>
                <a:cs typeface="Roboto"/>
                <a:sym typeface="Roboto"/>
              </a:rPr>
              <a:t>Unconstrained Quantum Genetic Algorithm</a:t>
            </a:r>
            <a:endParaRPr sz="1600" dirty="0">
              <a:solidFill>
                <a:srgbClr val="00B0F0"/>
              </a:solidFill>
              <a:latin typeface="Roboto"/>
              <a:ea typeface="Roboto"/>
              <a:cs typeface="Roboto"/>
              <a:sym typeface="Roboto"/>
            </a:endParaRPr>
          </a:p>
        </p:txBody>
      </p:sp>
      <p:sp>
        <p:nvSpPr>
          <p:cNvPr id="23" name="Google Shape;495;p30">
            <a:extLst>
              <a:ext uri="{FF2B5EF4-FFF2-40B4-BE49-F238E27FC236}">
                <a16:creationId xmlns:a16="http://schemas.microsoft.com/office/drawing/2014/main" id="{E15DB109-4600-A10C-A04D-F1C4228D1D76}"/>
              </a:ext>
            </a:extLst>
          </p:cNvPr>
          <p:cNvSpPr txBox="1"/>
          <p:nvPr/>
        </p:nvSpPr>
        <p:spPr>
          <a:xfrm>
            <a:off x="6036535" y="3210088"/>
            <a:ext cx="1523275"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2800" dirty="0">
                <a:solidFill>
                  <a:srgbClr val="00B0F0"/>
                </a:solidFill>
                <a:latin typeface="Bebas Neue"/>
                <a:ea typeface="Bebas Neue"/>
                <a:cs typeface="Bebas Neue"/>
                <a:sym typeface="Bebas Neue"/>
              </a:rPr>
              <a:t>UQGA</a:t>
            </a:r>
            <a:endParaRPr sz="2800" dirty="0">
              <a:solidFill>
                <a:srgbClr val="00B0F0"/>
              </a:solidFill>
              <a:latin typeface="Bebas Neue"/>
              <a:ea typeface="Bebas Neue"/>
              <a:cs typeface="Bebas Neue"/>
              <a:sym typeface="Bebas Neue"/>
            </a:endParaRPr>
          </a:p>
        </p:txBody>
      </p:sp>
      <p:sp>
        <p:nvSpPr>
          <p:cNvPr id="39" name="Google Shape;491;p30">
            <a:extLst>
              <a:ext uri="{FF2B5EF4-FFF2-40B4-BE49-F238E27FC236}">
                <a16:creationId xmlns:a16="http://schemas.microsoft.com/office/drawing/2014/main" id="{E483582A-0DA4-1948-4B27-69942715136C}"/>
              </a:ext>
            </a:extLst>
          </p:cNvPr>
          <p:cNvSpPr txBox="1"/>
          <p:nvPr/>
        </p:nvSpPr>
        <p:spPr>
          <a:xfrm>
            <a:off x="1635582" y="5008028"/>
            <a:ext cx="885547"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1500" dirty="0">
                <a:solidFill>
                  <a:schemeClr val="accent1"/>
                </a:solidFill>
                <a:latin typeface="Bebas Neue"/>
                <a:ea typeface="Bebas Neue"/>
                <a:cs typeface="Bebas Neue"/>
                <a:sym typeface="Bebas Neue"/>
              </a:rPr>
              <a:t>  4X4 MIMO</a:t>
            </a:r>
            <a:endParaRPr sz="1500" dirty="0">
              <a:solidFill>
                <a:schemeClr val="accent1"/>
              </a:solidFill>
              <a:latin typeface="Bebas Neue"/>
              <a:ea typeface="Bebas Neue"/>
              <a:cs typeface="Bebas Neue"/>
              <a:sym typeface="Bebas Neue"/>
            </a:endParaRPr>
          </a:p>
        </p:txBody>
      </p:sp>
      <p:sp>
        <p:nvSpPr>
          <p:cNvPr id="40" name="Google Shape;491;p30">
            <a:extLst>
              <a:ext uri="{FF2B5EF4-FFF2-40B4-BE49-F238E27FC236}">
                <a16:creationId xmlns:a16="http://schemas.microsoft.com/office/drawing/2014/main" id="{6F79D384-505B-131F-E433-A1B3115FF72C}"/>
              </a:ext>
            </a:extLst>
          </p:cNvPr>
          <p:cNvSpPr txBox="1"/>
          <p:nvPr/>
        </p:nvSpPr>
        <p:spPr>
          <a:xfrm>
            <a:off x="3242254" y="5017311"/>
            <a:ext cx="1523275" cy="221629"/>
          </a:xfrm>
          <a:prstGeom prst="rect">
            <a:avLst/>
          </a:prstGeom>
          <a:noFill/>
          <a:ln>
            <a:noFill/>
          </a:ln>
        </p:spPr>
        <p:txBody>
          <a:bodyPr spcFirstLastPara="1" wrap="square" lIns="68569" tIns="68569" rIns="68569" bIns="68569" anchor="ctr" anchorCtr="0">
            <a:noAutofit/>
          </a:bodyPr>
          <a:lstStyle/>
          <a:p>
            <a:pPr>
              <a:spcBef>
                <a:spcPts val="0"/>
              </a:spcBef>
              <a:spcAft>
                <a:spcPts val="0"/>
              </a:spcAft>
            </a:pPr>
            <a:r>
              <a:rPr lang="en" sz="1500" dirty="0">
                <a:solidFill>
                  <a:schemeClr val="accent1"/>
                </a:solidFill>
                <a:latin typeface="Bebas Neue"/>
                <a:ea typeface="Bebas Neue"/>
                <a:cs typeface="Bebas Neue"/>
                <a:sym typeface="Bebas Neue"/>
              </a:rPr>
              <a:t>  8X8 MIMO</a:t>
            </a:r>
            <a:endParaRPr sz="1500" dirty="0">
              <a:solidFill>
                <a:schemeClr val="accent1"/>
              </a:solidFill>
              <a:latin typeface="Bebas Neue"/>
              <a:ea typeface="Bebas Neue"/>
              <a:cs typeface="Bebas Neue"/>
              <a:sym typeface="Bebas Neue"/>
            </a:endParaRPr>
          </a:p>
        </p:txBody>
      </p:sp>
      <p:sp>
        <p:nvSpPr>
          <p:cNvPr id="48" name="Google Shape;564;p33">
            <a:extLst>
              <a:ext uri="{FF2B5EF4-FFF2-40B4-BE49-F238E27FC236}">
                <a16:creationId xmlns:a16="http://schemas.microsoft.com/office/drawing/2014/main" id="{4E317734-385A-AB20-F701-E311C3F93712}"/>
              </a:ext>
            </a:extLst>
          </p:cNvPr>
          <p:cNvSpPr/>
          <p:nvPr/>
        </p:nvSpPr>
        <p:spPr>
          <a:xfrm>
            <a:off x="2062528" y="4683507"/>
            <a:ext cx="727800" cy="1302187"/>
          </a:xfrm>
          <a:custGeom>
            <a:avLst/>
            <a:gdLst/>
            <a:ahLst/>
            <a:cxnLst/>
            <a:rect l="l" t="t" r="r" b="b"/>
            <a:pathLst>
              <a:path w="38816" h="58756" extrusionOk="0">
                <a:moveTo>
                  <a:pt x="1" y="1"/>
                </a:moveTo>
                <a:lnTo>
                  <a:pt x="1" y="47023"/>
                </a:lnTo>
                <a:cubicBezTo>
                  <a:pt x="1" y="53497"/>
                  <a:pt x="8694" y="58756"/>
                  <a:pt x="19424" y="58756"/>
                </a:cubicBezTo>
                <a:cubicBezTo>
                  <a:pt x="30123" y="58756"/>
                  <a:pt x="38816" y="53497"/>
                  <a:pt x="38816" y="47023"/>
                </a:cubicBezTo>
                <a:lnTo>
                  <a:pt x="38816" y="1"/>
                </a:lnTo>
                <a:close/>
              </a:path>
            </a:pathLst>
          </a:custGeom>
          <a:gradFill>
            <a:gsLst>
              <a:gs pos="0">
                <a:srgbClr val="9A9A9A">
                  <a:alpha val="35294"/>
                </a:srgbClr>
              </a:gs>
              <a:gs pos="100000">
                <a:srgbClr val="FFFFFF">
                  <a:alpha val="0"/>
                </a:srgbClr>
              </a:gs>
            </a:gsLst>
            <a:lin ang="5400012" scaled="0"/>
          </a:gra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49" name="Google Shape;565;p33">
            <a:extLst>
              <a:ext uri="{FF2B5EF4-FFF2-40B4-BE49-F238E27FC236}">
                <a16:creationId xmlns:a16="http://schemas.microsoft.com/office/drawing/2014/main" id="{C4F552CD-6437-95A9-C6C3-D76957BFDA34}"/>
              </a:ext>
            </a:extLst>
          </p:cNvPr>
          <p:cNvSpPr/>
          <p:nvPr/>
        </p:nvSpPr>
        <p:spPr>
          <a:xfrm>
            <a:off x="1277647" y="3030445"/>
            <a:ext cx="727875" cy="1860361"/>
          </a:xfrm>
          <a:prstGeom prst="can">
            <a:avLst>
              <a:gd name="adj" fmla="val 58764"/>
            </a:avLst>
          </a:prstGeom>
          <a:solidFill>
            <a:srgbClr val="1E35A1"/>
          </a:solidFill>
          <a:ln>
            <a:noFill/>
          </a:ln>
        </p:spPr>
        <p:txBody>
          <a:bodyPr spcFirstLastPara="1" wrap="square" lIns="68569" tIns="68569" rIns="68569" bIns="68569" anchor="ctr" anchorCtr="0">
            <a:noAutofit/>
          </a:bodyPr>
          <a:lstStyle/>
          <a:p>
            <a:pPr>
              <a:spcBef>
                <a:spcPts val="0"/>
              </a:spcBef>
              <a:spcAft>
                <a:spcPts val="0"/>
              </a:spcAft>
            </a:pPr>
            <a:endParaRPr sz="1800">
              <a:solidFill>
                <a:srgbClr val="F13710"/>
              </a:solidFill>
            </a:endParaRPr>
          </a:p>
        </p:txBody>
      </p:sp>
      <p:sp>
        <p:nvSpPr>
          <p:cNvPr id="50" name="Google Shape;570;p33">
            <a:extLst>
              <a:ext uri="{FF2B5EF4-FFF2-40B4-BE49-F238E27FC236}">
                <a16:creationId xmlns:a16="http://schemas.microsoft.com/office/drawing/2014/main" id="{314C7319-A6D7-F1A2-0D36-EF626DB20AC0}"/>
              </a:ext>
            </a:extLst>
          </p:cNvPr>
          <p:cNvSpPr/>
          <p:nvPr/>
        </p:nvSpPr>
        <p:spPr>
          <a:xfrm>
            <a:off x="1335607" y="3070676"/>
            <a:ext cx="612647" cy="345089"/>
          </a:xfrm>
          <a:custGeom>
            <a:avLst/>
            <a:gdLst/>
            <a:ahLst/>
            <a:cxnLst/>
            <a:rect l="l" t="t" r="r" b="b"/>
            <a:pathLst>
              <a:path w="31217" h="15838" extrusionOk="0">
                <a:moveTo>
                  <a:pt x="15593" y="15837"/>
                </a:moveTo>
                <a:cubicBezTo>
                  <a:pt x="6687" y="15837"/>
                  <a:pt x="0" y="11673"/>
                  <a:pt x="0" y="7934"/>
                </a:cubicBezTo>
                <a:cubicBezTo>
                  <a:pt x="0" y="4196"/>
                  <a:pt x="6657" y="1"/>
                  <a:pt x="15593" y="1"/>
                </a:cubicBezTo>
                <a:cubicBezTo>
                  <a:pt x="24560" y="1"/>
                  <a:pt x="31216" y="4196"/>
                  <a:pt x="31216" y="7934"/>
                </a:cubicBezTo>
                <a:cubicBezTo>
                  <a:pt x="31216" y="11673"/>
                  <a:pt x="24560" y="15837"/>
                  <a:pt x="15593" y="15837"/>
                </a:cubicBezTo>
                <a:close/>
              </a:path>
            </a:pathLst>
          </a:custGeom>
          <a:solidFill>
            <a:srgbClr val="2F5597"/>
          </a:solidFill>
          <a:ln>
            <a:noFill/>
          </a:ln>
        </p:spPr>
        <p:txBody>
          <a:bodyPr spcFirstLastPara="1" wrap="square" lIns="68569" tIns="68569" rIns="68569" bIns="68569" anchor="ctr" anchorCtr="0">
            <a:noAutofit/>
          </a:bodyPr>
          <a:lstStyle/>
          <a:p>
            <a:pPr>
              <a:spcBef>
                <a:spcPts val="0"/>
              </a:spcBef>
              <a:spcAft>
                <a:spcPts val="0"/>
              </a:spcAft>
            </a:pPr>
            <a:endParaRPr sz="1800" dirty="0">
              <a:solidFill>
                <a:srgbClr val="1E35A1"/>
              </a:solidFill>
            </a:endParaRPr>
          </a:p>
        </p:txBody>
      </p:sp>
      <p:sp>
        <p:nvSpPr>
          <p:cNvPr id="53" name="Google Shape;573;p33">
            <a:extLst>
              <a:ext uri="{FF2B5EF4-FFF2-40B4-BE49-F238E27FC236}">
                <a16:creationId xmlns:a16="http://schemas.microsoft.com/office/drawing/2014/main" id="{CA143177-9E1F-6F32-F5E0-5C3967BCFCFE}"/>
              </a:ext>
            </a:extLst>
          </p:cNvPr>
          <p:cNvSpPr txBox="1"/>
          <p:nvPr/>
        </p:nvSpPr>
        <p:spPr>
          <a:xfrm>
            <a:off x="1239487" y="2533291"/>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1E35A1"/>
                </a:solidFill>
                <a:latin typeface="Bebas Neue"/>
                <a:ea typeface="Bebas Neue"/>
                <a:cs typeface="Bebas Neue"/>
                <a:sym typeface="Bebas Neue"/>
              </a:rPr>
              <a:t>63.39</a:t>
            </a:r>
            <a:endParaRPr sz="1800" dirty="0">
              <a:solidFill>
                <a:srgbClr val="1E35A1"/>
              </a:solidFill>
              <a:latin typeface="Bebas Neue"/>
              <a:ea typeface="Bebas Neue"/>
              <a:cs typeface="Bebas Neue"/>
              <a:sym typeface="Bebas Neue"/>
            </a:endParaRPr>
          </a:p>
        </p:txBody>
      </p:sp>
      <p:sp>
        <p:nvSpPr>
          <p:cNvPr id="54" name="Google Shape;562;p33">
            <a:extLst>
              <a:ext uri="{FF2B5EF4-FFF2-40B4-BE49-F238E27FC236}">
                <a16:creationId xmlns:a16="http://schemas.microsoft.com/office/drawing/2014/main" id="{888989C2-5FD2-5301-F8F9-BE9C574B6BBE}"/>
              </a:ext>
            </a:extLst>
          </p:cNvPr>
          <p:cNvSpPr/>
          <p:nvPr/>
        </p:nvSpPr>
        <p:spPr>
          <a:xfrm>
            <a:off x="2059708" y="3030444"/>
            <a:ext cx="727875" cy="1860361"/>
          </a:xfrm>
          <a:prstGeom prst="can">
            <a:avLst>
              <a:gd name="adj" fmla="val 58764"/>
            </a:avLst>
          </a:prstGeom>
          <a:solidFill>
            <a:srgbClr val="00B0F0"/>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2" name="Google Shape;572;p33">
            <a:extLst>
              <a:ext uri="{FF2B5EF4-FFF2-40B4-BE49-F238E27FC236}">
                <a16:creationId xmlns:a16="http://schemas.microsoft.com/office/drawing/2014/main" id="{977FF07E-42F4-D1F6-9FBD-2FA4142179EB}"/>
              </a:ext>
            </a:extLst>
          </p:cNvPr>
          <p:cNvSpPr/>
          <p:nvPr/>
        </p:nvSpPr>
        <p:spPr>
          <a:xfrm>
            <a:off x="2121491" y="3061228"/>
            <a:ext cx="607987" cy="366612"/>
          </a:xfrm>
          <a:custGeom>
            <a:avLst/>
            <a:gdLst/>
            <a:ahLst/>
            <a:cxnLst/>
            <a:rect l="l" t="t" r="r" b="b"/>
            <a:pathLst>
              <a:path w="31217" h="15837" extrusionOk="0">
                <a:moveTo>
                  <a:pt x="31217" y="7903"/>
                </a:moveTo>
                <a:cubicBezTo>
                  <a:pt x="31217" y="12280"/>
                  <a:pt x="24226" y="15836"/>
                  <a:pt x="15624" y="15836"/>
                </a:cubicBezTo>
                <a:cubicBezTo>
                  <a:pt x="6991" y="15836"/>
                  <a:pt x="0" y="12280"/>
                  <a:pt x="0" y="7903"/>
                </a:cubicBezTo>
                <a:cubicBezTo>
                  <a:pt x="0" y="3526"/>
                  <a:pt x="6991" y="0"/>
                  <a:pt x="15624" y="0"/>
                </a:cubicBezTo>
                <a:cubicBezTo>
                  <a:pt x="24226" y="0"/>
                  <a:pt x="31217" y="3526"/>
                  <a:pt x="31217" y="7903"/>
                </a:cubicBezTo>
                <a:close/>
              </a:path>
            </a:pathLst>
          </a:custGeom>
          <a:solidFill>
            <a:schemeClr val="accent5">
              <a:lumMod val="40000"/>
              <a:lumOff val="60000"/>
            </a:schemeClr>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6" name="Google Shape;565;p33">
            <a:extLst>
              <a:ext uri="{FF2B5EF4-FFF2-40B4-BE49-F238E27FC236}">
                <a16:creationId xmlns:a16="http://schemas.microsoft.com/office/drawing/2014/main" id="{1B03639F-8872-BB67-535E-C8E389BA739F}"/>
              </a:ext>
            </a:extLst>
          </p:cNvPr>
          <p:cNvSpPr/>
          <p:nvPr/>
        </p:nvSpPr>
        <p:spPr>
          <a:xfrm>
            <a:off x="2865604" y="2320878"/>
            <a:ext cx="727875" cy="2607673"/>
          </a:xfrm>
          <a:prstGeom prst="can">
            <a:avLst>
              <a:gd name="adj" fmla="val 58764"/>
            </a:avLst>
          </a:prstGeom>
          <a:solidFill>
            <a:srgbClr val="1E35A1"/>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7" name="Google Shape;570;p33">
            <a:extLst>
              <a:ext uri="{FF2B5EF4-FFF2-40B4-BE49-F238E27FC236}">
                <a16:creationId xmlns:a16="http://schemas.microsoft.com/office/drawing/2014/main" id="{A6704C5E-4310-BCFF-78EC-8AA67745453B}"/>
              </a:ext>
            </a:extLst>
          </p:cNvPr>
          <p:cNvSpPr/>
          <p:nvPr/>
        </p:nvSpPr>
        <p:spPr>
          <a:xfrm>
            <a:off x="2923703" y="2360977"/>
            <a:ext cx="612647" cy="345089"/>
          </a:xfrm>
          <a:custGeom>
            <a:avLst/>
            <a:gdLst/>
            <a:ahLst/>
            <a:cxnLst/>
            <a:rect l="l" t="t" r="r" b="b"/>
            <a:pathLst>
              <a:path w="31217" h="15838" extrusionOk="0">
                <a:moveTo>
                  <a:pt x="15593" y="15837"/>
                </a:moveTo>
                <a:cubicBezTo>
                  <a:pt x="6687" y="15837"/>
                  <a:pt x="0" y="11673"/>
                  <a:pt x="0" y="7934"/>
                </a:cubicBezTo>
                <a:cubicBezTo>
                  <a:pt x="0" y="4196"/>
                  <a:pt x="6657" y="1"/>
                  <a:pt x="15593" y="1"/>
                </a:cubicBezTo>
                <a:cubicBezTo>
                  <a:pt x="24560" y="1"/>
                  <a:pt x="31216" y="4196"/>
                  <a:pt x="31216" y="7934"/>
                </a:cubicBezTo>
                <a:cubicBezTo>
                  <a:pt x="31216" y="11673"/>
                  <a:pt x="24560" y="15837"/>
                  <a:pt x="15593" y="15837"/>
                </a:cubicBezTo>
                <a:close/>
              </a:path>
            </a:pathLst>
          </a:custGeom>
          <a:solidFill>
            <a:srgbClr val="2F5597"/>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8" name="Google Shape;562;p33">
            <a:extLst>
              <a:ext uri="{FF2B5EF4-FFF2-40B4-BE49-F238E27FC236}">
                <a16:creationId xmlns:a16="http://schemas.microsoft.com/office/drawing/2014/main" id="{4BD433BE-220A-BD40-1AA7-C6644C93BBE2}"/>
              </a:ext>
            </a:extLst>
          </p:cNvPr>
          <p:cNvSpPr/>
          <p:nvPr/>
        </p:nvSpPr>
        <p:spPr>
          <a:xfrm>
            <a:off x="3706540" y="2334087"/>
            <a:ext cx="727875" cy="2556719"/>
          </a:xfrm>
          <a:prstGeom prst="can">
            <a:avLst>
              <a:gd name="adj" fmla="val 58764"/>
            </a:avLst>
          </a:prstGeom>
          <a:solidFill>
            <a:srgbClr val="00B0F0"/>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59" name="Google Shape;572;p33">
            <a:extLst>
              <a:ext uri="{FF2B5EF4-FFF2-40B4-BE49-F238E27FC236}">
                <a16:creationId xmlns:a16="http://schemas.microsoft.com/office/drawing/2014/main" id="{48F99C38-AA82-8F53-9A5D-1C560732575A}"/>
              </a:ext>
            </a:extLst>
          </p:cNvPr>
          <p:cNvSpPr/>
          <p:nvPr/>
        </p:nvSpPr>
        <p:spPr>
          <a:xfrm>
            <a:off x="3773143" y="2365391"/>
            <a:ext cx="607987" cy="366612"/>
          </a:xfrm>
          <a:custGeom>
            <a:avLst/>
            <a:gdLst/>
            <a:ahLst/>
            <a:cxnLst/>
            <a:rect l="l" t="t" r="r" b="b"/>
            <a:pathLst>
              <a:path w="31217" h="15837" extrusionOk="0">
                <a:moveTo>
                  <a:pt x="31217" y="7903"/>
                </a:moveTo>
                <a:cubicBezTo>
                  <a:pt x="31217" y="12280"/>
                  <a:pt x="24226" y="15836"/>
                  <a:pt x="15624" y="15836"/>
                </a:cubicBezTo>
                <a:cubicBezTo>
                  <a:pt x="6991" y="15836"/>
                  <a:pt x="0" y="12280"/>
                  <a:pt x="0" y="7903"/>
                </a:cubicBezTo>
                <a:cubicBezTo>
                  <a:pt x="0" y="3526"/>
                  <a:pt x="6991" y="0"/>
                  <a:pt x="15624" y="0"/>
                </a:cubicBezTo>
                <a:cubicBezTo>
                  <a:pt x="24226" y="0"/>
                  <a:pt x="31217" y="3526"/>
                  <a:pt x="31217" y="7903"/>
                </a:cubicBezTo>
                <a:close/>
              </a:path>
            </a:pathLst>
          </a:custGeom>
          <a:solidFill>
            <a:schemeClr val="accent5">
              <a:lumMod val="40000"/>
              <a:lumOff val="60000"/>
            </a:schemeClr>
          </a:solidFill>
          <a:ln>
            <a:noFill/>
          </a:ln>
        </p:spPr>
        <p:txBody>
          <a:bodyPr spcFirstLastPara="1" wrap="square" lIns="68569" tIns="68569" rIns="68569" bIns="68569" anchor="ctr" anchorCtr="0">
            <a:noAutofit/>
          </a:bodyPr>
          <a:lstStyle/>
          <a:p>
            <a:pPr>
              <a:spcBef>
                <a:spcPts val="0"/>
              </a:spcBef>
              <a:spcAft>
                <a:spcPts val="0"/>
              </a:spcAft>
            </a:pPr>
            <a:endParaRPr sz="1800"/>
          </a:p>
        </p:txBody>
      </p:sp>
      <p:sp>
        <p:nvSpPr>
          <p:cNvPr id="62" name="Google Shape;573;p33">
            <a:extLst>
              <a:ext uri="{FF2B5EF4-FFF2-40B4-BE49-F238E27FC236}">
                <a16:creationId xmlns:a16="http://schemas.microsoft.com/office/drawing/2014/main" id="{81D7EB6E-3E51-A5CA-54EF-459FAF67530B}"/>
              </a:ext>
            </a:extLst>
          </p:cNvPr>
          <p:cNvSpPr txBox="1"/>
          <p:nvPr/>
        </p:nvSpPr>
        <p:spPr>
          <a:xfrm>
            <a:off x="2014456" y="2521879"/>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00B0F0"/>
                </a:solidFill>
                <a:latin typeface="Bebas Neue"/>
                <a:ea typeface="Bebas Neue"/>
                <a:cs typeface="Bebas Neue"/>
                <a:sym typeface="Bebas Neue"/>
              </a:rPr>
              <a:t>63.39</a:t>
            </a:r>
            <a:endParaRPr sz="1800" dirty="0">
              <a:solidFill>
                <a:srgbClr val="00B0F0"/>
              </a:solidFill>
              <a:latin typeface="Bebas Neue"/>
              <a:ea typeface="Bebas Neue"/>
              <a:cs typeface="Bebas Neue"/>
              <a:sym typeface="Bebas Neue"/>
            </a:endParaRPr>
          </a:p>
        </p:txBody>
      </p:sp>
      <p:sp>
        <p:nvSpPr>
          <p:cNvPr id="63" name="Google Shape;573;p33">
            <a:extLst>
              <a:ext uri="{FF2B5EF4-FFF2-40B4-BE49-F238E27FC236}">
                <a16:creationId xmlns:a16="http://schemas.microsoft.com/office/drawing/2014/main" id="{1B3D92AF-0E05-70E6-5DFE-8E6E856DC09B}"/>
              </a:ext>
            </a:extLst>
          </p:cNvPr>
          <p:cNvSpPr txBox="1"/>
          <p:nvPr/>
        </p:nvSpPr>
        <p:spPr>
          <a:xfrm>
            <a:off x="2812268" y="1912432"/>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1E35A1"/>
                </a:solidFill>
                <a:latin typeface="Bebas Neue"/>
                <a:ea typeface="Bebas Neue"/>
                <a:cs typeface="Bebas Neue"/>
                <a:sym typeface="Bebas Neue"/>
              </a:rPr>
              <a:t>126.791</a:t>
            </a:r>
            <a:endParaRPr sz="1800" dirty="0">
              <a:solidFill>
                <a:srgbClr val="1E35A1"/>
              </a:solidFill>
              <a:latin typeface="Bebas Neue"/>
              <a:ea typeface="Bebas Neue"/>
              <a:cs typeface="Bebas Neue"/>
              <a:sym typeface="Bebas Neue"/>
            </a:endParaRPr>
          </a:p>
        </p:txBody>
      </p:sp>
      <p:sp>
        <p:nvSpPr>
          <p:cNvPr id="64" name="Google Shape;573;p33">
            <a:extLst>
              <a:ext uri="{FF2B5EF4-FFF2-40B4-BE49-F238E27FC236}">
                <a16:creationId xmlns:a16="http://schemas.microsoft.com/office/drawing/2014/main" id="{8C5A3DA4-7174-F7A6-863E-FD47BC8AFB62}"/>
              </a:ext>
            </a:extLst>
          </p:cNvPr>
          <p:cNvSpPr txBox="1"/>
          <p:nvPr/>
        </p:nvSpPr>
        <p:spPr>
          <a:xfrm>
            <a:off x="3686530" y="1845916"/>
            <a:ext cx="781211" cy="546008"/>
          </a:xfrm>
          <a:prstGeom prst="rect">
            <a:avLst/>
          </a:prstGeom>
          <a:noFill/>
          <a:ln>
            <a:noFill/>
          </a:ln>
        </p:spPr>
        <p:txBody>
          <a:bodyPr spcFirstLastPara="1" wrap="square" lIns="68569" tIns="68569" rIns="68569" bIns="68569" anchor="ctr" anchorCtr="0">
            <a:noAutofit/>
          </a:bodyPr>
          <a:lstStyle/>
          <a:p>
            <a:pPr algn="ctr">
              <a:spcBef>
                <a:spcPts val="0"/>
              </a:spcBef>
              <a:spcAft>
                <a:spcPts val="0"/>
              </a:spcAft>
            </a:pPr>
            <a:r>
              <a:rPr lang="en" sz="1800" dirty="0">
                <a:solidFill>
                  <a:srgbClr val="00B0F0"/>
                </a:solidFill>
                <a:latin typeface="Bebas Neue"/>
                <a:ea typeface="Bebas Neue"/>
                <a:cs typeface="Bebas Neue"/>
                <a:sym typeface="Bebas Neue"/>
              </a:rPr>
              <a:t>126.791</a:t>
            </a:r>
            <a:endParaRPr sz="1800" dirty="0">
              <a:solidFill>
                <a:srgbClr val="00B0F0"/>
              </a:solidFill>
              <a:latin typeface="Bebas Neue"/>
              <a:ea typeface="Bebas Neue"/>
              <a:cs typeface="Bebas Neue"/>
              <a:sym typeface="Bebas Neue"/>
            </a:endParaRPr>
          </a:p>
        </p:txBody>
      </p:sp>
    </p:spTree>
    <p:extLst>
      <p:ext uri="{BB962C8B-B14F-4D97-AF65-F5344CB8AC3E}">
        <p14:creationId xmlns:p14="http://schemas.microsoft.com/office/powerpoint/2010/main" val="192939306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28A45D0-4C7A-5189-C389-E5AFAD07280E}"/>
              </a:ext>
            </a:extLst>
          </p:cNvPr>
          <p:cNvSpPr>
            <a:spLocks noGrp="1"/>
          </p:cNvSpPr>
          <p:nvPr>
            <p:ph type="title"/>
          </p:nvPr>
        </p:nvSpPr>
        <p:spPr>
          <a:xfrm>
            <a:off x="2331225" y="111209"/>
            <a:ext cx="6668082" cy="849154"/>
          </a:xfrm>
        </p:spPr>
        <p:txBody>
          <a:bodyPr/>
          <a:lstStyle/>
          <a:p>
            <a:r>
              <a:rPr lang="en-US" sz="1600" cap="none" dirty="0"/>
              <a:t>Comparison of average number of generations for UCGA and UQGA in MIMO systems with fixed power and varied BS antennas</a:t>
            </a:r>
            <a:r>
              <a:rPr lang="en-US" sz="1100" b="0" cap="none" dirty="0">
                <a:solidFill>
                  <a:srgbClr val="000000"/>
                </a:solidFill>
                <a:latin typeface="TimesNewRomanPSMT"/>
              </a:rPr>
              <a:t>.</a:t>
            </a:r>
            <a:r>
              <a:rPr lang="en-US" sz="1600" cap="none" dirty="0"/>
              <a:t> </a:t>
            </a:r>
            <a:br>
              <a:rPr lang="en-US" sz="1600" cap="none" dirty="0"/>
            </a:br>
            <a:endParaRPr lang="en-US" sz="1600" cap="none" dirty="0"/>
          </a:p>
        </p:txBody>
      </p:sp>
      <p:graphicFrame>
        <p:nvGraphicFramePr>
          <p:cNvPr id="7" name="Chart 2">
            <a:extLst>
              <a:ext uri="{FF2B5EF4-FFF2-40B4-BE49-F238E27FC236}">
                <a16:creationId xmlns:a16="http://schemas.microsoft.com/office/drawing/2014/main" id="{5CF0619A-86B6-0987-F4D3-FF754DA0B01B}"/>
              </a:ext>
            </a:extLst>
          </p:cNvPr>
          <p:cNvGraphicFramePr/>
          <p:nvPr>
            <p:extLst>
              <p:ext uri="{D42A27DB-BD31-4B8C-83A1-F6EECF244321}">
                <p14:modId xmlns:p14="http://schemas.microsoft.com/office/powerpoint/2010/main" val="626516378"/>
              </p:ext>
            </p:extLst>
          </p:nvPr>
        </p:nvGraphicFramePr>
        <p:xfrm>
          <a:off x="3366376" y="1386708"/>
          <a:ext cx="5522392" cy="275971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
            <a:extLst>
              <a:ext uri="{FF2B5EF4-FFF2-40B4-BE49-F238E27FC236}">
                <a16:creationId xmlns:a16="http://schemas.microsoft.com/office/drawing/2014/main" id="{1036554E-B13E-77D9-9B41-D248A2685263}"/>
              </a:ext>
            </a:extLst>
          </p:cNvPr>
          <p:cNvSpPr/>
          <p:nvPr/>
        </p:nvSpPr>
        <p:spPr>
          <a:xfrm>
            <a:off x="295816" y="3289440"/>
            <a:ext cx="2937080" cy="2160593"/>
          </a:xfrm>
          <a:prstGeom prst="rect">
            <a:avLst/>
          </a:prstGeom>
          <a:solidFill>
            <a:srgbClr val="0680C3"/>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4">
            <a:extLst>
              <a:ext uri="{FF2B5EF4-FFF2-40B4-BE49-F238E27FC236}">
                <a16:creationId xmlns:a16="http://schemas.microsoft.com/office/drawing/2014/main" id="{E6F08812-DD52-88A3-635C-4C4A793DFC8F}"/>
              </a:ext>
            </a:extLst>
          </p:cNvPr>
          <p:cNvSpPr/>
          <p:nvPr/>
        </p:nvSpPr>
        <p:spPr>
          <a:xfrm>
            <a:off x="295816" y="1407966"/>
            <a:ext cx="2935158" cy="1981180"/>
          </a:xfrm>
          <a:prstGeom prst="rect">
            <a:avLst/>
          </a:prstGeom>
          <a:solidFill>
            <a:srgbClr val="07A398"/>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0" name="Group 5">
            <a:extLst>
              <a:ext uri="{FF2B5EF4-FFF2-40B4-BE49-F238E27FC236}">
                <a16:creationId xmlns:a16="http://schemas.microsoft.com/office/drawing/2014/main" id="{151995F3-B4C1-E47D-C741-ACD7BC69F17F}"/>
              </a:ext>
            </a:extLst>
          </p:cNvPr>
          <p:cNvGrpSpPr/>
          <p:nvPr/>
        </p:nvGrpSpPr>
        <p:grpSpPr>
          <a:xfrm>
            <a:off x="431218" y="1978849"/>
            <a:ext cx="2664356" cy="1040266"/>
            <a:chOff x="569303" y="1333678"/>
            <a:chExt cx="2843092" cy="1308052"/>
          </a:xfrm>
          <a:solidFill>
            <a:srgbClr val="07A398"/>
          </a:solidFill>
        </p:grpSpPr>
        <p:sp>
          <p:nvSpPr>
            <p:cNvPr id="11" name="TextBox 10">
              <a:extLst>
                <a:ext uri="{FF2B5EF4-FFF2-40B4-BE49-F238E27FC236}">
                  <a16:creationId xmlns:a16="http://schemas.microsoft.com/office/drawing/2014/main" id="{AEF86D3E-92F3-2ECC-9B29-1122F931CD30}"/>
                </a:ext>
              </a:extLst>
            </p:cNvPr>
            <p:cNvSpPr txBox="1"/>
            <p:nvPr/>
          </p:nvSpPr>
          <p:spPr>
            <a:xfrm>
              <a:off x="569303" y="1333678"/>
              <a:ext cx="2592288" cy="338555"/>
            </a:xfrm>
            <a:prstGeom prst="rect">
              <a:avLst/>
            </a:prstGeom>
            <a:grpFill/>
          </p:spPr>
          <p:txBody>
            <a:bodyPr wrap="square" rtlCol="0" anchor="ctr">
              <a:spAutoFit/>
            </a:bodyPr>
            <a:lstStyle/>
            <a:p>
              <a:r>
                <a:rPr lang="en-US" altLang="ko-KR" sz="1050" b="1" dirty="0">
                  <a:solidFill>
                    <a:schemeClr val="bg1"/>
                  </a:solidFill>
                  <a:cs typeface="Arial" pitchFamily="34" charset="0"/>
                </a:rPr>
                <a:t>UCGA</a:t>
              </a:r>
              <a:endParaRPr lang="ko-KR" altLang="en-US" sz="1050" b="1" dirty="0">
                <a:solidFill>
                  <a:schemeClr val="bg1"/>
                </a:solidFill>
                <a:cs typeface="Arial" pitchFamily="34" charset="0"/>
              </a:endParaRPr>
            </a:p>
          </p:txBody>
        </p:sp>
        <p:sp>
          <p:nvSpPr>
            <p:cNvPr id="12" name="TextBox 11">
              <a:extLst>
                <a:ext uri="{FF2B5EF4-FFF2-40B4-BE49-F238E27FC236}">
                  <a16:creationId xmlns:a16="http://schemas.microsoft.com/office/drawing/2014/main" id="{87B6FB09-146B-EF8E-C8EC-55A2A1A6F410}"/>
                </a:ext>
              </a:extLst>
            </p:cNvPr>
            <p:cNvSpPr txBox="1"/>
            <p:nvPr/>
          </p:nvSpPr>
          <p:spPr>
            <a:xfrm>
              <a:off x="569303" y="1656844"/>
              <a:ext cx="2843092" cy="984886"/>
            </a:xfrm>
            <a:prstGeom prst="rect">
              <a:avLst/>
            </a:prstGeom>
            <a:grpFill/>
          </p:spPr>
          <p:txBody>
            <a:bodyPr wrap="square" rtlCol="0">
              <a:spAutoFit/>
            </a:bodyPr>
            <a:lstStyle/>
            <a:p>
              <a:r>
                <a:rPr lang="en-US" altLang="ko-KR" sz="1050" dirty="0">
                  <a:solidFill>
                    <a:schemeClr val="bg1"/>
                  </a:solidFill>
                  <a:cs typeface="Arial" pitchFamily="34" charset="0"/>
                </a:rPr>
                <a:t>UCGA shows slower convergence compared to UQGA in all MIMO systems, requiring more generations to reach optimal solutions.</a:t>
              </a:r>
              <a:endParaRPr lang="ko-KR" altLang="en-US" sz="1050" dirty="0">
                <a:solidFill>
                  <a:schemeClr val="bg1"/>
                </a:solidFill>
                <a:cs typeface="Arial" pitchFamily="34" charset="0"/>
              </a:endParaRPr>
            </a:p>
          </p:txBody>
        </p:sp>
      </p:grpSp>
      <p:grpSp>
        <p:nvGrpSpPr>
          <p:cNvPr id="13" name="Group 6">
            <a:extLst>
              <a:ext uri="{FF2B5EF4-FFF2-40B4-BE49-F238E27FC236}">
                <a16:creationId xmlns:a16="http://schemas.microsoft.com/office/drawing/2014/main" id="{96CE0EC5-A7A9-ACA4-0D7E-8CCF776273BD}"/>
              </a:ext>
            </a:extLst>
          </p:cNvPr>
          <p:cNvGrpSpPr/>
          <p:nvPr/>
        </p:nvGrpSpPr>
        <p:grpSpPr>
          <a:xfrm>
            <a:off x="431220" y="3774125"/>
            <a:ext cx="2664355" cy="1104351"/>
            <a:chOff x="567321" y="2871911"/>
            <a:chExt cx="2843092" cy="1388631"/>
          </a:xfrm>
        </p:grpSpPr>
        <p:sp>
          <p:nvSpPr>
            <p:cNvPr id="14" name="TextBox 13">
              <a:extLst>
                <a:ext uri="{FF2B5EF4-FFF2-40B4-BE49-F238E27FC236}">
                  <a16:creationId xmlns:a16="http://schemas.microsoft.com/office/drawing/2014/main" id="{2544B673-A31C-24FC-EA10-BD2FE131619B}"/>
                </a:ext>
              </a:extLst>
            </p:cNvPr>
            <p:cNvSpPr txBox="1"/>
            <p:nvPr/>
          </p:nvSpPr>
          <p:spPr>
            <a:xfrm>
              <a:off x="567321" y="2871911"/>
              <a:ext cx="2398378" cy="338554"/>
            </a:xfrm>
            <a:prstGeom prst="rect">
              <a:avLst/>
            </a:prstGeom>
            <a:noFill/>
          </p:spPr>
          <p:txBody>
            <a:bodyPr wrap="square" rtlCol="0" anchor="ctr">
              <a:spAutoFit/>
            </a:bodyPr>
            <a:lstStyle/>
            <a:p>
              <a:r>
                <a:rPr lang="en-US" altLang="ko-KR" sz="1050" b="1" dirty="0">
                  <a:solidFill>
                    <a:schemeClr val="bg1"/>
                  </a:solidFill>
                  <a:cs typeface="Arial" pitchFamily="34" charset="0"/>
                </a:rPr>
                <a:t>UQGA</a:t>
              </a:r>
              <a:endParaRPr lang="ko-KR" altLang="en-US" sz="1050" b="1" dirty="0">
                <a:solidFill>
                  <a:schemeClr val="bg1"/>
                </a:solidFill>
                <a:cs typeface="Arial" pitchFamily="34" charset="0"/>
              </a:endParaRPr>
            </a:p>
          </p:txBody>
        </p:sp>
        <p:sp>
          <p:nvSpPr>
            <p:cNvPr id="15" name="TextBox 14">
              <a:extLst>
                <a:ext uri="{FF2B5EF4-FFF2-40B4-BE49-F238E27FC236}">
                  <a16:creationId xmlns:a16="http://schemas.microsoft.com/office/drawing/2014/main" id="{A4D8D1D0-E687-1D4E-9997-3CDBBB07153B}"/>
                </a:ext>
              </a:extLst>
            </p:cNvPr>
            <p:cNvSpPr txBox="1"/>
            <p:nvPr/>
          </p:nvSpPr>
          <p:spPr>
            <a:xfrm>
              <a:off x="567321" y="3152547"/>
              <a:ext cx="2843092" cy="1107995"/>
            </a:xfrm>
            <a:prstGeom prst="rect">
              <a:avLst/>
            </a:prstGeom>
            <a:noFill/>
          </p:spPr>
          <p:txBody>
            <a:bodyPr wrap="square" rtlCol="0">
              <a:spAutoFit/>
            </a:bodyPr>
            <a:lstStyle/>
            <a:p>
              <a:r>
                <a:rPr lang="en-US" sz="1200" dirty="0">
                  <a:solidFill>
                    <a:schemeClr val="bg1"/>
                  </a:solidFill>
                  <a:latin typeface="Söhne"/>
                </a:rPr>
                <a:t>UQGA outperforms UCGA in convergence speed across all MIMO systems, requiring significantly fewer generations to reach optimal solutions.</a:t>
              </a:r>
              <a:endParaRPr lang="ko-KR" altLang="en-US" sz="2100" dirty="0">
                <a:solidFill>
                  <a:schemeClr val="bg1"/>
                </a:solidFill>
                <a:cs typeface="Arial" pitchFamily="34" charset="0"/>
              </a:endParaRPr>
            </a:p>
          </p:txBody>
        </p:sp>
      </p:grpSp>
      <p:sp>
        <p:nvSpPr>
          <p:cNvPr id="16" name="Rectangle 13">
            <a:extLst>
              <a:ext uri="{FF2B5EF4-FFF2-40B4-BE49-F238E27FC236}">
                <a16:creationId xmlns:a16="http://schemas.microsoft.com/office/drawing/2014/main" id="{514F19D4-DDA7-33BA-2100-212473507E61}"/>
              </a:ext>
            </a:extLst>
          </p:cNvPr>
          <p:cNvSpPr/>
          <p:nvPr/>
        </p:nvSpPr>
        <p:spPr>
          <a:xfrm>
            <a:off x="4124826" y="4286965"/>
            <a:ext cx="4517839" cy="12517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7" name="Oval 14">
            <a:extLst>
              <a:ext uri="{FF2B5EF4-FFF2-40B4-BE49-F238E27FC236}">
                <a16:creationId xmlns:a16="http://schemas.microsoft.com/office/drawing/2014/main" id="{A9A68513-DB79-8A2E-B6AD-ED48AC62A68E}"/>
              </a:ext>
            </a:extLst>
          </p:cNvPr>
          <p:cNvSpPr/>
          <p:nvPr/>
        </p:nvSpPr>
        <p:spPr>
          <a:xfrm>
            <a:off x="4366505" y="4604693"/>
            <a:ext cx="459000" cy="459000"/>
          </a:xfrm>
          <a:prstGeom prst="ellipse">
            <a:avLst/>
          </a:prstGeom>
          <a:solidFill>
            <a:srgbClr val="07A398"/>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TextBox 17">
            <a:extLst>
              <a:ext uri="{FF2B5EF4-FFF2-40B4-BE49-F238E27FC236}">
                <a16:creationId xmlns:a16="http://schemas.microsoft.com/office/drawing/2014/main" id="{849E24DE-8BFA-2D99-2C15-7F92E1B936DA}"/>
              </a:ext>
            </a:extLst>
          </p:cNvPr>
          <p:cNvSpPr txBox="1"/>
          <p:nvPr/>
        </p:nvSpPr>
        <p:spPr>
          <a:xfrm>
            <a:off x="4917138" y="4608229"/>
            <a:ext cx="1496257" cy="507831"/>
          </a:xfrm>
          <a:prstGeom prst="rect">
            <a:avLst/>
          </a:prstGeom>
          <a:noFill/>
        </p:spPr>
        <p:txBody>
          <a:bodyPr wrap="square" rtlCol="0">
            <a:spAutoFit/>
          </a:bodyPr>
          <a:lstStyle/>
          <a:p>
            <a:r>
              <a:rPr lang="en-US" altLang="ko-KR" sz="900" dirty="0">
                <a:solidFill>
                  <a:schemeClr val="accent1"/>
                </a:solidFill>
                <a:cs typeface="Arial" pitchFamily="34" charset="0"/>
              </a:rPr>
              <a:t>UCGA</a:t>
            </a:r>
          </a:p>
          <a:p>
            <a:r>
              <a:rPr lang="en-US" altLang="ko-KR" sz="900" dirty="0">
                <a:solidFill>
                  <a:schemeClr val="accent1"/>
                </a:solidFill>
                <a:cs typeface="Arial" pitchFamily="34" charset="0"/>
              </a:rPr>
              <a:t>Unconstrained Classical Genetic Algorithms</a:t>
            </a:r>
            <a:endParaRPr lang="ko-KR" altLang="en-US" sz="900" dirty="0">
              <a:solidFill>
                <a:schemeClr val="accent1"/>
              </a:solidFill>
              <a:cs typeface="Arial" pitchFamily="34" charset="0"/>
            </a:endParaRPr>
          </a:p>
        </p:txBody>
      </p:sp>
      <p:sp>
        <p:nvSpPr>
          <p:cNvPr id="19" name="Oval 16">
            <a:extLst>
              <a:ext uri="{FF2B5EF4-FFF2-40B4-BE49-F238E27FC236}">
                <a16:creationId xmlns:a16="http://schemas.microsoft.com/office/drawing/2014/main" id="{2C45137A-1614-610B-3C26-CCE6E672CBE1}"/>
              </a:ext>
            </a:extLst>
          </p:cNvPr>
          <p:cNvSpPr/>
          <p:nvPr/>
        </p:nvSpPr>
        <p:spPr>
          <a:xfrm>
            <a:off x="6383743" y="4604693"/>
            <a:ext cx="459000" cy="459000"/>
          </a:xfrm>
          <a:prstGeom prst="ellipse">
            <a:avLst/>
          </a:prstGeom>
          <a:solidFill>
            <a:srgbClr val="0680C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0" name="TextBox 19">
            <a:extLst>
              <a:ext uri="{FF2B5EF4-FFF2-40B4-BE49-F238E27FC236}">
                <a16:creationId xmlns:a16="http://schemas.microsoft.com/office/drawing/2014/main" id="{F12E0D9C-BF14-6D7B-5DDB-6EE3939C012C}"/>
              </a:ext>
            </a:extLst>
          </p:cNvPr>
          <p:cNvSpPr txBox="1"/>
          <p:nvPr/>
        </p:nvSpPr>
        <p:spPr>
          <a:xfrm>
            <a:off x="6964141" y="4606799"/>
            <a:ext cx="1496258" cy="507831"/>
          </a:xfrm>
          <a:prstGeom prst="rect">
            <a:avLst/>
          </a:prstGeom>
          <a:noFill/>
        </p:spPr>
        <p:txBody>
          <a:bodyPr wrap="square" rtlCol="0">
            <a:spAutoFit/>
          </a:bodyPr>
          <a:lstStyle/>
          <a:p>
            <a:r>
              <a:rPr lang="en-US" altLang="ko-KR" sz="900" dirty="0">
                <a:solidFill>
                  <a:schemeClr val="accent1"/>
                </a:solidFill>
                <a:cs typeface="Arial" pitchFamily="34" charset="0"/>
              </a:rPr>
              <a:t>UQGA</a:t>
            </a:r>
          </a:p>
          <a:p>
            <a:r>
              <a:rPr lang="en-US" altLang="ko-KR" sz="900" dirty="0">
                <a:solidFill>
                  <a:schemeClr val="accent1"/>
                </a:solidFill>
                <a:cs typeface="Arial" pitchFamily="34" charset="0"/>
              </a:rPr>
              <a:t>Unconstrained Quantum Genetic Algorithm</a:t>
            </a:r>
            <a:endParaRPr lang="ko-KR" altLang="en-US" sz="900" dirty="0">
              <a:solidFill>
                <a:schemeClr val="accent1"/>
              </a:solidFill>
              <a:cs typeface="Arial" pitchFamily="34" charset="0"/>
            </a:endParaRPr>
          </a:p>
        </p:txBody>
      </p:sp>
    </p:spTree>
    <p:extLst>
      <p:ext uri="{BB962C8B-B14F-4D97-AF65-F5344CB8AC3E}">
        <p14:creationId xmlns:p14="http://schemas.microsoft.com/office/powerpoint/2010/main" val="122341969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174043-6F87-F333-9569-2365CB5CA301}"/>
              </a:ext>
            </a:extLst>
          </p:cNvPr>
          <p:cNvSpPr>
            <a:spLocks noGrp="1"/>
          </p:cNvSpPr>
          <p:nvPr>
            <p:ph type="title"/>
          </p:nvPr>
        </p:nvSpPr>
        <p:spPr>
          <a:xfrm>
            <a:off x="2676062" y="194933"/>
            <a:ext cx="6254514" cy="671606"/>
          </a:xfrm>
        </p:spPr>
        <p:txBody>
          <a:bodyPr/>
          <a:lstStyle/>
          <a:p>
            <a:r>
              <a:rPr lang="en-US" dirty="0"/>
              <a:t>Optimal Transmit Power Used By 4x4 MIMO With Varying Power Sets</a:t>
            </a:r>
            <a:br>
              <a:rPr lang="en-US" dirty="0"/>
            </a:br>
            <a:endParaRPr lang="en-US" dirty="0"/>
          </a:p>
        </p:txBody>
      </p:sp>
      <p:grpSp>
        <p:nvGrpSpPr>
          <p:cNvPr id="5" name="Google Shape;90;p16">
            <a:extLst>
              <a:ext uri="{FF2B5EF4-FFF2-40B4-BE49-F238E27FC236}">
                <a16:creationId xmlns:a16="http://schemas.microsoft.com/office/drawing/2014/main" id="{E37B6EE6-9803-6442-3521-D2C90C471CE4}"/>
              </a:ext>
            </a:extLst>
          </p:cNvPr>
          <p:cNvGrpSpPr/>
          <p:nvPr/>
        </p:nvGrpSpPr>
        <p:grpSpPr>
          <a:xfrm>
            <a:off x="7200482" y="1783459"/>
            <a:ext cx="1130211" cy="1178850"/>
            <a:chOff x="1872662" y="1882561"/>
            <a:chExt cx="1130211" cy="1178850"/>
          </a:xfrm>
        </p:grpSpPr>
        <p:sp>
          <p:nvSpPr>
            <p:cNvPr id="7" name="Google Shape;91;p16">
              <a:extLst>
                <a:ext uri="{FF2B5EF4-FFF2-40B4-BE49-F238E27FC236}">
                  <a16:creationId xmlns:a16="http://schemas.microsoft.com/office/drawing/2014/main" id="{C0181A12-C1B7-41CC-A917-19ABFFD4ACD5}"/>
                </a:ext>
              </a:extLst>
            </p:cNvPr>
            <p:cNvSpPr/>
            <p:nvPr/>
          </p:nvSpPr>
          <p:spPr>
            <a:xfrm>
              <a:off x="1893773" y="2806916"/>
              <a:ext cx="1109100" cy="254495"/>
            </a:xfrm>
            <a:prstGeom prst="roundRect">
              <a:avLst>
                <a:gd name="adj" fmla="val 50000"/>
              </a:avLst>
            </a:prstGeom>
            <a:solidFill>
              <a:srgbClr val="07A39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dirty="0">
                  <a:solidFill>
                    <a:schemeClr val="lt1"/>
                  </a:solidFill>
                  <a:latin typeface="Fira Sans Extra Condensed Medium"/>
                  <a:sym typeface="Fira Sans Extra Condensed Medium"/>
                </a:rPr>
                <a:t>UCGA</a:t>
              </a:r>
              <a:endParaRPr sz="1200" dirty="0">
                <a:solidFill>
                  <a:schemeClr val="lt1"/>
                </a:solidFill>
              </a:endParaRPr>
            </a:p>
          </p:txBody>
        </p:sp>
        <p:sp>
          <p:nvSpPr>
            <p:cNvPr id="8" name="Google Shape;92;p16">
              <a:extLst>
                <a:ext uri="{FF2B5EF4-FFF2-40B4-BE49-F238E27FC236}">
                  <a16:creationId xmlns:a16="http://schemas.microsoft.com/office/drawing/2014/main" id="{473E7322-6D38-D3B5-5690-BD73954E3B10}"/>
                </a:ext>
              </a:extLst>
            </p:cNvPr>
            <p:cNvSpPr/>
            <p:nvPr/>
          </p:nvSpPr>
          <p:spPr>
            <a:xfrm>
              <a:off x="1872662" y="1882561"/>
              <a:ext cx="1109100" cy="254495"/>
            </a:xfrm>
            <a:prstGeom prst="roundRect">
              <a:avLst>
                <a:gd name="adj" fmla="val 50000"/>
              </a:avLst>
            </a:prstGeom>
            <a:solidFill>
              <a:srgbClr val="0680C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Fira Sans Extra Condensed Medium"/>
                  <a:sym typeface="Fira Sans Extra Condensed Medium"/>
                </a:rPr>
                <a:t>UQGA</a:t>
              </a:r>
              <a:endParaRPr sz="1200" dirty="0">
                <a:solidFill>
                  <a:schemeClr val="lt1"/>
                </a:solidFill>
              </a:endParaRPr>
            </a:p>
          </p:txBody>
        </p:sp>
      </p:grpSp>
      <p:grpSp>
        <p:nvGrpSpPr>
          <p:cNvPr id="10" name="Google Shape;94;p16">
            <a:extLst>
              <a:ext uri="{FF2B5EF4-FFF2-40B4-BE49-F238E27FC236}">
                <a16:creationId xmlns:a16="http://schemas.microsoft.com/office/drawing/2014/main" id="{46F32D1D-5160-9D64-8EAC-10CD2F3FBCE4}"/>
              </a:ext>
            </a:extLst>
          </p:cNvPr>
          <p:cNvGrpSpPr/>
          <p:nvPr/>
        </p:nvGrpSpPr>
        <p:grpSpPr>
          <a:xfrm>
            <a:off x="1468066" y="2473545"/>
            <a:ext cx="1627200" cy="2930669"/>
            <a:chOff x="1533900" y="1628244"/>
            <a:chExt cx="1627200" cy="2930669"/>
          </a:xfrm>
        </p:grpSpPr>
        <p:sp>
          <p:nvSpPr>
            <p:cNvPr id="11" name="Google Shape;95;p16">
              <a:extLst>
                <a:ext uri="{FF2B5EF4-FFF2-40B4-BE49-F238E27FC236}">
                  <a16:creationId xmlns:a16="http://schemas.microsoft.com/office/drawing/2014/main" id="{49FF6E8E-8E0F-87B3-489D-236FFE48035E}"/>
                </a:ext>
              </a:extLst>
            </p:cNvPr>
            <p:cNvSpPr/>
            <p:nvPr/>
          </p:nvSpPr>
          <p:spPr>
            <a:xfrm>
              <a:off x="2098353" y="1628244"/>
              <a:ext cx="498600" cy="2068889"/>
            </a:xfrm>
            <a:prstGeom prst="round2SameRect">
              <a:avLst>
                <a:gd name="adj1" fmla="val 50000"/>
                <a:gd name="adj2" fmla="val 0"/>
              </a:avLst>
            </a:prstGeom>
            <a:solidFill>
              <a:srgbClr val="07A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13" name="Google Shape;97;p16">
              <a:extLst>
                <a:ext uri="{FF2B5EF4-FFF2-40B4-BE49-F238E27FC236}">
                  <a16:creationId xmlns:a16="http://schemas.microsoft.com/office/drawing/2014/main" id="{7806F650-A081-7A45-96BB-E66072A505FF}"/>
                </a:ext>
              </a:extLst>
            </p:cNvPr>
            <p:cNvSpPr/>
            <p:nvPr/>
          </p:nvSpPr>
          <p:spPr>
            <a:xfrm>
              <a:off x="1599888" y="1628244"/>
              <a:ext cx="498600" cy="2079000"/>
            </a:xfrm>
            <a:prstGeom prst="round2SameRect">
              <a:avLst>
                <a:gd name="adj1" fmla="val 50000"/>
                <a:gd name="adj2" fmla="val 0"/>
              </a:avLst>
            </a:prstGeom>
            <a:solidFill>
              <a:srgbClr val="068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14" name="Google Shape;98;p16">
              <a:extLst>
                <a:ext uri="{FF2B5EF4-FFF2-40B4-BE49-F238E27FC236}">
                  <a16:creationId xmlns:a16="http://schemas.microsoft.com/office/drawing/2014/main" id="{5EE88D5E-55A6-956F-18C7-5DDA89A78CB7}"/>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Light"/>
                  <a:cs typeface="Fira Sans Extra Condensed Light"/>
                  <a:sym typeface="Fira Sans Extra Condensed Medium"/>
                </a:rPr>
                <a:t>63.39</a:t>
              </a:r>
              <a:endParaRPr sz="1500" dirty="0">
                <a:solidFill>
                  <a:srgbClr val="FFFFFF"/>
                </a:solidFill>
                <a:latin typeface="Fira Sans Extra Condensed Light"/>
                <a:ea typeface="Fira Sans Extra Condensed Light"/>
                <a:cs typeface="Fira Sans Extra Condensed Light"/>
                <a:sym typeface="Fira Sans Extra Condensed Light"/>
              </a:endParaRPr>
            </a:p>
          </p:txBody>
        </p:sp>
        <p:sp>
          <p:nvSpPr>
            <p:cNvPr id="15" name="Google Shape;99;p16">
              <a:extLst>
                <a:ext uri="{FF2B5EF4-FFF2-40B4-BE49-F238E27FC236}">
                  <a16:creationId xmlns:a16="http://schemas.microsoft.com/office/drawing/2014/main" id="{450B8AD5-0DC0-E0A9-CE75-473C5D5D3FDC}"/>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63.39</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 name="Google Shape;101;p16">
              <a:extLst>
                <a:ext uri="{FF2B5EF4-FFF2-40B4-BE49-F238E27FC236}">
                  <a16:creationId xmlns:a16="http://schemas.microsoft.com/office/drawing/2014/main" id="{E1883F83-06B9-FB38-6398-CCC3490A3B73}"/>
                </a:ext>
              </a:extLst>
            </p:cNvPr>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3</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0" name="Google Shape;102;p16">
              <a:extLst>
                <a:ext uri="{FF2B5EF4-FFF2-40B4-BE49-F238E27FC236}">
                  <a16:creationId xmlns:a16="http://schemas.microsoft.com/office/drawing/2014/main" id="{278F620D-9343-BB32-FE11-CC5085B4DDC1}"/>
                </a:ext>
              </a:extLst>
            </p:cNvPr>
            <p:cNvSpPr txBox="1"/>
            <p:nvPr/>
          </p:nvSpPr>
          <p:spPr>
            <a:xfrm>
              <a:off x="15339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{42,44,46}</a:t>
              </a:r>
              <a:endParaRPr sz="1200" dirty="0">
                <a:solidFill>
                  <a:srgbClr val="434343"/>
                </a:solidFill>
                <a:latin typeface="Roboto"/>
                <a:ea typeface="Roboto"/>
                <a:cs typeface="Roboto"/>
                <a:sym typeface="Roboto"/>
              </a:endParaRPr>
            </a:p>
          </p:txBody>
        </p:sp>
      </p:grpSp>
      <p:cxnSp>
        <p:nvCxnSpPr>
          <p:cNvPr id="43" name="Google Shape;121;p16">
            <a:extLst>
              <a:ext uri="{FF2B5EF4-FFF2-40B4-BE49-F238E27FC236}">
                <a16:creationId xmlns:a16="http://schemas.microsoft.com/office/drawing/2014/main" id="{FCE21014-532A-15DF-4870-F63E49D0FC9A}"/>
              </a:ext>
            </a:extLst>
          </p:cNvPr>
          <p:cNvCxnSpPr/>
          <p:nvPr/>
        </p:nvCxnSpPr>
        <p:spPr>
          <a:xfrm>
            <a:off x="915859" y="4547576"/>
            <a:ext cx="6415500" cy="0"/>
          </a:xfrm>
          <a:prstGeom prst="straightConnector1">
            <a:avLst/>
          </a:prstGeom>
          <a:noFill/>
          <a:ln w="9525" cap="flat" cmpd="sng">
            <a:solidFill>
              <a:srgbClr val="434343"/>
            </a:solidFill>
            <a:prstDash val="solid"/>
            <a:round/>
            <a:headEnd type="none" w="med" len="med"/>
            <a:tailEnd type="none" w="med" len="med"/>
          </a:ln>
        </p:spPr>
      </p:cxnSp>
      <p:grpSp>
        <p:nvGrpSpPr>
          <p:cNvPr id="44" name="Google Shape;94;p16">
            <a:extLst>
              <a:ext uri="{FF2B5EF4-FFF2-40B4-BE49-F238E27FC236}">
                <a16:creationId xmlns:a16="http://schemas.microsoft.com/office/drawing/2014/main" id="{C3147B43-855B-BCD6-6A17-70DFBB1669FE}"/>
              </a:ext>
            </a:extLst>
          </p:cNvPr>
          <p:cNvGrpSpPr/>
          <p:nvPr/>
        </p:nvGrpSpPr>
        <p:grpSpPr>
          <a:xfrm>
            <a:off x="3496769" y="2473545"/>
            <a:ext cx="1627200" cy="2930669"/>
            <a:chOff x="1533900" y="1628244"/>
            <a:chExt cx="1627200" cy="2930669"/>
          </a:xfrm>
        </p:grpSpPr>
        <p:sp>
          <p:nvSpPr>
            <p:cNvPr id="45" name="Google Shape;95;p16">
              <a:extLst>
                <a:ext uri="{FF2B5EF4-FFF2-40B4-BE49-F238E27FC236}">
                  <a16:creationId xmlns:a16="http://schemas.microsoft.com/office/drawing/2014/main" id="{03B0C965-9A6E-46ED-6A00-4AE13D0973B8}"/>
                </a:ext>
              </a:extLst>
            </p:cNvPr>
            <p:cNvSpPr/>
            <p:nvPr/>
          </p:nvSpPr>
          <p:spPr>
            <a:xfrm>
              <a:off x="2098353" y="1628244"/>
              <a:ext cx="498600" cy="2068889"/>
            </a:xfrm>
            <a:prstGeom prst="round2SameRect">
              <a:avLst>
                <a:gd name="adj1" fmla="val 50000"/>
                <a:gd name="adj2" fmla="val 0"/>
              </a:avLst>
            </a:prstGeom>
            <a:solidFill>
              <a:srgbClr val="07A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46" name="Google Shape;97;p16">
              <a:extLst>
                <a:ext uri="{FF2B5EF4-FFF2-40B4-BE49-F238E27FC236}">
                  <a16:creationId xmlns:a16="http://schemas.microsoft.com/office/drawing/2014/main" id="{FCD18A73-33E9-778B-93D4-CA06A3439214}"/>
                </a:ext>
              </a:extLst>
            </p:cNvPr>
            <p:cNvSpPr/>
            <p:nvPr/>
          </p:nvSpPr>
          <p:spPr>
            <a:xfrm>
              <a:off x="1599888" y="1628244"/>
              <a:ext cx="498600" cy="2079000"/>
            </a:xfrm>
            <a:prstGeom prst="round2SameRect">
              <a:avLst>
                <a:gd name="adj1" fmla="val 50000"/>
                <a:gd name="adj2" fmla="val 0"/>
              </a:avLst>
            </a:prstGeom>
            <a:solidFill>
              <a:srgbClr val="068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47" name="Google Shape;98;p16">
              <a:extLst>
                <a:ext uri="{FF2B5EF4-FFF2-40B4-BE49-F238E27FC236}">
                  <a16:creationId xmlns:a16="http://schemas.microsoft.com/office/drawing/2014/main" id="{69D5EEF8-C94C-BD95-D052-C04CDF0BA9C6}"/>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Light"/>
                  <a:cs typeface="Fira Sans Extra Condensed Light"/>
                  <a:sym typeface="Fira Sans Extra Condensed Medium"/>
                </a:rPr>
                <a:t>63.39</a:t>
              </a:r>
              <a:endParaRPr sz="1500" dirty="0">
                <a:solidFill>
                  <a:srgbClr val="FFFFFF"/>
                </a:solidFill>
                <a:latin typeface="Fira Sans Extra Condensed Light"/>
                <a:ea typeface="Fira Sans Extra Condensed Light"/>
                <a:cs typeface="Fira Sans Extra Condensed Light"/>
                <a:sym typeface="Fira Sans Extra Condensed Light"/>
              </a:endParaRPr>
            </a:p>
          </p:txBody>
        </p:sp>
        <p:sp>
          <p:nvSpPr>
            <p:cNvPr id="51" name="Google Shape;99;p16">
              <a:extLst>
                <a:ext uri="{FF2B5EF4-FFF2-40B4-BE49-F238E27FC236}">
                  <a16:creationId xmlns:a16="http://schemas.microsoft.com/office/drawing/2014/main" id="{E48210A9-4972-05F2-10EC-11C84EADE303}"/>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63.39</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65" name="Google Shape;101;p16">
              <a:extLst>
                <a:ext uri="{FF2B5EF4-FFF2-40B4-BE49-F238E27FC236}">
                  <a16:creationId xmlns:a16="http://schemas.microsoft.com/office/drawing/2014/main" id="{39E191F4-91C4-5CA6-FF7B-B62FFBFFDF00}"/>
                </a:ext>
              </a:extLst>
            </p:cNvPr>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4</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6" name="Google Shape;102;p16">
              <a:extLst>
                <a:ext uri="{FF2B5EF4-FFF2-40B4-BE49-F238E27FC236}">
                  <a16:creationId xmlns:a16="http://schemas.microsoft.com/office/drawing/2014/main" id="{1299DC59-06CC-73D4-B3FF-B9EBDCEF595D}"/>
                </a:ext>
              </a:extLst>
            </p:cNvPr>
            <p:cNvSpPr txBox="1"/>
            <p:nvPr/>
          </p:nvSpPr>
          <p:spPr>
            <a:xfrm>
              <a:off x="15339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{42,44,46,48}</a:t>
              </a:r>
              <a:endParaRPr sz="1200" dirty="0">
                <a:solidFill>
                  <a:srgbClr val="434343"/>
                </a:solidFill>
                <a:latin typeface="Roboto"/>
                <a:ea typeface="Roboto"/>
                <a:cs typeface="Roboto"/>
                <a:sym typeface="Roboto"/>
              </a:endParaRPr>
            </a:p>
          </p:txBody>
        </p:sp>
      </p:grpSp>
      <p:grpSp>
        <p:nvGrpSpPr>
          <p:cNvPr id="67" name="Google Shape;94;p16">
            <a:extLst>
              <a:ext uri="{FF2B5EF4-FFF2-40B4-BE49-F238E27FC236}">
                <a16:creationId xmlns:a16="http://schemas.microsoft.com/office/drawing/2014/main" id="{111F90CF-99CC-1A60-2B8A-39C9417B74DF}"/>
              </a:ext>
            </a:extLst>
          </p:cNvPr>
          <p:cNvGrpSpPr/>
          <p:nvPr/>
        </p:nvGrpSpPr>
        <p:grpSpPr>
          <a:xfrm>
            <a:off x="5488186" y="2473545"/>
            <a:ext cx="1627200" cy="2930669"/>
            <a:chOff x="1533900" y="1628244"/>
            <a:chExt cx="1627200" cy="2930669"/>
          </a:xfrm>
        </p:grpSpPr>
        <p:sp>
          <p:nvSpPr>
            <p:cNvPr id="68" name="Google Shape;95;p16">
              <a:extLst>
                <a:ext uri="{FF2B5EF4-FFF2-40B4-BE49-F238E27FC236}">
                  <a16:creationId xmlns:a16="http://schemas.microsoft.com/office/drawing/2014/main" id="{1FB6667F-CBC1-8496-D1A3-C27BA2B74AD5}"/>
                </a:ext>
              </a:extLst>
            </p:cNvPr>
            <p:cNvSpPr/>
            <p:nvPr/>
          </p:nvSpPr>
          <p:spPr>
            <a:xfrm>
              <a:off x="2098353" y="1628244"/>
              <a:ext cx="498600" cy="2068889"/>
            </a:xfrm>
            <a:prstGeom prst="round2SameRect">
              <a:avLst>
                <a:gd name="adj1" fmla="val 50000"/>
                <a:gd name="adj2" fmla="val 0"/>
              </a:avLst>
            </a:prstGeom>
            <a:solidFill>
              <a:srgbClr val="07A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69" name="Google Shape;97;p16">
              <a:extLst>
                <a:ext uri="{FF2B5EF4-FFF2-40B4-BE49-F238E27FC236}">
                  <a16:creationId xmlns:a16="http://schemas.microsoft.com/office/drawing/2014/main" id="{98693B35-E439-C750-4B88-485C360CF893}"/>
                </a:ext>
              </a:extLst>
            </p:cNvPr>
            <p:cNvSpPr/>
            <p:nvPr/>
          </p:nvSpPr>
          <p:spPr>
            <a:xfrm>
              <a:off x="1599888" y="1628244"/>
              <a:ext cx="498600" cy="2079000"/>
            </a:xfrm>
            <a:prstGeom prst="round2SameRect">
              <a:avLst>
                <a:gd name="adj1" fmla="val 50000"/>
                <a:gd name="adj2" fmla="val 0"/>
              </a:avLst>
            </a:prstGeom>
            <a:solidFill>
              <a:srgbClr val="068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70" name="Google Shape;98;p16">
              <a:extLst>
                <a:ext uri="{FF2B5EF4-FFF2-40B4-BE49-F238E27FC236}">
                  <a16:creationId xmlns:a16="http://schemas.microsoft.com/office/drawing/2014/main" id="{B20C524E-6B15-BCFD-B7EE-C90F626FE85A}"/>
                </a:ext>
              </a:extLst>
            </p:cNvPr>
            <p:cNvSpPr txBox="1"/>
            <p:nvPr/>
          </p:nvSpPr>
          <p:spPr>
            <a:xfrm rot="-5400000">
              <a:off x="1323283" y="3056784"/>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Light"/>
                  <a:cs typeface="Fira Sans Extra Condensed Light"/>
                  <a:sym typeface="Fira Sans Extra Condensed Medium"/>
                </a:rPr>
                <a:t>63.39</a:t>
              </a:r>
              <a:endParaRPr sz="1500" dirty="0">
                <a:solidFill>
                  <a:srgbClr val="FFFFFF"/>
                </a:solidFill>
                <a:latin typeface="Fira Sans Extra Condensed Light"/>
                <a:ea typeface="Fira Sans Extra Condensed Light"/>
                <a:cs typeface="Fira Sans Extra Condensed Light"/>
                <a:sym typeface="Fira Sans Extra Condensed Light"/>
              </a:endParaRPr>
            </a:p>
          </p:txBody>
        </p:sp>
        <p:sp>
          <p:nvSpPr>
            <p:cNvPr id="71" name="Google Shape;99;p16">
              <a:extLst>
                <a:ext uri="{FF2B5EF4-FFF2-40B4-BE49-F238E27FC236}">
                  <a16:creationId xmlns:a16="http://schemas.microsoft.com/office/drawing/2014/main" id="{FAF7F890-9312-01C8-56F4-A1A1226812FF}"/>
                </a:ext>
              </a:extLst>
            </p:cNvPr>
            <p:cNvSpPr txBox="1"/>
            <p:nvPr/>
          </p:nvSpPr>
          <p:spPr>
            <a:xfrm rot="-5400000">
              <a:off x="1821749" y="3057018"/>
              <a:ext cx="10515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63.39</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2" name="Google Shape;101;p16">
              <a:extLst>
                <a:ext uri="{FF2B5EF4-FFF2-40B4-BE49-F238E27FC236}">
                  <a16:creationId xmlns:a16="http://schemas.microsoft.com/office/drawing/2014/main" id="{91197CB2-613A-09C9-3A2F-8BB6E64D0A30}"/>
                </a:ext>
              </a:extLst>
            </p:cNvPr>
            <p:cNvSpPr txBox="1"/>
            <p:nvPr/>
          </p:nvSpPr>
          <p:spPr>
            <a:xfrm>
              <a:off x="1599750" y="3839325"/>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5</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73" name="Google Shape;102;p16">
              <a:extLst>
                <a:ext uri="{FF2B5EF4-FFF2-40B4-BE49-F238E27FC236}">
                  <a16:creationId xmlns:a16="http://schemas.microsoft.com/office/drawing/2014/main" id="{1C17D99D-453C-1CF9-ED0F-5FFD1BE8B5C6}"/>
                </a:ext>
              </a:extLst>
            </p:cNvPr>
            <p:cNvSpPr txBox="1"/>
            <p:nvPr/>
          </p:nvSpPr>
          <p:spPr>
            <a:xfrm>
              <a:off x="1533900" y="4176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{42,44,46,48,50}</a:t>
              </a:r>
              <a:endParaRPr sz="1200" dirty="0">
                <a:solidFill>
                  <a:srgbClr val="434343"/>
                </a:solidFill>
                <a:latin typeface="Roboto"/>
                <a:ea typeface="Roboto"/>
                <a:cs typeface="Roboto"/>
                <a:sym typeface="Roboto"/>
              </a:endParaRPr>
            </a:p>
          </p:txBody>
        </p:sp>
      </p:grpSp>
      <p:sp>
        <p:nvSpPr>
          <p:cNvPr id="81" name="TextBox 80">
            <a:extLst>
              <a:ext uri="{FF2B5EF4-FFF2-40B4-BE49-F238E27FC236}">
                <a16:creationId xmlns:a16="http://schemas.microsoft.com/office/drawing/2014/main" id="{1A96B33B-1FCC-3427-BF0D-6F836C5EF863}"/>
              </a:ext>
            </a:extLst>
          </p:cNvPr>
          <p:cNvSpPr txBox="1"/>
          <p:nvPr/>
        </p:nvSpPr>
        <p:spPr>
          <a:xfrm>
            <a:off x="7171930" y="1903554"/>
            <a:ext cx="1972070" cy="577081"/>
          </a:xfrm>
          <a:prstGeom prst="rect">
            <a:avLst/>
          </a:prstGeom>
          <a:noFill/>
        </p:spPr>
        <p:txBody>
          <a:bodyPr wrap="square" rtlCol="0">
            <a:spAutoFit/>
          </a:bodyPr>
          <a:lstStyle/>
          <a:p>
            <a:endParaRPr lang="en-US" altLang="ko-KR" sz="1050" dirty="0">
              <a:solidFill>
                <a:srgbClr val="1E35A1"/>
              </a:solidFill>
              <a:cs typeface="Arial" pitchFamily="34" charset="0"/>
            </a:endParaRPr>
          </a:p>
          <a:p>
            <a:r>
              <a:rPr lang="en-US" altLang="ko-KR" sz="1050" dirty="0">
                <a:solidFill>
                  <a:srgbClr val="1E35A1"/>
                </a:solidFill>
                <a:cs typeface="Arial" pitchFamily="34" charset="0"/>
              </a:rPr>
              <a:t>Unconstrained Quantum Genetic Algorithms</a:t>
            </a:r>
            <a:endParaRPr lang="ko-KR" altLang="en-US" sz="1050" dirty="0">
              <a:solidFill>
                <a:srgbClr val="1E35A1"/>
              </a:solidFill>
              <a:cs typeface="Arial" pitchFamily="34" charset="0"/>
            </a:endParaRPr>
          </a:p>
        </p:txBody>
      </p:sp>
      <p:sp>
        <p:nvSpPr>
          <p:cNvPr id="82" name="TextBox 81">
            <a:extLst>
              <a:ext uri="{FF2B5EF4-FFF2-40B4-BE49-F238E27FC236}">
                <a16:creationId xmlns:a16="http://schemas.microsoft.com/office/drawing/2014/main" id="{130EC3CB-ACFC-6D66-728B-0635B94B5108}"/>
              </a:ext>
            </a:extLst>
          </p:cNvPr>
          <p:cNvSpPr txBox="1"/>
          <p:nvPr/>
        </p:nvSpPr>
        <p:spPr>
          <a:xfrm>
            <a:off x="7200482" y="2889321"/>
            <a:ext cx="1822220" cy="577081"/>
          </a:xfrm>
          <a:prstGeom prst="rect">
            <a:avLst/>
          </a:prstGeom>
          <a:noFill/>
        </p:spPr>
        <p:txBody>
          <a:bodyPr wrap="square" rtlCol="0">
            <a:spAutoFit/>
          </a:bodyPr>
          <a:lstStyle/>
          <a:p>
            <a:endParaRPr lang="en-US" altLang="ko-KR" sz="1050" dirty="0">
              <a:solidFill>
                <a:srgbClr val="00B0F0"/>
              </a:solidFill>
              <a:cs typeface="Arial" pitchFamily="34" charset="0"/>
            </a:endParaRPr>
          </a:p>
          <a:p>
            <a:r>
              <a:rPr lang="en-US" altLang="ko-KR" sz="1050" dirty="0">
                <a:solidFill>
                  <a:srgbClr val="00B0F0"/>
                </a:solidFill>
                <a:cs typeface="Arial" pitchFamily="34" charset="0"/>
              </a:rPr>
              <a:t>Unconstrained Classical Genetic Algorithms</a:t>
            </a:r>
            <a:endParaRPr lang="ko-KR" altLang="en-US" sz="1050" dirty="0">
              <a:solidFill>
                <a:srgbClr val="00B0F0"/>
              </a:solidFill>
              <a:cs typeface="Arial" pitchFamily="34" charset="0"/>
            </a:endParaRPr>
          </a:p>
        </p:txBody>
      </p:sp>
    </p:spTree>
    <p:extLst>
      <p:ext uri="{BB962C8B-B14F-4D97-AF65-F5344CB8AC3E}">
        <p14:creationId xmlns:p14="http://schemas.microsoft.com/office/powerpoint/2010/main" val="228243397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28A45D0-4C7A-5189-C389-E5AFAD07280E}"/>
              </a:ext>
            </a:extLst>
          </p:cNvPr>
          <p:cNvSpPr>
            <a:spLocks noGrp="1"/>
          </p:cNvSpPr>
          <p:nvPr>
            <p:ph type="title"/>
          </p:nvPr>
        </p:nvSpPr>
        <p:spPr>
          <a:xfrm>
            <a:off x="2632540" y="219826"/>
            <a:ext cx="6256228" cy="849154"/>
          </a:xfrm>
        </p:spPr>
        <p:txBody>
          <a:bodyPr/>
          <a:lstStyle/>
          <a:p>
            <a:r>
              <a:rPr lang="en-US" sz="1500" cap="none" dirty="0"/>
              <a:t>Comparison of average number of generations for UCGA and UQGA in MIMO systems with fixed power and varied BS antennas</a:t>
            </a:r>
            <a:r>
              <a:rPr lang="en-US" sz="1050" b="0" cap="none" dirty="0">
                <a:solidFill>
                  <a:srgbClr val="000000"/>
                </a:solidFill>
                <a:latin typeface="TimesNewRomanPSMT"/>
              </a:rPr>
              <a:t>.</a:t>
            </a:r>
            <a:r>
              <a:rPr lang="en-US" sz="1500" cap="none" dirty="0"/>
              <a:t> </a:t>
            </a:r>
            <a:br>
              <a:rPr lang="en-US" sz="1500" cap="none" dirty="0"/>
            </a:br>
            <a:endParaRPr lang="en-US" sz="1500" cap="none" dirty="0"/>
          </a:p>
        </p:txBody>
      </p:sp>
      <p:graphicFrame>
        <p:nvGraphicFramePr>
          <p:cNvPr id="7" name="Chart 2">
            <a:extLst>
              <a:ext uri="{FF2B5EF4-FFF2-40B4-BE49-F238E27FC236}">
                <a16:creationId xmlns:a16="http://schemas.microsoft.com/office/drawing/2014/main" id="{5CF0619A-86B6-0987-F4D3-FF754DA0B01B}"/>
              </a:ext>
            </a:extLst>
          </p:cNvPr>
          <p:cNvGraphicFramePr/>
          <p:nvPr>
            <p:extLst>
              <p:ext uri="{D42A27DB-BD31-4B8C-83A1-F6EECF244321}">
                <p14:modId xmlns:p14="http://schemas.microsoft.com/office/powerpoint/2010/main" val="716907568"/>
              </p:ext>
            </p:extLst>
          </p:nvPr>
        </p:nvGraphicFramePr>
        <p:xfrm>
          <a:off x="3366376" y="1386708"/>
          <a:ext cx="5648228" cy="36738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
            <a:extLst>
              <a:ext uri="{FF2B5EF4-FFF2-40B4-BE49-F238E27FC236}">
                <a16:creationId xmlns:a16="http://schemas.microsoft.com/office/drawing/2014/main" id="{1036554E-B13E-77D9-9B41-D248A2685263}"/>
              </a:ext>
            </a:extLst>
          </p:cNvPr>
          <p:cNvSpPr/>
          <p:nvPr/>
        </p:nvSpPr>
        <p:spPr>
          <a:xfrm>
            <a:off x="295816" y="3622025"/>
            <a:ext cx="2937080" cy="2250805"/>
          </a:xfrm>
          <a:prstGeom prst="rect">
            <a:avLst/>
          </a:prstGeom>
          <a:solidFill>
            <a:srgbClr val="0680C3"/>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4">
            <a:extLst>
              <a:ext uri="{FF2B5EF4-FFF2-40B4-BE49-F238E27FC236}">
                <a16:creationId xmlns:a16="http://schemas.microsoft.com/office/drawing/2014/main" id="{E6F08812-DD52-88A3-635C-4C4A793DFC8F}"/>
              </a:ext>
            </a:extLst>
          </p:cNvPr>
          <p:cNvSpPr/>
          <p:nvPr/>
        </p:nvSpPr>
        <p:spPr>
          <a:xfrm>
            <a:off x="295816" y="1407965"/>
            <a:ext cx="2935158" cy="2218887"/>
          </a:xfrm>
          <a:prstGeom prst="rect">
            <a:avLst/>
          </a:prstGeom>
          <a:solidFill>
            <a:srgbClr val="07A398"/>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0" name="Group 5">
            <a:extLst>
              <a:ext uri="{FF2B5EF4-FFF2-40B4-BE49-F238E27FC236}">
                <a16:creationId xmlns:a16="http://schemas.microsoft.com/office/drawing/2014/main" id="{151995F3-B4C1-E47D-C741-ACD7BC69F17F}"/>
              </a:ext>
            </a:extLst>
          </p:cNvPr>
          <p:cNvGrpSpPr/>
          <p:nvPr/>
        </p:nvGrpSpPr>
        <p:grpSpPr>
          <a:xfrm>
            <a:off x="293894" y="1474019"/>
            <a:ext cx="2837343" cy="2108598"/>
            <a:chOff x="446278" y="1900670"/>
            <a:chExt cx="3027683" cy="2996342"/>
          </a:xfrm>
          <a:solidFill>
            <a:srgbClr val="07A398"/>
          </a:solidFill>
        </p:grpSpPr>
        <p:sp>
          <p:nvSpPr>
            <p:cNvPr id="11" name="TextBox 10">
              <a:extLst>
                <a:ext uri="{FF2B5EF4-FFF2-40B4-BE49-F238E27FC236}">
                  <a16:creationId xmlns:a16="http://schemas.microsoft.com/office/drawing/2014/main" id="{AEF86D3E-92F3-2ECC-9B29-1122F931CD30}"/>
                </a:ext>
              </a:extLst>
            </p:cNvPr>
            <p:cNvSpPr txBox="1"/>
            <p:nvPr/>
          </p:nvSpPr>
          <p:spPr>
            <a:xfrm>
              <a:off x="446278" y="1900670"/>
              <a:ext cx="2592288" cy="387005"/>
            </a:xfrm>
            <a:prstGeom prst="rect">
              <a:avLst/>
            </a:prstGeom>
            <a:grpFill/>
          </p:spPr>
          <p:txBody>
            <a:bodyPr wrap="square" rtlCol="0" anchor="ctr">
              <a:spAutoFit/>
            </a:bodyPr>
            <a:lstStyle/>
            <a:p>
              <a:r>
                <a:rPr lang="en-US" altLang="ko-KR" sz="1400" b="1" dirty="0">
                  <a:solidFill>
                    <a:schemeClr val="bg1"/>
                  </a:solidFill>
                  <a:cs typeface="Arial" pitchFamily="34" charset="0"/>
                </a:rPr>
                <a:t>UCGA</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id="{87B6FB09-146B-EF8E-C8EC-55A2A1A6F410}"/>
                </a:ext>
              </a:extLst>
            </p:cNvPr>
            <p:cNvSpPr txBox="1"/>
            <p:nvPr/>
          </p:nvSpPr>
          <p:spPr>
            <a:xfrm>
              <a:off x="486382" y="2316623"/>
              <a:ext cx="2987579" cy="2580389"/>
            </a:xfrm>
            <a:prstGeom prst="rect">
              <a:avLst/>
            </a:prstGeom>
            <a:solidFill>
              <a:srgbClr val="07A398"/>
            </a:solidFill>
          </p:spPr>
          <p:txBody>
            <a:bodyPr wrap="square" rtlCol="0">
              <a:spAutoFit/>
            </a:bodyPr>
            <a:lstStyle/>
            <a:p>
              <a:r>
                <a:rPr lang="en-US" sz="1400" dirty="0">
                  <a:solidFill>
                    <a:schemeClr val="bg1"/>
                  </a:solidFill>
                  <a:latin typeface="Söhne"/>
                </a:rPr>
                <a:t>UCGA shows slower convergence across different power sets while keeping the number of base station antennas constant. The average number of generations required for UCGA to reach the optimal solution remains high regardless of the power constraints.</a:t>
              </a:r>
              <a:endParaRPr lang="ko-KR" altLang="en-US" sz="1800" dirty="0">
                <a:solidFill>
                  <a:schemeClr val="bg1"/>
                </a:solidFill>
                <a:cs typeface="Arial" pitchFamily="34" charset="0"/>
              </a:endParaRPr>
            </a:p>
          </p:txBody>
        </p:sp>
      </p:grpSp>
      <p:grpSp>
        <p:nvGrpSpPr>
          <p:cNvPr id="13" name="Group 6">
            <a:extLst>
              <a:ext uri="{FF2B5EF4-FFF2-40B4-BE49-F238E27FC236}">
                <a16:creationId xmlns:a16="http://schemas.microsoft.com/office/drawing/2014/main" id="{96CE0EC5-A7A9-ACA4-0D7E-8CCF776273BD}"/>
              </a:ext>
            </a:extLst>
          </p:cNvPr>
          <p:cNvGrpSpPr/>
          <p:nvPr/>
        </p:nvGrpSpPr>
        <p:grpSpPr>
          <a:xfrm>
            <a:off x="324773" y="3699280"/>
            <a:ext cx="2949970" cy="2087293"/>
            <a:chOff x="560845" y="3389440"/>
            <a:chExt cx="2849568" cy="2624598"/>
          </a:xfrm>
        </p:grpSpPr>
        <p:sp>
          <p:nvSpPr>
            <p:cNvPr id="14" name="TextBox 13">
              <a:extLst>
                <a:ext uri="{FF2B5EF4-FFF2-40B4-BE49-F238E27FC236}">
                  <a16:creationId xmlns:a16="http://schemas.microsoft.com/office/drawing/2014/main" id="{2544B673-A31C-24FC-EA10-BD2FE131619B}"/>
                </a:ext>
              </a:extLst>
            </p:cNvPr>
            <p:cNvSpPr txBox="1"/>
            <p:nvPr/>
          </p:nvSpPr>
          <p:spPr>
            <a:xfrm>
              <a:off x="560845" y="3389440"/>
              <a:ext cx="2398378" cy="387004"/>
            </a:xfrm>
            <a:prstGeom prst="rect">
              <a:avLst/>
            </a:prstGeom>
            <a:solidFill>
              <a:srgbClr val="0680C3"/>
            </a:solidFill>
          </p:spPr>
          <p:txBody>
            <a:bodyPr wrap="square" rtlCol="0" anchor="ctr">
              <a:spAutoFit/>
            </a:bodyPr>
            <a:lstStyle/>
            <a:p>
              <a:r>
                <a:rPr lang="en-US" altLang="ko-KR" sz="1400" b="1" dirty="0">
                  <a:solidFill>
                    <a:schemeClr val="bg1"/>
                  </a:solidFill>
                  <a:cs typeface="Arial" pitchFamily="34" charset="0"/>
                </a:rPr>
                <a:t>UQGA</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A4D8D1D0-E687-1D4E-9997-3CDBBB07153B}"/>
                </a:ext>
              </a:extLst>
            </p:cNvPr>
            <p:cNvSpPr txBox="1"/>
            <p:nvPr/>
          </p:nvSpPr>
          <p:spPr>
            <a:xfrm>
              <a:off x="567321" y="3730714"/>
              <a:ext cx="2843092" cy="2283324"/>
            </a:xfrm>
            <a:prstGeom prst="rect">
              <a:avLst/>
            </a:prstGeom>
            <a:noFill/>
          </p:spPr>
          <p:txBody>
            <a:bodyPr wrap="square" rtlCol="0">
              <a:spAutoFit/>
            </a:bodyPr>
            <a:lstStyle/>
            <a:p>
              <a:r>
                <a:rPr lang="en-US" sz="1400" dirty="0">
                  <a:solidFill>
                    <a:srgbClr val="D1D5DB"/>
                  </a:solidFill>
                  <a:latin typeface="Söhne"/>
                </a:rPr>
                <a:t>UQGA consistently outperforms UCGA in convergence speed across different power sets while maintaining a constant number of base station antennas. It requires significantly fewer generations to reach the optimal solution for each power set.</a:t>
              </a:r>
              <a:endParaRPr lang="ko-KR" altLang="en-US" sz="3200" dirty="0">
                <a:solidFill>
                  <a:schemeClr val="bg1"/>
                </a:solidFill>
                <a:cs typeface="Arial" pitchFamily="34" charset="0"/>
              </a:endParaRPr>
            </a:p>
          </p:txBody>
        </p:sp>
      </p:grpSp>
      <p:sp>
        <p:nvSpPr>
          <p:cNvPr id="16" name="Rectangle 13">
            <a:extLst>
              <a:ext uri="{FF2B5EF4-FFF2-40B4-BE49-F238E27FC236}">
                <a16:creationId xmlns:a16="http://schemas.microsoft.com/office/drawing/2014/main" id="{514F19D4-DDA7-33BA-2100-212473507E61}"/>
              </a:ext>
            </a:extLst>
          </p:cNvPr>
          <p:cNvSpPr/>
          <p:nvPr/>
        </p:nvSpPr>
        <p:spPr>
          <a:xfrm>
            <a:off x="3424689" y="5184475"/>
            <a:ext cx="5522392" cy="8491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7" name="Oval 14">
            <a:extLst>
              <a:ext uri="{FF2B5EF4-FFF2-40B4-BE49-F238E27FC236}">
                <a16:creationId xmlns:a16="http://schemas.microsoft.com/office/drawing/2014/main" id="{A9A68513-DB79-8A2E-B6AD-ED48AC62A68E}"/>
              </a:ext>
            </a:extLst>
          </p:cNvPr>
          <p:cNvSpPr/>
          <p:nvPr/>
        </p:nvSpPr>
        <p:spPr>
          <a:xfrm>
            <a:off x="4150849" y="5298341"/>
            <a:ext cx="459000" cy="383873"/>
          </a:xfrm>
          <a:prstGeom prst="ellipse">
            <a:avLst/>
          </a:prstGeom>
          <a:solidFill>
            <a:srgbClr val="07A398"/>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TextBox 17">
            <a:extLst>
              <a:ext uri="{FF2B5EF4-FFF2-40B4-BE49-F238E27FC236}">
                <a16:creationId xmlns:a16="http://schemas.microsoft.com/office/drawing/2014/main" id="{849E24DE-8BFA-2D99-2C15-7F92E1B936DA}"/>
              </a:ext>
            </a:extLst>
          </p:cNvPr>
          <p:cNvSpPr txBox="1"/>
          <p:nvPr/>
        </p:nvSpPr>
        <p:spPr>
          <a:xfrm>
            <a:off x="4701482" y="5298341"/>
            <a:ext cx="1496257" cy="507831"/>
          </a:xfrm>
          <a:prstGeom prst="rect">
            <a:avLst/>
          </a:prstGeom>
          <a:noFill/>
        </p:spPr>
        <p:txBody>
          <a:bodyPr wrap="square" rtlCol="0">
            <a:spAutoFit/>
          </a:bodyPr>
          <a:lstStyle/>
          <a:p>
            <a:r>
              <a:rPr lang="en-US" altLang="ko-KR" sz="900" dirty="0">
                <a:solidFill>
                  <a:schemeClr val="accent1"/>
                </a:solidFill>
                <a:cs typeface="Arial" pitchFamily="34" charset="0"/>
              </a:rPr>
              <a:t>UCGA</a:t>
            </a:r>
          </a:p>
          <a:p>
            <a:r>
              <a:rPr lang="en-US" altLang="ko-KR" sz="900" dirty="0">
                <a:solidFill>
                  <a:schemeClr val="accent1"/>
                </a:solidFill>
                <a:cs typeface="Arial" pitchFamily="34" charset="0"/>
              </a:rPr>
              <a:t>Unconstrained Classical Genetic Algorithm</a:t>
            </a:r>
            <a:endParaRPr lang="ko-KR" altLang="en-US" sz="900" dirty="0">
              <a:solidFill>
                <a:schemeClr val="accent1"/>
              </a:solidFill>
              <a:cs typeface="Arial" pitchFamily="34" charset="0"/>
            </a:endParaRPr>
          </a:p>
        </p:txBody>
      </p:sp>
      <p:sp>
        <p:nvSpPr>
          <p:cNvPr id="19" name="Oval 16">
            <a:extLst>
              <a:ext uri="{FF2B5EF4-FFF2-40B4-BE49-F238E27FC236}">
                <a16:creationId xmlns:a16="http://schemas.microsoft.com/office/drawing/2014/main" id="{2C45137A-1614-610B-3C26-CCE6E672CBE1}"/>
              </a:ext>
            </a:extLst>
          </p:cNvPr>
          <p:cNvSpPr/>
          <p:nvPr/>
        </p:nvSpPr>
        <p:spPr>
          <a:xfrm>
            <a:off x="6168087" y="5298341"/>
            <a:ext cx="459000" cy="383873"/>
          </a:xfrm>
          <a:prstGeom prst="ellipse">
            <a:avLst/>
          </a:prstGeom>
          <a:solidFill>
            <a:srgbClr val="0680C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0" name="TextBox 19">
            <a:extLst>
              <a:ext uri="{FF2B5EF4-FFF2-40B4-BE49-F238E27FC236}">
                <a16:creationId xmlns:a16="http://schemas.microsoft.com/office/drawing/2014/main" id="{F12E0D9C-BF14-6D7B-5DDB-6EE3939C012C}"/>
              </a:ext>
            </a:extLst>
          </p:cNvPr>
          <p:cNvSpPr txBox="1"/>
          <p:nvPr/>
        </p:nvSpPr>
        <p:spPr>
          <a:xfrm>
            <a:off x="6748485" y="5296911"/>
            <a:ext cx="1496258" cy="507831"/>
          </a:xfrm>
          <a:prstGeom prst="rect">
            <a:avLst/>
          </a:prstGeom>
          <a:noFill/>
        </p:spPr>
        <p:txBody>
          <a:bodyPr wrap="square" rtlCol="0">
            <a:spAutoFit/>
          </a:bodyPr>
          <a:lstStyle/>
          <a:p>
            <a:r>
              <a:rPr lang="en-US" altLang="ko-KR" sz="900" dirty="0">
                <a:solidFill>
                  <a:schemeClr val="accent1"/>
                </a:solidFill>
                <a:cs typeface="Arial" pitchFamily="34" charset="0"/>
              </a:rPr>
              <a:t>UQGA</a:t>
            </a:r>
          </a:p>
          <a:p>
            <a:r>
              <a:rPr lang="en-US" altLang="ko-KR" sz="900" dirty="0">
                <a:solidFill>
                  <a:schemeClr val="accent1"/>
                </a:solidFill>
                <a:cs typeface="Arial" pitchFamily="34" charset="0"/>
              </a:rPr>
              <a:t>Unconstrained Quantum Genetic Algorithm</a:t>
            </a:r>
            <a:endParaRPr lang="ko-KR" altLang="en-US" sz="900" dirty="0">
              <a:solidFill>
                <a:schemeClr val="accent1"/>
              </a:solidFill>
              <a:cs typeface="Arial" pitchFamily="34" charset="0"/>
            </a:endParaRPr>
          </a:p>
        </p:txBody>
      </p:sp>
    </p:spTree>
    <p:extLst>
      <p:ext uri="{BB962C8B-B14F-4D97-AF65-F5344CB8AC3E}">
        <p14:creationId xmlns:p14="http://schemas.microsoft.com/office/powerpoint/2010/main" val="258277001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914101" y="2836919"/>
            <a:ext cx="5504023" cy="1338828"/>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Computational Complexity</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418124" y="2282986"/>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6</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2"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C36C7DE-A8D0-6ADF-D4B4-15D90229F15D}"/>
              </a:ext>
            </a:extLst>
          </p:cNvPr>
          <p:cNvSpPr/>
          <p:nvPr/>
        </p:nvSpPr>
        <p:spPr>
          <a:xfrm>
            <a:off x="1920900" y="4146503"/>
            <a:ext cx="4430717" cy="369332"/>
          </a:xfrm>
          <a:prstGeom prst="rect">
            <a:avLst/>
          </a:prstGeom>
        </p:spPr>
        <p:txBody>
          <a:bodyPr wrap="square">
            <a:spAutoFit/>
          </a:bodyPr>
          <a:lstStyle/>
          <a:p>
            <a:r>
              <a:rPr lang="en-US" sz="1800" dirty="0">
                <a:solidFill>
                  <a:schemeClr val="tx1">
                    <a:lumMod val="50000"/>
                  </a:schemeClr>
                </a:solidFill>
              </a:rPr>
              <a:t>Implementation of UQGA on MIMO </a:t>
            </a:r>
          </a:p>
        </p:txBody>
      </p:sp>
    </p:spTree>
    <p:extLst>
      <p:ext uri="{BB962C8B-B14F-4D97-AF65-F5344CB8AC3E}">
        <p14:creationId xmlns:p14="http://schemas.microsoft.com/office/powerpoint/2010/main" val="337886234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4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0DA82EB0-1964-47BA-1109-556A125DCEA4}"/>
              </a:ext>
            </a:extLst>
          </p:cNvPr>
          <p:cNvSpPr txBox="1"/>
          <p:nvPr/>
        </p:nvSpPr>
        <p:spPr>
          <a:xfrm>
            <a:off x="5938147" y="1207813"/>
            <a:ext cx="3065417" cy="144315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en-US" sz="1200" dirty="0">
                <a:solidFill>
                  <a:schemeClr val="accent1"/>
                </a:solidFill>
                <a:latin typeface="+mn-lt"/>
              </a:rPr>
              <a:t>The general complexity of UQGA is determined by various factors, including population size, chromosome size, and the convergence requirements in terms of the number of generations.</a:t>
            </a:r>
            <a:endParaRPr lang="zh-CN" altLang="en-US" sz="1200" dirty="0">
              <a:solidFill>
                <a:schemeClr val="accent1"/>
              </a:solidFill>
              <a:latin typeface="+mn-lt"/>
              <a:ea typeface="思源黑体 CN Medium" panose="020B0600000000000000" pitchFamily="34" charset="-122"/>
            </a:endParaRPr>
          </a:p>
        </p:txBody>
      </p:sp>
      <p:sp>
        <p:nvSpPr>
          <p:cNvPr id="8" name="文本框 4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321A0DB-F631-A49F-2F24-E0A37BF7FEC2}"/>
              </a:ext>
            </a:extLst>
          </p:cNvPr>
          <p:cNvSpPr txBox="1"/>
          <p:nvPr/>
        </p:nvSpPr>
        <p:spPr>
          <a:xfrm>
            <a:off x="-11237" y="4733474"/>
            <a:ext cx="3099533" cy="1166153"/>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200" dirty="0">
                <a:solidFill>
                  <a:schemeClr val="accent1"/>
                </a:solidFill>
                <a:latin typeface="+mn-lt"/>
                <a:ea typeface="思源黑体 CN Medium" panose="020B0600000000000000" pitchFamily="34" charset="-122"/>
              </a:rPr>
              <a:t>The complexity of UQGA grows with larger chromosome sizes (m), determined by the problem's variables and required representation accuracy.</a:t>
            </a:r>
            <a:endParaRPr lang="zh-CN" altLang="en-US" sz="1200" dirty="0">
              <a:solidFill>
                <a:schemeClr val="accent1"/>
              </a:solidFill>
              <a:latin typeface="+mn-lt"/>
              <a:ea typeface="思源黑体 CN Medium" panose="020B0600000000000000" pitchFamily="34" charset="-122"/>
            </a:endParaRPr>
          </a:p>
        </p:txBody>
      </p:sp>
      <p:sp>
        <p:nvSpPr>
          <p:cNvPr id="10" name="文本框 4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745CD84A-77F5-499D-EFB2-D0D86907EED1}"/>
              </a:ext>
            </a:extLst>
          </p:cNvPr>
          <p:cNvSpPr txBox="1"/>
          <p:nvPr/>
        </p:nvSpPr>
        <p:spPr>
          <a:xfrm>
            <a:off x="6140959" y="4422756"/>
            <a:ext cx="2933373" cy="116769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en-US" altLang="zh-CN" sz="1200" dirty="0">
                <a:solidFill>
                  <a:schemeClr val="accent1"/>
                </a:solidFill>
                <a:latin typeface="+mj-lt"/>
                <a:ea typeface="思源黑体 CN Medium" panose="020B0600000000000000" pitchFamily="34" charset="-122"/>
              </a:rPr>
              <a:t>The number of candidate solutions in each generation, p, impacts computational resources and evaluation time.</a:t>
            </a:r>
            <a:endParaRPr lang="zh-CN" altLang="en-US" sz="1200" dirty="0">
              <a:solidFill>
                <a:schemeClr val="accent1"/>
              </a:solidFill>
              <a:latin typeface="+mj-lt"/>
              <a:ea typeface="思源黑体 CN Medium" panose="020B0600000000000000" pitchFamily="34" charset="-122"/>
            </a:endParaRPr>
          </a:p>
        </p:txBody>
      </p:sp>
      <p:sp>
        <p:nvSpPr>
          <p:cNvPr id="12" name="文本框 4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5DC89DA-18F8-133A-805E-5755FF096371}"/>
              </a:ext>
            </a:extLst>
          </p:cNvPr>
          <p:cNvSpPr txBox="1"/>
          <p:nvPr/>
        </p:nvSpPr>
        <p:spPr>
          <a:xfrm>
            <a:off x="-20347" y="1240079"/>
            <a:ext cx="3117755" cy="1721690"/>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200" dirty="0">
                <a:solidFill>
                  <a:schemeClr val="accent1"/>
                </a:solidFill>
                <a:latin typeface="思源黑体 CN Medium" panose="020B0600000000000000" pitchFamily="34" charset="-122"/>
                <a:ea typeface="思源黑体 CN Medium" panose="020B0600000000000000" pitchFamily="34" charset="-122"/>
              </a:rPr>
              <a:t>The computational complexity of UQGA increases with the number of generations (g) required for convergence. Each generation involves fitness evaluation, quantum operations, crossover, and mutation.</a:t>
            </a:r>
            <a:endParaRPr lang="zh-CN" altLang="en-US" sz="1200" dirty="0">
              <a:solidFill>
                <a:schemeClr val="accent1"/>
              </a:solidFill>
              <a:latin typeface="思源黑体 CN Medium" panose="020B0600000000000000" pitchFamily="34" charset="-122"/>
              <a:ea typeface="思源黑体 CN Medium" panose="020B0600000000000000" pitchFamily="34" charset="-122"/>
            </a:endParaRPr>
          </a:p>
        </p:txBody>
      </p:sp>
      <p:sp>
        <p:nvSpPr>
          <p:cNvPr id="13" name="文本框 4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E74D1B-0405-CB57-22F4-B1FD026E95BB}"/>
              </a:ext>
            </a:extLst>
          </p:cNvPr>
          <p:cNvSpPr txBox="1"/>
          <p:nvPr/>
        </p:nvSpPr>
        <p:spPr>
          <a:xfrm>
            <a:off x="3368900" y="81832"/>
            <a:ext cx="5544118" cy="954107"/>
          </a:xfrm>
          <a:prstGeom prst="rect">
            <a:avLst/>
          </a:prstGeom>
          <a:noFill/>
        </p:spPr>
        <p:txBody>
          <a:bodyPr wrap="square" rtlCol="0">
            <a:spAutoFit/>
          </a:bodyPr>
          <a:lstStyle/>
          <a:p>
            <a:pPr algn="r"/>
            <a:r>
              <a:rPr lang="en-US" altLang="zh-CN" sz="2800" b="1" dirty="0">
                <a:solidFill>
                  <a:srgbClr val="910736"/>
                </a:solidFill>
                <a:latin typeface="思源黑体 CN Medium" panose="020B0600000000000000" pitchFamily="34" charset="-122"/>
                <a:ea typeface="思源黑体 CN Medium" panose="020B0600000000000000" pitchFamily="34" charset="-122"/>
                <a:cs typeface="Arial" panose="020B0604020202020204" pitchFamily="34" charset="0"/>
              </a:rPr>
              <a:t>General Computational Complexity</a:t>
            </a:r>
            <a:endParaRPr lang="zh-CN" altLang="en-US" sz="2800" b="1" dirty="0">
              <a:solidFill>
                <a:srgbClr val="910736"/>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pSp>
        <p:nvGrpSpPr>
          <p:cNvPr id="14" name="组合 10">
            <a:extLst>
              <a:ext uri="{FF2B5EF4-FFF2-40B4-BE49-F238E27FC236}">
                <a16:creationId xmlns:a16="http://schemas.microsoft.com/office/drawing/2014/main" id="{3DC19931-6FB7-02BB-CDDE-2004F21CF10E}"/>
              </a:ext>
            </a:extLst>
          </p:cNvPr>
          <p:cNvGrpSpPr/>
          <p:nvPr/>
        </p:nvGrpSpPr>
        <p:grpSpPr>
          <a:xfrm>
            <a:off x="2710826" y="1767569"/>
            <a:ext cx="3779180" cy="3548982"/>
            <a:chOff x="3997576" y="1698177"/>
            <a:chExt cx="4196848" cy="4176464"/>
          </a:xfrm>
        </p:grpSpPr>
        <p:grpSp>
          <p:nvGrpSpPr>
            <p:cNvPr id="15" name="Group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B426828-AD89-F399-7D42-73A67B5A5CAB}"/>
                </a:ext>
              </a:extLst>
            </p:cNvPr>
            <p:cNvGrpSpPr/>
            <p:nvPr/>
          </p:nvGrpSpPr>
          <p:grpSpPr>
            <a:xfrm>
              <a:off x="3997576" y="1698177"/>
              <a:ext cx="4196848" cy="4176464"/>
              <a:chOff x="2627784" y="1988840"/>
              <a:chExt cx="4196848" cy="4176464"/>
            </a:xfrm>
          </p:grpSpPr>
          <p:sp>
            <p:nvSpPr>
              <p:cNvPr id="25" name="Freeform 20">
                <a:extLst>
                  <a:ext uri="{FF2B5EF4-FFF2-40B4-BE49-F238E27FC236}">
                    <a16:creationId xmlns:a16="http://schemas.microsoft.com/office/drawing/2014/main" id="{736B76BD-75F9-140C-8EAB-3C45177824BE}"/>
                  </a:ext>
                </a:extLst>
              </p:cNvPr>
              <p:cNvSpPr/>
              <p:nvPr/>
            </p:nvSpPr>
            <p:spPr>
              <a:xfrm>
                <a:off x="3880779" y="1988840"/>
                <a:ext cx="2742048" cy="2073970"/>
              </a:xfrm>
              <a:custGeom>
                <a:avLst/>
                <a:gdLst>
                  <a:gd name="connsiteX0" fmla="*/ 672724 w 2176259"/>
                  <a:gd name="connsiteY0" fmla="*/ 0 h 1646031"/>
                  <a:gd name="connsiteX1" fmla="*/ 2124457 w 2176259"/>
                  <a:gd name="connsiteY1" fmla="*/ 864036 h 1646031"/>
                  <a:gd name="connsiteX2" fmla="*/ 2176259 w 2176259"/>
                  <a:gd name="connsiteY2" fmla="*/ 971569 h 1646031"/>
                  <a:gd name="connsiteX3" fmla="*/ 1501797 w 2176259"/>
                  <a:gd name="connsiteY3" fmla="*/ 1646031 h 1646031"/>
                  <a:gd name="connsiteX4" fmla="*/ 0 w 2176259"/>
                  <a:gd name="connsiteY4" fmla="*/ 144234 h 1646031"/>
                  <a:gd name="connsiteX5" fmla="*/ 30081 w 2176259"/>
                  <a:gd name="connsiteY5" fmla="*/ 129744 h 1646031"/>
                  <a:gd name="connsiteX6" fmla="*/ 672724 w 2176259"/>
                  <a:gd name="connsiteY6" fmla="*/ 0 h 164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6259" h="1646031">
                    <a:moveTo>
                      <a:pt x="672724" y="0"/>
                    </a:moveTo>
                    <a:cubicBezTo>
                      <a:pt x="1299602" y="0"/>
                      <a:pt x="1844878" y="349377"/>
                      <a:pt x="2124457" y="864036"/>
                    </a:cubicBezTo>
                    <a:lnTo>
                      <a:pt x="2176259" y="971569"/>
                    </a:lnTo>
                    <a:lnTo>
                      <a:pt x="1501797" y="1646031"/>
                    </a:lnTo>
                    <a:lnTo>
                      <a:pt x="0" y="144234"/>
                    </a:lnTo>
                    <a:lnTo>
                      <a:pt x="30081" y="129744"/>
                    </a:lnTo>
                    <a:cubicBezTo>
                      <a:pt x="227604" y="46199"/>
                      <a:pt x="444769" y="0"/>
                      <a:pt x="672724" y="0"/>
                    </a:cubicBezTo>
                    <a:close/>
                  </a:path>
                </a:pathLst>
              </a:custGeom>
              <a:solidFill>
                <a:srgbClr val="004B8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26" name="Freeform 21">
                <a:extLst>
                  <a:ext uri="{FF2B5EF4-FFF2-40B4-BE49-F238E27FC236}">
                    <a16:creationId xmlns:a16="http://schemas.microsoft.com/office/drawing/2014/main" id="{F74B4119-6045-EEE0-79AB-87630EF4BC07}"/>
                  </a:ext>
                </a:extLst>
              </p:cNvPr>
              <p:cNvSpPr/>
              <p:nvPr/>
            </p:nvSpPr>
            <p:spPr>
              <a:xfrm>
                <a:off x="4744402" y="3221449"/>
                <a:ext cx="2080230" cy="2746119"/>
              </a:xfrm>
              <a:custGeom>
                <a:avLst/>
                <a:gdLst>
                  <a:gd name="connsiteX0" fmla="*/ 1506765 w 1650999"/>
                  <a:gd name="connsiteY0" fmla="*/ 0 h 2179490"/>
                  <a:gd name="connsiteX1" fmla="*/ 1521255 w 1650999"/>
                  <a:gd name="connsiteY1" fmla="*/ 30081 h 2179490"/>
                  <a:gd name="connsiteX2" fmla="*/ 1650999 w 1650999"/>
                  <a:gd name="connsiteY2" fmla="*/ 672724 h 2179490"/>
                  <a:gd name="connsiteX3" fmla="*/ 786964 w 1650999"/>
                  <a:gd name="connsiteY3" fmla="*/ 2124457 h 2179490"/>
                  <a:gd name="connsiteX4" fmla="*/ 672724 w 1650999"/>
                  <a:gd name="connsiteY4" fmla="*/ 2179490 h 2179490"/>
                  <a:gd name="connsiteX5" fmla="*/ 0 w 1650999"/>
                  <a:gd name="connsiteY5" fmla="*/ 1506766 h 217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99" h="2179490">
                    <a:moveTo>
                      <a:pt x="1506765" y="0"/>
                    </a:moveTo>
                    <a:lnTo>
                      <a:pt x="1521255" y="30081"/>
                    </a:lnTo>
                    <a:cubicBezTo>
                      <a:pt x="1604801" y="227603"/>
                      <a:pt x="1650999" y="444769"/>
                      <a:pt x="1650999" y="672724"/>
                    </a:cubicBezTo>
                    <a:cubicBezTo>
                      <a:pt x="1650999" y="1299602"/>
                      <a:pt x="1301622" y="1844878"/>
                      <a:pt x="786964" y="2124457"/>
                    </a:cubicBezTo>
                    <a:lnTo>
                      <a:pt x="672724" y="2179490"/>
                    </a:lnTo>
                    <a:lnTo>
                      <a:pt x="0" y="1506766"/>
                    </a:lnTo>
                    <a:close/>
                  </a:path>
                </a:pathLst>
              </a:custGeom>
              <a:solidFill>
                <a:srgbClr val="C3262F"/>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27" name="Freeform 22">
                <a:extLst>
                  <a:ext uri="{FF2B5EF4-FFF2-40B4-BE49-F238E27FC236}">
                    <a16:creationId xmlns:a16="http://schemas.microsoft.com/office/drawing/2014/main" id="{56EBE7B2-2411-8AE1-39C7-9A71C037B2FC}"/>
                  </a:ext>
                </a:extLst>
              </p:cNvPr>
              <p:cNvSpPr/>
              <p:nvPr/>
            </p:nvSpPr>
            <p:spPr>
              <a:xfrm>
                <a:off x="2834049" y="4091457"/>
                <a:ext cx="2741966" cy="2073847"/>
              </a:xfrm>
              <a:custGeom>
                <a:avLst/>
                <a:gdLst>
                  <a:gd name="connsiteX0" fmla="*/ 674494 w 2176194"/>
                  <a:gd name="connsiteY0" fmla="*/ 0 h 1645933"/>
                  <a:gd name="connsiteX1" fmla="*/ 2176194 w 2176194"/>
                  <a:gd name="connsiteY1" fmla="*/ 1501700 h 1645933"/>
                  <a:gd name="connsiteX2" fmla="*/ 2146116 w 2176194"/>
                  <a:gd name="connsiteY2" fmla="*/ 1516189 h 1645933"/>
                  <a:gd name="connsiteX3" fmla="*/ 1503472 w 2176194"/>
                  <a:gd name="connsiteY3" fmla="*/ 1645933 h 1645933"/>
                  <a:gd name="connsiteX4" fmla="*/ 51739 w 2176194"/>
                  <a:gd name="connsiteY4" fmla="*/ 781898 h 1645933"/>
                  <a:gd name="connsiteX5" fmla="*/ 0 w 2176194"/>
                  <a:gd name="connsiteY5" fmla="*/ 674494 h 164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6194" h="1645933">
                    <a:moveTo>
                      <a:pt x="674494" y="0"/>
                    </a:moveTo>
                    <a:lnTo>
                      <a:pt x="2176194" y="1501700"/>
                    </a:lnTo>
                    <a:lnTo>
                      <a:pt x="2146116" y="1516189"/>
                    </a:lnTo>
                    <a:cubicBezTo>
                      <a:pt x="1948593" y="1599735"/>
                      <a:pt x="1731428" y="1645933"/>
                      <a:pt x="1503472" y="1645933"/>
                    </a:cubicBezTo>
                    <a:cubicBezTo>
                      <a:pt x="876595" y="1645933"/>
                      <a:pt x="331318" y="1296556"/>
                      <a:pt x="51739" y="781898"/>
                    </a:cubicBezTo>
                    <a:lnTo>
                      <a:pt x="0" y="674494"/>
                    </a:lnTo>
                    <a:close/>
                  </a:path>
                </a:pathLst>
              </a:custGeom>
              <a:solidFill>
                <a:srgbClr val="004B8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28" name="Freeform 23">
                <a:extLst>
                  <a:ext uri="{FF2B5EF4-FFF2-40B4-BE49-F238E27FC236}">
                    <a16:creationId xmlns:a16="http://schemas.microsoft.com/office/drawing/2014/main" id="{2B797AD7-17E6-1488-04CB-334DA3EA7BE3}"/>
                  </a:ext>
                </a:extLst>
              </p:cNvPr>
              <p:cNvSpPr/>
              <p:nvPr/>
            </p:nvSpPr>
            <p:spPr>
              <a:xfrm>
                <a:off x="2627784" y="2179271"/>
                <a:ext cx="2076677" cy="2743807"/>
              </a:xfrm>
              <a:custGeom>
                <a:avLst/>
                <a:gdLst>
                  <a:gd name="connsiteX0" fmla="*/ 974468 w 1648179"/>
                  <a:gd name="connsiteY0" fmla="*/ 0 h 2177655"/>
                  <a:gd name="connsiteX1" fmla="*/ 1648179 w 1648179"/>
                  <a:gd name="connsiteY1" fmla="*/ 673711 h 2177655"/>
                  <a:gd name="connsiteX2" fmla="*/ 144234 w 1648179"/>
                  <a:gd name="connsiteY2" fmla="*/ 2177655 h 2177655"/>
                  <a:gd name="connsiteX3" fmla="*/ 129744 w 1648179"/>
                  <a:gd name="connsiteY3" fmla="*/ 2147575 h 2177655"/>
                  <a:gd name="connsiteX4" fmla="*/ 0 w 1648179"/>
                  <a:gd name="connsiteY4" fmla="*/ 1504931 h 2177655"/>
                  <a:gd name="connsiteX5" fmla="*/ 864036 w 1648179"/>
                  <a:gd name="connsiteY5" fmla="*/ 53198 h 21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179" h="2177655">
                    <a:moveTo>
                      <a:pt x="974468" y="0"/>
                    </a:moveTo>
                    <a:lnTo>
                      <a:pt x="1648179" y="673711"/>
                    </a:lnTo>
                    <a:lnTo>
                      <a:pt x="144234" y="2177655"/>
                    </a:lnTo>
                    <a:lnTo>
                      <a:pt x="129744" y="2147575"/>
                    </a:lnTo>
                    <a:cubicBezTo>
                      <a:pt x="46199" y="1950052"/>
                      <a:pt x="0" y="1732887"/>
                      <a:pt x="0" y="1504931"/>
                    </a:cubicBezTo>
                    <a:cubicBezTo>
                      <a:pt x="0" y="878053"/>
                      <a:pt x="349377" y="332777"/>
                      <a:pt x="864036" y="53198"/>
                    </a:cubicBezTo>
                    <a:close/>
                  </a:path>
                </a:pathLst>
              </a:custGeom>
              <a:solidFill>
                <a:srgbClr val="C3262F"/>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grpSp>
        <p:sp>
          <p:nvSpPr>
            <p:cNvPr id="16" name="Oval 2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003F47B-B7B4-1767-0388-917AA96B58FC}"/>
                </a:ext>
              </a:extLst>
            </p:cNvPr>
            <p:cNvSpPr/>
            <p:nvPr/>
          </p:nvSpPr>
          <p:spPr>
            <a:xfrm>
              <a:off x="7007244" y="3260511"/>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004B82"/>
                  </a:solidFill>
                  <a:latin typeface="思源黑体 CN Medium" panose="020B0600000000000000" pitchFamily="34" charset="-122"/>
                  <a:ea typeface="思源黑体 CN Medium" panose="020B0600000000000000" pitchFamily="34" charset="-122"/>
                </a:rPr>
                <a:t>1</a:t>
              </a:r>
            </a:p>
          </p:txBody>
        </p:sp>
        <p:sp>
          <p:nvSpPr>
            <p:cNvPr id="17" name="Oval 2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08D861B-DB40-E8A9-F6F3-A671FD51C649}"/>
                </a:ext>
              </a:extLst>
            </p:cNvPr>
            <p:cNvSpPr/>
            <p:nvPr/>
          </p:nvSpPr>
          <p:spPr>
            <a:xfrm>
              <a:off x="4887325" y="3962093"/>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004B82"/>
                  </a:solidFill>
                  <a:latin typeface="思源黑体 CN Medium" panose="020B0600000000000000" pitchFamily="34" charset="-122"/>
                  <a:ea typeface="思源黑体 CN Medium" panose="020B0600000000000000" pitchFamily="34" charset="-122"/>
                </a:rPr>
                <a:t>3</a:t>
              </a:r>
            </a:p>
          </p:txBody>
        </p:sp>
        <p:sp>
          <p:nvSpPr>
            <p:cNvPr id="18" name="Oval 2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70FC25D-688F-833B-E6C6-DEBB3AF0ACBB}"/>
                </a:ext>
              </a:extLst>
            </p:cNvPr>
            <p:cNvSpPr/>
            <p:nvPr/>
          </p:nvSpPr>
          <p:spPr>
            <a:xfrm>
              <a:off x="5592385" y="2589034"/>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B52222"/>
                  </a:solidFill>
                  <a:latin typeface="思源黑体 CN Medium" panose="020B0600000000000000" pitchFamily="34" charset="-122"/>
                  <a:ea typeface="思源黑体 CN Medium" panose="020B0600000000000000" pitchFamily="34" charset="-122"/>
                </a:rPr>
                <a:t>4</a:t>
              </a:r>
            </a:p>
          </p:txBody>
        </p:sp>
        <p:sp>
          <p:nvSpPr>
            <p:cNvPr id="19" name="Oval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E25F276-695D-211C-7D2E-3AB8EA1870BC}"/>
                </a:ext>
              </a:extLst>
            </p:cNvPr>
            <p:cNvSpPr/>
            <p:nvPr/>
          </p:nvSpPr>
          <p:spPr>
            <a:xfrm>
              <a:off x="6344670" y="4663004"/>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B52222"/>
                  </a:solidFill>
                  <a:latin typeface="思源黑体 CN Medium" panose="020B0600000000000000" pitchFamily="34" charset="-122"/>
                  <a:ea typeface="思源黑体 CN Medium" panose="020B0600000000000000" pitchFamily="34" charset="-122"/>
                </a:rPr>
                <a:t>2</a:t>
              </a:r>
            </a:p>
          </p:txBody>
        </p:sp>
        <p:sp>
          <p:nvSpPr>
            <p:cNvPr id="20" name="文本框 3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9B19478-EE36-6071-3114-265D8BD1BD88}"/>
                </a:ext>
              </a:extLst>
            </p:cNvPr>
            <p:cNvSpPr txBox="1"/>
            <p:nvPr/>
          </p:nvSpPr>
          <p:spPr>
            <a:xfrm rot="2377943">
              <a:off x="4306192" y="4785454"/>
              <a:ext cx="2027843" cy="833045"/>
            </a:xfrm>
            <a:prstGeom prst="rect">
              <a:avLst/>
            </a:prstGeom>
            <a:noFill/>
          </p:spPr>
          <p:txBody>
            <a:bodyPr wrap="square" rtlCol="0">
              <a:spAutoFit/>
            </a:bodyPr>
            <a:lstStyle/>
            <a:p>
              <a:r>
                <a:rPr lang="en-US" altLang="zh-CN"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C</a:t>
              </a:r>
              <a:r>
                <a:rPr lang="en-US" altLang="zh-CN" sz="2000" b="1" dirty="0">
                  <a:solidFill>
                    <a:srgbClr val="FDFDFD"/>
                  </a:solidFill>
                  <a:ea typeface="思源黑体 CN Medium" panose="020B0600000000000000" pitchFamily="34" charset="-122"/>
                  <a:cs typeface="Arial" panose="020B0604020202020204" pitchFamily="34" charset="0"/>
                </a:rPr>
                <a:t>hromosome Size (m)</a:t>
              </a:r>
              <a:endParaRPr lang="zh-CN" altLang="en-US" sz="2000" b="1" dirty="0">
                <a:solidFill>
                  <a:srgbClr val="FDFDFD"/>
                </a:solidFill>
                <a:ea typeface="思源黑体 CN Medium" panose="020B0600000000000000" pitchFamily="34" charset="-122"/>
                <a:cs typeface="Arial" panose="020B0604020202020204" pitchFamily="34" charset="0"/>
              </a:endParaRPr>
            </a:p>
          </p:txBody>
        </p:sp>
        <p:sp>
          <p:nvSpPr>
            <p:cNvPr id="21" name="文本框 3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EBEB2B0-C706-FA6B-7076-0584CBFA2DF5}"/>
                </a:ext>
              </a:extLst>
            </p:cNvPr>
            <p:cNvSpPr txBox="1"/>
            <p:nvPr/>
          </p:nvSpPr>
          <p:spPr>
            <a:xfrm rot="18806218">
              <a:off x="6409715" y="3779763"/>
              <a:ext cx="2360919" cy="786120"/>
            </a:xfrm>
            <a:prstGeom prst="rect">
              <a:avLst/>
            </a:prstGeom>
            <a:noFill/>
          </p:spPr>
          <p:txBody>
            <a:bodyPr wrap="square" rtlCol="0">
              <a:spAutoFit/>
            </a:bodyPr>
            <a:lstStyle/>
            <a:p>
              <a:r>
                <a:rPr lang="en-US" altLang="zh-CN" sz="2000" b="1" dirty="0">
                  <a:solidFill>
                    <a:srgbClr val="FDFDFD"/>
                  </a:solidFill>
                  <a:ea typeface="思源黑体 CN Medium" panose="020B0600000000000000" pitchFamily="34" charset="-122"/>
                  <a:cs typeface="Arial" panose="020B0604020202020204" pitchFamily="34" charset="0"/>
                </a:rPr>
                <a:t> Population Size (p)</a:t>
              </a:r>
              <a:endParaRPr lang="zh-CN" altLang="en-US"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2" name="文本框 3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9955996-3C26-C716-74F5-7ACA8F0223A4}"/>
                </a:ext>
              </a:extLst>
            </p:cNvPr>
            <p:cNvSpPr txBox="1"/>
            <p:nvPr/>
          </p:nvSpPr>
          <p:spPr>
            <a:xfrm rot="2510052">
              <a:off x="6033438" y="2449490"/>
              <a:ext cx="1661609" cy="470852"/>
            </a:xfrm>
            <a:prstGeom prst="rect">
              <a:avLst/>
            </a:prstGeom>
            <a:noFill/>
          </p:spPr>
          <p:txBody>
            <a:bodyPr wrap="square" rtlCol="0">
              <a:spAutoFit/>
            </a:bodyPr>
            <a:lstStyle/>
            <a:p>
              <a:r>
                <a:rPr lang="en-US" altLang="zh-CN"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Factors</a:t>
              </a:r>
              <a:endParaRPr lang="zh-CN" altLang="en-US" sz="20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3" name="文本框 3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1807CDC7-ED01-4BCC-9FEC-648A402E8226}"/>
                </a:ext>
              </a:extLst>
            </p:cNvPr>
            <p:cNvSpPr txBox="1"/>
            <p:nvPr/>
          </p:nvSpPr>
          <p:spPr>
            <a:xfrm rot="18866809">
              <a:off x="3691844" y="2618535"/>
              <a:ext cx="2362335" cy="786120"/>
            </a:xfrm>
            <a:prstGeom prst="rect">
              <a:avLst/>
            </a:prstGeom>
            <a:noFill/>
          </p:spPr>
          <p:txBody>
            <a:bodyPr wrap="square" rtlCol="0">
              <a:spAutoFit/>
            </a:bodyPr>
            <a:lstStyle/>
            <a:p>
              <a:r>
                <a:rPr lang="en-US" altLang="zh-CN" sz="2000" b="1" dirty="0">
                  <a:solidFill>
                    <a:srgbClr val="FDFDFD"/>
                  </a:solidFill>
                  <a:ea typeface="思源黑体 CN Medium" panose="020B0600000000000000" pitchFamily="34" charset="-122"/>
                  <a:cs typeface="Arial" panose="020B0604020202020204" pitchFamily="34" charset="0"/>
                </a:rPr>
                <a:t> Generations (g)</a:t>
              </a:r>
              <a:endParaRPr lang="zh-CN" altLang="en-US" sz="2000" b="1" dirty="0">
                <a:solidFill>
                  <a:srgbClr val="FDFDFD"/>
                </a:solidFill>
                <a:ea typeface="思源黑体 CN Medium" panose="020B0600000000000000" pitchFamily="34" charset="-122"/>
                <a:cs typeface="Arial" panose="020B0604020202020204" pitchFamily="34" charset="0"/>
              </a:endParaRPr>
            </a:p>
          </p:txBody>
        </p:sp>
      </p:grpSp>
      <p:sp>
        <p:nvSpPr>
          <p:cNvPr id="29" name="矩形 2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E4D5604F-BEAC-3C39-C8BD-7B46F2F6DFDD}"/>
              </a:ext>
            </a:extLst>
          </p:cNvPr>
          <p:cNvSpPr/>
          <p:nvPr/>
        </p:nvSpPr>
        <p:spPr>
          <a:xfrm>
            <a:off x="-1288361" y="215682"/>
            <a:ext cx="188696" cy="518012"/>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mc:AlternateContent xmlns:mc="http://schemas.openxmlformats.org/markup-compatibility/2006">
        <mc:Choice xmlns:a14="http://schemas.microsoft.com/office/drawing/2010/main" Requires="a14">
          <p:sp>
            <p:nvSpPr>
              <p:cNvPr id="30" name="文本框 3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32D17E4-7D57-980D-AFAE-062D3E4D3AA0}"/>
                  </a:ext>
                </a:extLst>
              </p:cNvPr>
              <p:cNvSpPr txBox="1"/>
              <p:nvPr/>
            </p:nvSpPr>
            <p:spPr>
              <a:xfrm>
                <a:off x="3925341" y="3303318"/>
                <a:ext cx="142483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𝑶</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𝒑</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𝒎</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𝒈</m:t>
                      </m:r>
                      <m:r>
                        <a:rPr lang="en-US" altLang="zh-CN" b="1" i="1" smtClean="0">
                          <a:solidFill>
                            <a:schemeClr val="accent1"/>
                          </a:solidFill>
                          <a:latin typeface="Cambria Math" panose="02040503050406030204" pitchFamily="18" charset="0"/>
                          <a:ea typeface="思源黑体 CN Medium" panose="020B0600000000000000" pitchFamily="34" charset="-122"/>
                          <a:cs typeface="Arial" panose="020B0604020202020204" pitchFamily="34" charset="0"/>
                        </a:rPr>
                        <m:t>)</m:t>
                      </m:r>
                    </m:oMath>
                  </m:oMathPara>
                </a14:m>
                <a:endParaRPr lang="zh-CN" altLang="en-US" b="1" i="1" dirty="0">
                  <a:solidFill>
                    <a:schemeClr val="accent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mc:Choice>
        <mc:Fallback>
          <p:sp>
            <p:nvSpPr>
              <p:cNvPr id="30" name="文本框 3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32D17E4-7D57-980D-AFAE-062D3E4D3AA0}"/>
                  </a:ext>
                </a:extLst>
              </p:cNvPr>
              <p:cNvSpPr txBox="1">
                <a:spLocks noRot="1" noChangeAspect="1" noMove="1" noResize="1" noEditPoints="1" noAdjustHandles="1" noChangeArrowheads="1" noChangeShapeType="1" noTextEdit="1"/>
              </p:cNvSpPr>
              <p:nvPr/>
            </p:nvSpPr>
            <p:spPr>
              <a:xfrm>
                <a:off x="3925341" y="3303318"/>
                <a:ext cx="1424830" cy="461665"/>
              </a:xfrm>
              <a:prstGeom prst="rect">
                <a:avLst/>
              </a:prstGeom>
              <a:blipFill>
                <a:blip r:embed="rId2"/>
                <a:stretch>
                  <a:fillRect l="-1282" r="-13248" b="-18421"/>
                </a:stretch>
              </a:blipFill>
            </p:spPr>
            <p:txBody>
              <a:bodyPr/>
              <a:lstStyle/>
              <a:p>
                <a:r>
                  <a:rPr lang="en-US">
                    <a:noFill/>
                  </a:rPr>
                  <a:t> </a:t>
                </a:r>
              </a:p>
            </p:txBody>
          </p:sp>
        </mc:Fallback>
      </mc:AlternateContent>
    </p:spTree>
    <p:extLst>
      <p:ext uri="{BB962C8B-B14F-4D97-AF65-F5344CB8AC3E}">
        <p14:creationId xmlns:p14="http://schemas.microsoft.com/office/powerpoint/2010/main" val="383723840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3"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9959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BFFD56-E358-5B24-EF39-59367CE37BFA}"/>
              </a:ext>
            </a:extLst>
          </p:cNvPr>
          <p:cNvSpPr/>
          <p:nvPr/>
        </p:nvSpPr>
        <p:spPr>
          <a:xfrm>
            <a:off x="1037326" y="3505200"/>
            <a:ext cx="1637620" cy="917576"/>
          </a:xfrm>
          <a:prstGeom prst="roundRect">
            <a:avLst>
              <a:gd name="adj" fmla="val 10439"/>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Quantum Selection</a:t>
            </a:r>
          </a:p>
        </p:txBody>
      </p:sp>
      <p:sp>
        <p:nvSpPr>
          <p:cNvPr id="6" name="Rectangle: Rounded Corners 5">
            <a:extLst>
              <a:ext uri="{FF2B5EF4-FFF2-40B4-BE49-F238E27FC236}">
                <a16:creationId xmlns:a16="http://schemas.microsoft.com/office/drawing/2014/main" id="{FB8437A7-78AA-A740-D142-54C301BEBD9D}"/>
              </a:ext>
            </a:extLst>
          </p:cNvPr>
          <p:cNvSpPr/>
          <p:nvPr/>
        </p:nvSpPr>
        <p:spPr>
          <a:xfrm>
            <a:off x="1057664" y="2587624"/>
            <a:ext cx="1263014" cy="948678"/>
          </a:xfrm>
          <a:prstGeom prst="roundRect">
            <a:avLst>
              <a:gd name="adj" fmla="val 125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Complexity</a:t>
            </a:r>
          </a:p>
        </p:txBody>
      </p:sp>
      <p:sp>
        <p:nvSpPr>
          <p:cNvPr id="7" name="Rectangle: Rounded Corners 6">
            <a:extLst>
              <a:ext uri="{FF2B5EF4-FFF2-40B4-BE49-F238E27FC236}">
                <a16:creationId xmlns:a16="http://schemas.microsoft.com/office/drawing/2014/main" id="{88F6ED91-C011-F095-F3D1-66763BD239D0}"/>
              </a:ext>
            </a:extLst>
          </p:cNvPr>
          <p:cNvSpPr/>
          <p:nvPr/>
        </p:nvSpPr>
        <p:spPr>
          <a:xfrm>
            <a:off x="1076326" y="4422775"/>
            <a:ext cx="1263014" cy="917576"/>
          </a:xfrm>
          <a:prstGeom prst="roundRect">
            <a:avLst>
              <a:gd name="adj" fmla="val 94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Complexity</a:t>
            </a:r>
          </a:p>
        </p:txBody>
      </p:sp>
      <p:sp>
        <p:nvSpPr>
          <p:cNvPr id="8" name="TextBox 7">
            <a:extLst>
              <a:ext uri="{FF2B5EF4-FFF2-40B4-BE49-F238E27FC236}">
                <a16:creationId xmlns:a16="http://schemas.microsoft.com/office/drawing/2014/main" id="{A23A64A9-5F0E-F220-F647-9FFA243863BC}"/>
              </a:ext>
            </a:extLst>
          </p:cNvPr>
          <p:cNvSpPr txBox="1"/>
          <p:nvPr/>
        </p:nvSpPr>
        <p:spPr>
          <a:xfrm>
            <a:off x="299213" y="1921086"/>
            <a:ext cx="482824" cy="415498"/>
          </a:xfrm>
          <a:prstGeom prst="rect">
            <a:avLst/>
          </a:prstGeom>
          <a:noFill/>
        </p:spPr>
        <p:txBody>
          <a:bodyPr wrap="none" rtlCol="0" anchor="ctr">
            <a:spAutoFit/>
          </a:bodyPr>
          <a:lstStyle/>
          <a:p>
            <a:pPr algn="r"/>
            <a:r>
              <a:rPr lang="en-US" sz="2100" b="1" dirty="0">
                <a:solidFill>
                  <a:schemeClr val="bg2">
                    <a:lumMod val="50000"/>
                  </a:schemeClr>
                </a:solidFill>
              </a:rPr>
              <a:t>01</a:t>
            </a:r>
          </a:p>
        </p:txBody>
      </p:sp>
      <p:sp>
        <p:nvSpPr>
          <p:cNvPr id="9" name="TextBox 8">
            <a:extLst>
              <a:ext uri="{FF2B5EF4-FFF2-40B4-BE49-F238E27FC236}">
                <a16:creationId xmlns:a16="http://schemas.microsoft.com/office/drawing/2014/main" id="{49E0DFF9-CD60-E459-B168-094CA967EEBF}"/>
              </a:ext>
            </a:extLst>
          </p:cNvPr>
          <p:cNvSpPr txBox="1"/>
          <p:nvPr/>
        </p:nvSpPr>
        <p:spPr>
          <a:xfrm>
            <a:off x="383769" y="2843553"/>
            <a:ext cx="418704" cy="369332"/>
          </a:xfrm>
          <a:prstGeom prst="rect">
            <a:avLst/>
          </a:prstGeom>
          <a:noFill/>
        </p:spPr>
        <p:txBody>
          <a:bodyPr wrap="none" rtlCol="0" anchor="ctr">
            <a:spAutoFit/>
          </a:bodyPr>
          <a:lstStyle/>
          <a:p>
            <a:pPr algn="r"/>
            <a:r>
              <a:rPr lang="en-US" dirty="0">
                <a:solidFill>
                  <a:schemeClr val="bg2">
                    <a:lumMod val="90000"/>
                  </a:schemeClr>
                </a:solidFill>
              </a:rPr>
              <a:t>02</a:t>
            </a:r>
          </a:p>
        </p:txBody>
      </p:sp>
      <p:sp>
        <p:nvSpPr>
          <p:cNvPr id="10" name="TextBox 9">
            <a:extLst>
              <a:ext uri="{FF2B5EF4-FFF2-40B4-BE49-F238E27FC236}">
                <a16:creationId xmlns:a16="http://schemas.microsoft.com/office/drawing/2014/main" id="{4057A954-C411-FB98-4848-0A2265C4AAEB}"/>
              </a:ext>
            </a:extLst>
          </p:cNvPr>
          <p:cNvSpPr txBox="1"/>
          <p:nvPr/>
        </p:nvSpPr>
        <p:spPr>
          <a:xfrm>
            <a:off x="254328" y="3733150"/>
            <a:ext cx="527709" cy="461665"/>
          </a:xfrm>
          <a:prstGeom prst="rect">
            <a:avLst/>
          </a:prstGeom>
          <a:noFill/>
        </p:spPr>
        <p:txBody>
          <a:bodyPr wrap="none" rtlCol="0" anchor="ctr">
            <a:spAutoFit/>
          </a:bodyPr>
          <a:lstStyle/>
          <a:p>
            <a:pPr algn="r"/>
            <a:r>
              <a:rPr lang="en-US" dirty="0">
                <a:solidFill>
                  <a:schemeClr val="bg2">
                    <a:lumMod val="90000"/>
                  </a:schemeClr>
                </a:solidFill>
              </a:rPr>
              <a:t>03</a:t>
            </a:r>
          </a:p>
        </p:txBody>
      </p:sp>
      <p:sp>
        <p:nvSpPr>
          <p:cNvPr id="11" name="TextBox 10">
            <a:extLst>
              <a:ext uri="{FF2B5EF4-FFF2-40B4-BE49-F238E27FC236}">
                <a16:creationId xmlns:a16="http://schemas.microsoft.com/office/drawing/2014/main" id="{F6FAE830-B62A-5A2D-3AF5-111564CBCDE8}"/>
              </a:ext>
            </a:extLst>
          </p:cNvPr>
          <p:cNvSpPr txBox="1"/>
          <p:nvPr/>
        </p:nvSpPr>
        <p:spPr>
          <a:xfrm>
            <a:off x="359276" y="4628485"/>
            <a:ext cx="418704" cy="369332"/>
          </a:xfrm>
          <a:prstGeom prst="rect">
            <a:avLst/>
          </a:prstGeom>
          <a:noFill/>
        </p:spPr>
        <p:txBody>
          <a:bodyPr wrap="none" rtlCol="0" anchor="ctr">
            <a:spAutoFit/>
          </a:bodyPr>
          <a:lstStyle/>
          <a:p>
            <a:pPr algn="r"/>
            <a:r>
              <a:rPr lang="en-US" dirty="0">
                <a:solidFill>
                  <a:schemeClr val="bg2">
                    <a:lumMod val="90000"/>
                  </a:schemeClr>
                </a:solidFill>
              </a:rPr>
              <a:t>04</a:t>
            </a:r>
          </a:p>
        </p:txBody>
      </p:sp>
      <p:grpSp>
        <p:nvGrpSpPr>
          <p:cNvPr id="13" name="Group 12">
            <a:extLst>
              <a:ext uri="{FF2B5EF4-FFF2-40B4-BE49-F238E27FC236}">
                <a16:creationId xmlns:a16="http://schemas.microsoft.com/office/drawing/2014/main" id="{104A52DC-F798-B116-44EC-FB42529EBC91}"/>
              </a:ext>
            </a:extLst>
          </p:cNvPr>
          <p:cNvGrpSpPr/>
          <p:nvPr/>
        </p:nvGrpSpPr>
        <p:grpSpPr>
          <a:xfrm>
            <a:off x="2270127" y="1670051"/>
            <a:ext cx="6520070" cy="3670300"/>
            <a:chOff x="3026835" y="982134"/>
            <a:chExt cx="8693427" cy="4893733"/>
          </a:xfrm>
          <a:solidFill>
            <a:schemeClr val="accent6"/>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DF0B846C-B768-98B8-0931-F1C933993050}"/>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5F39A7FE-9A5E-414A-86E1-CB879CBF7D5B}"/>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6" name="Rectangle: Rounded Corners 15">
            <a:extLst>
              <a:ext uri="{FF2B5EF4-FFF2-40B4-BE49-F238E27FC236}">
                <a16:creationId xmlns:a16="http://schemas.microsoft.com/office/drawing/2014/main" id="{A91B06F6-F88E-C21B-470D-67F3BB18FA8C}"/>
              </a:ext>
            </a:extLst>
          </p:cNvPr>
          <p:cNvSpPr/>
          <p:nvPr/>
        </p:nvSpPr>
        <p:spPr>
          <a:xfrm>
            <a:off x="799906" y="1669050"/>
            <a:ext cx="1697318" cy="917576"/>
          </a:xfrm>
          <a:prstGeom prst="roundRect">
            <a:avLst>
              <a:gd name="adj" fmla="val 1147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600" b="1" dirty="0">
                <a:solidFill>
                  <a:srgbClr val="000000"/>
                </a:solidFill>
                <a:latin typeface="TimesNewRomanPSMT"/>
              </a:rPr>
              <a:t>Quantum Initialization</a:t>
            </a:r>
          </a:p>
        </p:txBody>
      </p:sp>
      <p:sp>
        <p:nvSpPr>
          <p:cNvPr id="17" name="Rectangle 16">
            <a:extLst>
              <a:ext uri="{FF2B5EF4-FFF2-40B4-BE49-F238E27FC236}">
                <a16:creationId xmlns:a16="http://schemas.microsoft.com/office/drawing/2014/main" id="{7EAA17A3-F9C9-EB42-81F9-FC6309FC5009}"/>
              </a:ext>
            </a:extLst>
          </p:cNvPr>
          <p:cNvSpPr/>
          <p:nvPr/>
        </p:nvSpPr>
        <p:spPr>
          <a:xfrm>
            <a:off x="3191276" y="2102824"/>
            <a:ext cx="4730413" cy="31282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C0C87B05-408F-B0FE-E330-C436B9698E9E}"/>
              </a:ext>
            </a:extLst>
          </p:cNvPr>
          <p:cNvGrpSpPr/>
          <p:nvPr/>
        </p:nvGrpSpPr>
        <p:grpSpPr>
          <a:xfrm>
            <a:off x="3333813" y="2118967"/>
            <a:ext cx="4587876" cy="2897282"/>
            <a:chOff x="332936" y="2771789"/>
            <a:chExt cx="2926080" cy="3477409"/>
          </a:xfrm>
        </p:grpSpPr>
        <p:sp>
          <p:nvSpPr>
            <p:cNvPr id="19" name="TextBox 18">
              <a:extLst>
                <a:ext uri="{FF2B5EF4-FFF2-40B4-BE49-F238E27FC236}">
                  <a16:creationId xmlns:a16="http://schemas.microsoft.com/office/drawing/2014/main" id="{DEFEE7E7-D967-F29B-870C-209633CFF361}"/>
                </a:ext>
              </a:extLst>
            </p:cNvPr>
            <p:cNvSpPr txBox="1"/>
            <p:nvPr/>
          </p:nvSpPr>
          <p:spPr>
            <a:xfrm>
              <a:off x="332936" y="2771789"/>
              <a:ext cx="2926080" cy="609514"/>
            </a:xfrm>
            <a:prstGeom prst="rect">
              <a:avLst/>
            </a:prstGeom>
            <a:noFill/>
          </p:spPr>
          <p:txBody>
            <a:bodyPr wrap="square" lIns="0" rIns="0" rtlCol="0" anchor="b">
              <a:spAutoFit/>
            </a:bodyPr>
            <a:lstStyle/>
            <a:p>
              <a:pPr algn="ctr"/>
              <a:r>
                <a:rPr lang="en-US" sz="2700" b="1" noProof="1"/>
                <a:t>Quantum Inititalization</a:t>
              </a:r>
            </a:p>
          </p:txBody>
        </p:sp>
        <p:sp>
          <p:nvSpPr>
            <p:cNvPr id="20" name="TextBox 19">
              <a:extLst>
                <a:ext uri="{FF2B5EF4-FFF2-40B4-BE49-F238E27FC236}">
                  <a16:creationId xmlns:a16="http://schemas.microsoft.com/office/drawing/2014/main" id="{68F2683D-4F4B-C39B-A430-AF6F164C9E8D}"/>
                </a:ext>
              </a:extLst>
            </p:cNvPr>
            <p:cNvSpPr txBox="1"/>
            <p:nvPr/>
          </p:nvSpPr>
          <p:spPr>
            <a:xfrm>
              <a:off x="332936" y="3478674"/>
              <a:ext cx="2926080" cy="2770524"/>
            </a:xfrm>
            <a:prstGeom prst="rect">
              <a:avLst/>
            </a:prstGeom>
            <a:noFill/>
          </p:spPr>
          <p:txBody>
            <a:bodyPr wrap="square" lIns="0" rIns="0" rtlCol="0" anchor="t">
              <a:spAutoFit/>
            </a:bodyPr>
            <a:lstStyle/>
            <a:p>
              <a:r>
                <a:rPr lang="en-US" sz="1800" b="0" i="0" dirty="0">
                  <a:solidFill>
                    <a:srgbClr val="000000"/>
                  </a:solidFill>
                  <a:effectLst/>
                  <a:latin typeface="+mn-lt"/>
                </a:rPr>
                <a:t>The complexity of initialization is influenced by dividing the search space into S regions. This approach improves optimization by focusing resources on promising parts of the problem. QEVSA is utilized within each region to construct the initial population, leading to potential optimal or near-optimal solutions.</a:t>
              </a:r>
              <a:endParaRPr lang="zh-CN" altLang="en-US" sz="1600" b="1" dirty="0">
                <a:solidFill>
                  <a:srgbClr val="000000"/>
                </a:solidFill>
                <a:latin typeface="+mn-lt"/>
              </a:endParaRPr>
            </a:p>
          </p:txBody>
        </p:sp>
      </p:grpSp>
      <p:grpSp>
        <p:nvGrpSpPr>
          <p:cNvPr id="21" name="Graphic 24" descr="Rocket">
            <a:extLst>
              <a:ext uri="{FF2B5EF4-FFF2-40B4-BE49-F238E27FC236}">
                <a16:creationId xmlns:a16="http://schemas.microsoft.com/office/drawing/2014/main" id="{829FF35D-AE5F-6B4B-CEEC-03AFF0645971}"/>
              </a:ext>
            </a:extLst>
          </p:cNvPr>
          <p:cNvGrpSpPr/>
          <p:nvPr/>
        </p:nvGrpSpPr>
        <p:grpSpPr>
          <a:xfrm>
            <a:off x="2468077" y="2084163"/>
            <a:ext cx="684809" cy="684809"/>
            <a:chOff x="3290769" y="1635883"/>
            <a:chExt cx="913079" cy="913079"/>
          </a:xfrm>
        </p:grpSpPr>
        <p:sp>
          <p:nvSpPr>
            <p:cNvPr id="22" name="Freeform: Shape 21">
              <a:extLst>
                <a:ext uri="{FF2B5EF4-FFF2-40B4-BE49-F238E27FC236}">
                  <a16:creationId xmlns:a16="http://schemas.microsoft.com/office/drawing/2014/main" id="{0BB21E4D-45DF-EE75-8235-D903DB2FADE7}"/>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953B705E-4C48-84C6-5CBE-5E7866129A45}"/>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70BAC85B-96C5-1094-F647-2464FFBB5D47}"/>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17FF673B-F342-F262-844F-CD504477D119}"/>
                </a:ext>
              </a:extLst>
            </p:cNvPr>
            <p:cNvSpPr/>
            <p:nvPr/>
          </p:nvSpPr>
          <p:spPr>
            <a:xfrm>
              <a:off x="3566594" y="1753822"/>
              <a:ext cx="511704" cy="510753"/>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 name="Freeform: Shape 25">
              <a:extLst>
                <a:ext uri="{FF2B5EF4-FFF2-40B4-BE49-F238E27FC236}">
                  <a16:creationId xmlns:a16="http://schemas.microsoft.com/office/drawing/2014/main" id="{6F2E4156-2670-898C-E536-F935329A65C1}"/>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Tree>
    <p:extLst>
      <p:ext uri="{BB962C8B-B14F-4D97-AF65-F5344CB8AC3E}">
        <p14:creationId xmlns:p14="http://schemas.microsoft.com/office/powerpoint/2010/main" val="177340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23" name="Oval 222">
            <a:extLst>
              <a:ext uri="{FF2B5EF4-FFF2-40B4-BE49-F238E27FC236}">
                <a16:creationId xmlns:a16="http://schemas.microsoft.com/office/drawing/2014/main" id="{2851075E-4D42-8369-6D03-10D888681124}"/>
              </a:ext>
            </a:extLst>
          </p:cNvPr>
          <p:cNvSpPr/>
          <p:nvPr/>
        </p:nvSpPr>
        <p:spPr>
          <a:xfrm>
            <a:off x="3885591" y="1085905"/>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24" name="Oval 223">
            <a:extLst>
              <a:ext uri="{FF2B5EF4-FFF2-40B4-BE49-F238E27FC236}">
                <a16:creationId xmlns:a16="http://schemas.microsoft.com/office/drawing/2014/main" id="{796517C3-462B-B97A-1C08-C3D9563C2B1C}"/>
              </a:ext>
            </a:extLst>
          </p:cNvPr>
          <p:cNvSpPr/>
          <p:nvPr/>
        </p:nvSpPr>
        <p:spPr>
          <a:xfrm>
            <a:off x="3885591" y="2569091"/>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25" name="Oval 224">
            <a:extLst>
              <a:ext uri="{FF2B5EF4-FFF2-40B4-BE49-F238E27FC236}">
                <a16:creationId xmlns:a16="http://schemas.microsoft.com/office/drawing/2014/main" id="{15CCA900-7A65-A409-285A-358073EC9E9E}"/>
              </a:ext>
            </a:extLst>
          </p:cNvPr>
          <p:cNvSpPr/>
          <p:nvPr/>
        </p:nvSpPr>
        <p:spPr>
          <a:xfrm>
            <a:off x="3885591" y="1833025"/>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26" name="Oval 225">
            <a:extLst>
              <a:ext uri="{FF2B5EF4-FFF2-40B4-BE49-F238E27FC236}">
                <a16:creationId xmlns:a16="http://schemas.microsoft.com/office/drawing/2014/main" id="{C5777059-1772-64A5-2415-7AD47664DBB4}"/>
              </a:ext>
            </a:extLst>
          </p:cNvPr>
          <p:cNvSpPr/>
          <p:nvPr/>
        </p:nvSpPr>
        <p:spPr>
          <a:xfrm>
            <a:off x="3885591" y="3358174"/>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pic>
        <p:nvPicPr>
          <p:cNvPr id="227" name="图片 8">
            <a:extLst>
              <a:ext uri="{FF2B5EF4-FFF2-40B4-BE49-F238E27FC236}">
                <a16:creationId xmlns:a16="http://schemas.microsoft.com/office/drawing/2014/main" id="{4DBD47E5-FE7C-A620-5667-DCE191F786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728" y="1185974"/>
            <a:ext cx="3158208" cy="3819845"/>
          </a:xfrm>
          <a:prstGeom prst="rect">
            <a:avLst/>
          </a:prstGeom>
        </p:spPr>
      </p:pic>
      <p:sp>
        <p:nvSpPr>
          <p:cNvPr id="228" name="文本框 9">
            <a:extLst>
              <a:ext uri="{FF2B5EF4-FFF2-40B4-BE49-F238E27FC236}">
                <a16:creationId xmlns:a16="http://schemas.microsoft.com/office/drawing/2014/main" id="{7E11F2C2-42F4-FA8C-EE9A-3A5CD5A47CB5}"/>
              </a:ext>
            </a:extLst>
          </p:cNvPr>
          <p:cNvSpPr txBox="1"/>
          <p:nvPr/>
        </p:nvSpPr>
        <p:spPr>
          <a:xfrm>
            <a:off x="3885591" y="1119714"/>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01</a:t>
            </a:r>
          </a:p>
        </p:txBody>
      </p:sp>
      <p:sp>
        <p:nvSpPr>
          <p:cNvPr id="229" name="文本框 56">
            <a:extLst>
              <a:ext uri="{FF2B5EF4-FFF2-40B4-BE49-F238E27FC236}">
                <a16:creationId xmlns:a16="http://schemas.microsoft.com/office/drawing/2014/main" id="{78FB97FD-0F48-D634-2DD7-FAB485B20BC9}"/>
              </a:ext>
            </a:extLst>
          </p:cNvPr>
          <p:cNvSpPr txBox="1"/>
          <p:nvPr/>
        </p:nvSpPr>
        <p:spPr>
          <a:xfrm>
            <a:off x="3885591" y="1833808"/>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02</a:t>
            </a:r>
          </a:p>
        </p:txBody>
      </p:sp>
      <p:sp>
        <p:nvSpPr>
          <p:cNvPr id="230" name="文本框 57">
            <a:extLst>
              <a:ext uri="{FF2B5EF4-FFF2-40B4-BE49-F238E27FC236}">
                <a16:creationId xmlns:a16="http://schemas.microsoft.com/office/drawing/2014/main" id="{A63993B0-C9A2-486B-AB72-AB0CD1097DAB}"/>
              </a:ext>
            </a:extLst>
          </p:cNvPr>
          <p:cNvSpPr txBox="1"/>
          <p:nvPr/>
        </p:nvSpPr>
        <p:spPr>
          <a:xfrm>
            <a:off x="3885591" y="2544939"/>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03</a:t>
            </a:r>
          </a:p>
        </p:txBody>
      </p:sp>
      <p:sp>
        <p:nvSpPr>
          <p:cNvPr id="231" name="文本框 58">
            <a:extLst>
              <a:ext uri="{FF2B5EF4-FFF2-40B4-BE49-F238E27FC236}">
                <a16:creationId xmlns:a16="http://schemas.microsoft.com/office/drawing/2014/main" id="{A9B52270-DBE0-8D8B-6758-518786894826}"/>
              </a:ext>
            </a:extLst>
          </p:cNvPr>
          <p:cNvSpPr txBox="1"/>
          <p:nvPr/>
        </p:nvSpPr>
        <p:spPr>
          <a:xfrm>
            <a:off x="3885591" y="3406456"/>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04</a:t>
            </a:r>
          </a:p>
        </p:txBody>
      </p:sp>
      <p:sp>
        <p:nvSpPr>
          <p:cNvPr id="232" name="文本框 10">
            <a:extLst>
              <a:ext uri="{FF2B5EF4-FFF2-40B4-BE49-F238E27FC236}">
                <a16:creationId xmlns:a16="http://schemas.microsoft.com/office/drawing/2014/main" id="{6886D671-917E-753C-64C3-4C763CB42304}"/>
              </a:ext>
            </a:extLst>
          </p:cNvPr>
          <p:cNvSpPr txBox="1"/>
          <p:nvPr/>
        </p:nvSpPr>
        <p:spPr>
          <a:xfrm>
            <a:off x="4689941" y="1156118"/>
            <a:ext cx="4114165" cy="460375"/>
          </a:xfrm>
          <a:prstGeom prst="rect">
            <a:avLst/>
          </a:prstGeom>
          <a:noFill/>
        </p:spPr>
        <p:txBody>
          <a:bodyPr wrap="square" rtlCol="0">
            <a:spAutoFit/>
          </a:bodyPr>
          <a:lstStyle/>
          <a:p>
            <a:pPr algn="l"/>
            <a:r>
              <a:rPr lang="en-US" altLang="zh-CN" dirty="0">
                <a:solidFill>
                  <a:srgbClr val="C00000"/>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Introduction</a:t>
            </a:r>
            <a:endParaRPr lang="zh-CN" altLang="en-US" sz="2400" dirty="0">
              <a:solidFill>
                <a:srgbClr val="C00000"/>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33" name="文本框 59">
            <a:extLst>
              <a:ext uri="{FF2B5EF4-FFF2-40B4-BE49-F238E27FC236}">
                <a16:creationId xmlns:a16="http://schemas.microsoft.com/office/drawing/2014/main" id="{B45FF8FF-1890-2D37-2727-8C03F5E72B4C}"/>
              </a:ext>
            </a:extLst>
          </p:cNvPr>
          <p:cNvSpPr txBox="1"/>
          <p:nvPr/>
        </p:nvSpPr>
        <p:spPr>
          <a:xfrm>
            <a:off x="4689941" y="1927557"/>
            <a:ext cx="1798890" cy="461665"/>
          </a:xfrm>
          <a:prstGeom prst="rect">
            <a:avLst/>
          </a:prstGeom>
          <a:noFill/>
        </p:spPr>
        <p:txBody>
          <a:bodyPr wrap="none" rtlCol="0">
            <a:spAutoFit/>
          </a:bodyPr>
          <a:lstStyle/>
          <a:p>
            <a:pPr algn="l"/>
            <a:r>
              <a:rPr lang="en-US" altLang="zh-CN" sz="2400" dirty="0">
                <a:solidFill>
                  <a:srgbClr val="2F5597"/>
                </a:solidFill>
                <a:uFillTx/>
                <a:latin typeface="Montserrat SemiBold" panose="00000700000000000000" charset="0"/>
                <a:ea typeface="字魂52号-阿开漫画体" panose="00000500000000000000" pitchFamily="2" charset="-122"/>
                <a:cs typeface="Montserrat SemiBold" panose="00000700000000000000" charset="0"/>
                <a:sym typeface="+mn-ea"/>
              </a:rPr>
              <a:t>Algorithm</a:t>
            </a:r>
            <a:endParaRPr lang="zh-CN" altLang="en-US" sz="2400" spc="600"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方正黑体简体" panose="02000000000000000000" pitchFamily="65" charset="-122"/>
            </a:endParaRPr>
          </a:p>
        </p:txBody>
      </p:sp>
      <p:sp>
        <p:nvSpPr>
          <p:cNvPr id="234" name="文本框 60">
            <a:extLst>
              <a:ext uri="{FF2B5EF4-FFF2-40B4-BE49-F238E27FC236}">
                <a16:creationId xmlns:a16="http://schemas.microsoft.com/office/drawing/2014/main" id="{5BD196C0-0C20-E5AE-1C62-8779747BF194}"/>
              </a:ext>
            </a:extLst>
          </p:cNvPr>
          <p:cNvSpPr txBox="1"/>
          <p:nvPr/>
        </p:nvSpPr>
        <p:spPr>
          <a:xfrm>
            <a:off x="4689941" y="2634232"/>
            <a:ext cx="1154483" cy="461665"/>
          </a:xfrm>
          <a:prstGeom prst="rect">
            <a:avLst/>
          </a:prstGeom>
          <a:noFill/>
        </p:spPr>
        <p:txBody>
          <a:bodyPr wrap="none" rtlCol="0">
            <a:spAutoFit/>
          </a:bodyPr>
          <a:lstStyle/>
          <a:p>
            <a:pPr algn="l"/>
            <a:r>
              <a:rPr lang="en-US" altLang="zh-CN"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rPr>
              <a:t>UQGA</a:t>
            </a:r>
            <a:endParaRPr lang="zh-CN" altLang="en-US"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endParaRPr>
          </a:p>
        </p:txBody>
      </p:sp>
      <p:sp>
        <p:nvSpPr>
          <p:cNvPr id="235" name="文本框 61">
            <a:extLst>
              <a:ext uri="{FF2B5EF4-FFF2-40B4-BE49-F238E27FC236}">
                <a16:creationId xmlns:a16="http://schemas.microsoft.com/office/drawing/2014/main" id="{812715A7-1395-3AB2-1753-B61B45C38160}"/>
              </a:ext>
            </a:extLst>
          </p:cNvPr>
          <p:cNvSpPr txBox="1"/>
          <p:nvPr/>
        </p:nvSpPr>
        <p:spPr>
          <a:xfrm>
            <a:off x="4689941" y="3406456"/>
            <a:ext cx="4455160" cy="460375"/>
          </a:xfrm>
          <a:prstGeom prst="rect">
            <a:avLst/>
          </a:prstGeom>
          <a:noFill/>
        </p:spPr>
        <p:txBody>
          <a:bodyPr wrap="square" rtlCol="0">
            <a:spAutoFit/>
          </a:bodyPr>
          <a:lstStyle/>
          <a:p>
            <a:r>
              <a:rPr lang="en-US" altLang="zh-CN"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mn-ea"/>
              </a:rPr>
              <a:t>MIMO Model</a:t>
            </a:r>
            <a:endParaRPr lang="zh-CN" altLang="en-US" sz="2400" dirty="0">
              <a:solidFill>
                <a:srgbClr val="2F5597"/>
              </a:solidFill>
              <a:uFillTx/>
              <a:latin typeface="Montserrat SemiBold" panose="00000700000000000000" charset="0"/>
              <a:ea typeface="字魂52号-阿开漫画体" panose="00000500000000000000" pitchFamily="2" charset="-122"/>
              <a:cs typeface="Montserrat SemiBold" panose="00000700000000000000" charset="0"/>
              <a:sym typeface="+mn-ea"/>
            </a:endParaRPr>
          </a:p>
        </p:txBody>
      </p:sp>
      <p:sp>
        <p:nvSpPr>
          <p:cNvPr id="236" name="文本框 4">
            <a:extLst>
              <a:ext uri="{FF2B5EF4-FFF2-40B4-BE49-F238E27FC236}">
                <a16:creationId xmlns:a16="http://schemas.microsoft.com/office/drawing/2014/main" id="{5E6FEC5B-B0FE-576F-E99D-BE2137965A79}"/>
              </a:ext>
            </a:extLst>
          </p:cNvPr>
          <p:cNvSpPr txBox="1"/>
          <p:nvPr/>
        </p:nvSpPr>
        <p:spPr>
          <a:xfrm>
            <a:off x="6531353" y="182966"/>
            <a:ext cx="2343150" cy="6451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accent2">
                    <a:lumMod val="75000"/>
                  </a:schemeClr>
                </a:solidFill>
                <a:effectLst/>
                <a:uLnTx/>
                <a:uFillTx/>
                <a:latin typeface="Montserrat SemiBold" panose="00000700000000000000" charset="0"/>
                <a:ea typeface="字魂36号-正文宋楷" panose="00000500000000000000" charset="-122"/>
                <a:cs typeface="Montserrat SemiBold" panose="00000700000000000000" charset="0"/>
                <a:sym typeface="字魂36号-正文宋楷" panose="00000500000000000000" charset="-122"/>
              </a:rPr>
              <a:t>Contents</a:t>
            </a:r>
          </a:p>
        </p:txBody>
      </p:sp>
      <p:sp>
        <p:nvSpPr>
          <p:cNvPr id="237" name="Oval 236">
            <a:extLst>
              <a:ext uri="{FF2B5EF4-FFF2-40B4-BE49-F238E27FC236}">
                <a16:creationId xmlns:a16="http://schemas.microsoft.com/office/drawing/2014/main" id="{8BCC7835-2FE5-6681-93F5-8A47FF07F336}"/>
              </a:ext>
            </a:extLst>
          </p:cNvPr>
          <p:cNvSpPr/>
          <p:nvPr/>
        </p:nvSpPr>
        <p:spPr>
          <a:xfrm>
            <a:off x="3885591" y="4130792"/>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38" name="Oval 237">
            <a:extLst>
              <a:ext uri="{FF2B5EF4-FFF2-40B4-BE49-F238E27FC236}">
                <a16:creationId xmlns:a16="http://schemas.microsoft.com/office/drawing/2014/main" id="{CC98DB50-532D-6377-5D91-69E64F16D010}"/>
              </a:ext>
            </a:extLst>
          </p:cNvPr>
          <p:cNvSpPr/>
          <p:nvPr/>
        </p:nvSpPr>
        <p:spPr>
          <a:xfrm>
            <a:off x="3885591" y="5632638"/>
            <a:ext cx="715893" cy="715893"/>
          </a:xfrm>
          <a:prstGeom prst="ellipse">
            <a:avLst/>
          </a:prstGeom>
          <a:solidFill>
            <a:srgbClr val="9107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39" name="Oval 238">
            <a:extLst>
              <a:ext uri="{FF2B5EF4-FFF2-40B4-BE49-F238E27FC236}">
                <a16:creationId xmlns:a16="http://schemas.microsoft.com/office/drawing/2014/main" id="{94715937-9221-4EBE-C70B-57357DD5B012}"/>
              </a:ext>
            </a:extLst>
          </p:cNvPr>
          <p:cNvSpPr/>
          <p:nvPr/>
        </p:nvSpPr>
        <p:spPr>
          <a:xfrm>
            <a:off x="3885591" y="4887243"/>
            <a:ext cx="715893" cy="715893"/>
          </a:xfrm>
          <a:prstGeom prst="ellipse">
            <a:avLst/>
          </a:prstGeom>
          <a:solidFill>
            <a:srgbClr val="2F55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8565" rtl="1"/>
            <a:endParaRPr lang="ar-SA" sz="2400">
              <a:solidFill>
                <a:srgbClr val="FFFFFF"/>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41" name="文本框 9">
            <a:extLst>
              <a:ext uri="{FF2B5EF4-FFF2-40B4-BE49-F238E27FC236}">
                <a16:creationId xmlns:a16="http://schemas.microsoft.com/office/drawing/2014/main" id="{25921857-455E-9028-1C10-9452F8D65A93}"/>
              </a:ext>
            </a:extLst>
          </p:cNvPr>
          <p:cNvSpPr txBox="1"/>
          <p:nvPr/>
        </p:nvSpPr>
        <p:spPr>
          <a:xfrm>
            <a:off x="3885591" y="4164601"/>
            <a:ext cx="764953"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05</a:t>
            </a:r>
          </a:p>
        </p:txBody>
      </p:sp>
      <p:sp>
        <p:nvSpPr>
          <p:cNvPr id="242" name="文本框 56">
            <a:extLst>
              <a:ext uri="{FF2B5EF4-FFF2-40B4-BE49-F238E27FC236}">
                <a16:creationId xmlns:a16="http://schemas.microsoft.com/office/drawing/2014/main" id="{238BABBB-9D5D-E840-CA30-97D46BED840C}"/>
              </a:ext>
            </a:extLst>
          </p:cNvPr>
          <p:cNvSpPr txBox="1"/>
          <p:nvPr/>
        </p:nvSpPr>
        <p:spPr>
          <a:xfrm>
            <a:off x="3885591" y="4888026"/>
            <a:ext cx="785793"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06</a:t>
            </a:r>
          </a:p>
        </p:txBody>
      </p:sp>
      <p:sp>
        <p:nvSpPr>
          <p:cNvPr id="243" name="文本框 57">
            <a:extLst>
              <a:ext uri="{FF2B5EF4-FFF2-40B4-BE49-F238E27FC236}">
                <a16:creationId xmlns:a16="http://schemas.microsoft.com/office/drawing/2014/main" id="{DDE54DB2-1B7A-7964-A655-DE79D68FBA84}"/>
              </a:ext>
            </a:extLst>
          </p:cNvPr>
          <p:cNvSpPr txBox="1"/>
          <p:nvPr/>
        </p:nvSpPr>
        <p:spPr>
          <a:xfrm>
            <a:off x="3885591" y="5608486"/>
            <a:ext cx="697627" cy="646331"/>
          </a:xfrm>
          <a:prstGeom prst="rect">
            <a:avLst/>
          </a:prstGeom>
          <a:noFill/>
        </p:spPr>
        <p:txBody>
          <a:bodyPr wrap="none" rtlCol="0">
            <a:spAutoFit/>
          </a:bodyPr>
          <a:lstStyle/>
          <a:p>
            <a:r>
              <a:rPr lang="en-US" altLang="zh-CN" sz="3600" dirty="0">
                <a:solidFill>
                  <a:schemeClr val="tx1">
                    <a:lumMod val="50000"/>
                    <a:lumOff val="50000"/>
                  </a:schemeClr>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03</a:t>
            </a:r>
          </a:p>
        </p:txBody>
      </p:sp>
      <p:sp>
        <p:nvSpPr>
          <p:cNvPr id="245" name="文本框 10">
            <a:extLst>
              <a:ext uri="{FF2B5EF4-FFF2-40B4-BE49-F238E27FC236}">
                <a16:creationId xmlns:a16="http://schemas.microsoft.com/office/drawing/2014/main" id="{5CF1F264-CA00-6EB4-E22B-0F76DC42B293}"/>
              </a:ext>
            </a:extLst>
          </p:cNvPr>
          <p:cNvSpPr txBox="1"/>
          <p:nvPr/>
        </p:nvSpPr>
        <p:spPr>
          <a:xfrm>
            <a:off x="4689941" y="4107943"/>
            <a:ext cx="4114165" cy="460375"/>
          </a:xfrm>
          <a:prstGeom prst="rect">
            <a:avLst/>
          </a:prstGeom>
          <a:noFill/>
        </p:spPr>
        <p:txBody>
          <a:bodyPr wrap="square" rtlCol="0">
            <a:spAutoFit/>
          </a:bodyPr>
          <a:lstStyle/>
          <a:p>
            <a:pPr algn="l"/>
            <a:r>
              <a:rPr lang="en-US" altLang="zh-CN" dirty="0">
                <a:solidFill>
                  <a:srgbClr val="910736"/>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rPr>
              <a:t>Implementation</a:t>
            </a:r>
            <a:endParaRPr lang="zh-CN" altLang="en-US" sz="2400" dirty="0">
              <a:solidFill>
                <a:srgbClr val="910736"/>
              </a:solidFill>
              <a:latin typeface="Montserrat SemiBold" panose="00000700000000000000" charset="0"/>
              <a:ea typeface="方正黑体简体" panose="02000000000000000000" pitchFamily="65" charset="-122"/>
              <a:cs typeface="Montserrat SemiBold" panose="00000700000000000000" charset="0"/>
              <a:sym typeface="方正黑体简体" panose="02000000000000000000" pitchFamily="65" charset="-122"/>
            </a:endParaRPr>
          </a:p>
        </p:txBody>
      </p:sp>
      <p:sp>
        <p:nvSpPr>
          <p:cNvPr id="246" name="文本框 59">
            <a:extLst>
              <a:ext uri="{FF2B5EF4-FFF2-40B4-BE49-F238E27FC236}">
                <a16:creationId xmlns:a16="http://schemas.microsoft.com/office/drawing/2014/main" id="{9FEB9A49-7351-39CA-43D3-A6FE40BA06E0}"/>
              </a:ext>
            </a:extLst>
          </p:cNvPr>
          <p:cNvSpPr txBox="1"/>
          <p:nvPr/>
        </p:nvSpPr>
        <p:spPr>
          <a:xfrm>
            <a:off x="4689941" y="4924736"/>
            <a:ext cx="4469493" cy="461665"/>
          </a:xfrm>
          <a:prstGeom prst="rect">
            <a:avLst/>
          </a:prstGeom>
          <a:noFill/>
        </p:spPr>
        <p:txBody>
          <a:bodyPr wrap="none" rtlCol="0">
            <a:spAutoFit/>
          </a:bodyPr>
          <a:lstStyle/>
          <a:p>
            <a:pPr algn="l"/>
            <a:r>
              <a:rPr lang="en-US" altLang="zh-CN"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mn-ea"/>
              </a:rPr>
              <a:t>Computational Complexity</a:t>
            </a:r>
            <a:endParaRPr lang="zh-CN" altLang="en-US" sz="2400" spc="600" dirty="0">
              <a:solidFill>
                <a:srgbClr val="2F5597"/>
              </a:solidFill>
              <a:latin typeface="Montserrat SemiBold" panose="00000700000000000000" charset="0"/>
              <a:ea typeface="字魂52号-阿开漫画体" panose="00000500000000000000" pitchFamily="2" charset="-122"/>
              <a:cs typeface="Montserrat SemiBold" panose="00000700000000000000" charset="0"/>
              <a:sym typeface="方正黑体简体" panose="02000000000000000000" pitchFamily="65" charset="-122"/>
            </a:endParaRPr>
          </a:p>
        </p:txBody>
      </p:sp>
      <p:sp>
        <p:nvSpPr>
          <p:cNvPr id="247" name="文本框 60">
            <a:extLst>
              <a:ext uri="{FF2B5EF4-FFF2-40B4-BE49-F238E27FC236}">
                <a16:creationId xmlns:a16="http://schemas.microsoft.com/office/drawing/2014/main" id="{103C865C-43C4-69DD-86A6-37AD69214BFF}"/>
              </a:ext>
            </a:extLst>
          </p:cNvPr>
          <p:cNvSpPr txBox="1"/>
          <p:nvPr/>
        </p:nvSpPr>
        <p:spPr>
          <a:xfrm>
            <a:off x="4689941" y="5688450"/>
            <a:ext cx="1154483" cy="461665"/>
          </a:xfrm>
          <a:prstGeom prst="rect">
            <a:avLst/>
          </a:prstGeom>
          <a:noFill/>
        </p:spPr>
        <p:txBody>
          <a:bodyPr wrap="none" rtlCol="0">
            <a:spAutoFit/>
          </a:bodyPr>
          <a:lstStyle/>
          <a:p>
            <a:pPr algn="l"/>
            <a:r>
              <a:rPr lang="en-US" altLang="zh-CN"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rPr>
              <a:t>UQGA</a:t>
            </a:r>
            <a:endParaRPr lang="zh-CN" altLang="en-US" sz="2400" dirty="0">
              <a:solidFill>
                <a:srgbClr val="910736"/>
              </a:solidFill>
              <a:uFillTx/>
              <a:latin typeface="Montserrat SemiBold" panose="00000700000000000000" charset="0"/>
              <a:ea typeface="字魂52号-阿开漫画体" panose="00000500000000000000" pitchFamily="2" charset="-122"/>
              <a:cs typeface="Montserrat SemiBold" panose="00000700000000000000" charset="0"/>
              <a:sym typeface="+mn-ea"/>
            </a:endParaRPr>
          </a:p>
        </p:txBody>
      </p:sp>
    </p:spTree>
    <p:extLst>
      <p:ext uri="{BB962C8B-B14F-4D97-AF65-F5344CB8AC3E}">
        <p14:creationId xmlns:p14="http://schemas.microsoft.com/office/powerpoint/2010/main" val="177444346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2CD1350-D265-F731-0346-DDE67179FF09}"/>
              </a:ext>
            </a:extLst>
          </p:cNvPr>
          <p:cNvSpPr/>
          <p:nvPr/>
        </p:nvSpPr>
        <p:spPr>
          <a:xfrm>
            <a:off x="1076325" y="1670050"/>
            <a:ext cx="1514601" cy="917576"/>
          </a:xfrm>
          <a:prstGeom prst="roundRect">
            <a:avLst>
              <a:gd name="adj" fmla="val 10439"/>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Initialization</a:t>
            </a:r>
          </a:p>
        </p:txBody>
      </p:sp>
      <p:sp>
        <p:nvSpPr>
          <p:cNvPr id="6" name="Rectangle: Rounded Corners 5">
            <a:extLst>
              <a:ext uri="{FF2B5EF4-FFF2-40B4-BE49-F238E27FC236}">
                <a16:creationId xmlns:a16="http://schemas.microsoft.com/office/drawing/2014/main" id="{B0A97CCB-C8D4-F630-74B9-51AA9D2F4021}"/>
              </a:ext>
            </a:extLst>
          </p:cNvPr>
          <p:cNvSpPr/>
          <p:nvPr/>
        </p:nvSpPr>
        <p:spPr>
          <a:xfrm>
            <a:off x="1091261" y="3508358"/>
            <a:ext cx="1406086" cy="917576"/>
          </a:xfrm>
          <a:prstGeom prst="roundRect">
            <a:avLst>
              <a:gd name="adj" fmla="val 12515"/>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Selection</a:t>
            </a:r>
          </a:p>
        </p:txBody>
      </p:sp>
      <p:sp>
        <p:nvSpPr>
          <p:cNvPr id="7" name="Rectangle: Rounded Corners 6">
            <a:extLst>
              <a:ext uri="{FF2B5EF4-FFF2-40B4-BE49-F238E27FC236}">
                <a16:creationId xmlns:a16="http://schemas.microsoft.com/office/drawing/2014/main" id="{8CBD3F0D-736E-8228-D1A5-013FA16293E6}"/>
              </a:ext>
            </a:extLst>
          </p:cNvPr>
          <p:cNvSpPr/>
          <p:nvPr/>
        </p:nvSpPr>
        <p:spPr>
          <a:xfrm>
            <a:off x="1066994" y="4422775"/>
            <a:ext cx="1406085" cy="917576"/>
          </a:xfrm>
          <a:prstGeom prst="roundRect">
            <a:avLst>
              <a:gd name="adj" fmla="val 94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Complexity</a:t>
            </a:r>
          </a:p>
        </p:txBody>
      </p:sp>
      <p:sp>
        <p:nvSpPr>
          <p:cNvPr id="16" name="Rectangle: Rounded Corners 15">
            <a:extLst>
              <a:ext uri="{FF2B5EF4-FFF2-40B4-BE49-F238E27FC236}">
                <a16:creationId xmlns:a16="http://schemas.microsoft.com/office/drawing/2014/main" id="{83BBB9A1-19D0-CE77-19BF-6ECCF801F667}"/>
              </a:ext>
            </a:extLst>
          </p:cNvPr>
          <p:cNvSpPr/>
          <p:nvPr/>
        </p:nvSpPr>
        <p:spPr>
          <a:xfrm>
            <a:off x="809237" y="2588530"/>
            <a:ext cx="1548766" cy="917576"/>
          </a:xfrm>
          <a:prstGeom prst="roundRect">
            <a:avLst>
              <a:gd name="adj" fmla="val 1147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bg1"/>
                </a:solidFill>
              </a:rPr>
              <a:t>Complexity</a:t>
            </a:r>
          </a:p>
        </p:txBody>
      </p:sp>
      <p:grpSp>
        <p:nvGrpSpPr>
          <p:cNvPr id="13" name="Group 12">
            <a:extLst>
              <a:ext uri="{FF2B5EF4-FFF2-40B4-BE49-F238E27FC236}">
                <a16:creationId xmlns:a16="http://schemas.microsoft.com/office/drawing/2014/main" id="{FFD35464-D457-3735-7E11-94DFEF2CF569}"/>
              </a:ext>
            </a:extLst>
          </p:cNvPr>
          <p:cNvGrpSpPr/>
          <p:nvPr/>
        </p:nvGrpSpPr>
        <p:grpSpPr>
          <a:xfrm>
            <a:off x="2270127" y="1660720"/>
            <a:ext cx="6520070" cy="3670300"/>
            <a:chOff x="3026835" y="982134"/>
            <a:chExt cx="8693427" cy="4893733"/>
          </a:xfrm>
          <a:solidFill>
            <a:srgbClr val="000000"/>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2344E853-C436-25A6-2C69-41AD009FBBEE}"/>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Freeform: Shape 14">
              <a:extLst>
                <a:ext uri="{FF2B5EF4-FFF2-40B4-BE49-F238E27FC236}">
                  <a16:creationId xmlns:a16="http://schemas.microsoft.com/office/drawing/2014/main" id="{3639E907-2424-CC02-337B-CD8DDDA5A922}"/>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7" name="Rectangle 16">
            <a:extLst>
              <a:ext uri="{FF2B5EF4-FFF2-40B4-BE49-F238E27FC236}">
                <a16:creationId xmlns:a16="http://schemas.microsoft.com/office/drawing/2014/main" id="{B51837BE-54E2-205F-3379-58093365607A}"/>
              </a:ext>
            </a:extLst>
          </p:cNvPr>
          <p:cNvSpPr/>
          <p:nvPr/>
        </p:nvSpPr>
        <p:spPr>
          <a:xfrm>
            <a:off x="3421507" y="2084162"/>
            <a:ext cx="4908546" cy="291365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CCC51C90-3795-8ACE-A793-EE89FE7F3016}"/>
              </a:ext>
            </a:extLst>
          </p:cNvPr>
          <p:cNvGrpSpPr/>
          <p:nvPr/>
        </p:nvGrpSpPr>
        <p:grpSpPr>
          <a:xfrm>
            <a:off x="3560851" y="1976479"/>
            <a:ext cx="4963275" cy="3155146"/>
            <a:chOff x="235669" y="2412323"/>
            <a:chExt cx="3023347" cy="3153073"/>
          </a:xfrm>
        </p:grpSpPr>
        <p:sp>
          <p:nvSpPr>
            <p:cNvPr id="19" name="TextBox 18">
              <a:extLst>
                <a:ext uri="{FF2B5EF4-FFF2-40B4-BE49-F238E27FC236}">
                  <a16:creationId xmlns:a16="http://schemas.microsoft.com/office/drawing/2014/main" id="{98F559C2-7343-C92F-5FE5-FA3D37A2D047}"/>
                </a:ext>
              </a:extLst>
            </p:cNvPr>
            <p:cNvSpPr txBox="1"/>
            <p:nvPr/>
          </p:nvSpPr>
          <p:spPr>
            <a:xfrm>
              <a:off x="332936" y="2412323"/>
              <a:ext cx="2926080" cy="677108"/>
            </a:xfrm>
            <a:prstGeom prst="rect">
              <a:avLst/>
            </a:prstGeom>
            <a:noFill/>
          </p:spPr>
          <p:txBody>
            <a:bodyPr wrap="square" lIns="0" rIns="0" rtlCol="0" anchor="b">
              <a:spAutoFit/>
            </a:bodyPr>
            <a:lstStyle/>
            <a:p>
              <a:pPr algn="ctr"/>
              <a:r>
                <a:rPr lang="en-US" sz="2700" b="1" noProof="1"/>
                <a:t>Complexity</a:t>
              </a:r>
            </a:p>
          </p:txBody>
        </p:sp>
        <p:sp>
          <p:nvSpPr>
            <p:cNvPr id="20" name="TextBox 19">
              <a:extLst>
                <a:ext uri="{FF2B5EF4-FFF2-40B4-BE49-F238E27FC236}">
                  <a16:creationId xmlns:a16="http://schemas.microsoft.com/office/drawing/2014/main" id="{FD31AD70-9283-A409-0303-85A5BEB5E36C}"/>
                </a:ext>
              </a:extLst>
            </p:cNvPr>
            <p:cNvSpPr txBox="1"/>
            <p:nvPr/>
          </p:nvSpPr>
          <p:spPr>
            <a:xfrm>
              <a:off x="235669" y="3081733"/>
              <a:ext cx="2926080" cy="2483663"/>
            </a:xfrm>
            <a:prstGeom prst="rect">
              <a:avLst/>
            </a:prstGeom>
            <a:noFill/>
          </p:spPr>
          <p:txBody>
            <a:bodyPr wrap="square" lIns="0" rIns="0" rtlCol="0" anchor="t">
              <a:spAutoFit/>
            </a:bodyPr>
            <a:lstStyle/>
            <a:p>
              <a:pPr marL="285750" indent="-285750">
                <a:spcAft>
                  <a:spcPts val="900"/>
                </a:spcAft>
                <a:buFont typeface="Arial" panose="020B0604020202020204" pitchFamily="34" charset="0"/>
                <a:buChar char="•"/>
              </a:pPr>
              <a:r>
                <a:rPr lang="en-US" sz="1600" b="0" i="0" dirty="0">
                  <a:solidFill>
                    <a:srgbClr val="000000"/>
                  </a:solidFill>
                  <a:effectLst/>
                  <a:latin typeface="TimesNewRomanPSMT"/>
                </a:rPr>
                <a:t>UCGA exhibits a computational complexity of </a:t>
              </a:r>
              <a:r>
                <a:rPr lang="en-US" sz="1600" b="0" i="0" dirty="0">
                  <a:solidFill>
                    <a:srgbClr val="000000"/>
                  </a:solidFill>
                  <a:effectLst/>
                  <a:latin typeface="CambriaMath"/>
                </a:rPr>
                <a:t>𝑂(𝑐𝑜𝑛𝑠𝑡𝑎𝑛𝑡)</a:t>
              </a:r>
              <a:r>
                <a:rPr lang="en-US" sz="1600" b="0" i="0" dirty="0">
                  <a:solidFill>
                    <a:srgbClr val="000000"/>
                  </a:solidFill>
                  <a:effectLst/>
                  <a:latin typeface="TimesNewRomanPSMT"/>
                </a:rPr>
                <a:t>, implying a fixed number of operations, its ability to produce high-quality solutions is limited.</a:t>
              </a:r>
            </a:p>
            <a:p>
              <a:pPr marL="285750" indent="-285750">
                <a:spcAft>
                  <a:spcPts val="900"/>
                </a:spcAft>
                <a:buFont typeface="Arial" panose="020B0604020202020204" pitchFamily="34" charset="0"/>
                <a:buChar char="•"/>
              </a:pPr>
              <a:r>
                <a:rPr lang="en-US" sz="1600" dirty="0" err="1">
                  <a:solidFill>
                    <a:srgbClr val="000000"/>
                  </a:solidFill>
                  <a:latin typeface="TimesNewRomanPSMT"/>
                </a:rPr>
                <a:t>lll</a:t>
              </a:r>
              <a:br>
                <a:rPr lang="en-US" sz="1050" dirty="0"/>
              </a:br>
              <a:endParaRPr lang="en-US" sz="1050" dirty="0"/>
            </a:p>
            <a:p>
              <a:pPr>
                <a:spcAft>
                  <a:spcPts val="900"/>
                </a:spcAft>
              </a:pPr>
              <a:endParaRPr lang="en-US" sz="1050" noProof="1">
                <a:solidFill>
                  <a:schemeClr val="tx1">
                    <a:lumMod val="65000"/>
                    <a:lumOff val="35000"/>
                  </a:schemeClr>
                </a:solidFill>
              </a:endParaRPr>
            </a:p>
            <a:p>
              <a:pPr>
                <a:spcAft>
                  <a:spcPts val="900"/>
                </a:spcAft>
              </a:pPr>
              <a:endParaRPr lang="en-US" sz="1050" noProof="1">
                <a:solidFill>
                  <a:schemeClr val="tx1">
                    <a:lumMod val="65000"/>
                    <a:lumOff val="35000"/>
                  </a:schemeClr>
                </a:solidFill>
              </a:endParaRPr>
            </a:p>
            <a:p>
              <a:pPr>
                <a:spcAft>
                  <a:spcPts val="900"/>
                </a:spcAft>
              </a:pPr>
              <a:endParaRPr lang="en-US" sz="1050" noProof="1">
                <a:solidFill>
                  <a:schemeClr val="tx1">
                    <a:lumMod val="65000"/>
                    <a:lumOff val="35000"/>
                  </a:schemeClr>
                </a:solidFill>
              </a:endParaRPr>
            </a:p>
            <a:p>
              <a:pPr>
                <a:spcAft>
                  <a:spcPts val="900"/>
                </a:spcAft>
              </a:pPr>
              <a:endParaRPr lang="en-US" sz="1200" noProof="1">
                <a:solidFill>
                  <a:schemeClr val="tx1">
                    <a:lumMod val="65000"/>
                    <a:lumOff val="35000"/>
                  </a:schemeClr>
                </a:solidFill>
              </a:endParaRPr>
            </a:p>
          </p:txBody>
        </p:sp>
      </p:grpSp>
      <p:grpSp>
        <p:nvGrpSpPr>
          <p:cNvPr id="21" name="Graphic 24" descr="Rocket">
            <a:extLst>
              <a:ext uri="{FF2B5EF4-FFF2-40B4-BE49-F238E27FC236}">
                <a16:creationId xmlns:a16="http://schemas.microsoft.com/office/drawing/2014/main" id="{793B16BD-6023-FC60-A200-F1114EB88EA1}"/>
              </a:ext>
            </a:extLst>
          </p:cNvPr>
          <p:cNvGrpSpPr/>
          <p:nvPr/>
        </p:nvGrpSpPr>
        <p:grpSpPr>
          <a:xfrm>
            <a:off x="2544441" y="2065469"/>
            <a:ext cx="574522" cy="572575"/>
            <a:chOff x="3364069" y="1710742"/>
            <a:chExt cx="766029" cy="763434"/>
          </a:xfrm>
        </p:grpSpPr>
        <p:sp>
          <p:nvSpPr>
            <p:cNvPr id="22" name="Freeform: Shape 21">
              <a:extLst>
                <a:ext uri="{FF2B5EF4-FFF2-40B4-BE49-F238E27FC236}">
                  <a16:creationId xmlns:a16="http://schemas.microsoft.com/office/drawing/2014/main" id="{EB722E46-777B-1484-62DF-6E5D36665AE8}"/>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FC7147EF-FE7A-FDC7-1B64-5717A7AC2EC1}"/>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C709C5F1-D8DB-110B-B282-980DD4331518}"/>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049A0BA5-BBBB-FB35-2ACF-3233393C49F0}"/>
                </a:ext>
              </a:extLst>
            </p:cNvPr>
            <p:cNvSpPr/>
            <p:nvPr/>
          </p:nvSpPr>
          <p:spPr>
            <a:xfrm>
              <a:off x="3566594" y="1753822"/>
              <a:ext cx="511704" cy="549284"/>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dirty="0"/>
            </a:p>
          </p:txBody>
        </p:sp>
        <p:sp>
          <p:nvSpPr>
            <p:cNvPr id="26" name="Freeform: Shape 25">
              <a:extLst>
                <a:ext uri="{FF2B5EF4-FFF2-40B4-BE49-F238E27FC236}">
                  <a16:creationId xmlns:a16="http://schemas.microsoft.com/office/drawing/2014/main" id="{7E615768-0794-204A-1AF8-1C75DCCC1380}"/>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27" name="TextBox 26">
            <a:extLst>
              <a:ext uri="{FF2B5EF4-FFF2-40B4-BE49-F238E27FC236}">
                <a16:creationId xmlns:a16="http://schemas.microsoft.com/office/drawing/2014/main" id="{1160C516-76D8-5F25-53BF-6DF2E75D2CE3}"/>
              </a:ext>
            </a:extLst>
          </p:cNvPr>
          <p:cNvSpPr txBox="1"/>
          <p:nvPr/>
        </p:nvSpPr>
        <p:spPr>
          <a:xfrm>
            <a:off x="363333" y="1944169"/>
            <a:ext cx="418704" cy="369332"/>
          </a:xfrm>
          <a:prstGeom prst="rect">
            <a:avLst/>
          </a:prstGeom>
          <a:noFill/>
        </p:spPr>
        <p:txBody>
          <a:bodyPr wrap="none" rtlCol="0" anchor="ctr">
            <a:spAutoFit/>
          </a:bodyPr>
          <a:lstStyle/>
          <a:p>
            <a:pPr algn="r"/>
            <a:r>
              <a:rPr lang="en-US" dirty="0">
                <a:solidFill>
                  <a:schemeClr val="bg2">
                    <a:lumMod val="90000"/>
                  </a:schemeClr>
                </a:solidFill>
              </a:rPr>
              <a:t>01</a:t>
            </a:r>
          </a:p>
        </p:txBody>
      </p:sp>
      <p:sp>
        <p:nvSpPr>
          <p:cNvPr id="28" name="TextBox 27">
            <a:extLst>
              <a:ext uri="{FF2B5EF4-FFF2-40B4-BE49-F238E27FC236}">
                <a16:creationId xmlns:a16="http://schemas.microsoft.com/office/drawing/2014/main" id="{25C6465C-FD6F-FE0E-667D-473B3B7E9351}"/>
              </a:ext>
            </a:extLst>
          </p:cNvPr>
          <p:cNvSpPr txBox="1"/>
          <p:nvPr/>
        </p:nvSpPr>
        <p:spPr>
          <a:xfrm>
            <a:off x="319649" y="2820470"/>
            <a:ext cx="482824" cy="415498"/>
          </a:xfrm>
          <a:prstGeom prst="rect">
            <a:avLst/>
          </a:prstGeom>
          <a:noFill/>
        </p:spPr>
        <p:txBody>
          <a:bodyPr wrap="none" rtlCol="0" anchor="ctr">
            <a:spAutoFit/>
          </a:bodyPr>
          <a:lstStyle/>
          <a:p>
            <a:pPr algn="r"/>
            <a:r>
              <a:rPr lang="en-US" sz="2100" b="1" dirty="0">
                <a:solidFill>
                  <a:schemeClr val="bg2">
                    <a:lumMod val="50000"/>
                  </a:schemeClr>
                </a:solidFill>
              </a:rPr>
              <a:t>02</a:t>
            </a:r>
          </a:p>
        </p:txBody>
      </p:sp>
      <p:sp>
        <p:nvSpPr>
          <p:cNvPr id="29" name="TextBox 28">
            <a:extLst>
              <a:ext uri="{FF2B5EF4-FFF2-40B4-BE49-F238E27FC236}">
                <a16:creationId xmlns:a16="http://schemas.microsoft.com/office/drawing/2014/main" id="{57565762-8939-2E43-730D-F2FECD5E6035}"/>
              </a:ext>
            </a:extLst>
          </p:cNvPr>
          <p:cNvSpPr txBox="1"/>
          <p:nvPr/>
        </p:nvSpPr>
        <p:spPr>
          <a:xfrm>
            <a:off x="254328" y="3733150"/>
            <a:ext cx="527709" cy="461665"/>
          </a:xfrm>
          <a:prstGeom prst="rect">
            <a:avLst/>
          </a:prstGeom>
          <a:noFill/>
        </p:spPr>
        <p:txBody>
          <a:bodyPr wrap="none" rtlCol="0" anchor="ctr">
            <a:spAutoFit/>
          </a:bodyPr>
          <a:lstStyle/>
          <a:p>
            <a:pPr algn="r"/>
            <a:r>
              <a:rPr lang="en-US" dirty="0">
                <a:solidFill>
                  <a:schemeClr val="bg2">
                    <a:lumMod val="90000"/>
                  </a:schemeClr>
                </a:solidFill>
              </a:rPr>
              <a:t>03</a:t>
            </a:r>
          </a:p>
        </p:txBody>
      </p:sp>
      <p:sp>
        <p:nvSpPr>
          <p:cNvPr id="30" name="TextBox 29">
            <a:extLst>
              <a:ext uri="{FF2B5EF4-FFF2-40B4-BE49-F238E27FC236}">
                <a16:creationId xmlns:a16="http://schemas.microsoft.com/office/drawing/2014/main" id="{36A3A628-A5DF-5588-1B51-52FD47F10FCA}"/>
              </a:ext>
            </a:extLst>
          </p:cNvPr>
          <p:cNvSpPr txBox="1"/>
          <p:nvPr/>
        </p:nvSpPr>
        <p:spPr>
          <a:xfrm>
            <a:off x="359276" y="4628485"/>
            <a:ext cx="418704" cy="369332"/>
          </a:xfrm>
          <a:prstGeom prst="rect">
            <a:avLst/>
          </a:prstGeom>
          <a:noFill/>
        </p:spPr>
        <p:txBody>
          <a:bodyPr wrap="none" rtlCol="0" anchor="ctr">
            <a:spAutoFit/>
          </a:bodyPr>
          <a:lstStyle/>
          <a:p>
            <a:pPr algn="r"/>
            <a:r>
              <a:rPr lang="en-US" dirty="0">
                <a:solidFill>
                  <a:schemeClr val="bg2">
                    <a:lumMod val="90000"/>
                  </a:schemeClr>
                </a:solidFill>
              </a:rPr>
              <a:t>04</a:t>
            </a:r>
          </a:p>
        </p:txBody>
      </p:sp>
    </p:spTree>
    <p:extLst>
      <p:ext uri="{BB962C8B-B14F-4D97-AF65-F5344CB8AC3E}">
        <p14:creationId xmlns:p14="http://schemas.microsoft.com/office/powerpoint/2010/main" val="63016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4B01898-948B-38A3-8A95-95D98ABA5B11}"/>
              </a:ext>
            </a:extLst>
          </p:cNvPr>
          <p:cNvSpPr/>
          <p:nvPr/>
        </p:nvSpPr>
        <p:spPr>
          <a:xfrm>
            <a:off x="1076325" y="1670050"/>
            <a:ext cx="1536867" cy="917576"/>
          </a:xfrm>
          <a:prstGeom prst="roundRect">
            <a:avLst>
              <a:gd name="adj" fmla="val 10439"/>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Initialization</a:t>
            </a:r>
          </a:p>
        </p:txBody>
      </p:sp>
      <p:sp>
        <p:nvSpPr>
          <p:cNvPr id="6" name="Rectangle: Rounded Corners 5">
            <a:extLst>
              <a:ext uri="{FF2B5EF4-FFF2-40B4-BE49-F238E27FC236}">
                <a16:creationId xmlns:a16="http://schemas.microsoft.com/office/drawing/2014/main" id="{B35CB926-95FE-6324-005A-60283012838A}"/>
              </a:ext>
            </a:extLst>
          </p:cNvPr>
          <p:cNvSpPr/>
          <p:nvPr/>
        </p:nvSpPr>
        <p:spPr>
          <a:xfrm>
            <a:off x="1076326" y="2587624"/>
            <a:ext cx="1263014" cy="917576"/>
          </a:xfrm>
          <a:prstGeom prst="roundRect">
            <a:avLst>
              <a:gd name="adj" fmla="val 125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Complexity</a:t>
            </a:r>
          </a:p>
        </p:txBody>
      </p:sp>
      <p:sp>
        <p:nvSpPr>
          <p:cNvPr id="7" name="Rectangle: Rounded Corners 6">
            <a:extLst>
              <a:ext uri="{FF2B5EF4-FFF2-40B4-BE49-F238E27FC236}">
                <a16:creationId xmlns:a16="http://schemas.microsoft.com/office/drawing/2014/main" id="{B6E95152-3BA9-90E4-B3F7-DC711F9A2743}"/>
              </a:ext>
            </a:extLst>
          </p:cNvPr>
          <p:cNvSpPr/>
          <p:nvPr/>
        </p:nvSpPr>
        <p:spPr>
          <a:xfrm>
            <a:off x="1076326" y="4422775"/>
            <a:ext cx="1263014" cy="917576"/>
          </a:xfrm>
          <a:prstGeom prst="roundRect">
            <a:avLst>
              <a:gd name="adj" fmla="val 9401"/>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Complexity</a:t>
            </a:r>
          </a:p>
        </p:txBody>
      </p:sp>
      <p:grpSp>
        <p:nvGrpSpPr>
          <p:cNvPr id="13" name="Group 12">
            <a:extLst>
              <a:ext uri="{FF2B5EF4-FFF2-40B4-BE49-F238E27FC236}">
                <a16:creationId xmlns:a16="http://schemas.microsoft.com/office/drawing/2014/main" id="{FC8389B7-C831-321F-E6CE-1E11048CBB38}"/>
              </a:ext>
            </a:extLst>
          </p:cNvPr>
          <p:cNvGrpSpPr/>
          <p:nvPr/>
        </p:nvGrpSpPr>
        <p:grpSpPr>
          <a:xfrm>
            <a:off x="2270127" y="1670051"/>
            <a:ext cx="6520070" cy="3670300"/>
            <a:chOff x="3026835" y="982134"/>
            <a:chExt cx="8693427" cy="4893733"/>
          </a:xfrm>
          <a:solidFill>
            <a:srgbClr val="9CBB2C"/>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A3DD7C13-E087-A4FC-E2B8-6B3532F07A38}"/>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F1A55F40-55FF-9460-F7B1-95438E9C6D17}"/>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6" name="Rectangle: Rounded Corners 15">
            <a:extLst>
              <a:ext uri="{FF2B5EF4-FFF2-40B4-BE49-F238E27FC236}">
                <a16:creationId xmlns:a16="http://schemas.microsoft.com/office/drawing/2014/main" id="{45A28CF2-A029-ADC1-FCDD-7E3D5347DBB7}"/>
              </a:ext>
            </a:extLst>
          </p:cNvPr>
          <p:cNvSpPr/>
          <p:nvPr/>
        </p:nvSpPr>
        <p:spPr>
          <a:xfrm>
            <a:off x="790575" y="3505199"/>
            <a:ext cx="1548766" cy="917576"/>
          </a:xfrm>
          <a:prstGeom prst="roundRect">
            <a:avLst>
              <a:gd name="adj" fmla="val 11477"/>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600" b="1" dirty="0">
                <a:solidFill>
                  <a:srgbClr val="000000"/>
                </a:solidFill>
                <a:latin typeface="TimesNewRomanPSMT"/>
              </a:rPr>
              <a:t>Quantum Selection</a:t>
            </a:r>
          </a:p>
        </p:txBody>
      </p:sp>
      <p:sp>
        <p:nvSpPr>
          <p:cNvPr id="17" name="Rectangle 16">
            <a:extLst>
              <a:ext uri="{FF2B5EF4-FFF2-40B4-BE49-F238E27FC236}">
                <a16:creationId xmlns:a16="http://schemas.microsoft.com/office/drawing/2014/main" id="{80A603D8-36A6-77AC-4223-54F8E50D9187}"/>
              </a:ext>
            </a:extLst>
          </p:cNvPr>
          <p:cNvSpPr/>
          <p:nvPr/>
        </p:nvSpPr>
        <p:spPr>
          <a:xfrm>
            <a:off x="3421507" y="2084162"/>
            <a:ext cx="4943415" cy="292328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D0D82614-7D4F-EC0B-D756-E9A22C773793}"/>
              </a:ext>
            </a:extLst>
          </p:cNvPr>
          <p:cNvGrpSpPr/>
          <p:nvPr/>
        </p:nvGrpSpPr>
        <p:grpSpPr>
          <a:xfrm>
            <a:off x="3720529" y="2213482"/>
            <a:ext cx="4568595" cy="2506498"/>
            <a:chOff x="332936" y="2412323"/>
            <a:chExt cx="2926080" cy="3341997"/>
          </a:xfrm>
        </p:grpSpPr>
        <p:sp>
          <p:nvSpPr>
            <p:cNvPr id="19" name="TextBox 18">
              <a:extLst>
                <a:ext uri="{FF2B5EF4-FFF2-40B4-BE49-F238E27FC236}">
                  <a16:creationId xmlns:a16="http://schemas.microsoft.com/office/drawing/2014/main" id="{20855A92-BCE8-9651-CBDF-3CAF358AD33F}"/>
                </a:ext>
              </a:extLst>
            </p:cNvPr>
            <p:cNvSpPr txBox="1"/>
            <p:nvPr/>
          </p:nvSpPr>
          <p:spPr>
            <a:xfrm>
              <a:off x="332936" y="2412323"/>
              <a:ext cx="2926080" cy="677108"/>
            </a:xfrm>
            <a:prstGeom prst="rect">
              <a:avLst/>
            </a:prstGeom>
            <a:noFill/>
          </p:spPr>
          <p:txBody>
            <a:bodyPr wrap="square" lIns="0" rIns="0" rtlCol="0" anchor="b">
              <a:spAutoFit/>
            </a:bodyPr>
            <a:lstStyle/>
            <a:p>
              <a:pPr algn="ctr"/>
              <a:r>
                <a:rPr lang="en-US" sz="2700" b="1" noProof="1"/>
                <a:t>Quantum Selection</a:t>
              </a:r>
            </a:p>
          </p:txBody>
        </p:sp>
        <p:sp>
          <p:nvSpPr>
            <p:cNvPr id="20" name="TextBox 19">
              <a:extLst>
                <a:ext uri="{FF2B5EF4-FFF2-40B4-BE49-F238E27FC236}">
                  <a16:creationId xmlns:a16="http://schemas.microsoft.com/office/drawing/2014/main" id="{12277D46-7F9E-C6F8-8A87-703DB26FA026}"/>
                </a:ext>
              </a:extLst>
            </p:cNvPr>
            <p:cNvSpPr txBox="1"/>
            <p:nvPr/>
          </p:nvSpPr>
          <p:spPr>
            <a:xfrm>
              <a:off x="332936" y="3086922"/>
              <a:ext cx="2926080" cy="2667398"/>
            </a:xfrm>
            <a:prstGeom prst="rect">
              <a:avLst/>
            </a:prstGeom>
            <a:noFill/>
          </p:spPr>
          <p:txBody>
            <a:bodyPr wrap="square" lIns="0" rIns="0" rtlCol="0" anchor="t">
              <a:spAutoFit/>
            </a:bodyPr>
            <a:lstStyle/>
            <a:p>
              <a:r>
                <a:rPr lang="en-US" sz="1600" b="0" i="0" dirty="0">
                  <a:solidFill>
                    <a:srgbClr val="000000"/>
                  </a:solidFill>
                  <a:effectLst/>
                  <a:latin typeface="TimesNewRomanPSMT"/>
                </a:rPr>
                <a:t>Classical selection procedure is replaced with a quantum-based selection method. Specifically, the QEVSA which is executed </a:t>
              </a:r>
              <a:r>
                <a:rPr lang="en-US" sz="1600" b="0" i="0" dirty="0">
                  <a:solidFill>
                    <a:srgbClr val="000000"/>
                  </a:solidFill>
                  <a:effectLst/>
                  <a:latin typeface="CambriaMath"/>
                </a:rPr>
                <a:t>𝑆/2 </a:t>
              </a:r>
              <a:r>
                <a:rPr lang="en-US" sz="1600" b="0" i="0" dirty="0">
                  <a:solidFill>
                    <a:srgbClr val="000000"/>
                  </a:solidFill>
                  <a:effectLst/>
                  <a:latin typeface="TimesNewRomanPSMT"/>
                </a:rPr>
                <a:t>times to determine the best half-individuals or parents from the current population. This quantum selection process aims to identify and retain the most promising individuals for the next generation.</a:t>
              </a:r>
              <a:r>
                <a:rPr lang="en-US" sz="1050" dirty="0"/>
                <a:t> </a:t>
              </a:r>
              <a:br>
                <a:rPr lang="en-US" sz="1050" dirty="0"/>
              </a:br>
              <a:endParaRPr lang="en-US" sz="1200" noProof="1">
                <a:solidFill>
                  <a:schemeClr val="accent1"/>
                </a:solidFill>
              </a:endParaRPr>
            </a:p>
          </p:txBody>
        </p:sp>
      </p:grpSp>
      <p:grpSp>
        <p:nvGrpSpPr>
          <p:cNvPr id="21" name="Graphic 24" descr="Rocket">
            <a:extLst>
              <a:ext uri="{FF2B5EF4-FFF2-40B4-BE49-F238E27FC236}">
                <a16:creationId xmlns:a16="http://schemas.microsoft.com/office/drawing/2014/main" id="{B4873BC6-EEAD-5182-269F-FA2101C8CC76}"/>
              </a:ext>
            </a:extLst>
          </p:cNvPr>
          <p:cNvGrpSpPr/>
          <p:nvPr/>
        </p:nvGrpSpPr>
        <p:grpSpPr>
          <a:xfrm>
            <a:off x="2468077" y="2084163"/>
            <a:ext cx="684809" cy="684809"/>
            <a:chOff x="3290769" y="1635883"/>
            <a:chExt cx="913079" cy="913079"/>
          </a:xfrm>
        </p:grpSpPr>
        <p:sp>
          <p:nvSpPr>
            <p:cNvPr id="22" name="Freeform: Shape 21">
              <a:extLst>
                <a:ext uri="{FF2B5EF4-FFF2-40B4-BE49-F238E27FC236}">
                  <a16:creationId xmlns:a16="http://schemas.microsoft.com/office/drawing/2014/main" id="{61A47EE1-CC07-FEEF-B450-D0DEAA7CAB6E}"/>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2FAA2521-356F-EB48-C0E7-371291DD3301}"/>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D775BE42-B68D-F9EC-EB8B-67CDBB7AA222}"/>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F4B46725-E428-CB39-C8A1-23BE3E125571}"/>
                </a:ext>
              </a:extLst>
            </p:cNvPr>
            <p:cNvSpPr/>
            <p:nvPr/>
          </p:nvSpPr>
          <p:spPr>
            <a:xfrm>
              <a:off x="3566594" y="1753822"/>
              <a:ext cx="511704" cy="510753"/>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 name="Freeform: Shape 25">
              <a:extLst>
                <a:ext uri="{FF2B5EF4-FFF2-40B4-BE49-F238E27FC236}">
                  <a16:creationId xmlns:a16="http://schemas.microsoft.com/office/drawing/2014/main" id="{019423CD-345B-4E83-EE68-6723638C5E86}"/>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27" name="TextBox 26">
            <a:extLst>
              <a:ext uri="{FF2B5EF4-FFF2-40B4-BE49-F238E27FC236}">
                <a16:creationId xmlns:a16="http://schemas.microsoft.com/office/drawing/2014/main" id="{D912E117-65FA-363B-2F8D-2B9F794CB5D0}"/>
              </a:ext>
            </a:extLst>
          </p:cNvPr>
          <p:cNvSpPr txBox="1"/>
          <p:nvPr/>
        </p:nvSpPr>
        <p:spPr>
          <a:xfrm>
            <a:off x="363333" y="1944169"/>
            <a:ext cx="418704" cy="369332"/>
          </a:xfrm>
          <a:prstGeom prst="rect">
            <a:avLst/>
          </a:prstGeom>
          <a:noFill/>
        </p:spPr>
        <p:txBody>
          <a:bodyPr wrap="none" rtlCol="0" anchor="ctr">
            <a:spAutoFit/>
          </a:bodyPr>
          <a:lstStyle/>
          <a:p>
            <a:pPr algn="r"/>
            <a:r>
              <a:rPr lang="en-US" dirty="0">
                <a:solidFill>
                  <a:schemeClr val="bg2">
                    <a:lumMod val="90000"/>
                  </a:schemeClr>
                </a:solidFill>
              </a:rPr>
              <a:t>01</a:t>
            </a:r>
          </a:p>
        </p:txBody>
      </p:sp>
      <p:sp>
        <p:nvSpPr>
          <p:cNvPr id="28" name="TextBox 27">
            <a:extLst>
              <a:ext uri="{FF2B5EF4-FFF2-40B4-BE49-F238E27FC236}">
                <a16:creationId xmlns:a16="http://schemas.microsoft.com/office/drawing/2014/main" id="{76DDC066-DEA8-8FB3-5989-53DBB3ABED79}"/>
              </a:ext>
            </a:extLst>
          </p:cNvPr>
          <p:cNvSpPr txBox="1"/>
          <p:nvPr/>
        </p:nvSpPr>
        <p:spPr>
          <a:xfrm>
            <a:off x="383769" y="2843553"/>
            <a:ext cx="418704" cy="369332"/>
          </a:xfrm>
          <a:prstGeom prst="rect">
            <a:avLst/>
          </a:prstGeom>
          <a:noFill/>
        </p:spPr>
        <p:txBody>
          <a:bodyPr wrap="none" rtlCol="0" anchor="ctr">
            <a:spAutoFit/>
          </a:bodyPr>
          <a:lstStyle/>
          <a:p>
            <a:pPr algn="r"/>
            <a:r>
              <a:rPr lang="en-US" dirty="0">
                <a:solidFill>
                  <a:schemeClr val="bg2">
                    <a:lumMod val="90000"/>
                  </a:schemeClr>
                </a:solidFill>
              </a:rPr>
              <a:t>02</a:t>
            </a:r>
          </a:p>
        </p:txBody>
      </p:sp>
      <p:sp>
        <p:nvSpPr>
          <p:cNvPr id="29" name="TextBox 28">
            <a:extLst>
              <a:ext uri="{FF2B5EF4-FFF2-40B4-BE49-F238E27FC236}">
                <a16:creationId xmlns:a16="http://schemas.microsoft.com/office/drawing/2014/main" id="{C88E37E9-06A3-76D1-688B-D363C02AD9FE}"/>
              </a:ext>
            </a:extLst>
          </p:cNvPr>
          <p:cNvSpPr txBox="1"/>
          <p:nvPr/>
        </p:nvSpPr>
        <p:spPr>
          <a:xfrm>
            <a:off x="324861" y="3756233"/>
            <a:ext cx="457176" cy="415498"/>
          </a:xfrm>
          <a:prstGeom prst="rect">
            <a:avLst/>
          </a:prstGeom>
          <a:noFill/>
        </p:spPr>
        <p:txBody>
          <a:bodyPr wrap="none" rtlCol="0" anchor="ctr">
            <a:spAutoFit/>
          </a:bodyPr>
          <a:lstStyle/>
          <a:p>
            <a:pPr algn="r"/>
            <a:r>
              <a:rPr lang="en-US" sz="2100" b="1" dirty="0">
                <a:solidFill>
                  <a:schemeClr val="bg2">
                    <a:lumMod val="50000"/>
                  </a:schemeClr>
                </a:solidFill>
              </a:rPr>
              <a:t>03</a:t>
            </a:r>
          </a:p>
        </p:txBody>
      </p:sp>
      <p:sp>
        <p:nvSpPr>
          <p:cNvPr id="30" name="TextBox 29">
            <a:extLst>
              <a:ext uri="{FF2B5EF4-FFF2-40B4-BE49-F238E27FC236}">
                <a16:creationId xmlns:a16="http://schemas.microsoft.com/office/drawing/2014/main" id="{21C6F6DD-53CF-15F5-4E42-F48FBE590D0D}"/>
              </a:ext>
            </a:extLst>
          </p:cNvPr>
          <p:cNvSpPr txBox="1"/>
          <p:nvPr/>
        </p:nvSpPr>
        <p:spPr>
          <a:xfrm>
            <a:off x="359276" y="4628485"/>
            <a:ext cx="418704" cy="369332"/>
          </a:xfrm>
          <a:prstGeom prst="rect">
            <a:avLst/>
          </a:prstGeom>
          <a:noFill/>
        </p:spPr>
        <p:txBody>
          <a:bodyPr wrap="none" rtlCol="0" anchor="ctr">
            <a:spAutoFit/>
          </a:bodyPr>
          <a:lstStyle/>
          <a:p>
            <a:pPr algn="r"/>
            <a:r>
              <a:rPr lang="en-US" dirty="0">
                <a:solidFill>
                  <a:schemeClr val="bg2">
                    <a:lumMod val="90000"/>
                  </a:schemeClr>
                </a:solidFill>
              </a:rPr>
              <a:t>04</a:t>
            </a:r>
          </a:p>
        </p:txBody>
      </p:sp>
    </p:spTree>
    <p:extLst>
      <p:ext uri="{BB962C8B-B14F-4D97-AF65-F5344CB8AC3E}">
        <p14:creationId xmlns:p14="http://schemas.microsoft.com/office/powerpoint/2010/main" val="397436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4B01898-948B-38A3-8A95-95D98ABA5B11}"/>
              </a:ext>
            </a:extLst>
          </p:cNvPr>
          <p:cNvSpPr/>
          <p:nvPr/>
        </p:nvSpPr>
        <p:spPr>
          <a:xfrm>
            <a:off x="1076326" y="1670050"/>
            <a:ext cx="1263014" cy="917576"/>
          </a:xfrm>
          <a:prstGeom prst="roundRect">
            <a:avLst>
              <a:gd name="adj" fmla="val 10439"/>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Initialization</a:t>
            </a:r>
          </a:p>
        </p:txBody>
      </p:sp>
      <p:sp>
        <p:nvSpPr>
          <p:cNvPr id="6" name="Rectangle: Rounded Corners 5">
            <a:extLst>
              <a:ext uri="{FF2B5EF4-FFF2-40B4-BE49-F238E27FC236}">
                <a16:creationId xmlns:a16="http://schemas.microsoft.com/office/drawing/2014/main" id="{B35CB926-95FE-6324-005A-60283012838A}"/>
              </a:ext>
            </a:extLst>
          </p:cNvPr>
          <p:cNvSpPr/>
          <p:nvPr/>
        </p:nvSpPr>
        <p:spPr>
          <a:xfrm>
            <a:off x="1076326" y="2587624"/>
            <a:ext cx="1263014" cy="917576"/>
          </a:xfrm>
          <a:prstGeom prst="roundRect">
            <a:avLst>
              <a:gd name="adj" fmla="val 125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Complexity</a:t>
            </a:r>
          </a:p>
        </p:txBody>
      </p:sp>
      <p:sp>
        <p:nvSpPr>
          <p:cNvPr id="7" name="Rectangle: Rounded Corners 6">
            <a:extLst>
              <a:ext uri="{FF2B5EF4-FFF2-40B4-BE49-F238E27FC236}">
                <a16:creationId xmlns:a16="http://schemas.microsoft.com/office/drawing/2014/main" id="{B6E95152-3BA9-90E4-B3F7-DC711F9A2743}"/>
              </a:ext>
            </a:extLst>
          </p:cNvPr>
          <p:cNvSpPr/>
          <p:nvPr/>
        </p:nvSpPr>
        <p:spPr>
          <a:xfrm>
            <a:off x="1076326" y="3508373"/>
            <a:ext cx="1263014" cy="917576"/>
          </a:xfrm>
          <a:prstGeom prst="roundRect">
            <a:avLst>
              <a:gd name="adj" fmla="val 9401"/>
            </a:avLst>
          </a:prstGeom>
          <a:solidFill>
            <a:srgbClr val="9CB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Quantum Selection</a:t>
            </a:r>
          </a:p>
        </p:txBody>
      </p:sp>
      <p:sp>
        <p:nvSpPr>
          <p:cNvPr id="16" name="Rectangle: Rounded Corners 15">
            <a:extLst>
              <a:ext uri="{FF2B5EF4-FFF2-40B4-BE49-F238E27FC236}">
                <a16:creationId xmlns:a16="http://schemas.microsoft.com/office/drawing/2014/main" id="{45A28CF2-A029-ADC1-FCDD-7E3D5347DBB7}"/>
              </a:ext>
            </a:extLst>
          </p:cNvPr>
          <p:cNvSpPr/>
          <p:nvPr/>
        </p:nvSpPr>
        <p:spPr>
          <a:xfrm>
            <a:off x="790575" y="4419598"/>
            <a:ext cx="1548766" cy="917576"/>
          </a:xfrm>
          <a:prstGeom prst="roundRect">
            <a:avLst>
              <a:gd name="adj" fmla="val 11477"/>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bg1"/>
                </a:solidFill>
              </a:rPr>
              <a:t>Complexity</a:t>
            </a:r>
          </a:p>
        </p:txBody>
      </p:sp>
      <p:grpSp>
        <p:nvGrpSpPr>
          <p:cNvPr id="13" name="Group 12">
            <a:extLst>
              <a:ext uri="{FF2B5EF4-FFF2-40B4-BE49-F238E27FC236}">
                <a16:creationId xmlns:a16="http://schemas.microsoft.com/office/drawing/2014/main" id="{FC8389B7-C831-321F-E6CE-1E11048CBB38}"/>
              </a:ext>
            </a:extLst>
          </p:cNvPr>
          <p:cNvGrpSpPr/>
          <p:nvPr/>
        </p:nvGrpSpPr>
        <p:grpSpPr>
          <a:xfrm>
            <a:off x="2270127" y="1670051"/>
            <a:ext cx="6520070" cy="3670300"/>
            <a:chOff x="3026835" y="982134"/>
            <a:chExt cx="8693427" cy="4893733"/>
          </a:xfrm>
          <a:solidFill>
            <a:srgbClr val="4BACC6"/>
          </a:solidFill>
          <a:effectLst>
            <a:outerShdw blurRad="152400" dist="63500" dir="10800000" algn="r" rotWithShape="0">
              <a:prstClr val="black">
                <a:alpha val="40000"/>
              </a:prstClr>
            </a:outerShdw>
          </a:effectLst>
        </p:grpSpPr>
        <p:sp>
          <p:nvSpPr>
            <p:cNvPr id="14" name="Rectangle: Rounded Corners 13">
              <a:extLst>
                <a:ext uri="{FF2B5EF4-FFF2-40B4-BE49-F238E27FC236}">
                  <a16:creationId xmlns:a16="http://schemas.microsoft.com/office/drawing/2014/main" id="{A3DD7C13-E087-A4FC-E2B8-6B3532F07A38}"/>
                </a:ext>
              </a:extLst>
            </p:cNvPr>
            <p:cNvSpPr/>
            <p:nvPr/>
          </p:nvSpPr>
          <p:spPr>
            <a:xfrm>
              <a:off x="3026835" y="982134"/>
              <a:ext cx="8390465" cy="4893733"/>
            </a:xfrm>
            <a:prstGeom prst="roundRect">
              <a:avLst>
                <a:gd name="adj"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F1A55F40-55FF-9460-F7B1-95438E9C6D17}"/>
                </a:ext>
              </a:extLst>
            </p:cNvPr>
            <p:cNvSpPr/>
            <p:nvPr/>
          </p:nvSpPr>
          <p:spPr>
            <a:xfrm>
              <a:off x="11417300" y="982134"/>
              <a:ext cx="302962" cy="4893733"/>
            </a:xfrm>
            <a:custGeom>
              <a:avLst/>
              <a:gdLst>
                <a:gd name="connsiteX0" fmla="*/ 0 w 302962"/>
                <a:gd name="connsiteY0" fmla="*/ 0 h 4893733"/>
                <a:gd name="connsiteX1" fmla="*/ 159332 w 302962"/>
                <a:gd name="connsiteY1" fmla="*/ 0 h 4893733"/>
                <a:gd name="connsiteX2" fmla="*/ 302962 w 302962"/>
                <a:gd name="connsiteY2" fmla="*/ 143630 h 4893733"/>
                <a:gd name="connsiteX3" fmla="*/ 302962 w 302962"/>
                <a:gd name="connsiteY3" fmla="*/ 4750103 h 4893733"/>
                <a:gd name="connsiteX4" fmla="*/ 159332 w 302962"/>
                <a:gd name="connsiteY4" fmla="*/ 4893733 h 4893733"/>
                <a:gd name="connsiteX5" fmla="*/ 0 w 302962"/>
                <a:gd name="connsiteY5" fmla="*/ 4893733 h 489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62" h="4893733">
                  <a:moveTo>
                    <a:pt x="0" y="0"/>
                  </a:moveTo>
                  <a:lnTo>
                    <a:pt x="159332" y="0"/>
                  </a:lnTo>
                  <a:cubicBezTo>
                    <a:pt x="238657" y="0"/>
                    <a:pt x="302962" y="64305"/>
                    <a:pt x="302962" y="143630"/>
                  </a:cubicBezTo>
                  <a:lnTo>
                    <a:pt x="302962" y="4750103"/>
                  </a:lnTo>
                  <a:cubicBezTo>
                    <a:pt x="302962" y="4829428"/>
                    <a:pt x="238657" y="4893733"/>
                    <a:pt x="159332" y="4893733"/>
                  </a:cubicBezTo>
                  <a:lnTo>
                    <a:pt x="0" y="48937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7" name="Rectangle 16">
            <a:extLst>
              <a:ext uri="{FF2B5EF4-FFF2-40B4-BE49-F238E27FC236}">
                <a16:creationId xmlns:a16="http://schemas.microsoft.com/office/drawing/2014/main" id="{80A603D8-36A6-77AC-4223-54F8E50D9187}"/>
              </a:ext>
            </a:extLst>
          </p:cNvPr>
          <p:cNvSpPr/>
          <p:nvPr/>
        </p:nvSpPr>
        <p:spPr>
          <a:xfrm>
            <a:off x="3421507" y="2084162"/>
            <a:ext cx="5032028" cy="292328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D0D82614-7D4F-EC0B-D756-E9A22C773793}"/>
              </a:ext>
            </a:extLst>
          </p:cNvPr>
          <p:cNvGrpSpPr/>
          <p:nvPr/>
        </p:nvGrpSpPr>
        <p:grpSpPr>
          <a:xfrm>
            <a:off x="3720529" y="2213482"/>
            <a:ext cx="4632896" cy="2375693"/>
            <a:chOff x="332936" y="2412323"/>
            <a:chExt cx="2926080" cy="3167590"/>
          </a:xfrm>
        </p:grpSpPr>
        <p:sp>
          <p:nvSpPr>
            <p:cNvPr id="19" name="TextBox 18">
              <a:extLst>
                <a:ext uri="{FF2B5EF4-FFF2-40B4-BE49-F238E27FC236}">
                  <a16:creationId xmlns:a16="http://schemas.microsoft.com/office/drawing/2014/main" id="{20855A92-BCE8-9651-CBDF-3CAF358AD33F}"/>
                </a:ext>
              </a:extLst>
            </p:cNvPr>
            <p:cNvSpPr txBox="1"/>
            <p:nvPr/>
          </p:nvSpPr>
          <p:spPr>
            <a:xfrm>
              <a:off x="332936" y="2412323"/>
              <a:ext cx="2926080" cy="677108"/>
            </a:xfrm>
            <a:prstGeom prst="rect">
              <a:avLst/>
            </a:prstGeom>
            <a:noFill/>
          </p:spPr>
          <p:txBody>
            <a:bodyPr wrap="square" lIns="0" rIns="0" rtlCol="0" anchor="b">
              <a:spAutoFit/>
            </a:bodyPr>
            <a:lstStyle/>
            <a:p>
              <a:pPr algn="ctr"/>
              <a:r>
                <a:rPr lang="en-US" sz="2700" b="1" noProof="1"/>
                <a:t>Complexity</a:t>
              </a:r>
            </a:p>
          </p:txBody>
        </p:sp>
        <p:sp>
          <p:nvSpPr>
            <p:cNvPr id="20" name="TextBox 19">
              <a:extLst>
                <a:ext uri="{FF2B5EF4-FFF2-40B4-BE49-F238E27FC236}">
                  <a16:creationId xmlns:a16="http://schemas.microsoft.com/office/drawing/2014/main" id="{12277D46-7F9E-C6F8-8A87-703DB26FA026}"/>
                </a:ext>
              </a:extLst>
            </p:cNvPr>
            <p:cNvSpPr txBox="1"/>
            <p:nvPr/>
          </p:nvSpPr>
          <p:spPr>
            <a:xfrm>
              <a:off x="332936" y="3086922"/>
              <a:ext cx="2926080" cy="2492991"/>
            </a:xfrm>
            <a:prstGeom prst="rect">
              <a:avLst/>
            </a:prstGeom>
            <a:noFill/>
          </p:spPr>
          <p:txBody>
            <a:bodyPr wrap="square" lIns="0" rIns="0" rtlCol="0" anchor="t">
              <a:spAutoFit/>
            </a:bodyPr>
            <a:lstStyle/>
            <a:p>
              <a:pPr algn="just">
                <a:spcAft>
                  <a:spcPts val="900"/>
                </a:spcAft>
              </a:pPr>
              <a:r>
                <a:rPr lang="en-US" sz="1350" noProof="1">
                  <a:solidFill>
                    <a:schemeClr val="accent1"/>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900"/>
                </a:spcAft>
              </a:pPr>
              <a:r>
                <a:rPr lang="en-US" sz="1350" noProof="1">
                  <a:solidFill>
                    <a:schemeClr val="accent1"/>
                  </a:solidFill>
                </a:rPr>
                <a:t>Duis aute irure dolor in reprehenderit in voluptate velit esse cillum dolore eu fugiat nulla pariatur. Excepteur sint occaecat cupidatat non proident, sunt in culpa qui officia deserunt mollit anim id est.</a:t>
              </a:r>
            </a:p>
          </p:txBody>
        </p:sp>
      </p:grpSp>
      <p:grpSp>
        <p:nvGrpSpPr>
          <p:cNvPr id="21" name="Graphic 24" descr="Rocket">
            <a:extLst>
              <a:ext uri="{FF2B5EF4-FFF2-40B4-BE49-F238E27FC236}">
                <a16:creationId xmlns:a16="http://schemas.microsoft.com/office/drawing/2014/main" id="{B4873BC6-EEAD-5182-269F-FA2101C8CC76}"/>
              </a:ext>
            </a:extLst>
          </p:cNvPr>
          <p:cNvGrpSpPr/>
          <p:nvPr/>
        </p:nvGrpSpPr>
        <p:grpSpPr>
          <a:xfrm>
            <a:off x="2468077" y="2084163"/>
            <a:ext cx="684809" cy="684809"/>
            <a:chOff x="3290769" y="1635883"/>
            <a:chExt cx="913079" cy="913079"/>
          </a:xfrm>
        </p:grpSpPr>
        <p:sp>
          <p:nvSpPr>
            <p:cNvPr id="22" name="Freeform: Shape 21">
              <a:extLst>
                <a:ext uri="{FF2B5EF4-FFF2-40B4-BE49-F238E27FC236}">
                  <a16:creationId xmlns:a16="http://schemas.microsoft.com/office/drawing/2014/main" id="{61A47EE1-CC07-FEEF-B450-D0DEAA7CAB6E}"/>
                </a:ext>
              </a:extLst>
            </p:cNvPr>
            <p:cNvSpPr/>
            <p:nvPr/>
          </p:nvSpPr>
          <p:spPr>
            <a:xfrm>
              <a:off x="3955604" y="1710742"/>
              <a:ext cx="174494" cy="167677"/>
            </a:xfrm>
            <a:custGeom>
              <a:avLst/>
              <a:gdLst>
                <a:gd name="connsiteX0" fmla="*/ 170251 w 174494"/>
                <a:gd name="connsiteY0" fmla="*/ 5035 h 167677"/>
                <a:gd name="connsiteX1" fmla="*/ 0 w 174494"/>
                <a:gd name="connsiteY1" fmla="*/ 25960 h 167677"/>
                <a:gd name="connsiteX2" fmla="*/ 77992 w 174494"/>
                <a:gd name="connsiteY2" fmla="*/ 87783 h 167677"/>
                <a:gd name="connsiteX3" fmla="*/ 140766 w 174494"/>
                <a:gd name="connsiteY3" fmla="*/ 167677 h 167677"/>
                <a:gd name="connsiteX4" fmla="*/ 170251 w 174494"/>
                <a:gd name="connsiteY4" fmla="*/ 5035 h 167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94" h="167677">
                  <a:moveTo>
                    <a:pt x="170251" y="5035"/>
                  </a:moveTo>
                  <a:cubicBezTo>
                    <a:pt x="156935" y="-8281"/>
                    <a:pt x="71334" y="6937"/>
                    <a:pt x="0" y="25960"/>
                  </a:cubicBezTo>
                  <a:cubicBezTo>
                    <a:pt x="25680" y="41178"/>
                    <a:pt x="52312" y="62102"/>
                    <a:pt x="77992" y="87783"/>
                  </a:cubicBezTo>
                  <a:cubicBezTo>
                    <a:pt x="104624" y="114414"/>
                    <a:pt x="125548" y="141046"/>
                    <a:pt x="140766" y="167677"/>
                  </a:cubicBezTo>
                  <a:cubicBezTo>
                    <a:pt x="159789" y="94441"/>
                    <a:pt x="184518" y="18351"/>
                    <a:pt x="170251" y="5035"/>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3" name="Freeform: Shape 22">
              <a:extLst>
                <a:ext uri="{FF2B5EF4-FFF2-40B4-BE49-F238E27FC236}">
                  <a16:creationId xmlns:a16="http://schemas.microsoft.com/office/drawing/2014/main" id="{2FAA2521-356F-EB48-C0E7-371291DD3301}"/>
                </a:ext>
              </a:extLst>
            </p:cNvPr>
            <p:cNvSpPr/>
            <p:nvPr/>
          </p:nvSpPr>
          <p:spPr>
            <a:xfrm>
              <a:off x="3364069" y="1972224"/>
              <a:ext cx="232010" cy="221910"/>
            </a:xfrm>
            <a:custGeom>
              <a:avLst/>
              <a:gdLst>
                <a:gd name="connsiteX0" fmla="*/ 232010 w 232010"/>
                <a:gd name="connsiteY0" fmla="*/ 14624 h 221910"/>
                <a:gd name="connsiteX1" fmla="*/ 199672 w 232010"/>
                <a:gd name="connsiteY1" fmla="*/ 2259 h 221910"/>
                <a:gd name="connsiteX2" fmla="*/ 161627 w 232010"/>
                <a:gd name="connsiteY2" fmla="*/ 9868 h 221910"/>
                <a:gd name="connsiteX3" fmla="*/ 10398 w 232010"/>
                <a:gd name="connsiteY3" fmla="*/ 161097 h 221910"/>
                <a:gd name="connsiteX4" fmla="*/ 42736 w 232010"/>
                <a:gd name="connsiteY4" fmla="*/ 221018 h 221910"/>
                <a:gd name="connsiteX5" fmla="*/ 169236 w 232010"/>
                <a:gd name="connsiteY5" fmla="*/ 192484 h 221910"/>
                <a:gd name="connsiteX6" fmla="*/ 232010 w 232010"/>
                <a:gd name="connsiteY6" fmla="*/ 14624 h 22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10" h="221910">
                  <a:moveTo>
                    <a:pt x="232010" y="14624"/>
                  </a:moveTo>
                  <a:lnTo>
                    <a:pt x="199672" y="2259"/>
                  </a:lnTo>
                  <a:cubicBezTo>
                    <a:pt x="186356" y="-2497"/>
                    <a:pt x="172089" y="357"/>
                    <a:pt x="161627" y="9868"/>
                  </a:cubicBezTo>
                  <a:lnTo>
                    <a:pt x="10398" y="161097"/>
                  </a:lnTo>
                  <a:cubicBezTo>
                    <a:pt x="-14331" y="185826"/>
                    <a:pt x="8496" y="228627"/>
                    <a:pt x="42736" y="221018"/>
                  </a:cubicBezTo>
                  <a:lnTo>
                    <a:pt x="169236" y="192484"/>
                  </a:lnTo>
                  <a:cubicBezTo>
                    <a:pt x="179698" y="144928"/>
                    <a:pt x="196818" y="81202"/>
                    <a:pt x="232010" y="14624"/>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4" name="Freeform: Shape 23">
              <a:extLst>
                <a:ext uri="{FF2B5EF4-FFF2-40B4-BE49-F238E27FC236}">
                  <a16:creationId xmlns:a16="http://schemas.microsoft.com/office/drawing/2014/main" id="{D775BE42-B68D-F9EC-EB8B-67CDBB7AA222}"/>
                </a:ext>
              </a:extLst>
            </p:cNvPr>
            <p:cNvSpPr/>
            <p:nvPr/>
          </p:nvSpPr>
          <p:spPr>
            <a:xfrm>
              <a:off x="3643676" y="2235091"/>
              <a:ext cx="222350" cy="239085"/>
            </a:xfrm>
            <a:custGeom>
              <a:avLst/>
              <a:gdLst>
                <a:gd name="connsiteX0" fmla="*/ 204451 w 222350"/>
                <a:gd name="connsiteY0" fmla="*/ 0 h 239085"/>
                <a:gd name="connsiteX1" fmla="*/ 30395 w 222350"/>
                <a:gd name="connsiteY1" fmla="*/ 60872 h 239085"/>
                <a:gd name="connsiteX2" fmla="*/ 910 w 222350"/>
                <a:gd name="connsiteY2" fmla="*/ 195932 h 239085"/>
                <a:gd name="connsiteX3" fmla="*/ 60831 w 222350"/>
                <a:gd name="connsiteY3" fmla="*/ 228270 h 239085"/>
                <a:gd name="connsiteX4" fmla="*/ 212060 w 222350"/>
                <a:gd name="connsiteY4" fmla="*/ 77041 h 239085"/>
                <a:gd name="connsiteX5" fmla="*/ 219669 w 222350"/>
                <a:gd name="connsiteY5" fmla="*/ 38996 h 239085"/>
                <a:gd name="connsiteX6" fmla="*/ 204451 w 222350"/>
                <a:gd name="connsiteY6" fmla="*/ 0 h 23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50" h="239085">
                  <a:moveTo>
                    <a:pt x="204451" y="0"/>
                  </a:moveTo>
                  <a:cubicBezTo>
                    <a:pt x="140726" y="33289"/>
                    <a:pt x="79854" y="51361"/>
                    <a:pt x="30395" y="60872"/>
                  </a:cubicBezTo>
                  <a:lnTo>
                    <a:pt x="910" y="195932"/>
                  </a:lnTo>
                  <a:cubicBezTo>
                    <a:pt x="-6699" y="230172"/>
                    <a:pt x="35151" y="253950"/>
                    <a:pt x="60831" y="228270"/>
                  </a:cubicBezTo>
                  <a:lnTo>
                    <a:pt x="212060" y="77041"/>
                  </a:lnTo>
                  <a:cubicBezTo>
                    <a:pt x="221571" y="67530"/>
                    <a:pt x="225376" y="52312"/>
                    <a:pt x="219669" y="38996"/>
                  </a:cubicBezTo>
                  <a:lnTo>
                    <a:pt x="204451" y="0"/>
                  </a:ln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F4B46725-E428-CB39-C8A1-23BE3E125571}"/>
                </a:ext>
              </a:extLst>
            </p:cNvPr>
            <p:cNvSpPr/>
            <p:nvPr/>
          </p:nvSpPr>
          <p:spPr>
            <a:xfrm>
              <a:off x="3566594" y="1753822"/>
              <a:ext cx="511704" cy="510753"/>
            </a:xfrm>
            <a:custGeom>
              <a:avLst/>
              <a:gdLst>
                <a:gd name="connsiteX0" fmla="*/ 337649 w 511704"/>
                <a:gd name="connsiteY0" fmla="*/ 0 h 510753"/>
                <a:gd name="connsiteX1" fmla="*/ 155984 w 511704"/>
                <a:gd name="connsiteY1" fmla="*/ 123646 h 510753"/>
                <a:gd name="connsiteX2" fmla="*/ 0 w 511704"/>
                <a:gd name="connsiteY2" fmla="*/ 451784 h 510753"/>
                <a:gd name="connsiteX3" fmla="*/ 58970 w 511704"/>
                <a:gd name="connsiteY3" fmla="*/ 510754 h 510753"/>
                <a:gd name="connsiteX4" fmla="*/ 388059 w 511704"/>
                <a:gd name="connsiteY4" fmla="*/ 355720 h 510753"/>
                <a:gd name="connsiteX5" fmla="*/ 511705 w 511704"/>
                <a:gd name="connsiteY5" fmla="*/ 175007 h 510753"/>
                <a:gd name="connsiteX6" fmla="*/ 439419 w 511704"/>
                <a:gd name="connsiteY6" fmla="*/ 70383 h 510753"/>
                <a:gd name="connsiteX7" fmla="*/ 337649 w 511704"/>
                <a:gd name="connsiteY7" fmla="*/ 0 h 510753"/>
                <a:gd name="connsiteX8" fmla="*/ 386156 w 511704"/>
                <a:gd name="connsiteY8" fmla="*/ 205443 h 510753"/>
                <a:gd name="connsiteX9" fmla="*/ 305311 w 511704"/>
                <a:gd name="connsiteY9" fmla="*/ 205443 h 510753"/>
                <a:gd name="connsiteX10" fmla="*/ 305311 w 511704"/>
                <a:gd name="connsiteY10" fmla="*/ 124597 h 510753"/>
                <a:gd name="connsiteX11" fmla="*/ 386156 w 511704"/>
                <a:gd name="connsiteY11" fmla="*/ 124597 h 510753"/>
                <a:gd name="connsiteX12" fmla="*/ 386156 w 511704"/>
                <a:gd name="connsiteY12" fmla="*/ 205443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704" h="510753">
                  <a:moveTo>
                    <a:pt x="337649" y="0"/>
                  </a:moveTo>
                  <a:cubicBezTo>
                    <a:pt x="281533" y="22827"/>
                    <a:pt x="217807" y="61823"/>
                    <a:pt x="155984" y="123646"/>
                  </a:cubicBezTo>
                  <a:cubicBezTo>
                    <a:pt x="42801" y="236830"/>
                    <a:pt x="9511" y="373792"/>
                    <a:pt x="0" y="451784"/>
                  </a:cubicBezTo>
                  <a:lnTo>
                    <a:pt x="58970" y="510754"/>
                  </a:lnTo>
                  <a:cubicBezTo>
                    <a:pt x="136962" y="501242"/>
                    <a:pt x="274875" y="468904"/>
                    <a:pt x="388059" y="355720"/>
                  </a:cubicBezTo>
                  <a:cubicBezTo>
                    <a:pt x="449882" y="293897"/>
                    <a:pt x="488878" y="231123"/>
                    <a:pt x="511705" y="175007"/>
                  </a:cubicBezTo>
                  <a:cubicBezTo>
                    <a:pt x="499340" y="143620"/>
                    <a:pt x="474611" y="106526"/>
                    <a:pt x="439419" y="70383"/>
                  </a:cubicBezTo>
                  <a:cubicBezTo>
                    <a:pt x="405179" y="37094"/>
                    <a:pt x="369036" y="12365"/>
                    <a:pt x="337649" y="0"/>
                  </a:cubicBezTo>
                  <a:close/>
                  <a:moveTo>
                    <a:pt x="386156" y="205443"/>
                  </a:moveTo>
                  <a:cubicBezTo>
                    <a:pt x="364281" y="227319"/>
                    <a:pt x="328138" y="227319"/>
                    <a:pt x="305311" y="205443"/>
                  </a:cubicBezTo>
                  <a:cubicBezTo>
                    <a:pt x="283435" y="183567"/>
                    <a:pt x="283435" y="147424"/>
                    <a:pt x="305311" y="124597"/>
                  </a:cubicBezTo>
                  <a:cubicBezTo>
                    <a:pt x="327187" y="102721"/>
                    <a:pt x="363329" y="102721"/>
                    <a:pt x="386156" y="124597"/>
                  </a:cubicBezTo>
                  <a:cubicBezTo>
                    <a:pt x="408032" y="147424"/>
                    <a:pt x="408032" y="183567"/>
                    <a:pt x="386156" y="20544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6" name="Freeform: Shape 25">
              <a:extLst>
                <a:ext uri="{FF2B5EF4-FFF2-40B4-BE49-F238E27FC236}">
                  <a16:creationId xmlns:a16="http://schemas.microsoft.com/office/drawing/2014/main" id="{019423CD-345B-4E83-EE68-6723638C5E86}"/>
                </a:ext>
              </a:extLst>
            </p:cNvPr>
            <p:cNvSpPr/>
            <p:nvPr/>
          </p:nvSpPr>
          <p:spPr>
            <a:xfrm>
              <a:off x="3454569" y="2241134"/>
              <a:ext cx="135466" cy="135747"/>
            </a:xfrm>
            <a:custGeom>
              <a:avLst/>
              <a:gdLst>
                <a:gd name="connsiteX0" fmla="*/ 111074 w 135466"/>
                <a:gd name="connsiteY0" fmla="*/ 24393 h 135747"/>
                <a:gd name="connsiteX1" fmla="*/ 66371 w 135466"/>
                <a:gd name="connsiteY1" fmla="*/ 14881 h 135747"/>
                <a:gd name="connsiteX2" fmla="*/ 2646 w 135466"/>
                <a:gd name="connsiteY2" fmla="*/ 132821 h 135747"/>
                <a:gd name="connsiteX3" fmla="*/ 120586 w 135466"/>
                <a:gd name="connsiteY3" fmla="*/ 69095 h 135747"/>
                <a:gd name="connsiteX4" fmla="*/ 111074 w 135466"/>
                <a:gd name="connsiteY4" fmla="*/ 24393 h 1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66" h="135747">
                  <a:moveTo>
                    <a:pt x="111074" y="24393"/>
                  </a:moveTo>
                  <a:cubicBezTo>
                    <a:pt x="95856" y="9175"/>
                    <a:pt x="97759" y="-16506"/>
                    <a:pt x="66371" y="14881"/>
                  </a:cubicBezTo>
                  <a:cubicBezTo>
                    <a:pt x="34984" y="46268"/>
                    <a:pt x="-11621" y="117603"/>
                    <a:pt x="2646" y="132821"/>
                  </a:cubicBezTo>
                  <a:cubicBezTo>
                    <a:pt x="17864" y="148039"/>
                    <a:pt x="89198" y="100482"/>
                    <a:pt x="120586" y="69095"/>
                  </a:cubicBezTo>
                  <a:cubicBezTo>
                    <a:pt x="151973" y="36757"/>
                    <a:pt x="126292" y="38659"/>
                    <a:pt x="111074" y="24393"/>
                  </a:cubicBezTo>
                  <a:close/>
                </a:path>
              </a:pathLst>
            </a:custGeom>
            <a:solidFill>
              <a:srgbClr val="000000"/>
            </a:solidFill>
            <a:ln w="942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2" name="TextBox 1">
            <a:extLst>
              <a:ext uri="{FF2B5EF4-FFF2-40B4-BE49-F238E27FC236}">
                <a16:creationId xmlns:a16="http://schemas.microsoft.com/office/drawing/2014/main" id="{F9093B00-BC72-E00A-8B37-0270C32BA449}"/>
              </a:ext>
            </a:extLst>
          </p:cNvPr>
          <p:cNvSpPr txBox="1"/>
          <p:nvPr/>
        </p:nvSpPr>
        <p:spPr>
          <a:xfrm>
            <a:off x="363333" y="1944169"/>
            <a:ext cx="418704" cy="369332"/>
          </a:xfrm>
          <a:prstGeom prst="rect">
            <a:avLst/>
          </a:prstGeom>
          <a:noFill/>
        </p:spPr>
        <p:txBody>
          <a:bodyPr wrap="none" rtlCol="0" anchor="ctr">
            <a:spAutoFit/>
          </a:bodyPr>
          <a:lstStyle/>
          <a:p>
            <a:pPr algn="r"/>
            <a:r>
              <a:rPr lang="en-US" dirty="0">
                <a:solidFill>
                  <a:schemeClr val="bg2">
                    <a:lumMod val="90000"/>
                  </a:schemeClr>
                </a:solidFill>
              </a:rPr>
              <a:t>01</a:t>
            </a:r>
          </a:p>
        </p:txBody>
      </p:sp>
      <p:sp>
        <p:nvSpPr>
          <p:cNvPr id="3" name="TextBox 2">
            <a:extLst>
              <a:ext uri="{FF2B5EF4-FFF2-40B4-BE49-F238E27FC236}">
                <a16:creationId xmlns:a16="http://schemas.microsoft.com/office/drawing/2014/main" id="{DFF9106C-F321-A9D3-8526-6BCB76E68FD8}"/>
              </a:ext>
            </a:extLst>
          </p:cNvPr>
          <p:cNvSpPr txBox="1"/>
          <p:nvPr/>
        </p:nvSpPr>
        <p:spPr>
          <a:xfrm>
            <a:off x="383769" y="2843553"/>
            <a:ext cx="418704" cy="369332"/>
          </a:xfrm>
          <a:prstGeom prst="rect">
            <a:avLst/>
          </a:prstGeom>
          <a:noFill/>
        </p:spPr>
        <p:txBody>
          <a:bodyPr wrap="none" rtlCol="0" anchor="ctr">
            <a:spAutoFit/>
          </a:bodyPr>
          <a:lstStyle/>
          <a:p>
            <a:pPr algn="r"/>
            <a:r>
              <a:rPr lang="en-US" dirty="0">
                <a:solidFill>
                  <a:schemeClr val="bg2">
                    <a:lumMod val="90000"/>
                  </a:schemeClr>
                </a:solidFill>
              </a:rPr>
              <a:t>02</a:t>
            </a:r>
          </a:p>
        </p:txBody>
      </p:sp>
      <p:sp>
        <p:nvSpPr>
          <p:cNvPr id="27" name="TextBox 26">
            <a:extLst>
              <a:ext uri="{FF2B5EF4-FFF2-40B4-BE49-F238E27FC236}">
                <a16:creationId xmlns:a16="http://schemas.microsoft.com/office/drawing/2014/main" id="{C73BE015-4FA2-6B3A-5B2F-F52AA2239751}"/>
              </a:ext>
            </a:extLst>
          </p:cNvPr>
          <p:cNvSpPr txBox="1"/>
          <p:nvPr/>
        </p:nvSpPr>
        <p:spPr>
          <a:xfrm>
            <a:off x="254328" y="3733150"/>
            <a:ext cx="527709" cy="461665"/>
          </a:xfrm>
          <a:prstGeom prst="rect">
            <a:avLst/>
          </a:prstGeom>
          <a:noFill/>
        </p:spPr>
        <p:txBody>
          <a:bodyPr wrap="none" rtlCol="0" anchor="ctr">
            <a:spAutoFit/>
          </a:bodyPr>
          <a:lstStyle/>
          <a:p>
            <a:pPr algn="r"/>
            <a:r>
              <a:rPr lang="en-US" dirty="0">
                <a:solidFill>
                  <a:schemeClr val="bg2">
                    <a:lumMod val="90000"/>
                  </a:schemeClr>
                </a:solidFill>
              </a:rPr>
              <a:t>03</a:t>
            </a:r>
          </a:p>
        </p:txBody>
      </p:sp>
      <p:sp>
        <p:nvSpPr>
          <p:cNvPr id="28" name="TextBox 27">
            <a:extLst>
              <a:ext uri="{FF2B5EF4-FFF2-40B4-BE49-F238E27FC236}">
                <a16:creationId xmlns:a16="http://schemas.microsoft.com/office/drawing/2014/main" id="{86A8B872-224E-3267-D704-B290E5101DC5}"/>
              </a:ext>
            </a:extLst>
          </p:cNvPr>
          <p:cNvSpPr txBox="1"/>
          <p:nvPr/>
        </p:nvSpPr>
        <p:spPr>
          <a:xfrm>
            <a:off x="295156" y="4605402"/>
            <a:ext cx="482824" cy="415498"/>
          </a:xfrm>
          <a:prstGeom prst="rect">
            <a:avLst/>
          </a:prstGeom>
          <a:noFill/>
        </p:spPr>
        <p:txBody>
          <a:bodyPr wrap="none" rtlCol="0" anchor="ctr">
            <a:spAutoFit/>
          </a:bodyPr>
          <a:lstStyle/>
          <a:p>
            <a:pPr algn="r"/>
            <a:r>
              <a:rPr lang="en-US" sz="2100" b="1" dirty="0">
                <a:solidFill>
                  <a:schemeClr val="bg2">
                    <a:lumMod val="50000"/>
                  </a:schemeClr>
                </a:solidFill>
              </a:rPr>
              <a:t>04</a:t>
            </a:r>
          </a:p>
        </p:txBody>
      </p:sp>
    </p:spTree>
    <p:extLst>
      <p:ext uri="{BB962C8B-B14F-4D97-AF65-F5344CB8AC3E}">
        <p14:creationId xmlns:p14="http://schemas.microsoft.com/office/powerpoint/2010/main" val="42099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7B9287-6A36-C4FF-7DBB-737E00DFB1BB}"/>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26537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5DAA5E7-0558-D912-27BA-D7071475B9C0}"/>
              </a:ext>
            </a:extLst>
          </p:cNvPr>
          <p:cNvSpPr/>
          <p:nvPr/>
        </p:nvSpPr>
        <p:spPr>
          <a:xfrm flipH="1">
            <a:off x="1208404" y="2294718"/>
            <a:ext cx="1842783" cy="1766137"/>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rgbClr val="B52222"/>
              </a:solidFill>
              <a:latin typeface="思源黑体 CN Medium" panose="020B0600000000000000" pitchFamily="34" charset="-122"/>
              <a:ea typeface="思源黑体 CN Medium" panose="020B0600000000000000" pitchFamily="34" charset="-122"/>
            </a:endParaRPr>
          </a:p>
        </p:txBody>
      </p:sp>
      <p:sp>
        <p:nvSpPr>
          <p:cNvPr id="37"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1731CC6-2E9B-1A03-A2F1-DF7F991FC31F}"/>
              </a:ext>
            </a:extLst>
          </p:cNvPr>
          <p:cNvSpPr txBox="1"/>
          <p:nvPr/>
        </p:nvSpPr>
        <p:spPr>
          <a:xfrm>
            <a:off x="1285894" y="2181293"/>
            <a:ext cx="835956"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1</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38"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9E7EF34-7231-4E82-26FA-A34E76ABB3B4}"/>
              </a:ext>
            </a:extLst>
          </p:cNvPr>
          <p:cNvSpPr txBox="1"/>
          <p:nvPr/>
        </p:nvSpPr>
        <p:spPr>
          <a:xfrm>
            <a:off x="2901827" y="2831537"/>
            <a:ext cx="3681388" cy="715581"/>
          </a:xfrm>
          <a:prstGeom prst="rect">
            <a:avLst/>
          </a:prstGeom>
          <a:noFill/>
        </p:spPr>
        <p:txBody>
          <a:bodyPr wrap="square" rtlCol="0">
            <a:spAutoFit/>
          </a:bodyPr>
          <a:lstStyle/>
          <a:p>
            <a:pPr algn="ctr"/>
            <a:r>
              <a:rPr lang="en-US" altLang="zh-CN" sz="4050" b="1" dirty="0">
                <a:solidFill>
                  <a:srgbClr val="C3262F"/>
                </a:solidFill>
                <a:latin typeface="思源黑体 CN Heavy" panose="020B0A00000000000000" pitchFamily="34" charset="-122"/>
                <a:ea typeface="思源黑体 CN Heavy" panose="020B0A00000000000000" pitchFamily="34" charset="-122"/>
              </a:rPr>
              <a:t>Introduction</a:t>
            </a:r>
            <a:endParaRPr lang="zh-CN" altLang="en-US" sz="4050" b="1" dirty="0">
              <a:solidFill>
                <a:srgbClr val="C3262F"/>
              </a:solidFill>
              <a:latin typeface="思源黑体 CN Heavy" panose="020B0A00000000000000" pitchFamily="34" charset="-122"/>
              <a:ea typeface="思源黑体 CN Heavy" panose="020B0A00000000000000" pitchFamily="34" charset="-122"/>
            </a:endParaRPr>
          </a:p>
        </p:txBody>
      </p:sp>
      <p:sp>
        <p:nvSpPr>
          <p:cNvPr id="39"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CB40D75-D576-E6C3-4676-0CEC84D12C61}"/>
              </a:ext>
            </a:extLst>
          </p:cNvPr>
          <p:cNvSpPr/>
          <p:nvPr/>
        </p:nvSpPr>
        <p:spPr>
          <a:xfrm>
            <a:off x="3005302" y="3531602"/>
            <a:ext cx="4430717" cy="646331"/>
          </a:xfrm>
          <a:prstGeom prst="rect">
            <a:avLst/>
          </a:prstGeom>
        </p:spPr>
        <p:txBody>
          <a:bodyPr wrap="square">
            <a:spAutoFit/>
          </a:bodyPr>
          <a:lstStyle/>
          <a:p>
            <a:r>
              <a:rPr lang="en-US" sz="1800" dirty="0">
                <a:solidFill>
                  <a:schemeClr val="tx1">
                    <a:lumMod val="50000"/>
                  </a:schemeClr>
                </a:solidFill>
              </a:rPr>
              <a:t>What is this about and why is it important?</a:t>
            </a:r>
          </a:p>
        </p:txBody>
      </p:sp>
    </p:spTree>
    <p:extLst>
      <p:ext uri="{BB962C8B-B14F-4D97-AF65-F5344CB8AC3E}">
        <p14:creationId xmlns:p14="http://schemas.microsoft.com/office/powerpoint/2010/main" val="292684899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AA9F5BF9-D414-50F8-E51F-E6D17E9052FB}"/>
              </a:ext>
            </a:extLst>
          </p:cNvPr>
          <p:cNvSpPr/>
          <p:nvPr/>
        </p:nvSpPr>
        <p:spPr>
          <a:xfrm>
            <a:off x="1177504" y="2191582"/>
            <a:ext cx="6683453" cy="1237423"/>
          </a:xfrm>
          <a:prstGeom prst="roundRect">
            <a:avLst>
              <a:gd name="adj" fmla="val 50000"/>
            </a:avLst>
          </a:prstGeom>
          <a:noFill/>
          <a:ln w="19050">
            <a:solidFill>
              <a:srgbClr val="00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1" name="椭圆 2"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6F71A73E-E397-2FD0-658A-3396E846CA23}"/>
              </a:ext>
            </a:extLst>
          </p:cNvPr>
          <p:cNvSpPr/>
          <p:nvPr/>
        </p:nvSpPr>
        <p:spPr>
          <a:xfrm>
            <a:off x="1229874" y="2271215"/>
            <a:ext cx="1055806" cy="1055806"/>
          </a:xfrm>
          <a:prstGeom prst="ellipse">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2" name="圆角矩形 2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7EF78C84-BA75-A467-2E91-C7CCDB0AD47A}"/>
              </a:ext>
            </a:extLst>
          </p:cNvPr>
          <p:cNvSpPr/>
          <p:nvPr/>
        </p:nvSpPr>
        <p:spPr>
          <a:xfrm>
            <a:off x="1214775" y="4099894"/>
            <a:ext cx="6683453" cy="1226330"/>
          </a:xfrm>
          <a:prstGeom prst="roundRect">
            <a:avLst>
              <a:gd name="adj" fmla="val 50000"/>
            </a:avLst>
          </a:prstGeom>
          <a:noFill/>
          <a:ln w="19050">
            <a:solidFill>
              <a:srgbClr val="B52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3" name="椭圆 4"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02FBD2E2-CD2F-6E8F-094A-2A0E8D247475}"/>
              </a:ext>
            </a:extLst>
          </p:cNvPr>
          <p:cNvSpPr/>
          <p:nvPr/>
        </p:nvSpPr>
        <p:spPr>
          <a:xfrm>
            <a:off x="6790965" y="4165683"/>
            <a:ext cx="1055806" cy="1055806"/>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4"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37EDA5B-1EF4-77B3-1682-507FA69DD7B0}"/>
              </a:ext>
            </a:extLst>
          </p:cNvPr>
          <p:cNvSpPr/>
          <p:nvPr/>
        </p:nvSpPr>
        <p:spPr>
          <a:xfrm>
            <a:off x="2292517" y="2509048"/>
            <a:ext cx="5291043" cy="830997"/>
          </a:xfrm>
          <a:prstGeom prst="rect">
            <a:avLst/>
          </a:prstGeom>
        </p:spPr>
        <p:txBody>
          <a:bodyPr wrap="square">
            <a:spAutoFit/>
          </a:bodyPr>
          <a:lstStyle/>
          <a:p>
            <a:pPr marL="214308" indent="-214308">
              <a:buFont typeface="Arial" panose="020B0604020202020204" pitchFamily="34" charset="0"/>
              <a:buChar char="•"/>
            </a:pPr>
            <a:r>
              <a:rPr lang="en-US" sz="1200" dirty="0">
                <a:solidFill>
                  <a:schemeClr val="accent1">
                    <a:lumMod val="95000"/>
                    <a:lumOff val="5000"/>
                  </a:schemeClr>
                </a:solidFill>
              </a:rPr>
              <a:t>High power consumption.</a:t>
            </a:r>
          </a:p>
          <a:p>
            <a:pPr marL="214308" indent="-214308">
              <a:buFont typeface="Arial" panose="020B0604020202020204" pitchFamily="34" charset="0"/>
              <a:buChar char="•"/>
            </a:pPr>
            <a:r>
              <a:rPr lang="en-US" sz="1200" dirty="0">
                <a:solidFill>
                  <a:schemeClr val="accent1">
                    <a:lumMod val="95000"/>
                    <a:lumOff val="5000"/>
                  </a:schemeClr>
                </a:solidFill>
              </a:rPr>
              <a:t>MIMO networks' energy usage challenges sustainability and cost effectiveness</a:t>
            </a:r>
          </a:p>
          <a:p>
            <a:pPr marL="214308" indent="-214308">
              <a:buFont typeface="Arial" panose="020B0604020202020204" pitchFamily="34" charset="0"/>
              <a:buChar char="•"/>
            </a:pPr>
            <a:r>
              <a:rPr lang="en-US" sz="1200" dirty="0">
                <a:solidFill>
                  <a:schemeClr val="accent1">
                    <a:lumMod val="95000"/>
                    <a:lumOff val="5000"/>
                  </a:schemeClr>
                </a:solidFill>
              </a:rPr>
              <a:t>Power drain hampers eco-friendly wireless systems.</a:t>
            </a:r>
          </a:p>
        </p:txBody>
      </p:sp>
      <p:sp>
        <p:nvSpPr>
          <p:cNvPr id="55"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782F3CE-07CF-A583-1BD8-41E8C2223FE0}"/>
              </a:ext>
            </a:extLst>
          </p:cNvPr>
          <p:cNvSpPr/>
          <p:nvPr/>
        </p:nvSpPr>
        <p:spPr bwMode="auto">
          <a:xfrm>
            <a:off x="2075777" y="2190744"/>
            <a:ext cx="5555611" cy="530915"/>
          </a:xfrm>
          <a:prstGeom prst="rect">
            <a:avLst/>
          </a:prstGeom>
          <a:noFill/>
        </p:spPr>
        <p:txBody>
          <a:bodyPr wrap="square">
            <a:spAutoFit/>
          </a:bodyPr>
          <a:lstStyle/>
          <a:p>
            <a:pPr>
              <a:defRPr/>
            </a:pPr>
            <a:r>
              <a:rPr lang="en-US" sz="1350" kern="100" dirty="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rPr>
              <a:t>Power Drain: Unleashing the Energy Monster in MIMO Networks</a:t>
            </a:r>
          </a:p>
          <a:p>
            <a:pPr>
              <a:defRPr/>
            </a:pPr>
            <a:endParaRPr lang="zh-CN" altLang="en-US" sz="1500" kern="100" dirty="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cxnSp>
        <p:nvCxnSpPr>
          <p:cNvPr id="56" name="直接连接符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2FEE788B-8D2A-9F4A-5B1B-0A0FBDC65CB0}"/>
              </a:ext>
            </a:extLst>
          </p:cNvPr>
          <p:cNvCxnSpPr>
            <a:cxnSpLocks/>
          </p:cNvCxnSpPr>
          <p:nvPr/>
        </p:nvCxnSpPr>
        <p:spPr>
          <a:xfrm>
            <a:off x="2210178" y="2430772"/>
            <a:ext cx="149803" cy="1"/>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57" name="矩形 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1425D9C7-0143-C4D6-5576-FD087455BD0B}"/>
              </a:ext>
            </a:extLst>
          </p:cNvPr>
          <p:cNvSpPr/>
          <p:nvPr/>
        </p:nvSpPr>
        <p:spPr>
          <a:xfrm>
            <a:off x="1240289" y="4450274"/>
            <a:ext cx="5705662" cy="992579"/>
          </a:xfrm>
          <a:prstGeom prst="rect">
            <a:avLst/>
          </a:prstGeom>
        </p:spPr>
        <p:txBody>
          <a:bodyPr wrap="square">
            <a:spAutoFit/>
          </a:bodyPr>
          <a:lstStyle/>
          <a:p>
            <a:pPr marL="214308" indent="-214308">
              <a:buFont typeface="Arial" panose="020B0604020202020204" pitchFamily="34" charset="0"/>
              <a:buChar char="•"/>
            </a:pPr>
            <a:r>
              <a:rPr lang="en-US" sz="1200" dirty="0">
                <a:solidFill>
                  <a:schemeClr val="accent1">
                    <a:lumMod val="95000"/>
                    <a:lumOff val="5000"/>
                  </a:schemeClr>
                </a:solidFill>
                <a:latin typeface="+mj-lt"/>
                <a:cs typeface="Calibri" panose="020F0502020204030204" pitchFamily="34" charset="0"/>
              </a:rPr>
              <a:t>Power optimization in MIMO networks enables sustainable wireless communication.</a:t>
            </a:r>
          </a:p>
          <a:p>
            <a:pPr marL="214308" indent="-214308">
              <a:buFont typeface="Arial" panose="020B0604020202020204" pitchFamily="34" charset="0"/>
              <a:buChar char="•"/>
            </a:pPr>
            <a:r>
              <a:rPr lang="en-US" altLang="zh-CN" sz="1200" dirty="0">
                <a:solidFill>
                  <a:schemeClr val="accent1">
                    <a:lumMod val="95000"/>
                    <a:lumOff val="5000"/>
                  </a:schemeClr>
                </a:solidFill>
                <a:latin typeface="+mj-lt"/>
                <a:ea typeface="思源黑体 CN Medium" panose="020B0600000000000000" pitchFamily="34" charset="-122"/>
                <a:cs typeface="Calibri" panose="020F0502020204030204" pitchFamily="34" charset="0"/>
              </a:rPr>
              <a:t>Minimizing power usage yields cost savings, enhanced efficiency, and reduced environmental impact.</a:t>
            </a:r>
          </a:p>
          <a:p>
            <a:pPr algn="r"/>
            <a:endParaRPr lang="en-US" altLang="zh-CN" sz="1050" dirty="0">
              <a:solidFill>
                <a:schemeClr val="tx1">
                  <a:lumMod val="95000"/>
                  <a:lumOff val="5000"/>
                </a:schemeClr>
              </a:solidFill>
              <a:latin typeface="思源黑体 CN Medium" panose="020B0600000000000000" pitchFamily="34" charset="-122"/>
              <a:ea typeface="思源黑体 CN Medium" panose="020B0600000000000000" pitchFamily="34" charset="-122"/>
            </a:endParaRPr>
          </a:p>
        </p:txBody>
      </p:sp>
      <p:sp>
        <p:nvSpPr>
          <p:cNvPr id="58" name="矩形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9F5157A-570A-300F-A5E2-1873B90441FC}"/>
              </a:ext>
            </a:extLst>
          </p:cNvPr>
          <p:cNvSpPr/>
          <p:nvPr/>
        </p:nvSpPr>
        <p:spPr bwMode="auto">
          <a:xfrm>
            <a:off x="1436559" y="4118188"/>
            <a:ext cx="5347859" cy="300082"/>
          </a:xfrm>
          <a:prstGeom prst="rect">
            <a:avLst/>
          </a:prstGeom>
          <a:noFill/>
        </p:spPr>
        <p:txBody>
          <a:bodyPr wrap="square">
            <a:spAutoFit/>
          </a:bodyPr>
          <a:lstStyle/>
          <a:p>
            <a:pPr algn="r">
              <a:defRPr/>
            </a:pPr>
            <a:r>
              <a:rPr lang="en-US" sz="1350" kern="100" dirty="0">
                <a:solidFill>
                  <a:srgbClr val="B52222"/>
                </a:solidFill>
                <a:latin typeface="思源黑体 CN Medium" panose="020B0600000000000000" pitchFamily="34" charset="-122"/>
                <a:ea typeface="思源黑体 CN Medium" panose="020B0600000000000000" pitchFamily="34" charset="-122"/>
                <a:cs typeface="Times New Roman" panose="02020603050405020304" pitchFamily="18" charset="0"/>
              </a:rPr>
              <a:t>Unlocking Energy Efficiency in MIMO Networks</a:t>
            </a:r>
          </a:p>
        </p:txBody>
      </p:sp>
      <p:cxnSp>
        <p:nvCxnSpPr>
          <p:cNvPr id="59" name="直接连接符 1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B200B816-6AD7-A9DA-8AA9-CB7E8671C94B}"/>
              </a:ext>
            </a:extLst>
          </p:cNvPr>
          <p:cNvCxnSpPr>
            <a:cxnSpLocks/>
          </p:cNvCxnSpPr>
          <p:nvPr/>
        </p:nvCxnSpPr>
        <p:spPr>
          <a:xfrm>
            <a:off x="6526215" y="4369114"/>
            <a:ext cx="149803" cy="1"/>
          </a:xfrm>
          <a:prstGeom prst="line">
            <a:avLst/>
          </a:prstGeom>
          <a:ln w="19050">
            <a:solidFill>
              <a:srgbClr val="B52222"/>
            </a:solidFill>
          </a:ln>
        </p:spPr>
        <p:style>
          <a:lnRef idx="1">
            <a:schemeClr val="accent1"/>
          </a:lnRef>
          <a:fillRef idx="0">
            <a:schemeClr val="accent1"/>
          </a:fillRef>
          <a:effectRef idx="0">
            <a:schemeClr val="accent1"/>
          </a:effectRef>
          <a:fontRef idx="minor">
            <a:schemeClr val="tx1"/>
          </a:fontRef>
        </p:style>
      </p:cxnSp>
      <p:pic>
        <p:nvPicPr>
          <p:cNvPr id="75" name="Graphic 74" descr="High voltage outline">
            <a:extLst>
              <a:ext uri="{FF2B5EF4-FFF2-40B4-BE49-F238E27FC236}">
                <a16:creationId xmlns:a16="http://schemas.microsoft.com/office/drawing/2014/main" id="{BE3BDB27-B2C5-6FB0-8B76-3754D3022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8785" y="2394008"/>
            <a:ext cx="685800" cy="685800"/>
          </a:xfrm>
          <a:prstGeom prst="rect">
            <a:avLst/>
          </a:prstGeom>
        </p:spPr>
      </p:pic>
      <p:pic>
        <p:nvPicPr>
          <p:cNvPr id="77" name="Graphic 76" descr="Open hand with plant with solid fill">
            <a:extLst>
              <a:ext uri="{FF2B5EF4-FFF2-40B4-BE49-F238E27FC236}">
                <a16:creationId xmlns:a16="http://schemas.microsoft.com/office/drawing/2014/main" id="{DC2A580E-6C9D-43CD-FE45-0EF7FB29B6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29949" y="4267143"/>
            <a:ext cx="809794" cy="809794"/>
          </a:xfrm>
          <a:prstGeom prst="rect">
            <a:avLst/>
          </a:prstGeom>
        </p:spPr>
      </p:pic>
    </p:spTree>
    <p:extLst>
      <p:ext uri="{BB962C8B-B14F-4D97-AF65-F5344CB8AC3E}">
        <p14:creationId xmlns:p14="http://schemas.microsoft.com/office/powerpoint/2010/main" val="244730311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1000" fill="hold"/>
                                        <p:tgtEl>
                                          <p:spTgt spid="51"/>
                                        </p:tgtEl>
                                        <p:attrNameLst>
                                          <p:attrName>ppt_w</p:attrName>
                                        </p:attrNameLst>
                                      </p:cBhvr>
                                      <p:tavLst>
                                        <p:tav tm="0">
                                          <p:val>
                                            <p:fltVal val="0"/>
                                          </p:val>
                                        </p:tav>
                                        <p:tav tm="100000">
                                          <p:val>
                                            <p:strVal val="#ppt_w"/>
                                          </p:val>
                                        </p:tav>
                                      </p:tavLst>
                                    </p:anim>
                                    <p:anim calcmode="lin" valueType="num">
                                      <p:cBhvr>
                                        <p:cTn id="12" dur="1000" fill="hold"/>
                                        <p:tgtEl>
                                          <p:spTgt spid="51"/>
                                        </p:tgtEl>
                                        <p:attrNameLst>
                                          <p:attrName>ppt_h</p:attrName>
                                        </p:attrNameLst>
                                      </p:cBhvr>
                                      <p:tavLst>
                                        <p:tav tm="0">
                                          <p:val>
                                            <p:fltVal val="0"/>
                                          </p:val>
                                        </p:tav>
                                        <p:tav tm="100000">
                                          <p:val>
                                            <p:strVal val="#ppt_h"/>
                                          </p:val>
                                        </p:tav>
                                      </p:tavLst>
                                    </p:anim>
                                    <p:anim calcmode="lin" valueType="num">
                                      <p:cBhvr>
                                        <p:cTn id="13" dur="1000" fill="hold"/>
                                        <p:tgtEl>
                                          <p:spTgt spid="51"/>
                                        </p:tgtEl>
                                        <p:attrNameLst>
                                          <p:attrName>style.rotation</p:attrName>
                                        </p:attrNameLst>
                                      </p:cBhvr>
                                      <p:tavLst>
                                        <p:tav tm="0">
                                          <p:val>
                                            <p:fltVal val="90"/>
                                          </p:val>
                                        </p:tav>
                                        <p:tav tm="100000">
                                          <p:val>
                                            <p:fltVal val="0"/>
                                          </p:val>
                                        </p:tav>
                                      </p:tavLst>
                                    </p:anim>
                                    <p:animEffect transition="in" filter="fade">
                                      <p:cBhvr>
                                        <p:cTn id="14" dur="1000"/>
                                        <p:tgtEl>
                                          <p:spTgt spid="51"/>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par>
                          <p:cTn id="30" fill="hold">
                            <p:stCondLst>
                              <p:cond delay="3000"/>
                            </p:stCondLst>
                            <p:childTnLst>
                              <p:par>
                                <p:cTn id="31" presetID="31" presetClass="entr" presetSubtype="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1000" fill="hold"/>
                                        <p:tgtEl>
                                          <p:spTgt spid="53"/>
                                        </p:tgtEl>
                                        <p:attrNameLst>
                                          <p:attrName>ppt_w</p:attrName>
                                        </p:attrNameLst>
                                      </p:cBhvr>
                                      <p:tavLst>
                                        <p:tav tm="0">
                                          <p:val>
                                            <p:fltVal val="0"/>
                                          </p:val>
                                        </p:tav>
                                        <p:tav tm="100000">
                                          <p:val>
                                            <p:strVal val="#ppt_w"/>
                                          </p:val>
                                        </p:tav>
                                      </p:tavLst>
                                    </p:anim>
                                    <p:anim calcmode="lin" valueType="num">
                                      <p:cBhvr>
                                        <p:cTn id="34" dur="1000" fill="hold"/>
                                        <p:tgtEl>
                                          <p:spTgt spid="53"/>
                                        </p:tgtEl>
                                        <p:attrNameLst>
                                          <p:attrName>ppt_h</p:attrName>
                                        </p:attrNameLst>
                                      </p:cBhvr>
                                      <p:tavLst>
                                        <p:tav tm="0">
                                          <p:val>
                                            <p:fltVal val="0"/>
                                          </p:val>
                                        </p:tav>
                                        <p:tav tm="100000">
                                          <p:val>
                                            <p:strVal val="#ppt_h"/>
                                          </p:val>
                                        </p:tav>
                                      </p:tavLst>
                                    </p:anim>
                                    <p:anim calcmode="lin" valueType="num">
                                      <p:cBhvr>
                                        <p:cTn id="35" dur="1000" fill="hold"/>
                                        <p:tgtEl>
                                          <p:spTgt spid="53"/>
                                        </p:tgtEl>
                                        <p:attrNameLst>
                                          <p:attrName>style.rotation</p:attrName>
                                        </p:attrNameLst>
                                      </p:cBhvr>
                                      <p:tavLst>
                                        <p:tav tm="0">
                                          <p:val>
                                            <p:fltVal val="90"/>
                                          </p:val>
                                        </p:tav>
                                        <p:tav tm="100000">
                                          <p:val>
                                            <p:fltVal val="0"/>
                                          </p:val>
                                        </p:tav>
                                      </p:tavLst>
                                    </p:anim>
                                    <p:animEffect transition="in" filter="fade">
                                      <p:cBhvr>
                                        <p:cTn id="36" dur="1000"/>
                                        <p:tgtEl>
                                          <p:spTgt spid="53"/>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4500"/>
                            </p:stCondLst>
                            <p:childTnLst>
                              <p:par>
                                <p:cTn id="42" presetID="10"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2483640" y="2988848"/>
            <a:ext cx="3246806" cy="715581"/>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Algorithms</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589135" y="2282986"/>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2</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141393605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1e1d8175-7c07-4b44-aaca-47ea4d1bd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FE7EFA7-EB25-DF36-E9C3-BD5AA349FA70}"/>
              </a:ext>
            </a:extLst>
          </p:cNvPr>
          <p:cNvGrpSpPr>
            <a:grpSpLocks noChangeAspect="1"/>
          </p:cNvGrpSpPr>
          <p:nvPr>
            <p:custDataLst>
              <p:tags r:id="rId1"/>
            </p:custDataLst>
          </p:nvPr>
        </p:nvGrpSpPr>
        <p:grpSpPr>
          <a:xfrm>
            <a:off x="214604" y="4026558"/>
            <a:ext cx="8761445" cy="989129"/>
            <a:chOff x="1588" y="2679073"/>
            <a:chExt cx="11855149" cy="1524301"/>
          </a:xfrm>
        </p:grpSpPr>
        <p:sp>
          <p:nvSpPr>
            <p:cNvPr id="31" name="işḷîḑè">
              <a:extLst>
                <a:ext uri="{FF2B5EF4-FFF2-40B4-BE49-F238E27FC236}">
                  <a16:creationId xmlns:a16="http://schemas.microsoft.com/office/drawing/2014/main" id="{A5097010-E864-8987-028D-85CB76AACC9D}"/>
                </a:ext>
              </a:extLst>
            </p:cNvPr>
            <p:cNvSpPr/>
            <p:nvPr/>
          </p:nvSpPr>
          <p:spPr>
            <a:xfrm>
              <a:off x="1718938" y="3356992"/>
              <a:ext cx="8804869" cy="176448"/>
            </a:xfrm>
            <a:prstGeom prst="roundRect">
              <a:avLst>
                <a:gd name="adj" fmla="val 50000"/>
              </a:avLst>
            </a:prstGeom>
            <a:solidFill>
              <a:srgbClr val="004B82"/>
            </a:solidFill>
            <a:ln w="25400" cap="flat" cmpd="sng">
              <a:noFill/>
              <a:prstDash val="solid"/>
              <a:miter/>
              <a:headEnd type="none" w="med" len="med"/>
              <a:tailEnd type="none" w="med" len="med"/>
            </a:ln>
          </p:spPr>
          <p:txBody>
            <a:bodyPr anchor="ctr">
              <a:scene3d>
                <a:camera prst="orthographicFront"/>
                <a:lightRig rig="threePt" dir="t"/>
              </a:scene3d>
              <a:sp3d contourW="12700"/>
            </a:bodyPr>
            <a:lstStyle/>
            <a:p>
              <a:pPr algn="ctr" fontAlgn="auto">
                <a:spcBef>
                  <a:spcPts val="0"/>
                </a:spcBef>
                <a:spcAft>
                  <a:spcPts val="0"/>
                </a:spcAft>
                <a:defRPr/>
              </a:pPr>
              <a:endParaRPr sz="1350" kern="0" dirty="0">
                <a:solidFill>
                  <a:srgbClr val="000000"/>
                </a:solidFill>
                <a:latin typeface="思源黑体 CN Medium" panose="020B0600000000000000" pitchFamily="34" charset="-122"/>
                <a:ea typeface="思源黑体 CN Medium" panose="020B0600000000000000" pitchFamily="34" charset="-122"/>
              </a:endParaRPr>
            </a:p>
          </p:txBody>
        </p:sp>
        <p:sp>
          <p:nvSpPr>
            <p:cNvPr id="32" name="îşľíďe">
              <a:extLst>
                <a:ext uri="{FF2B5EF4-FFF2-40B4-BE49-F238E27FC236}">
                  <a16:creationId xmlns:a16="http://schemas.microsoft.com/office/drawing/2014/main" id="{782D62AA-9DF1-BE7D-0D41-C43C80706E55}"/>
                </a:ext>
              </a:extLst>
            </p:cNvPr>
            <p:cNvSpPr/>
            <p:nvPr/>
          </p:nvSpPr>
          <p:spPr>
            <a:xfrm>
              <a:off x="1588" y="3356990"/>
              <a:ext cx="1848514" cy="176448"/>
            </a:xfrm>
            <a:prstGeom prst="rect">
              <a:avLst/>
            </a:prstGeom>
            <a:solidFill>
              <a:srgbClr val="004B82"/>
            </a:solidFill>
            <a:ln w="12700" cap="flat" cmpd="sng" algn="ctr">
              <a:solidFill>
                <a:srgbClr val="004B82"/>
              </a:solidFill>
              <a:prstDash val="solid"/>
              <a:miter lim="800000"/>
            </a:ln>
            <a:effectLst/>
          </p:spPr>
          <p:txBody>
            <a:bodyPr anchor="ctr">
              <a:scene3d>
                <a:camera prst="orthographicFront"/>
                <a:lightRig rig="threePt" dir="t"/>
              </a:scene3d>
              <a:sp3d contourW="12700"/>
            </a:bodyPr>
            <a:lstStyle/>
            <a:p>
              <a:pPr algn="ctr" fontAlgn="auto">
                <a:spcBef>
                  <a:spcPts val="0"/>
                </a:spcBef>
                <a:spcAft>
                  <a:spcPts val="0"/>
                </a:spcAft>
                <a:defRPr/>
              </a:pPr>
              <a:endParaRPr sz="1350" kern="0" dirty="0">
                <a:solidFill>
                  <a:srgbClr val="FFFFFF"/>
                </a:solidFill>
                <a:latin typeface="思源黑体 CN Medium" panose="020B0600000000000000" pitchFamily="34" charset="-122"/>
                <a:ea typeface="思源黑体 CN Medium" panose="020B0600000000000000" pitchFamily="34" charset="-122"/>
              </a:endParaRPr>
            </a:p>
          </p:txBody>
        </p:sp>
        <p:sp>
          <p:nvSpPr>
            <p:cNvPr id="33" name="íṩlíḋé">
              <a:extLst>
                <a:ext uri="{FF2B5EF4-FFF2-40B4-BE49-F238E27FC236}">
                  <a16:creationId xmlns:a16="http://schemas.microsoft.com/office/drawing/2014/main" id="{BAC16887-7340-612E-3B3C-04359D471CB4}"/>
                </a:ext>
              </a:extLst>
            </p:cNvPr>
            <p:cNvSpPr/>
            <p:nvPr/>
          </p:nvSpPr>
          <p:spPr>
            <a:xfrm>
              <a:off x="1455896" y="3196845"/>
              <a:ext cx="480094" cy="480218"/>
            </a:xfrm>
            <a:prstGeom prst="ellipse">
              <a:avLst/>
            </a:prstGeom>
            <a:solidFill>
              <a:srgbClr val="FFFFFF"/>
            </a:solidFill>
            <a:ln w="25400" cap="flat" cmpd="sng">
              <a:solidFill>
                <a:srgbClr val="004B82"/>
              </a:solidFill>
              <a:prstDash val="solid"/>
              <a:miter/>
              <a:headEnd type="none" w="med" len="med"/>
              <a:tailEnd type="none" w="med" len="med"/>
            </a:ln>
          </p:spPr>
          <p:txBody>
            <a:bodyPr wrap="none" lIns="0" tIns="0" rIns="0" bIns="0" anchor="ctr" anchorCtr="1">
              <a:normAutofit/>
              <a:scene3d>
                <a:camera prst="orthographicFront"/>
                <a:lightRig rig="threePt" dir="t"/>
              </a:scene3d>
              <a:sp3d contourW="12700"/>
            </a:bodyPr>
            <a:lstStyle/>
            <a:p>
              <a:pPr algn="ctr" fontAlgn="auto">
                <a:spcBef>
                  <a:spcPts val="0"/>
                </a:spcBef>
                <a:spcAft>
                  <a:spcPts val="0"/>
                </a:spcAft>
                <a:defRPr/>
              </a:pPr>
              <a:r>
                <a:rPr lang="de-DE" sz="1350" kern="0" dirty="0">
                  <a:solidFill>
                    <a:srgbClr val="004B82"/>
                  </a:solidFill>
                  <a:latin typeface="思源黑体 CN Medium" panose="020B0600000000000000" pitchFamily="34" charset="-122"/>
                  <a:ea typeface="思源黑体 CN Medium" panose="020B0600000000000000" pitchFamily="34" charset="-122"/>
                </a:rPr>
                <a:t>1</a:t>
              </a:r>
            </a:p>
          </p:txBody>
        </p:sp>
        <p:sp>
          <p:nvSpPr>
            <p:cNvPr id="36" name="íšľiḑe">
              <a:extLst>
                <a:ext uri="{FF2B5EF4-FFF2-40B4-BE49-F238E27FC236}">
                  <a16:creationId xmlns:a16="http://schemas.microsoft.com/office/drawing/2014/main" id="{958A4377-951C-A491-A53E-BB35742565BB}"/>
                </a:ext>
              </a:extLst>
            </p:cNvPr>
            <p:cNvSpPr/>
            <p:nvPr/>
          </p:nvSpPr>
          <p:spPr>
            <a:xfrm>
              <a:off x="8947994" y="3196845"/>
              <a:ext cx="478955" cy="480218"/>
            </a:xfrm>
            <a:prstGeom prst="ellipse">
              <a:avLst/>
            </a:prstGeom>
            <a:solidFill>
              <a:srgbClr val="FFFFFF"/>
            </a:solidFill>
            <a:ln w="25400" cap="flat" cmpd="sng">
              <a:solidFill>
                <a:srgbClr val="004B82"/>
              </a:solidFill>
              <a:prstDash val="solid"/>
              <a:miter/>
              <a:headEnd type="none" w="med" len="med"/>
              <a:tailEnd type="none" w="med" len="med"/>
            </a:ln>
          </p:spPr>
          <p:txBody>
            <a:bodyPr wrap="none" lIns="0" tIns="0" rIns="0" bIns="0" anchor="ctr" anchorCtr="0">
              <a:normAutofit/>
              <a:scene3d>
                <a:camera prst="orthographicFront"/>
                <a:lightRig rig="threePt" dir="t"/>
              </a:scene3d>
              <a:sp3d contourW="12700"/>
            </a:bodyPr>
            <a:lstStyle/>
            <a:p>
              <a:pPr algn="ctr" fontAlgn="auto">
                <a:spcBef>
                  <a:spcPts val="0"/>
                </a:spcBef>
                <a:spcAft>
                  <a:spcPts val="0"/>
                </a:spcAft>
                <a:defRPr/>
              </a:pPr>
              <a:r>
                <a:rPr lang="en-US" sz="1350" kern="0" dirty="0">
                  <a:solidFill>
                    <a:srgbClr val="004B82"/>
                  </a:solidFill>
                  <a:latin typeface="思源黑体 CN Medium" panose="020B0600000000000000" pitchFamily="34" charset="-122"/>
                  <a:ea typeface="思源黑体 CN Medium" panose="020B0600000000000000" pitchFamily="34" charset="-122"/>
                </a:rPr>
                <a:t>3</a:t>
              </a:r>
            </a:p>
          </p:txBody>
        </p:sp>
        <p:sp>
          <p:nvSpPr>
            <p:cNvPr id="37" name="îślïḓè">
              <a:extLst>
                <a:ext uri="{FF2B5EF4-FFF2-40B4-BE49-F238E27FC236}">
                  <a16:creationId xmlns:a16="http://schemas.microsoft.com/office/drawing/2014/main" id="{AFDAF231-1CFD-AC7F-6F37-E3E8E8600BF6}"/>
                </a:ext>
              </a:extLst>
            </p:cNvPr>
            <p:cNvSpPr/>
            <p:nvPr/>
          </p:nvSpPr>
          <p:spPr>
            <a:xfrm>
              <a:off x="5223046" y="3196845"/>
              <a:ext cx="478955" cy="480218"/>
            </a:xfrm>
            <a:prstGeom prst="ellipse">
              <a:avLst/>
            </a:prstGeom>
            <a:solidFill>
              <a:srgbClr val="FFFFFF"/>
            </a:solidFill>
            <a:ln w="25400" cap="flat" cmpd="sng">
              <a:solidFill>
                <a:srgbClr val="004B82"/>
              </a:solidFill>
              <a:prstDash val="solid"/>
              <a:miter/>
              <a:headEnd type="none" w="med" len="med"/>
              <a:tailEnd type="none" w="med" len="med"/>
            </a:ln>
          </p:spPr>
          <p:txBody>
            <a:bodyPr wrap="none" lIns="0" tIns="0" rIns="0" bIns="0" anchor="ctr" anchorCtr="0">
              <a:normAutofit/>
              <a:scene3d>
                <a:camera prst="orthographicFront"/>
                <a:lightRig rig="threePt" dir="t"/>
              </a:scene3d>
              <a:sp3d contourW="12700"/>
            </a:bodyPr>
            <a:lstStyle/>
            <a:p>
              <a:pPr algn="ctr" fontAlgn="auto">
                <a:spcBef>
                  <a:spcPts val="0"/>
                </a:spcBef>
                <a:spcAft>
                  <a:spcPts val="0"/>
                </a:spcAft>
                <a:defRPr/>
              </a:pPr>
              <a:r>
                <a:rPr lang="en-US" sz="1350" kern="0" dirty="0">
                  <a:solidFill>
                    <a:srgbClr val="004B82"/>
                  </a:solidFill>
                  <a:latin typeface="思源黑体 CN Medium" panose="020B0600000000000000" pitchFamily="34" charset="-122"/>
                  <a:ea typeface="思源黑体 CN Medium" panose="020B0600000000000000" pitchFamily="34" charset="-122"/>
                </a:rPr>
                <a:t>2</a:t>
              </a:r>
            </a:p>
          </p:txBody>
        </p:sp>
        <p:cxnSp>
          <p:nvCxnSpPr>
            <p:cNvPr id="38" name="直接连接符 38">
              <a:extLst>
                <a:ext uri="{FF2B5EF4-FFF2-40B4-BE49-F238E27FC236}">
                  <a16:creationId xmlns:a16="http://schemas.microsoft.com/office/drawing/2014/main" id="{752611AC-7B9D-85A9-564A-B972F5256134}"/>
                </a:ext>
              </a:extLst>
            </p:cNvPr>
            <p:cNvCxnSpPr/>
            <p:nvPr/>
          </p:nvCxnSpPr>
          <p:spPr>
            <a:xfrm>
              <a:off x="1693364" y="2679073"/>
              <a:ext cx="0" cy="522577"/>
            </a:xfrm>
            <a:prstGeom prst="line">
              <a:avLst/>
            </a:prstGeom>
            <a:noFill/>
            <a:ln w="6350" cap="flat" cmpd="sng" algn="ctr">
              <a:solidFill>
                <a:srgbClr val="FFFFFF">
                  <a:lumMod val="75000"/>
                </a:srgbClr>
              </a:solidFill>
              <a:prstDash val="dash"/>
              <a:miter lim="800000"/>
              <a:headEnd type="oval" w="lg" len="lg"/>
            </a:ln>
            <a:effectLst/>
          </p:spPr>
        </p:cxnSp>
        <p:cxnSp>
          <p:nvCxnSpPr>
            <p:cNvPr id="39" name="直接连接符 39">
              <a:extLst>
                <a:ext uri="{FF2B5EF4-FFF2-40B4-BE49-F238E27FC236}">
                  <a16:creationId xmlns:a16="http://schemas.microsoft.com/office/drawing/2014/main" id="{7BE813B9-C934-69EB-B2AA-6C59D237AD14}"/>
                </a:ext>
              </a:extLst>
            </p:cNvPr>
            <p:cNvCxnSpPr/>
            <p:nvPr/>
          </p:nvCxnSpPr>
          <p:spPr>
            <a:xfrm>
              <a:off x="5455738" y="2679073"/>
              <a:ext cx="0" cy="522577"/>
            </a:xfrm>
            <a:prstGeom prst="line">
              <a:avLst/>
            </a:prstGeom>
            <a:noFill/>
            <a:ln w="6350" cap="flat" cmpd="sng" algn="ctr">
              <a:solidFill>
                <a:srgbClr val="FFFFFF">
                  <a:lumMod val="75000"/>
                </a:srgbClr>
              </a:solidFill>
              <a:prstDash val="dash"/>
              <a:miter lim="800000"/>
              <a:headEnd type="oval" w="lg" len="lg"/>
            </a:ln>
            <a:effectLst/>
          </p:spPr>
        </p:cxnSp>
        <p:cxnSp>
          <p:nvCxnSpPr>
            <p:cNvPr id="40" name="直接连接符 40">
              <a:extLst>
                <a:ext uri="{FF2B5EF4-FFF2-40B4-BE49-F238E27FC236}">
                  <a16:creationId xmlns:a16="http://schemas.microsoft.com/office/drawing/2014/main" id="{DBC2534A-1788-73C2-80E6-1ADEAC61AEC3}"/>
                </a:ext>
              </a:extLst>
            </p:cNvPr>
            <p:cNvCxnSpPr/>
            <p:nvPr/>
          </p:nvCxnSpPr>
          <p:spPr>
            <a:xfrm>
              <a:off x="9186544" y="2679073"/>
              <a:ext cx="0" cy="522577"/>
            </a:xfrm>
            <a:prstGeom prst="line">
              <a:avLst/>
            </a:prstGeom>
            <a:noFill/>
            <a:ln w="6350" cap="flat" cmpd="sng" algn="ctr">
              <a:solidFill>
                <a:srgbClr val="FFFFFF">
                  <a:lumMod val="75000"/>
                </a:srgbClr>
              </a:solidFill>
              <a:prstDash val="dash"/>
              <a:miter lim="800000"/>
              <a:headEnd type="oval" w="lg" len="lg"/>
            </a:ln>
            <a:effectLst/>
          </p:spPr>
        </p:cxnSp>
        <p:cxnSp>
          <p:nvCxnSpPr>
            <p:cNvPr id="41" name="直接连接符 41">
              <a:extLst>
                <a:ext uri="{FF2B5EF4-FFF2-40B4-BE49-F238E27FC236}">
                  <a16:creationId xmlns:a16="http://schemas.microsoft.com/office/drawing/2014/main" id="{65423D53-392D-6506-E5CA-1FEBBD5A11A9}"/>
                </a:ext>
              </a:extLst>
            </p:cNvPr>
            <p:cNvCxnSpPr/>
            <p:nvPr/>
          </p:nvCxnSpPr>
          <p:spPr>
            <a:xfrm>
              <a:off x="3510388" y="3680797"/>
              <a:ext cx="0" cy="522577"/>
            </a:xfrm>
            <a:prstGeom prst="line">
              <a:avLst/>
            </a:prstGeom>
            <a:noFill/>
            <a:ln w="6350" cap="flat" cmpd="sng" algn="ctr">
              <a:solidFill>
                <a:srgbClr val="FFFFFF">
                  <a:lumMod val="75000"/>
                </a:srgbClr>
              </a:solidFill>
              <a:prstDash val="dash"/>
              <a:miter lim="800000"/>
              <a:tailEnd type="oval" w="lg" len="lg"/>
            </a:ln>
            <a:effectLst/>
          </p:spPr>
        </p:cxnSp>
        <p:cxnSp>
          <p:nvCxnSpPr>
            <p:cNvPr id="42" name="直接连接符 42">
              <a:extLst>
                <a:ext uri="{FF2B5EF4-FFF2-40B4-BE49-F238E27FC236}">
                  <a16:creationId xmlns:a16="http://schemas.microsoft.com/office/drawing/2014/main" id="{88487B6F-BFDA-61DD-C650-3CD52839A66E}"/>
                </a:ext>
              </a:extLst>
            </p:cNvPr>
            <p:cNvCxnSpPr/>
            <p:nvPr/>
          </p:nvCxnSpPr>
          <p:spPr>
            <a:xfrm>
              <a:off x="7359772" y="3680797"/>
              <a:ext cx="0" cy="522577"/>
            </a:xfrm>
            <a:prstGeom prst="line">
              <a:avLst/>
            </a:prstGeom>
            <a:noFill/>
            <a:ln w="6350" cap="flat" cmpd="sng" algn="ctr">
              <a:solidFill>
                <a:srgbClr val="FFFFFF">
                  <a:lumMod val="75000"/>
                </a:srgbClr>
              </a:solidFill>
              <a:prstDash val="dash"/>
              <a:miter lim="800000"/>
              <a:tailEnd type="oval" w="lg" len="lg"/>
            </a:ln>
            <a:effectLst/>
          </p:spPr>
        </p:cxnSp>
        <p:sp>
          <p:nvSpPr>
            <p:cNvPr id="43" name="îsḷíḑê">
              <a:extLst>
                <a:ext uri="{FF2B5EF4-FFF2-40B4-BE49-F238E27FC236}">
                  <a16:creationId xmlns:a16="http://schemas.microsoft.com/office/drawing/2014/main" id="{198A3E29-DD96-2DED-16A4-19A8A623A0CE}"/>
                </a:ext>
              </a:extLst>
            </p:cNvPr>
            <p:cNvSpPr/>
            <p:nvPr/>
          </p:nvSpPr>
          <p:spPr>
            <a:xfrm>
              <a:off x="10693122" y="2885781"/>
              <a:ext cx="1163615" cy="1102346"/>
            </a:xfrm>
            <a:custGeom>
              <a:avLst/>
              <a:gdLst>
                <a:gd name="connsiteX0" fmla="*/ 425358 w 605356"/>
                <a:gd name="connsiteY0" fmla="*/ 294323 h 573480"/>
                <a:gd name="connsiteX1" fmla="*/ 481809 w 605356"/>
                <a:gd name="connsiteY1" fmla="*/ 321980 h 573480"/>
                <a:gd name="connsiteX2" fmla="*/ 461885 w 605356"/>
                <a:gd name="connsiteY2" fmla="*/ 375685 h 573480"/>
                <a:gd name="connsiteX3" fmla="*/ 405528 w 605356"/>
                <a:gd name="connsiteY3" fmla="*/ 348028 h 573480"/>
                <a:gd name="connsiteX4" fmla="*/ 425358 w 605356"/>
                <a:gd name="connsiteY4" fmla="*/ 294323 h 573480"/>
                <a:gd name="connsiteX5" fmla="*/ 359519 w 605356"/>
                <a:gd name="connsiteY5" fmla="*/ 292135 h 573480"/>
                <a:gd name="connsiteX6" fmla="*/ 339592 w 605356"/>
                <a:gd name="connsiteY6" fmla="*/ 345840 h 573480"/>
                <a:gd name="connsiteX7" fmla="*/ 270607 w 605356"/>
                <a:gd name="connsiteY7" fmla="*/ 352186 h 573480"/>
                <a:gd name="connsiteX8" fmla="*/ 290439 w 605356"/>
                <a:gd name="connsiteY8" fmla="*/ 298481 h 573480"/>
                <a:gd name="connsiteX9" fmla="*/ 359519 w 605356"/>
                <a:gd name="connsiteY9" fmla="*/ 292135 h 573480"/>
                <a:gd name="connsiteX10" fmla="*/ 168242 w 605356"/>
                <a:gd name="connsiteY10" fmla="*/ 268637 h 573480"/>
                <a:gd name="connsiteX11" fmla="*/ 224599 w 605356"/>
                <a:gd name="connsiteY11" fmla="*/ 296294 h 573480"/>
                <a:gd name="connsiteX12" fmla="*/ 204770 w 605356"/>
                <a:gd name="connsiteY12" fmla="*/ 349999 h 573480"/>
                <a:gd name="connsiteX13" fmla="*/ 148318 w 605356"/>
                <a:gd name="connsiteY13" fmla="*/ 322342 h 573480"/>
                <a:gd name="connsiteX14" fmla="*/ 168242 w 605356"/>
                <a:gd name="connsiteY14" fmla="*/ 268637 h 573480"/>
                <a:gd name="connsiteX15" fmla="*/ 246326 w 605356"/>
                <a:gd name="connsiteY15" fmla="*/ 237729 h 573480"/>
                <a:gd name="connsiteX16" fmla="*/ 312171 w 605356"/>
                <a:gd name="connsiteY16" fmla="*/ 239909 h 573480"/>
                <a:gd name="connsiteX17" fmla="*/ 290444 w 605356"/>
                <a:gd name="connsiteY17" fmla="*/ 298475 h 573480"/>
                <a:gd name="connsiteX18" fmla="*/ 224599 w 605356"/>
                <a:gd name="connsiteY18" fmla="*/ 296296 h 573480"/>
                <a:gd name="connsiteX19" fmla="*/ 246326 w 605356"/>
                <a:gd name="connsiteY19" fmla="*/ 237729 h 573480"/>
                <a:gd name="connsiteX20" fmla="*/ 381152 w 605356"/>
                <a:gd name="connsiteY20" fmla="*/ 233577 h 573480"/>
                <a:gd name="connsiteX21" fmla="*/ 447092 w 605356"/>
                <a:gd name="connsiteY21" fmla="*/ 235756 h 573480"/>
                <a:gd name="connsiteX22" fmla="*/ 425365 w 605356"/>
                <a:gd name="connsiteY22" fmla="*/ 294323 h 573480"/>
                <a:gd name="connsiteX23" fmla="*/ 359520 w 605356"/>
                <a:gd name="connsiteY23" fmla="*/ 292143 h 573480"/>
                <a:gd name="connsiteX24" fmla="*/ 381152 w 605356"/>
                <a:gd name="connsiteY24" fmla="*/ 233577 h 573480"/>
                <a:gd name="connsiteX25" fmla="*/ 468732 w 605356"/>
                <a:gd name="connsiteY25" fmla="*/ 177114 h 573480"/>
                <a:gd name="connsiteX26" fmla="*/ 525207 w 605356"/>
                <a:gd name="connsiteY26" fmla="*/ 204871 h 573480"/>
                <a:gd name="connsiteX27" fmla="*/ 503471 w 605356"/>
                <a:gd name="connsiteY27" fmla="*/ 263416 h 573480"/>
                <a:gd name="connsiteX28" fmla="*/ 447091 w 605356"/>
                <a:gd name="connsiteY28" fmla="*/ 235754 h 573480"/>
                <a:gd name="connsiteX29" fmla="*/ 468732 w 605356"/>
                <a:gd name="connsiteY29" fmla="*/ 177114 h 573480"/>
                <a:gd name="connsiteX30" fmla="*/ 402917 w 605356"/>
                <a:gd name="connsiteY30" fmla="*/ 174926 h 573480"/>
                <a:gd name="connsiteX31" fmla="*/ 381180 w 605356"/>
                <a:gd name="connsiteY31" fmla="*/ 233570 h 573480"/>
                <a:gd name="connsiteX32" fmla="*/ 312170 w 605356"/>
                <a:gd name="connsiteY32" fmla="*/ 239917 h 573480"/>
                <a:gd name="connsiteX33" fmla="*/ 333813 w 605356"/>
                <a:gd name="connsiteY33" fmla="*/ 181274 h 573480"/>
                <a:gd name="connsiteX34" fmla="*/ 402917 w 605356"/>
                <a:gd name="connsiteY34" fmla="*/ 174926 h 573480"/>
                <a:gd name="connsiteX35" fmla="*/ 211597 w 605356"/>
                <a:gd name="connsiteY35" fmla="*/ 151428 h 573480"/>
                <a:gd name="connsiteX36" fmla="*/ 267926 w 605356"/>
                <a:gd name="connsiteY36" fmla="*/ 179185 h 573480"/>
                <a:gd name="connsiteX37" fmla="*/ 246305 w 605356"/>
                <a:gd name="connsiteY37" fmla="*/ 237730 h 573480"/>
                <a:gd name="connsiteX38" fmla="*/ 189881 w 605356"/>
                <a:gd name="connsiteY38" fmla="*/ 210068 h 573480"/>
                <a:gd name="connsiteX39" fmla="*/ 211597 w 605356"/>
                <a:gd name="connsiteY39" fmla="*/ 151428 h 573480"/>
                <a:gd name="connsiteX40" fmla="*/ 287859 w 605356"/>
                <a:gd name="connsiteY40" fmla="*/ 125460 h 573480"/>
                <a:gd name="connsiteX41" fmla="*/ 353733 w 605356"/>
                <a:gd name="connsiteY41" fmla="*/ 127545 h 573480"/>
                <a:gd name="connsiteX42" fmla="*/ 333800 w 605356"/>
                <a:gd name="connsiteY42" fmla="*/ 181268 h 573480"/>
                <a:gd name="connsiteX43" fmla="*/ 267926 w 605356"/>
                <a:gd name="connsiteY43" fmla="*/ 179183 h 573480"/>
                <a:gd name="connsiteX44" fmla="*/ 287859 w 605356"/>
                <a:gd name="connsiteY44" fmla="*/ 125460 h 573480"/>
                <a:gd name="connsiteX45" fmla="*/ 422835 w 605356"/>
                <a:gd name="connsiteY45" fmla="*/ 121212 h 573480"/>
                <a:gd name="connsiteX46" fmla="*/ 488655 w 605356"/>
                <a:gd name="connsiteY46" fmla="*/ 123391 h 573480"/>
                <a:gd name="connsiteX47" fmla="*/ 468738 w 605356"/>
                <a:gd name="connsiteY47" fmla="*/ 177114 h 573480"/>
                <a:gd name="connsiteX48" fmla="*/ 402918 w 605356"/>
                <a:gd name="connsiteY48" fmla="*/ 174935 h 573480"/>
                <a:gd name="connsiteX49" fmla="*/ 422835 w 605356"/>
                <a:gd name="connsiteY49" fmla="*/ 121212 h 573480"/>
                <a:gd name="connsiteX50" fmla="*/ 220187 w 605356"/>
                <a:gd name="connsiteY50" fmla="*/ 51116 h 573480"/>
                <a:gd name="connsiteX51" fmla="*/ 119314 w 605356"/>
                <a:gd name="connsiteY51" fmla="*/ 323715 h 573480"/>
                <a:gd name="connsiteX52" fmla="*/ 188682 w 605356"/>
                <a:gd name="connsiteY52" fmla="*/ 373555 h 573480"/>
                <a:gd name="connsiteX53" fmla="*/ 227873 w 605356"/>
                <a:gd name="connsiteY53" fmla="*/ 377534 h 573480"/>
                <a:gd name="connsiteX54" fmla="*/ 279401 w 605356"/>
                <a:gd name="connsiteY54" fmla="*/ 374123 h 573480"/>
                <a:gd name="connsiteX55" fmla="*/ 284146 w 605356"/>
                <a:gd name="connsiteY55" fmla="*/ 373649 h 573480"/>
                <a:gd name="connsiteX56" fmla="*/ 295154 w 605356"/>
                <a:gd name="connsiteY56" fmla="*/ 372607 h 573480"/>
                <a:gd name="connsiteX57" fmla="*/ 352186 w 605356"/>
                <a:gd name="connsiteY57" fmla="*/ 368722 h 573480"/>
                <a:gd name="connsiteX58" fmla="*/ 389289 w 605356"/>
                <a:gd name="connsiteY58" fmla="*/ 371565 h 573480"/>
                <a:gd name="connsiteX59" fmla="*/ 473082 w 605356"/>
                <a:gd name="connsiteY59" fmla="*/ 422446 h 573480"/>
                <a:gd name="connsiteX60" fmla="*/ 572152 w 605356"/>
                <a:gd name="connsiteY60" fmla="*/ 154679 h 573480"/>
                <a:gd name="connsiteX61" fmla="*/ 496615 w 605356"/>
                <a:gd name="connsiteY61" fmla="*/ 98397 h 573480"/>
                <a:gd name="connsiteX62" fmla="*/ 464826 w 605356"/>
                <a:gd name="connsiteY62" fmla="*/ 95933 h 573480"/>
                <a:gd name="connsiteX63" fmla="*/ 411020 w 605356"/>
                <a:gd name="connsiteY63" fmla="*/ 99629 h 573480"/>
                <a:gd name="connsiteX64" fmla="*/ 399918 w 605356"/>
                <a:gd name="connsiteY64" fmla="*/ 100766 h 573480"/>
                <a:gd name="connsiteX65" fmla="*/ 395078 w 605356"/>
                <a:gd name="connsiteY65" fmla="*/ 101239 h 573480"/>
                <a:gd name="connsiteX66" fmla="*/ 340513 w 605356"/>
                <a:gd name="connsiteY66" fmla="*/ 104840 h 573480"/>
                <a:gd name="connsiteX67" fmla="*/ 294015 w 605356"/>
                <a:gd name="connsiteY67" fmla="*/ 99913 h 573480"/>
                <a:gd name="connsiteX68" fmla="*/ 220187 w 605356"/>
                <a:gd name="connsiteY68" fmla="*/ 51116 h 573480"/>
                <a:gd name="connsiteX69" fmla="*/ 215347 w 605356"/>
                <a:gd name="connsiteY69" fmla="*/ 45 h 573480"/>
                <a:gd name="connsiteX70" fmla="*/ 230436 w 605356"/>
                <a:gd name="connsiteY70" fmla="*/ 8383 h 573480"/>
                <a:gd name="connsiteX71" fmla="*/ 301322 w 605356"/>
                <a:gd name="connsiteY71" fmla="*/ 69213 h 573480"/>
                <a:gd name="connsiteX72" fmla="*/ 340513 w 605356"/>
                <a:gd name="connsiteY72" fmla="*/ 73288 h 573480"/>
                <a:gd name="connsiteX73" fmla="*/ 391946 w 605356"/>
                <a:gd name="connsiteY73" fmla="*/ 69877 h 573480"/>
                <a:gd name="connsiteX74" fmla="*/ 396786 w 605356"/>
                <a:gd name="connsiteY74" fmla="*/ 69403 h 573480"/>
                <a:gd name="connsiteX75" fmla="*/ 407794 w 605356"/>
                <a:gd name="connsiteY75" fmla="*/ 68266 h 573480"/>
                <a:gd name="connsiteX76" fmla="*/ 464826 w 605356"/>
                <a:gd name="connsiteY76" fmla="*/ 64381 h 573480"/>
                <a:gd name="connsiteX77" fmla="*/ 501930 w 605356"/>
                <a:gd name="connsiteY77" fmla="*/ 67318 h 573480"/>
                <a:gd name="connsiteX78" fmla="*/ 603562 w 605356"/>
                <a:gd name="connsiteY78" fmla="*/ 146057 h 573480"/>
                <a:gd name="connsiteX79" fmla="*/ 604321 w 605356"/>
                <a:gd name="connsiteY79" fmla="*/ 158943 h 573480"/>
                <a:gd name="connsiteX80" fmla="*/ 491776 w 605356"/>
                <a:gd name="connsiteY80" fmla="*/ 463189 h 573480"/>
                <a:gd name="connsiteX81" fmla="*/ 477921 w 605356"/>
                <a:gd name="connsiteY81" fmla="*/ 473517 h 573480"/>
                <a:gd name="connsiteX82" fmla="*/ 462928 w 605356"/>
                <a:gd name="connsiteY82" fmla="*/ 465084 h 573480"/>
                <a:gd name="connsiteX83" fmla="*/ 383975 w 605356"/>
                <a:gd name="connsiteY83" fmla="*/ 402738 h 573480"/>
                <a:gd name="connsiteX84" fmla="*/ 352186 w 605356"/>
                <a:gd name="connsiteY84" fmla="*/ 400275 h 573480"/>
                <a:gd name="connsiteX85" fmla="*/ 298380 w 605356"/>
                <a:gd name="connsiteY85" fmla="*/ 403970 h 573480"/>
                <a:gd name="connsiteX86" fmla="*/ 287277 w 605356"/>
                <a:gd name="connsiteY86" fmla="*/ 405107 h 573480"/>
                <a:gd name="connsiteX87" fmla="*/ 282533 w 605356"/>
                <a:gd name="connsiteY87" fmla="*/ 405581 h 573480"/>
                <a:gd name="connsiteX88" fmla="*/ 227873 w 605356"/>
                <a:gd name="connsiteY88" fmla="*/ 409181 h 573480"/>
                <a:gd name="connsiteX89" fmla="*/ 181375 w 605356"/>
                <a:gd name="connsiteY89" fmla="*/ 404254 h 573480"/>
                <a:gd name="connsiteX90" fmla="*/ 106598 w 605356"/>
                <a:gd name="connsiteY90" fmla="*/ 358015 h 573480"/>
                <a:gd name="connsiteX91" fmla="*/ 30682 w 605356"/>
                <a:gd name="connsiteY91" fmla="*/ 563152 h 573480"/>
                <a:gd name="connsiteX92" fmla="*/ 15878 w 605356"/>
                <a:gd name="connsiteY92" fmla="*/ 573480 h 573480"/>
                <a:gd name="connsiteX93" fmla="*/ 10374 w 605356"/>
                <a:gd name="connsiteY93" fmla="*/ 572438 h 573480"/>
                <a:gd name="connsiteX94" fmla="*/ 980 w 605356"/>
                <a:gd name="connsiteY94" fmla="*/ 552161 h 573480"/>
                <a:gd name="connsiteX95" fmla="*/ 201587 w 605356"/>
                <a:gd name="connsiteY95" fmla="*/ 10278 h 573480"/>
                <a:gd name="connsiteX96" fmla="*/ 215347 w 605356"/>
                <a:gd name="connsiteY96" fmla="*/ 45 h 57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5356" h="573480">
                  <a:moveTo>
                    <a:pt x="425358" y="294323"/>
                  </a:moveTo>
                  <a:cubicBezTo>
                    <a:pt x="447084" y="298491"/>
                    <a:pt x="465016" y="307962"/>
                    <a:pt x="481809" y="321980"/>
                  </a:cubicBezTo>
                  <a:cubicBezTo>
                    <a:pt x="475168" y="339882"/>
                    <a:pt x="468526" y="357783"/>
                    <a:pt x="461885" y="375685"/>
                  </a:cubicBezTo>
                  <a:cubicBezTo>
                    <a:pt x="445187" y="361667"/>
                    <a:pt x="427160" y="352195"/>
                    <a:pt x="405528" y="348028"/>
                  </a:cubicBezTo>
                  <a:cubicBezTo>
                    <a:pt x="412170" y="330126"/>
                    <a:pt x="418716" y="312225"/>
                    <a:pt x="425358" y="294323"/>
                  </a:cubicBezTo>
                  <a:close/>
                  <a:moveTo>
                    <a:pt x="359519" y="292135"/>
                  </a:moveTo>
                  <a:cubicBezTo>
                    <a:pt x="352877" y="310037"/>
                    <a:pt x="346235" y="327938"/>
                    <a:pt x="339592" y="345840"/>
                  </a:cubicBezTo>
                  <a:cubicBezTo>
                    <a:pt x="316629" y="347734"/>
                    <a:pt x="293666" y="350386"/>
                    <a:pt x="270607" y="352186"/>
                  </a:cubicBezTo>
                  <a:cubicBezTo>
                    <a:pt x="277250" y="334284"/>
                    <a:pt x="283892" y="316383"/>
                    <a:pt x="290439" y="298481"/>
                  </a:cubicBezTo>
                  <a:cubicBezTo>
                    <a:pt x="313498" y="296681"/>
                    <a:pt x="336461" y="294029"/>
                    <a:pt x="359519" y="292135"/>
                  </a:cubicBezTo>
                  <a:close/>
                  <a:moveTo>
                    <a:pt x="168242" y="268637"/>
                  </a:moveTo>
                  <a:cubicBezTo>
                    <a:pt x="184941" y="282750"/>
                    <a:pt x="202967" y="292127"/>
                    <a:pt x="224599" y="296294"/>
                  </a:cubicBezTo>
                  <a:cubicBezTo>
                    <a:pt x="217958" y="314196"/>
                    <a:pt x="211316" y="332097"/>
                    <a:pt x="204770" y="349999"/>
                  </a:cubicBezTo>
                  <a:cubicBezTo>
                    <a:pt x="183043" y="345831"/>
                    <a:pt x="165111" y="336454"/>
                    <a:pt x="148318" y="322342"/>
                  </a:cubicBezTo>
                  <a:cubicBezTo>
                    <a:pt x="154960" y="304440"/>
                    <a:pt x="161601" y="286539"/>
                    <a:pt x="168242" y="268637"/>
                  </a:cubicBezTo>
                  <a:close/>
                  <a:moveTo>
                    <a:pt x="246326" y="237729"/>
                  </a:moveTo>
                  <a:cubicBezTo>
                    <a:pt x="268338" y="241236"/>
                    <a:pt x="289875" y="241236"/>
                    <a:pt x="312171" y="239909"/>
                  </a:cubicBezTo>
                  <a:cubicBezTo>
                    <a:pt x="304961" y="259431"/>
                    <a:pt x="297750" y="278953"/>
                    <a:pt x="290444" y="298475"/>
                  </a:cubicBezTo>
                  <a:cubicBezTo>
                    <a:pt x="268243" y="299897"/>
                    <a:pt x="246706" y="299897"/>
                    <a:pt x="224599" y="296296"/>
                  </a:cubicBezTo>
                  <a:cubicBezTo>
                    <a:pt x="231810" y="276774"/>
                    <a:pt x="239021" y="257251"/>
                    <a:pt x="246326" y="237729"/>
                  </a:cubicBezTo>
                  <a:close/>
                  <a:moveTo>
                    <a:pt x="381152" y="233577"/>
                  </a:moveTo>
                  <a:cubicBezTo>
                    <a:pt x="403449" y="232155"/>
                    <a:pt x="424986" y="232155"/>
                    <a:pt x="447092" y="235756"/>
                  </a:cubicBezTo>
                  <a:cubicBezTo>
                    <a:pt x="439882" y="255278"/>
                    <a:pt x="432576" y="274801"/>
                    <a:pt x="425365" y="294323"/>
                  </a:cubicBezTo>
                  <a:cubicBezTo>
                    <a:pt x="403354" y="290722"/>
                    <a:pt x="381816" y="290817"/>
                    <a:pt x="359520" y="292143"/>
                  </a:cubicBezTo>
                  <a:cubicBezTo>
                    <a:pt x="366731" y="272621"/>
                    <a:pt x="373942" y="253099"/>
                    <a:pt x="381152" y="233577"/>
                  </a:cubicBezTo>
                  <a:close/>
                  <a:moveTo>
                    <a:pt x="468732" y="177114"/>
                  </a:moveTo>
                  <a:cubicBezTo>
                    <a:pt x="490468" y="181282"/>
                    <a:pt x="508407" y="190756"/>
                    <a:pt x="525207" y="204871"/>
                  </a:cubicBezTo>
                  <a:cubicBezTo>
                    <a:pt x="517899" y="224386"/>
                    <a:pt x="510685" y="243901"/>
                    <a:pt x="503471" y="263416"/>
                  </a:cubicBezTo>
                  <a:cubicBezTo>
                    <a:pt x="486766" y="249301"/>
                    <a:pt x="468732" y="239922"/>
                    <a:pt x="447091" y="235754"/>
                  </a:cubicBezTo>
                  <a:cubicBezTo>
                    <a:pt x="454305" y="216239"/>
                    <a:pt x="461519" y="196629"/>
                    <a:pt x="468732" y="177114"/>
                  </a:cubicBezTo>
                  <a:close/>
                  <a:moveTo>
                    <a:pt x="402917" y="174926"/>
                  </a:moveTo>
                  <a:cubicBezTo>
                    <a:pt x="395703" y="194537"/>
                    <a:pt x="388489" y="214053"/>
                    <a:pt x="381180" y="233570"/>
                  </a:cubicBezTo>
                  <a:cubicBezTo>
                    <a:pt x="358208" y="235370"/>
                    <a:pt x="335237" y="238022"/>
                    <a:pt x="312170" y="239917"/>
                  </a:cubicBezTo>
                  <a:cubicBezTo>
                    <a:pt x="319384" y="220401"/>
                    <a:pt x="326599" y="200885"/>
                    <a:pt x="333813" y="181274"/>
                  </a:cubicBezTo>
                  <a:cubicBezTo>
                    <a:pt x="356879" y="179474"/>
                    <a:pt x="379851" y="176821"/>
                    <a:pt x="402917" y="174926"/>
                  </a:cubicBezTo>
                  <a:close/>
                  <a:moveTo>
                    <a:pt x="211597" y="151428"/>
                  </a:moveTo>
                  <a:cubicBezTo>
                    <a:pt x="228287" y="165543"/>
                    <a:pt x="246305" y="175017"/>
                    <a:pt x="267926" y="179185"/>
                  </a:cubicBezTo>
                  <a:cubicBezTo>
                    <a:pt x="260719" y="198700"/>
                    <a:pt x="253512" y="218215"/>
                    <a:pt x="246305" y="237730"/>
                  </a:cubicBezTo>
                  <a:cubicBezTo>
                    <a:pt x="224589" y="233562"/>
                    <a:pt x="206666" y="224088"/>
                    <a:pt x="189881" y="210068"/>
                  </a:cubicBezTo>
                  <a:cubicBezTo>
                    <a:pt x="197088" y="190458"/>
                    <a:pt x="204390" y="170943"/>
                    <a:pt x="211597" y="151428"/>
                  </a:cubicBezTo>
                  <a:close/>
                  <a:moveTo>
                    <a:pt x="287859" y="125460"/>
                  </a:moveTo>
                  <a:cubicBezTo>
                    <a:pt x="309881" y="128966"/>
                    <a:pt x="331427" y="128966"/>
                    <a:pt x="353733" y="127545"/>
                  </a:cubicBezTo>
                  <a:cubicBezTo>
                    <a:pt x="347089" y="145452"/>
                    <a:pt x="340445" y="163360"/>
                    <a:pt x="333800" y="181268"/>
                  </a:cubicBezTo>
                  <a:cubicBezTo>
                    <a:pt x="311589" y="182689"/>
                    <a:pt x="290042" y="182689"/>
                    <a:pt x="267926" y="179183"/>
                  </a:cubicBezTo>
                  <a:cubicBezTo>
                    <a:pt x="274571" y="161276"/>
                    <a:pt x="281215" y="143368"/>
                    <a:pt x="287859" y="125460"/>
                  </a:cubicBezTo>
                  <a:close/>
                  <a:moveTo>
                    <a:pt x="422835" y="121212"/>
                  </a:moveTo>
                  <a:cubicBezTo>
                    <a:pt x="445028" y="119885"/>
                    <a:pt x="466557" y="119885"/>
                    <a:pt x="488655" y="123391"/>
                  </a:cubicBezTo>
                  <a:cubicBezTo>
                    <a:pt x="482016" y="141299"/>
                    <a:pt x="475377" y="159206"/>
                    <a:pt x="468738" y="177114"/>
                  </a:cubicBezTo>
                  <a:cubicBezTo>
                    <a:pt x="446735" y="173608"/>
                    <a:pt x="425206" y="173608"/>
                    <a:pt x="402918" y="174935"/>
                  </a:cubicBezTo>
                  <a:cubicBezTo>
                    <a:pt x="409557" y="157027"/>
                    <a:pt x="416196" y="139119"/>
                    <a:pt x="422835" y="121212"/>
                  </a:cubicBezTo>
                  <a:close/>
                  <a:moveTo>
                    <a:pt x="220187" y="51116"/>
                  </a:moveTo>
                  <a:lnTo>
                    <a:pt x="119314" y="323715"/>
                  </a:lnTo>
                  <a:cubicBezTo>
                    <a:pt x="134497" y="346645"/>
                    <a:pt x="170272" y="369196"/>
                    <a:pt x="188682" y="373555"/>
                  </a:cubicBezTo>
                  <a:cubicBezTo>
                    <a:pt x="200259" y="376208"/>
                    <a:pt x="213070" y="377534"/>
                    <a:pt x="227873" y="377534"/>
                  </a:cubicBezTo>
                  <a:cubicBezTo>
                    <a:pt x="244860" y="377534"/>
                    <a:pt x="262415" y="375829"/>
                    <a:pt x="279401" y="374123"/>
                  </a:cubicBezTo>
                  <a:lnTo>
                    <a:pt x="284146" y="373649"/>
                  </a:lnTo>
                  <a:cubicBezTo>
                    <a:pt x="287847" y="373270"/>
                    <a:pt x="291453" y="372891"/>
                    <a:pt x="295154" y="372607"/>
                  </a:cubicBezTo>
                  <a:cubicBezTo>
                    <a:pt x="313658" y="370617"/>
                    <a:pt x="332922" y="368722"/>
                    <a:pt x="352186" y="368722"/>
                  </a:cubicBezTo>
                  <a:cubicBezTo>
                    <a:pt x="365755" y="368722"/>
                    <a:pt x="377902" y="369670"/>
                    <a:pt x="389289" y="371565"/>
                  </a:cubicBezTo>
                  <a:cubicBezTo>
                    <a:pt x="423641" y="377534"/>
                    <a:pt x="451351" y="394210"/>
                    <a:pt x="473082" y="422446"/>
                  </a:cubicBezTo>
                  <a:lnTo>
                    <a:pt x="572152" y="154679"/>
                  </a:lnTo>
                  <a:cubicBezTo>
                    <a:pt x="553362" y="121990"/>
                    <a:pt x="529259" y="103987"/>
                    <a:pt x="496615" y="98397"/>
                  </a:cubicBezTo>
                  <a:cubicBezTo>
                    <a:pt x="486936" y="96786"/>
                    <a:pt x="476498" y="95933"/>
                    <a:pt x="464826" y="95933"/>
                  </a:cubicBezTo>
                  <a:cubicBezTo>
                    <a:pt x="447175" y="95933"/>
                    <a:pt x="428766" y="97828"/>
                    <a:pt x="411020" y="99629"/>
                  </a:cubicBezTo>
                  <a:cubicBezTo>
                    <a:pt x="407319" y="100008"/>
                    <a:pt x="403619" y="100387"/>
                    <a:pt x="399918" y="100766"/>
                  </a:cubicBezTo>
                  <a:lnTo>
                    <a:pt x="395078" y="101239"/>
                  </a:lnTo>
                  <a:cubicBezTo>
                    <a:pt x="377333" y="103040"/>
                    <a:pt x="359018" y="104840"/>
                    <a:pt x="340513" y="104840"/>
                  </a:cubicBezTo>
                  <a:cubicBezTo>
                    <a:pt x="323243" y="104840"/>
                    <a:pt x="307965" y="103229"/>
                    <a:pt x="294015" y="99913"/>
                  </a:cubicBezTo>
                  <a:cubicBezTo>
                    <a:pt x="264313" y="92901"/>
                    <a:pt x="239925" y="76888"/>
                    <a:pt x="220187" y="51116"/>
                  </a:cubicBezTo>
                  <a:close/>
                  <a:moveTo>
                    <a:pt x="215347" y="45"/>
                  </a:moveTo>
                  <a:cubicBezTo>
                    <a:pt x="221610" y="-429"/>
                    <a:pt x="227494" y="2887"/>
                    <a:pt x="230436" y="8383"/>
                  </a:cubicBezTo>
                  <a:cubicBezTo>
                    <a:pt x="248466" y="42683"/>
                    <a:pt x="270956" y="62012"/>
                    <a:pt x="301322" y="69213"/>
                  </a:cubicBezTo>
                  <a:cubicBezTo>
                    <a:pt x="312899" y="71961"/>
                    <a:pt x="325710" y="73288"/>
                    <a:pt x="340513" y="73288"/>
                  </a:cubicBezTo>
                  <a:cubicBezTo>
                    <a:pt x="357405" y="73288"/>
                    <a:pt x="374960" y="71487"/>
                    <a:pt x="391946" y="69877"/>
                  </a:cubicBezTo>
                  <a:lnTo>
                    <a:pt x="396786" y="69403"/>
                  </a:lnTo>
                  <a:cubicBezTo>
                    <a:pt x="400487" y="69024"/>
                    <a:pt x="404093" y="68645"/>
                    <a:pt x="407794" y="68266"/>
                  </a:cubicBezTo>
                  <a:cubicBezTo>
                    <a:pt x="426393" y="66371"/>
                    <a:pt x="445562" y="64381"/>
                    <a:pt x="464826" y="64381"/>
                  </a:cubicBezTo>
                  <a:cubicBezTo>
                    <a:pt x="478396" y="64381"/>
                    <a:pt x="490542" y="65329"/>
                    <a:pt x="501930" y="67318"/>
                  </a:cubicBezTo>
                  <a:cubicBezTo>
                    <a:pt x="546435" y="74993"/>
                    <a:pt x="579648" y="100766"/>
                    <a:pt x="603562" y="146057"/>
                  </a:cubicBezTo>
                  <a:cubicBezTo>
                    <a:pt x="605650" y="150036"/>
                    <a:pt x="605934" y="154679"/>
                    <a:pt x="604321" y="158943"/>
                  </a:cubicBezTo>
                  <a:lnTo>
                    <a:pt x="491776" y="463189"/>
                  </a:lnTo>
                  <a:cubicBezTo>
                    <a:pt x="489593" y="469064"/>
                    <a:pt x="484184" y="473138"/>
                    <a:pt x="477921" y="473517"/>
                  </a:cubicBezTo>
                  <a:cubicBezTo>
                    <a:pt x="471658" y="473896"/>
                    <a:pt x="465775" y="470580"/>
                    <a:pt x="462928" y="465084"/>
                  </a:cubicBezTo>
                  <a:cubicBezTo>
                    <a:pt x="443664" y="428510"/>
                    <a:pt x="418612" y="408707"/>
                    <a:pt x="383975" y="402738"/>
                  </a:cubicBezTo>
                  <a:cubicBezTo>
                    <a:pt x="374296" y="401033"/>
                    <a:pt x="363858" y="400275"/>
                    <a:pt x="352186" y="400275"/>
                  </a:cubicBezTo>
                  <a:cubicBezTo>
                    <a:pt x="334535" y="400275"/>
                    <a:pt x="316126" y="402170"/>
                    <a:pt x="298380" y="403970"/>
                  </a:cubicBezTo>
                  <a:cubicBezTo>
                    <a:pt x="294679" y="404349"/>
                    <a:pt x="290978" y="404728"/>
                    <a:pt x="287277" y="405107"/>
                  </a:cubicBezTo>
                  <a:lnTo>
                    <a:pt x="282533" y="405581"/>
                  </a:lnTo>
                  <a:cubicBezTo>
                    <a:pt x="264787" y="407381"/>
                    <a:pt x="246378" y="409181"/>
                    <a:pt x="227873" y="409181"/>
                  </a:cubicBezTo>
                  <a:cubicBezTo>
                    <a:pt x="210602" y="409181"/>
                    <a:pt x="195419" y="407570"/>
                    <a:pt x="181375" y="404254"/>
                  </a:cubicBezTo>
                  <a:cubicBezTo>
                    <a:pt x="161162" y="399517"/>
                    <a:pt x="129088" y="381419"/>
                    <a:pt x="106598" y="358015"/>
                  </a:cubicBezTo>
                  <a:lnTo>
                    <a:pt x="30682" y="563152"/>
                  </a:lnTo>
                  <a:cubicBezTo>
                    <a:pt x="28310" y="569500"/>
                    <a:pt x="22236" y="573480"/>
                    <a:pt x="15878" y="573480"/>
                  </a:cubicBezTo>
                  <a:cubicBezTo>
                    <a:pt x="13980" y="573480"/>
                    <a:pt x="12177" y="573101"/>
                    <a:pt x="10374" y="572438"/>
                  </a:cubicBezTo>
                  <a:cubicBezTo>
                    <a:pt x="2214" y="569406"/>
                    <a:pt x="-2057" y="560310"/>
                    <a:pt x="980" y="552161"/>
                  </a:cubicBezTo>
                  <a:lnTo>
                    <a:pt x="201587" y="10278"/>
                  </a:lnTo>
                  <a:cubicBezTo>
                    <a:pt x="203770" y="4403"/>
                    <a:pt x="209179" y="424"/>
                    <a:pt x="215347" y="45"/>
                  </a:cubicBezTo>
                  <a:close/>
                </a:path>
              </a:pathLst>
            </a:custGeom>
            <a:solidFill>
              <a:srgbClr val="C00000"/>
            </a:solidFill>
            <a:ln w="25400" cap="flat" cmpd="sng">
              <a:noFill/>
              <a:prstDash val="solid"/>
              <a:miter/>
              <a:headEnd type="none" w="med" len="med"/>
              <a:tailEnd type="none" w="med" len="med"/>
            </a:ln>
          </p:spPr>
          <p:txBody>
            <a:bodyPr anchor="ctr">
              <a:scene3d>
                <a:camera prst="orthographicFront"/>
                <a:lightRig rig="threePt" dir="t"/>
              </a:scene3d>
              <a:sp3d contourW="12700"/>
            </a:bodyPr>
            <a:lstStyle/>
            <a:p>
              <a:pPr algn="ctr" fontAlgn="auto">
                <a:spcBef>
                  <a:spcPts val="0"/>
                </a:spcBef>
                <a:spcAft>
                  <a:spcPts val="0"/>
                </a:spcAft>
                <a:defRPr/>
              </a:pPr>
              <a:endParaRPr sz="1350" kern="0" dirty="0">
                <a:solidFill>
                  <a:srgbClr val="000000"/>
                </a:solidFill>
                <a:latin typeface="思源黑体 CN Medium" panose="020B0600000000000000" pitchFamily="34" charset="-122"/>
                <a:ea typeface="思源黑体 CN Medium" panose="020B0600000000000000" pitchFamily="34" charset="-122"/>
              </a:endParaRPr>
            </a:p>
          </p:txBody>
        </p:sp>
      </p:grpSp>
      <p:grpSp>
        <p:nvGrpSpPr>
          <p:cNvPr id="50" name="组合 50">
            <a:extLst>
              <a:ext uri="{FF2B5EF4-FFF2-40B4-BE49-F238E27FC236}">
                <a16:creationId xmlns:a16="http://schemas.microsoft.com/office/drawing/2014/main" id="{5F244B31-FFCB-395B-2C76-0CB3C10A47D7}"/>
              </a:ext>
            </a:extLst>
          </p:cNvPr>
          <p:cNvGrpSpPr/>
          <p:nvPr/>
        </p:nvGrpSpPr>
        <p:grpSpPr>
          <a:xfrm>
            <a:off x="5375114" y="1927921"/>
            <a:ext cx="3452637" cy="2030604"/>
            <a:chOff x="3623899" y="2707283"/>
            <a:chExt cx="2587010" cy="1376748"/>
          </a:xfrm>
        </p:grpSpPr>
        <p:sp>
          <p:nvSpPr>
            <p:cNvPr id="51" name="文本框 51">
              <a:extLst>
                <a:ext uri="{FF2B5EF4-FFF2-40B4-BE49-F238E27FC236}">
                  <a16:creationId xmlns:a16="http://schemas.microsoft.com/office/drawing/2014/main" id="{538A0ED2-5756-FA68-8DEC-221A88D3A89C}"/>
                </a:ext>
              </a:extLst>
            </p:cNvPr>
            <p:cNvSpPr txBox="1"/>
            <p:nvPr/>
          </p:nvSpPr>
          <p:spPr>
            <a:xfrm>
              <a:off x="3776509" y="2707283"/>
              <a:ext cx="2133781" cy="492443"/>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rPr>
                <a:t>QEVSA</a:t>
              </a:r>
              <a:endParaRPr lang="zh-CN" altLang="en-US"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endParaRPr>
            </a:p>
          </p:txBody>
        </p:sp>
        <p:sp>
          <p:nvSpPr>
            <p:cNvPr id="52" name="文本框 52">
              <a:extLst>
                <a:ext uri="{FF2B5EF4-FFF2-40B4-BE49-F238E27FC236}">
                  <a16:creationId xmlns:a16="http://schemas.microsoft.com/office/drawing/2014/main" id="{D81DDECF-9C84-EE36-BE38-673BF96930D2}"/>
                </a:ext>
              </a:extLst>
            </p:cNvPr>
            <p:cNvSpPr txBox="1"/>
            <p:nvPr/>
          </p:nvSpPr>
          <p:spPr>
            <a:xfrm>
              <a:off x="3623899" y="2887730"/>
              <a:ext cx="2587010" cy="119630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accent1"/>
                  </a:solidFill>
                  <a:latin typeface="Söhne"/>
                </a:rPr>
                <a:t>The Quantum Extreme Value Searching Algorithm integrates logarithmic search and Quantum Existing Testing (QET) to efficiently find extrema in objective functions, enhancing optimization effectiveness.</a:t>
              </a:r>
              <a:r>
                <a:rPr lang="en-US" sz="1200" b="0" i="0" dirty="0">
                  <a:solidFill>
                    <a:schemeClr val="accent1"/>
                  </a:solidFill>
                  <a:effectLst/>
                  <a:latin typeface="Söhne"/>
                </a:rPr>
                <a:t> QET handles unsorted databases, providing definitive "Yes" or "No" answers, contributing to QEVSA's effectiveness in optimization problem-solving. Make this smaller</a:t>
              </a:r>
              <a:endParaRPr lang="en-US" altLang="zh-CN" sz="1200" dirty="0">
                <a:solidFill>
                  <a:schemeClr val="accent1"/>
                </a:solidFill>
                <a:latin typeface="Söhne"/>
              </a:endParaRPr>
            </a:p>
          </p:txBody>
        </p:sp>
      </p:grpSp>
      <p:grpSp>
        <p:nvGrpSpPr>
          <p:cNvPr id="53" name="组合 53">
            <a:extLst>
              <a:ext uri="{FF2B5EF4-FFF2-40B4-BE49-F238E27FC236}">
                <a16:creationId xmlns:a16="http://schemas.microsoft.com/office/drawing/2014/main" id="{F3AFFE01-C7AA-2631-3AE5-639294E7F002}"/>
              </a:ext>
            </a:extLst>
          </p:cNvPr>
          <p:cNvGrpSpPr/>
          <p:nvPr/>
        </p:nvGrpSpPr>
        <p:grpSpPr>
          <a:xfrm>
            <a:off x="2719972" y="1996528"/>
            <a:ext cx="2803543" cy="1838522"/>
            <a:chOff x="3788928" y="2370271"/>
            <a:chExt cx="2772160" cy="2451362"/>
          </a:xfrm>
        </p:grpSpPr>
        <p:sp>
          <p:nvSpPr>
            <p:cNvPr id="54" name="文本框 54">
              <a:extLst>
                <a:ext uri="{FF2B5EF4-FFF2-40B4-BE49-F238E27FC236}">
                  <a16:creationId xmlns:a16="http://schemas.microsoft.com/office/drawing/2014/main" id="{23C471BB-3D73-DA42-0691-329DD863B827}"/>
                </a:ext>
              </a:extLst>
            </p:cNvPr>
            <p:cNvSpPr txBox="1"/>
            <p:nvPr/>
          </p:nvSpPr>
          <p:spPr>
            <a:xfrm>
              <a:off x="4108117" y="2370271"/>
              <a:ext cx="2133781" cy="492443"/>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rPr>
                <a:t>QBC</a:t>
              </a:r>
              <a:endParaRPr lang="zh-CN" altLang="en-US"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endParaRPr>
            </a:p>
          </p:txBody>
        </p:sp>
        <p:sp>
          <p:nvSpPr>
            <p:cNvPr id="55" name="文本框 55">
              <a:extLst>
                <a:ext uri="{FF2B5EF4-FFF2-40B4-BE49-F238E27FC236}">
                  <a16:creationId xmlns:a16="http://schemas.microsoft.com/office/drawing/2014/main" id="{9A017DDE-146B-078D-BDB1-33CFE5FEFA0C}"/>
                </a:ext>
              </a:extLst>
            </p:cNvPr>
            <p:cNvSpPr txBox="1"/>
            <p:nvPr/>
          </p:nvSpPr>
          <p:spPr>
            <a:xfrm>
              <a:off x="3788928" y="2750895"/>
              <a:ext cx="2772160" cy="20707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accent1"/>
                  </a:solidFill>
                  <a:latin typeface="Söhne"/>
                </a:rPr>
                <a:t>The Quantum Blind Computing ensures secure computation where quantum nodes cannot access or disclose data, preserving privacy and confidentiality. Ongoing research explores its various applications and implementation methodologies</a:t>
              </a:r>
              <a:r>
                <a:rPr lang="en-US" altLang="zh-CN" sz="1200" dirty="0">
                  <a:solidFill>
                    <a:srgbClr val="000000">
                      <a:lumMod val="65000"/>
                      <a:lumOff val="35000"/>
                    </a:srgbClr>
                  </a:solidFill>
                  <a:latin typeface="思源黑体 CN Medium" panose="020B0600000000000000" pitchFamily="34" charset="-122"/>
                  <a:ea typeface="思源黑体 CN Medium" panose="020B0600000000000000" pitchFamily="34" charset="-122"/>
                </a:rPr>
                <a:t>.</a:t>
              </a:r>
            </a:p>
          </p:txBody>
        </p:sp>
      </p:grpSp>
      <p:grpSp>
        <p:nvGrpSpPr>
          <p:cNvPr id="56" name="组合 56">
            <a:extLst>
              <a:ext uri="{FF2B5EF4-FFF2-40B4-BE49-F238E27FC236}">
                <a16:creationId xmlns:a16="http://schemas.microsoft.com/office/drawing/2014/main" id="{287C6883-DF6E-A6A5-B23A-CA52BE184F2A}"/>
              </a:ext>
            </a:extLst>
          </p:cNvPr>
          <p:cNvGrpSpPr/>
          <p:nvPr/>
        </p:nvGrpSpPr>
        <p:grpSpPr>
          <a:xfrm>
            <a:off x="67971" y="1927920"/>
            <a:ext cx="2614943" cy="1888220"/>
            <a:chOff x="3624780" y="2304006"/>
            <a:chExt cx="2772160" cy="2517623"/>
          </a:xfrm>
        </p:grpSpPr>
        <p:sp>
          <p:nvSpPr>
            <p:cNvPr id="57" name="文本框 57">
              <a:extLst>
                <a:ext uri="{FF2B5EF4-FFF2-40B4-BE49-F238E27FC236}">
                  <a16:creationId xmlns:a16="http://schemas.microsoft.com/office/drawing/2014/main" id="{C0D6BD23-5C69-751B-599C-81DE25DA914A}"/>
                </a:ext>
              </a:extLst>
            </p:cNvPr>
            <p:cNvSpPr txBox="1"/>
            <p:nvPr/>
          </p:nvSpPr>
          <p:spPr>
            <a:xfrm>
              <a:off x="3974855" y="2304006"/>
              <a:ext cx="2133781" cy="492442"/>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rPr>
                <a:t>UCGA</a:t>
              </a:r>
              <a:endParaRPr lang="zh-CN" altLang="en-US" sz="1800" b="1" dirty="0">
                <a:solidFill>
                  <a:srgbClr val="000000">
                    <a:lumMod val="85000"/>
                    <a:lumOff val="15000"/>
                  </a:srgbClr>
                </a:solidFill>
                <a:latin typeface="思源黑体 CN Medium" panose="020B0600000000000000" pitchFamily="34" charset="-122"/>
                <a:ea typeface="思源黑体 CN Medium" panose="020B0600000000000000" pitchFamily="34" charset="-122"/>
              </a:endParaRPr>
            </a:p>
          </p:txBody>
        </p:sp>
        <p:sp>
          <p:nvSpPr>
            <p:cNvPr id="58" name="文本框 58">
              <a:extLst>
                <a:ext uri="{FF2B5EF4-FFF2-40B4-BE49-F238E27FC236}">
                  <a16:creationId xmlns:a16="http://schemas.microsoft.com/office/drawing/2014/main" id="{9DD61601-1FE9-28AE-CD09-DC5FB361D68E}"/>
                </a:ext>
              </a:extLst>
            </p:cNvPr>
            <p:cNvSpPr txBox="1"/>
            <p:nvPr/>
          </p:nvSpPr>
          <p:spPr>
            <a:xfrm>
              <a:off x="3624780" y="2750893"/>
              <a:ext cx="2772160" cy="207073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sz="1200" dirty="0">
                  <a:solidFill>
                    <a:schemeClr val="accent1"/>
                  </a:solidFill>
                  <a:latin typeface="Söhne"/>
                </a:rPr>
                <a:t>The Unconstrained Classical Genetic Algorithm is an evolved variant of GA for optimization without constraints. It iteratively improves a population of potential solutions through selection, crossover, and mutation, mimicking biological evolution.</a:t>
              </a:r>
              <a:endParaRPr lang="en-US" altLang="zh-CN" sz="1600" dirty="0">
                <a:solidFill>
                  <a:schemeClr val="accent1"/>
                </a:solidFill>
                <a:latin typeface="思源黑体 CN Medium" panose="020B0600000000000000" pitchFamily="34" charset="-122"/>
                <a:ea typeface="思源黑体 CN Medium" panose="020B0600000000000000" pitchFamily="34" charset="-122"/>
              </a:endParaRPr>
            </a:p>
          </p:txBody>
        </p:sp>
      </p:grpSp>
      <p:sp>
        <p:nvSpPr>
          <p:cNvPr id="62" name="Rectangle 61">
            <a:extLst>
              <a:ext uri="{FF2B5EF4-FFF2-40B4-BE49-F238E27FC236}">
                <a16:creationId xmlns:a16="http://schemas.microsoft.com/office/drawing/2014/main" id="{571E888C-C5BA-5DDF-4863-D454C8798EF3}"/>
              </a:ext>
            </a:extLst>
          </p:cNvPr>
          <p:cNvSpPr/>
          <p:nvPr/>
        </p:nvSpPr>
        <p:spPr>
          <a:xfrm>
            <a:off x="2317108" y="4628788"/>
            <a:ext cx="615241" cy="505529"/>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p>
        </p:txBody>
      </p:sp>
      <p:sp>
        <p:nvSpPr>
          <p:cNvPr id="63" name="Rectangle 62">
            <a:extLst>
              <a:ext uri="{FF2B5EF4-FFF2-40B4-BE49-F238E27FC236}">
                <a16:creationId xmlns:a16="http://schemas.microsoft.com/office/drawing/2014/main" id="{9DAAE77D-306D-D103-93DE-AD4D8A11DA91}"/>
              </a:ext>
            </a:extLst>
          </p:cNvPr>
          <p:cNvSpPr/>
          <p:nvPr/>
        </p:nvSpPr>
        <p:spPr>
          <a:xfrm>
            <a:off x="5319420" y="4706847"/>
            <a:ext cx="615241" cy="505529"/>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dirty="0"/>
          </a:p>
        </p:txBody>
      </p:sp>
      <p:sp>
        <p:nvSpPr>
          <p:cNvPr id="64" name="文本框 51">
            <a:extLst>
              <a:ext uri="{FF2B5EF4-FFF2-40B4-BE49-F238E27FC236}">
                <a16:creationId xmlns:a16="http://schemas.microsoft.com/office/drawing/2014/main" id="{EB535B37-3A8A-4ED9-67B1-0F6381984EF8}"/>
              </a:ext>
            </a:extLst>
          </p:cNvPr>
          <p:cNvSpPr txBox="1"/>
          <p:nvPr/>
        </p:nvSpPr>
        <p:spPr>
          <a:xfrm>
            <a:off x="7698056" y="4868493"/>
            <a:ext cx="1394667" cy="369332"/>
          </a:xfrm>
          <a:prstGeom prst="rect">
            <a:avLst/>
          </a:prstGeom>
          <a:noFill/>
        </p:spPr>
        <p:txBody>
          <a:bodyPr wrap="square" rtlCol="0">
            <a:spAutoFit/>
            <a:scene3d>
              <a:camera prst="orthographicFront"/>
              <a:lightRig rig="threePt" dir="t"/>
            </a:scene3d>
            <a:sp3d contourW="12700"/>
          </a:bodyPr>
          <a:lstStyle/>
          <a:p>
            <a:pPr algn="ctr"/>
            <a:r>
              <a:rPr lang="en-US" altLang="zh-CN" sz="1800" b="1" dirty="0">
                <a:solidFill>
                  <a:srgbClr val="B41020"/>
                </a:solidFill>
                <a:latin typeface="思源黑体 CN Medium" panose="020B0600000000000000" pitchFamily="34" charset="-122"/>
                <a:ea typeface="思源黑体 CN Medium" panose="020B0600000000000000" pitchFamily="34" charset="-122"/>
              </a:rPr>
              <a:t>UQGA</a:t>
            </a:r>
            <a:endParaRPr lang="zh-CN" altLang="en-US" sz="1800" b="1" dirty="0">
              <a:solidFill>
                <a:srgbClr val="B41020"/>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0559988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302898" y="2387072"/>
            <a:ext cx="2137405" cy="2083856"/>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1737721" y="3054717"/>
            <a:ext cx="3246806" cy="715581"/>
          </a:xfrm>
          <a:prstGeom prst="rect">
            <a:avLst/>
          </a:prstGeom>
          <a:noFill/>
        </p:spPr>
        <p:txBody>
          <a:bodyPr wrap="square" rtlCol="0">
            <a:spAutoFit/>
          </a:bodyPr>
          <a:lstStyle/>
          <a:p>
            <a:pPr algn="ctr"/>
            <a:r>
              <a:rPr lang="en-US" altLang="zh-CN" sz="4050" b="1" dirty="0">
                <a:solidFill>
                  <a:srgbClr val="B52222"/>
                </a:solidFill>
                <a:latin typeface="思源黑体 CN Heavy" panose="020B0A00000000000000" pitchFamily="34" charset="-122"/>
                <a:ea typeface="思源黑体 CN Heavy" panose="020B0A00000000000000" pitchFamily="34" charset="-122"/>
              </a:rPr>
              <a:t>UQGA</a:t>
            </a:r>
            <a:endParaRPr lang="zh-CN" altLang="en-US" sz="4050" b="1" dirty="0">
              <a:solidFill>
                <a:srgbClr val="B52222"/>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58588" y="2282986"/>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3</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3" name="TextBox 2">
            <a:extLst>
              <a:ext uri="{FF2B5EF4-FFF2-40B4-BE49-F238E27FC236}">
                <a16:creationId xmlns:a16="http://schemas.microsoft.com/office/drawing/2014/main" id="{8849FBF4-AA64-32C1-D75E-3D31B162325D}"/>
              </a:ext>
            </a:extLst>
          </p:cNvPr>
          <p:cNvSpPr txBox="1"/>
          <p:nvPr/>
        </p:nvSpPr>
        <p:spPr bwMode="auto">
          <a:xfrm>
            <a:off x="2440303" y="3813703"/>
            <a:ext cx="4949702" cy="369332"/>
          </a:xfrm>
          <a:prstGeom prst="rect">
            <a:avLst/>
          </a:prstGeom>
          <a:noFill/>
          <a:ln w="9525">
            <a:noFill/>
            <a:miter lim="800000"/>
            <a:headEnd/>
            <a:tailEnd/>
          </a:ln>
        </p:spPr>
        <p:txBody>
          <a:bodyPr wrap="square">
            <a:spAutoFit/>
          </a:bodyPr>
          <a:lstStyle/>
          <a:p>
            <a:r>
              <a:rPr lang="en-US" sz="1800" dirty="0">
                <a:solidFill>
                  <a:schemeClr val="tx1">
                    <a:lumMod val="50000"/>
                  </a:schemeClr>
                </a:solidFill>
              </a:rPr>
              <a:t>Unconstrained Quantum Genetic Algorithm</a:t>
            </a:r>
          </a:p>
        </p:txBody>
      </p:sp>
    </p:spTree>
    <p:extLst>
      <p:ext uri="{BB962C8B-B14F-4D97-AF65-F5344CB8AC3E}">
        <p14:creationId xmlns:p14="http://schemas.microsoft.com/office/powerpoint/2010/main" val="164207179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182650D-F180-8395-EB5A-5A4D294B9EEE}"/>
              </a:ext>
            </a:extLst>
          </p:cNvPr>
          <p:cNvSpPr txBox="1"/>
          <p:nvPr/>
        </p:nvSpPr>
        <p:spPr>
          <a:xfrm>
            <a:off x="6006155" y="2012833"/>
            <a:ext cx="2826690" cy="1169551"/>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nSpc>
                <a:spcPct val="100000"/>
              </a:lnSpc>
            </a:pPr>
            <a:r>
              <a:rPr lang="en-US" sz="1400" dirty="0">
                <a:solidFill>
                  <a:schemeClr val="accent1"/>
                </a:solidFill>
                <a:latin typeface="+mj-lt"/>
              </a:rPr>
              <a:t>Generate 𝑅 regions. Each region represents a subset of the search space. Apply QEVSA in each region </a:t>
            </a:r>
            <a:br>
              <a:rPr lang="en-US" sz="1400" dirty="0">
                <a:solidFill>
                  <a:schemeClr val="accent1"/>
                </a:solidFill>
                <a:latin typeface="+mj-lt"/>
              </a:rPr>
            </a:br>
            <a:endParaRPr lang="zh-CN" altLang="en-US" sz="1400" dirty="0">
              <a:solidFill>
                <a:schemeClr val="accent1"/>
              </a:solidFill>
              <a:latin typeface="+mj-lt"/>
              <a:ea typeface="思源黑体 CN Medium" panose="020B0600000000000000" pitchFamily="34" charset="-122"/>
            </a:endParaRPr>
          </a:p>
        </p:txBody>
      </p:sp>
      <p:sp>
        <p:nvSpPr>
          <p:cNvPr id="6" name="文本框 2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F8ED6C5A-5A44-7CEF-2064-D85A63371011}"/>
              </a:ext>
            </a:extLst>
          </p:cNvPr>
          <p:cNvSpPr txBox="1"/>
          <p:nvPr/>
        </p:nvSpPr>
        <p:spPr>
          <a:xfrm>
            <a:off x="6063348" y="4594539"/>
            <a:ext cx="2922032" cy="181588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nSpc>
                <a:spcPct val="100000"/>
              </a:lnSpc>
            </a:pPr>
            <a:r>
              <a:rPr lang="en-US" sz="1400" dirty="0">
                <a:solidFill>
                  <a:schemeClr val="accent1"/>
                </a:solidFill>
                <a:latin typeface="+mn-lt"/>
              </a:rPr>
              <a:t>Check if the optimum solution has been found. If it has been found, then stop the algorithm. Otherwise, go back to step 4 and continue the process to further improve the</a:t>
            </a:r>
          </a:p>
          <a:p>
            <a:pPr>
              <a:lnSpc>
                <a:spcPct val="100000"/>
              </a:lnSpc>
            </a:pPr>
            <a:r>
              <a:rPr lang="en-US" sz="1400" dirty="0">
                <a:solidFill>
                  <a:schemeClr val="accent1"/>
                </a:solidFill>
                <a:latin typeface="+mn-lt"/>
              </a:rPr>
              <a:t>solutions </a:t>
            </a:r>
            <a:br>
              <a:rPr lang="en-US" sz="1400" dirty="0">
                <a:solidFill>
                  <a:schemeClr val="accent1"/>
                </a:solidFill>
                <a:latin typeface="+mn-lt"/>
              </a:rPr>
            </a:br>
            <a:endParaRPr lang="zh-CN" altLang="en-US" sz="1400" dirty="0">
              <a:solidFill>
                <a:schemeClr val="accent1"/>
              </a:solidFill>
              <a:latin typeface="+mn-lt"/>
              <a:ea typeface="思源黑体 CN Medium" panose="020B0600000000000000" pitchFamily="34" charset="-122"/>
            </a:endParaRPr>
          </a:p>
        </p:txBody>
      </p:sp>
      <p:sp>
        <p:nvSpPr>
          <p:cNvPr id="10" name="文本框 2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4863E69-8FE8-B508-1B37-43620026A2B8}"/>
              </a:ext>
            </a:extLst>
          </p:cNvPr>
          <p:cNvSpPr txBox="1"/>
          <p:nvPr/>
        </p:nvSpPr>
        <p:spPr>
          <a:xfrm>
            <a:off x="542155" y="1949537"/>
            <a:ext cx="2600040" cy="1600438"/>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nSpc>
                <a:spcPct val="100000"/>
              </a:lnSpc>
            </a:pPr>
            <a:r>
              <a:rPr lang="en-US" sz="1400" dirty="0">
                <a:solidFill>
                  <a:schemeClr val="accent1"/>
                </a:solidFill>
                <a:latin typeface="+mj-lt"/>
              </a:rPr>
              <a:t>Start by setting the current step to 0 and defining parameters such as the size of the database (𝑁), initial population (𝑆), and the size of the region (</a:t>
            </a:r>
            <a:r>
              <a:rPr lang="en-US" sz="1400" i="1" dirty="0">
                <a:solidFill>
                  <a:schemeClr val="accent1"/>
                </a:solidFill>
                <a:latin typeface="+mj-lt"/>
              </a:rPr>
              <a:t>R</a:t>
            </a:r>
            <a:r>
              <a:rPr lang="en-US" sz="1400" dirty="0">
                <a:solidFill>
                  <a:schemeClr val="accent1"/>
                </a:solidFill>
                <a:latin typeface="+mj-lt"/>
              </a:rPr>
              <a:t>). </a:t>
            </a:r>
            <a:br>
              <a:rPr lang="en-US" sz="1400" dirty="0">
                <a:solidFill>
                  <a:schemeClr val="accent1"/>
                </a:solidFill>
                <a:latin typeface="+mj-lt"/>
              </a:rPr>
            </a:br>
            <a:endParaRPr lang="zh-CN" altLang="en-US" sz="1400" dirty="0">
              <a:solidFill>
                <a:schemeClr val="accent1"/>
              </a:solidFill>
              <a:latin typeface="+mj-lt"/>
              <a:ea typeface="思源黑体 CN Medium" panose="020B0600000000000000" pitchFamily="34" charset="-122"/>
            </a:endParaRPr>
          </a:p>
        </p:txBody>
      </p:sp>
      <p:sp>
        <p:nvSpPr>
          <p:cNvPr id="12" name="文本框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6007612-BCA6-311E-175F-29A27FADB6A1}"/>
              </a:ext>
            </a:extLst>
          </p:cNvPr>
          <p:cNvSpPr txBox="1"/>
          <p:nvPr/>
        </p:nvSpPr>
        <p:spPr>
          <a:xfrm>
            <a:off x="274570" y="4742030"/>
            <a:ext cx="3223590" cy="1384995"/>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nSpc>
                <a:spcPct val="100000"/>
              </a:lnSpc>
            </a:pPr>
            <a:r>
              <a:rPr lang="en-US" sz="1400" dirty="0">
                <a:solidFill>
                  <a:schemeClr val="accent1"/>
                </a:solidFill>
                <a:latin typeface="+mn-lt"/>
              </a:rPr>
              <a:t>The algorithm selects the parent set by applying the QEVSA 𝑆/2 times to the initial population. Then, crossover and mutation operations are applied to the parent set, generating the offspring set. </a:t>
            </a:r>
            <a:endParaRPr lang="zh-CN" altLang="en-US" sz="1400" dirty="0">
              <a:solidFill>
                <a:schemeClr val="accent1"/>
              </a:solidFill>
              <a:latin typeface="+mn-lt"/>
              <a:ea typeface="思源黑体 CN Medium" panose="020B0600000000000000" pitchFamily="34" charset="-122"/>
            </a:endParaRPr>
          </a:p>
        </p:txBody>
      </p:sp>
      <p:sp>
        <p:nvSpPr>
          <p:cNvPr id="14"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CB5A8B5-73F9-8A87-9998-1F6ADD567D9A}"/>
              </a:ext>
            </a:extLst>
          </p:cNvPr>
          <p:cNvSpPr>
            <a:spLocks/>
          </p:cNvSpPr>
          <p:nvPr/>
        </p:nvSpPr>
        <p:spPr bwMode="auto">
          <a:xfrm>
            <a:off x="3210169" y="2006556"/>
            <a:ext cx="1301868" cy="15017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C3262F"/>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auto">
              <a:spcBef>
                <a:spcPts val="0"/>
              </a:spcBef>
              <a:spcAft>
                <a:spcPts val="0"/>
              </a:spcAft>
              <a:defRPr/>
            </a:pPr>
            <a:endParaRPr lang="en-US" sz="3000" kern="0" dirty="0">
              <a:solidFill>
                <a:srgbClr val="FFFFFF"/>
              </a:solidFill>
              <a:latin typeface="思源黑体 CN Medium" panose="020B0600000000000000" pitchFamily="34" charset="-122"/>
              <a:ea typeface="思源黑体 CN Medium" panose="020B0600000000000000" pitchFamily="34" charset="-122"/>
            </a:endParaRPr>
          </a:p>
        </p:txBody>
      </p:sp>
      <p:sp>
        <p:nvSpPr>
          <p:cNvPr id="15"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CFAB826-2808-B093-7927-502E575DAA02}"/>
              </a:ext>
            </a:extLst>
          </p:cNvPr>
          <p:cNvSpPr>
            <a:spLocks/>
          </p:cNvSpPr>
          <p:nvPr/>
        </p:nvSpPr>
        <p:spPr bwMode="auto">
          <a:xfrm>
            <a:off x="3894722" y="3188987"/>
            <a:ext cx="1301868" cy="15017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C3262F"/>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auto">
              <a:spcBef>
                <a:spcPts val="0"/>
              </a:spcBef>
              <a:spcAft>
                <a:spcPts val="0"/>
              </a:spcAft>
              <a:defRPr/>
            </a:pPr>
            <a:endParaRPr lang="en-US" sz="3000" kern="0" dirty="0">
              <a:solidFill>
                <a:srgbClr val="FFFFFF"/>
              </a:solidFill>
              <a:latin typeface="思源黑体 CN Medium" panose="020B0600000000000000" pitchFamily="34" charset="-122"/>
              <a:ea typeface="思源黑体 CN Medium" panose="020B0600000000000000" pitchFamily="34" charset="-122"/>
            </a:endParaRPr>
          </a:p>
        </p:txBody>
      </p:sp>
      <p:sp>
        <p:nvSpPr>
          <p:cNvPr id="16"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FC57BC4-9651-E159-21FC-CE8C0396F302}"/>
              </a:ext>
            </a:extLst>
          </p:cNvPr>
          <p:cNvSpPr>
            <a:spLocks/>
          </p:cNvSpPr>
          <p:nvPr/>
        </p:nvSpPr>
        <p:spPr bwMode="auto">
          <a:xfrm>
            <a:off x="2547095" y="3188987"/>
            <a:ext cx="1301868" cy="15017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4B82"/>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auto">
              <a:spcBef>
                <a:spcPts val="0"/>
              </a:spcBef>
              <a:spcAft>
                <a:spcPts val="0"/>
              </a:spcAft>
              <a:defRPr/>
            </a:pPr>
            <a:endParaRPr lang="en-US" sz="975" kern="0" dirty="0">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endParaRPr>
          </a:p>
        </p:txBody>
      </p:sp>
      <p:sp>
        <p:nvSpPr>
          <p:cNvPr id="17"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556072E-43BE-C04A-8886-51F19216E626}"/>
              </a:ext>
            </a:extLst>
          </p:cNvPr>
          <p:cNvSpPr>
            <a:spLocks/>
          </p:cNvSpPr>
          <p:nvPr/>
        </p:nvSpPr>
        <p:spPr bwMode="auto">
          <a:xfrm>
            <a:off x="5242351" y="3188987"/>
            <a:ext cx="1301868" cy="15017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4B82"/>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auto">
              <a:spcBef>
                <a:spcPts val="0"/>
              </a:spcBef>
              <a:spcAft>
                <a:spcPts val="0"/>
              </a:spcAft>
              <a:defRPr/>
            </a:pPr>
            <a:endParaRPr lang="en-US" sz="975" kern="0" dirty="0">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endParaRPr>
          </a:p>
        </p:txBody>
      </p:sp>
      <p:sp>
        <p:nvSpPr>
          <p:cNvPr id="18"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DF5CEDC-0CD2-D432-18C1-8C9C9E1A41F2}"/>
              </a:ext>
            </a:extLst>
          </p:cNvPr>
          <p:cNvSpPr>
            <a:spLocks/>
          </p:cNvSpPr>
          <p:nvPr/>
        </p:nvSpPr>
        <p:spPr bwMode="auto">
          <a:xfrm>
            <a:off x="4559177" y="2007380"/>
            <a:ext cx="1301868" cy="15017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4B82"/>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auto">
              <a:spcBef>
                <a:spcPts val="0"/>
              </a:spcBef>
              <a:spcAft>
                <a:spcPts val="0"/>
              </a:spcAft>
              <a:defRPr/>
            </a:pPr>
            <a:endParaRPr lang="en-US" sz="975" kern="0" dirty="0">
              <a:solidFill>
                <a:schemeClr val="bg1"/>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endParaRPr>
          </a:p>
        </p:txBody>
      </p:sp>
      <p:sp>
        <p:nvSpPr>
          <p:cNvPr id="24" name="文本框 3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09EC571-1805-D0F1-862C-38E9FE240C15}"/>
              </a:ext>
            </a:extLst>
          </p:cNvPr>
          <p:cNvSpPr txBox="1"/>
          <p:nvPr/>
        </p:nvSpPr>
        <p:spPr>
          <a:xfrm>
            <a:off x="3258096" y="2763174"/>
            <a:ext cx="1246207" cy="369332"/>
          </a:xfrm>
          <a:prstGeom prst="rect">
            <a:avLst/>
          </a:prstGeom>
          <a:solidFill>
            <a:srgbClr val="C3262F"/>
          </a:solidFill>
        </p:spPr>
        <p:txBody>
          <a:bodyPr wrap="square" rtlCol="0">
            <a:spAutoFit/>
          </a:bodyPr>
          <a:lstStyle/>
          <a:p>
            <a:pPr algn="ctr"/>
            <a:r>
              <a:rPr lang="en-US" altLang="zh-CN"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Setup</a:t>
            </a:r>
            <a:endParaRPr lang="zh-CN" altLang="en-US"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5" name="文本框 3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25E930F-D3D1-5613-5C10-CB7844DFCF0A}"/>
              </a:ext>
            </a:extLst>
          </p:cNvPr>
          <p:cNvSpPr txBox="1"/>
          <p:nvPr/>
        </p:nvSpPr>
        <p:spPr>
          <a:xfrm>
            <a:off x="4490783" y="2814498"/>
            <a:ext cx="1487656" cy="323165"/>
          </a:xfrm>
          <a:prstGeom prst="rect">
            <a:avLst/>
          </a:prstGeom>
          <a:noFill/>
        </p:spPr>
        <p:txBody>
          <a:bodyPr wrap="square" rtlCol="0">
            <a:spAutoFit/>
          </a:bodyPr>
          <a:lstStyle/>
          <a:p>
            <a:pPr algn="ctr"/>
            <a:r>
              <a:rPr lang="en-US" altLang="zh-CN" sz="15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Subdivision</a:t>
            </a:r>
            <a:endParaRPr lang="zh-CN" altLang="en-US" sz="15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6" name="文本框 3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8D6E7DA-0A56-4BD7-0067-1B5276623807}"/>
              </a:ext>
            </a:extLst>
          </p:cNvPr>
          <p:cNvSpPr txBox="1"/>
          <p:nvPr/>
        </p:nvSpPr>
        <p:spPr>
          <a:xfrm>
            <a:off x="5271365" y="3986687"/>
            <a:ext cx="1246207" cy="369332"/>
          </a:xfrm>
          <a:prstGeom prst="rect">
            <a:avLst/>
          </a:prstGeom>
          <a:noFill/>
        </p:spPr>
        <p:txBody>
          <a:bodyPr wrap="square" rtlCol="0">
            <a:spAutoFit/>
          </a:bodyPr>
          <a:lstStyle/>
          <a:p>
            <a:pPr algn="ctr"/>
            <a:r>
              <a:rPr lang="en-US" altLang="zh-CN"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Iterate</a:t>
            </a:r>
            <a:endParaRPr lang="zh-CN" altLang="en-US"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7" name="文本框 4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9C83315-D983-3FFD-6EB2-109B7E8B23CB}"/>
              </a:ext>
            </a:extLst>
          </p:cNvPr>
          <p:cNvSpPr txBox="1"/>
          <p:nvPr/>
        </p:nvSpPr>
        <p:spPr>
          <a:xfrm>
            <a:off x="3952592" y="3986687"/>
            <a:ext cx="1246207" cy="369332"/>
          </a:xfrm>
          <a:prstGeom prst="rect">
            <a:avLst/>
          </a:prstGeom>
          <a:noFill/>
        </p:spPr>
        <p:txBody>
          <a:bodyPr wrap="square" rtlCol="0">
            <a:spAutoFit/>
          </a:bodyPr>
          <a:lstStyle/>
          <a:p>
            <a:pPr algn="ctr"/>
            <a:r>
              <a:rPr lang="en-US" altLang="zh-CN"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Merge</a:t>
            </a:r>
            <a:endParaRPr lang="zh-CN" altLang="en-US"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8" name="文本框 4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2A09B74-E936-6DF5-C56D-BC99E07F1A32}"/>
              </a:ext>
            </a:extLst>
          </p:cNvPr>
          <p:cNvSpPr txBox="1"/>
          <p:nvPr/>
        </p:nvSpPr>
        <p:spPr>
          <a:xfrm>
            <a:off x="2501588" y="3986689"/>
            <a:ext cx="1325009" cy="369332"/>
          </a:xfrm>
          <a:prstGeom prst="rect">
            <a:avLst/>
          </a:prstGeom>
          <a:noFill/>
        </p:spPr>
        <p:txBody>
          <a:bodyPr wrap="square" rtlCol="0">
            <a:spAutoFit/>
          </a:bodyPr>
          <a:lstStyle/>
          <a:p>
            <a:pPr algn="ctr"/>
            <a:r>
              <a:rPr lang="en-US" altLang="zh-CN"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Evolution</a:t>
            </a:r>
            <a:endParaRPr lang="zh-CN" altLang="en-US" sz="1800" b="1" dirty="0">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2" name="文本框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182FE02-9F34-38D8-CF1D-8CC5F4A2ED56}"/>
              </a:ext>
            </a:extLst>
          </p:cNvPr>
          <p:cNvSpPr txBox="1"/>
          <p:nvPr/>
        </p:nvSpPr>
        <p:spPr>
          <a:xfrm>
            <a:off x="3553069" y="4755732"/>
            <a:ext cx="2273353" cy="1169551"/>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nSpc>
                <a:spcPct val="100000"/>
              </a:lnSpc>
            </a:pPr>
            <a:r>
              <a:rPr lang="en-US" sz="1400" dirty="0">
                <a:solidFill>
                  <a:schemeClr val="accent1"/>
                </a:solidFill>
                <a:latin typeface="+mj-lt"/>
              </a:rPr>
              <a:t>Finally, the parent and offspring sets are combined to form the new population for the next iteration.</a:t>
            </a:r>
            <a:endParaRPr lang="zh-CN" altLang="en-US" sz="1400" dirty="0">
              <a:solidFill>
                <a:schemeClr val="accent1"/>
              </a:solidFill>
              <a:latin typeface="+mj-lt"/>
              <a:ea typeface="思源黑体 CN Medium" panose="020B0600000000000000" pitchFamily="34" charset="-122"/>
            </a:endParaRPr>
          </a:p>
        </p:txBody>
      </p:sp>
      <p:pic>
        <p:nvPicPr>
          <p:cNvPr id="34" name="Graphic 33" descr="Harvey Balls 5% with solid fill">
            <a:extLst>
              <a:ext uri="{FF2B5EF4-FFF2-40B4-BE49-F238E27FC236}">
                <a16:creationId xmlns:a16="http://schemas.microsoft.com/office/drawing/2014/main" id="{489E9E58-FC99-95D9-D268-C00DE88AD9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9899" y="2200371"/>
            <a:ext cx="685800" cy="685800"/>
          </a:xfrm>
          <a:prstGeom prst="rect">
            <a:avLst/>
          </a:prstGeom>
        </p:spPr>
      </p:pic>
      <p:pic>
        <p:nvPicPr>
          <p:cNvPr id="36" name="Graphic 35" descr="Harvey Balls 40% with solid fill">
            <a:extLst>
              <a:ext uri="{FF2B5EF4-FFF2-40B4-BE49-F238E27FC236}">
                <a16:creationId xmlns:a16="http://schemas.microsoft.com/office/drawing/2014/main" id="{AB2EDF32-6ECD-733C-72DC-F1BC37D073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9451" y="2172332"/>
            <a:ext cx="685800" cy="685800"/>
          </a:xfrm>
          <a:prstGeom prst="rect">
            <a:avLst/>
          </a:prstGeom>
        </p:spPr>
      </p:pic>
      <p:pic>
        <p:nvPicPr>
          <p:cNvPr id="38" name="Graphic 37" descr="Harvey Balls 60% with solid fill">
            <a:extLst>
              <a:ext uri="{FF2B5EF4-FFF2-40B4-BE49-F238E27FC236}">
                <a16:creationId xmlns:a16="http://schemas.microsoft.com/office/drawing/2014/main" id="{A5CD163E-B354-6C88-6675-60E29B403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7269" y="3340971"/>
            <a:ext cx="685800" cy="685800"/>
          </a:xfrm>
          <a:prstGeom prst="rect">
            <a:avLst/>
          </a:prstGeom>
        </p:spPr>
      </p:pic>
      <p:pic>
        <p:nvPicPr>
          <p:cNvPr id="40" name="Graphic 39" descr="Harvey Balls 80% with solid fill">
            <a:extLst>
              <a:ext uri="{FF2B5EF4-FFF2-40B4-BE49-F238E27FC236}">
                <a16:creationId xmlns:a16="http://schemas.microsoft.com/office/drawing/2014/main" id="{23D4747D-E58C-50F6-96EC-623DBB6D77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29100" y="3262932"/>
            <a:ext cx="685800" cy="685800"/>
          </a:xfrm>
          <a:prstGeom prst="rect">
            <a:avLst/>
          </a:prstGeom>
        </p:spPr>
      </p:pic>
      <p:pic>
        <p:nvPicPr>
          <p:cNvPr id="42" name="Graphic 41" descr="Badge 5 with solid fill">
            <a:extLst>
              <a:ext uri="{FF2B5EF4-FFF2-40B4-BE49-F238E27FC236}">
                <a16:creationId xmlns:a16="http://schemas.microsoft.com/office/drawing/2014/main" id="{B205C4FC-A110-8F80-19D5-43F88940B2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64253" y="3277295"/>
            <a:ext cx="685800" cy="685800"/>
          </a:xfrm>
          <a:prstGeom prst="rect">
            <a:avLst/>
          </a:prstGeom>
        </p:spPr>
      </p:pic>
      <mc:AlternateContent xmlns:mc="http://schemas.openxmlformats.org/markup-compatibility/2006">
        <mc:Choice xmlns:p14="http://schemas.microsoft.com/office/powerpoint/2010/main" Requires="p14">
          <p:contentPart p14:bwMode="auto" r:id="rId12">
            <p14:nvContentPartPr>
              <p14:cNvPr id="43" name="Ink 42">
                <a:extLst>
                  <a:ext uri="{FF2B5EF4-FFF2-40B4-BE49-F238E27FC236}">
                    <a16:creationId xmlns:a16="http://schemas.microsoft.com/office/drawing/2014/main" id="{EEBC76AB-182F-56D6-D928-32583BD54700}"/>
                  </a:ext>
                </a:extLst>
              </p14:cNvPr>
              <p14:cNvContentPartPr/>
              <p14:nvPr/>
            </p14:nvContentPartPr>
            <p14:xfrm>
              <a:off x="5857508" y="3568655"/>
              <a:ext cx="87210" cy="123930"/>
            </p14:xfrm>
          </p:contentPart>
        </mc:Choice>
        <mc:Fallback>
          <p:pic>
            <p:nvPicPr>
              <p:cNvPr id="43" name="Ink 42">
                <a:extLst>
                  <a:ext uri="{FF2B5EF4-FFF2-40B4-BE49-F238E27FC236}">
                    <a16:creationId xmlns:a16="http://schemas.microsoft.com/office/drawing/2014/main" id="{EEBC76AB-182F-56D6-D928-32583BD54700}"/>
                  </a:ext>
                </a:extLst>
              </p:cNvPr>
              <p:cNvPicPr/>
              <p:nvPr/>
            </p:nvPicPr>
            <p:blipFill>
              <a:blip r:embed="rId13"/>
              <a:stretch>
                <a:fillRect/>
              </a:stretch>
            </p:blipFill>
            <p:spPr>
              <a:xfrm>
                <a:off x="5848859" y="3559675"/>
                <a:ext cx="104868" cy="141532"/>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4" name="Ink 43">
                <a:extLst>
                  <a:ext uri="{FF2B5EF4-FFF2-40B4-BE49-F238E27FC236}">
                    <a16:creationId xmlns:a16="http://schemas.microsoft.com/office/drawing/2014/main" id="{FA9FD6F2-DBC9-F6D5-E292-2826D428D778}"/>
                  </a:ext>
                </a:extLst>
              </p14:cNvPr>
              <p14:cNvContentPartPr/>
              <p14:nvPr/>
            </p14:nvContentPartPr>
            <p14:xfrm>
              <a:off x="5852108" y="3533015"/>
              <a:ext cx="130950" cy="223020"/>
            </p14:xfrm>
          </p:contentPart>
        </mc:Choice>
        <mc:Fallback>
          <p:pic>
            <p:nvPicPr>
              <p:cNvPr id="44" name="Ink 43">
                <a:extLst>
                  <a:ext uri="{FF2B5EF4-FFF2-40B4-BE49-F238E27FC236}">
                    <a16:creationId xmlns:a16="http://schemas.microsoft.com/office/drawing/2014/main" id="{FA9FD6F2-DBC9-F6D5-E292-2826D428D778}"/>
                  </a:ext>
                </a:extLst>
              </p:cNvPr>
              <p:cNvPicPr/>
              <p:nvPr/>
            </p:nvPicPr>
            <p:blipFill>
              <a:blip r:embed="rId15"/>
              <a:stretch>
                <a:fillRect/>
              </a:stretch>
            </p:blipFill>
            <p:spPr>
              <a:xfrm>
                <a:off x="5789151" y="3470066"/>
                <a:ext cx="256504" cy="348559"/>
              </a:xfrm>
              <a:prstGeom prst="rect">
                <a:avLst/>
              </a:prstGeom>
            </p:spPr>
          </p:pic>
        </mc:Fallback>
      </mc:AlternateContent>
    </p:spTree>
    <p:extLst>
      <p:ext uri="{BB962C8B-B14F-4D97-AF65-F5344CB8AC3E}">
        <p14:creationId xmlns:p14="http://schemas.microsoft.com/office/powerpoint/2010/main" val="139989257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2"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DEB854-C20C-526A-1D9A-210E0ECB134B}"/>
              </a:ext>
            </a:extLst>
          </p:cNvPr>
          <p:cNvSpPr/>
          <p:nvPr/>
        </p:nvSpPr>
        <p:spPr>
          <a:xfrm>
            <a:off x="5596271" y="2359152"/>
            <a:ext cx="2347577" cy="234757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36EF6A-1ABE-208D-FC07-F2BCA95FB160}"/>
              </a:ext>
            </a:extLst>
          </p:cNvPr>
          <p:cNvSpPr txBox="1"/>
          <p:nvPr/>
        </p:nvSpPr>
        <p:spPr>
          <a:xfrm>
            <a:off x="1542173" y="2988848"/>
            <a:ext cx="4188273" cy="715581"/>
          </a:xfrm>
          <a:prstGeom prst="rect">
            <a:avLst/>
          </a:prstGeom>
          <a:noFill/>
        </p:spPr>
        <p:txBody>
          <a:bodyPr wrap="square" rtlCol="0">
            <a:spAutoFit/>
          </a:bodyPr>
          <a:lstStyle/>
          <a:p>
            <a:pPr algn="ctr"/>
            <a:r>
              <a:rPr lang="en-US" altLang="zh-CN" sz="4050" b="1" dirty="0">
                <a:solidFill>
                  <a:srgbClr val="2F5597"/>
                </a:solidFill>
                <a:latin typeface="思源黑体 CN Heavy" panose="020B0A00000000000000" pitchFamily="34" charset="-122"/>
                <a:ea typeface="思源黑体 CN Heavy" panose="020B0A00000000000000" pitchFamily="34" charset="-122"/>
              </a:rPr>
              <a:t>MIMO Model</a:t>
            </a:r>
            <a:endParaRPr lang="zh-CN" altLang="en-US" sz="4050" b="1" dirty="0">
              <a:solidFill>
                <a:srgbClr val="2F5597"/>
              </a:solidFill>
              <a:latin typeface="思源黑体 CN Heavy" panose="020B0A00000000000000" pitchFamily="34" charset="-122"/>
              <a:ea typeface="思源黑体 CN Heavy" panose="020B0A00000000000000" pitchFamily="34" charset="-122"/>
            </a:endParaRPr>
          </a:p>
        </p:txBody>
      </p:sp>
      <p:sp>
        <p:nvSpPr>
          <p:cNvPr id="8"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B8E239A1-7D33-C658-BA60-85D25D3FCC20}"/>
              </a:ext>
            </a:extLst>
          </p:cNvPr>
          <p:cNvSpPr txBox="1"/>
          <p:nvPr/>
        </p:nvSpPr>
        <p:spPr>
          <a:xfrm>
            <a:off x="6330801" y="2302584"/>
            <a:ext cx="1012692" cy="2446695"/>
          </a:xfrm>
          <a:prstGeom prst="rect">
            <a:avLst/>
          </a:prstGeom>
          <a:noFill/>
        </p:spPr>
        <p:txBody>
          <a:bodyPr wrap="square" rtlCol="0">
            <a:spAutoFit/>
          </a:bodyPr>
          <a:lstStyle/>
          <a:p>
            <a:r>
              <a:rPr lang="en-US" altLang="zh-CN" sz="15299"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4</a:t>
            </a:r>
            <a:endParaRPr lang="zh-CN" altLang="en-US" sz="7350" b="1" dirty="0">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2"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C36C7DE-A8D0-6ADF-D4B4-15D90229F15D}"/>
              </a:ext>
            </a:extLst>
          </p:cNvPr>
          <p:cNvSpPr/>
          <p:nvPr/>
        </p:nvSpPr>
        <p:spPr>
          <a:xfrm>
            <a:off x="1661986" y="3633655"/>
            <a:ext cx="4430717" cy="369332"/>
          </a:xfrm>
          <a:prstGeom prst="rect">
            <a:avLst/>
          </a:prstGeom>
        </p:spPr>
        <p:txBody>
          <a:bodyPr wrap="square">
            <a:spAutoFit/>
          </a:bodyPr>
          <a:lstStyle/>
          <a:p>
            <a:r>
              <a:rPr lang="en-US" sz="1800" dirty="0">
                <a:solidFill>
                  <a:schemeClr val="tx1">
                    <a:lumMod val="50000"/>
                  </a:schemeClr>
                </a:solidFill>
              </a:rPr>
              <a:t>Implementation of UQGA on MIMO </a:t>
            </a:r>
          </a:p>
        </p:txBody>
      </p:sp>
    </p:spTree>
    <p:extLst>
      <p:ext uri="{BB962C8B-B14F-4D97-AF65-F5344CB8AC3E}">
        <p14:creationId xmlns:p14="http://schemas.microsoft.com/office/powerpoint/2010/main" val="238444486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1e1d8175-7c07-4b44-aaca-47ea4d1bda9f"/>
</p:tagLst>
</file>

<file path=ppt/theme/theme1.xml><?xml version="1.0" encoding="utf-8"?>
<a:theme xmlns:a="http://schemas.openxmlformats.org/drawingml/2006/main" name="HIT template 4 3tmpl - FIN-ENG">
  <a:themeElements>
    <a:clrScheme name="MaxiMizeR">
      <a:dk1>
        <a:srgbClr val="9CBB2C"/>
      </a:dk1>
      <a:lt1>
        <a:sysClr val="window" lastClr="FFFFFF"/>
      </a:lt1>
      <a:dk2>
        <a:srgbClr val="234C46"/>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wrap="none"/>
      <a:lstStyle>
        <a:defPPr algn="r" eaLnBrk="0" hangingPunct="0">
          <a:spcBef>
            <a:spcPct val="20000"/>
          </a:spcBef>
          <a:buClr>
            <a:schemeClr val="tx1"/>
          </a:buClr>
          <a:defRPr sz="1500" i="0" dirty="0" smtClean="0">
            <a:solidFill>
              <a:schemeClr val="accent1">
                <a:lumMod val="75000"/>
                <a:lumOff val="25000"/>
              </a:schemeClr>
            </a:solidFill>
          </a:defRPr>
        </a:defPPr>
      </a:lstStyle>
    </a:txDef>
  </a:objectDefaults>
  <a:extraClrSchemeLst/>
</a:theme>
</file>

<file path=ppt/theme/theme2.xml><?xml version="1.0" encoding="utf-8"?>
<a:theme xmlns:a="http://schemas.openxmlformats.org/drawingml/2006/main" name="2_HIT template 4 3tmpl - FIN-ENG">
  <a:themeElements>
    <a:clrScheme name="MaxiMizeR">
      <a:dk1>
        <a:srgbClr val="9CBB2C"/>
      </a:dk1>
      <a:lt1>
        <a:sysClr val="window" lastClr="FFFFFF"/>
      </a:lt1>
      <a:dk2>
        <a:srgbClr val="234C46"/>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wrap="none"/>
      <a:lstStyle>
        <a:defPPr algn="r" eaLnBrk="0" hangingPunct="0">
          <a:spcBef>
            <a:spcPct val="20000"/>
          </a:spcBef>
          <a:buClr>
            <a:schemeClr val="tx1"/>
          </a:buClr>
          <a:defRPr sz="1500" i="0" dirty="0" smtClean="0">
            <a:solidFill>
              <a:schemeClr val="accent1">
                <a:lumMod val="75000"/>
                <a:lumOff val="25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29520</TotalTime>
  <Words>1383</Words>
  <Application>Microsoft Office PowerPoint</Application>
  <PresentationFormat>On-screen Show (4:3)</PresentationFormat>
  <Paragraphs>230</Paragraphs>
  <Slides>23</Slides>
  <Notes>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23</vt:i4>
      </vt:variant>
    </vt:vector>
  </HeadingPairs>
  <TitlesOfParts>
    <vt:vector size="39" baseType="lpstr">
      <vt:lpstr>Arial</vt:lpstr>
      <vt:lpstr>Bebas Neue</vt:lpstr>
      <vt:lpstr>Calibri</vt:lpstr>
      <vt:lpstr>Cambria Math</vt:lpstr>
      <vt:lpstr>CambriaMath</vt:lpstr>
      <vt:lpstr>Fira Sans Extra Condensed Light</vt:lpstr>
      <vt:lpstr>Fira Sans Extra Condensed Medium</vt:lpstr>
      <vt:lpstr>Montserrat SemiBold</vt:lpstr>
      <vt:lpstr>Roboto</vt:lpstr>
      <vt:lpstr>Söhne</vt:lpstr>
      <vt:lpstr>TimesNewRomanPSMT</vt:lpstr>
      <vt:lpstr>Wingdings</vt:lpstr>
      <vt:lpstr>思源黑体 CN Heavy</vt:lpstr>
      <vt:lpstr>思源黑体 CN Medium</vt:lpstr>
      <vt:lpstr>HIT template 4 3tmpl - FIN-ENG</vt:lpstr>
      <vt:lpstr>2_HIT template 4 3tmpl - FIN-ENG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Overall Transmit Power Usage Consumed By Different MIMO Systems For Both Algorithms (UCGA &amp; UQGA) </vt:lpstr>
      <vt:lpstr>Comparison of average number of generations for UCGA and UQGA in MIMO systems with fixed power and varied BS antennas.  </vt:lpstr>
      <vt:lpstr>Optimal Transmit Power Used By 4x4 MIMO With Varying Power Sets </vt:lpstr>
      <vt:lpstr>Comparison of average number of generations for UCGA and UQGA in MIMO systems with fixed power and varied BS antennas.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gabor</dc:creator>
  <cp:lastModifiedBy>Shoaib Areeba Tabassum</cp:lastModifiedBy>
  <cp:revision>869</cp:revision>
  <cp:lastPrinted>2017-02-26T16:06:22Z</cp:lastPrinted>
  <dcterms:created xsi:type="dcterms:W3CDTF">2017-10-02T12:00:02Z</dcterms:created>
  <dcterms:modified xsi:type="dcterms:W3CDTF">2023-06-25T11:18:24Z</dcterms:modified>
</cp:coreProperties>
</file>