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9" r:id="rId3"/>
    <p:sldId id="257" r:id="rId4"/>
    <p:sldId id="258" r:id="rId5"/>
    <p:sldId id="270" r:id="rId6"/>
    <p:sldId id="260" r:id="rId7"/>
    <p:sldId id="261" r:id="rId8"/>
    <p:sldId id="262" r:id="rId9"/>
    <p:sldId id="264" r:id="rId10"/>
    <p:sldId id="266" r:id="rId11"/>
    <p:sldId id="267" r:id="rId12"/>
    <p:sldId id="268" r:id="rId13"/>
    <p:sldId id="27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362481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257487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866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4017485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854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368661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198020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313935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378833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E46A2-D308-44EB-8933-B0146477107D}"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377861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8E46A2-D308-44EB-8933-B0146477107D}"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74154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8E46A2-D308-44EB-8933-B0146477107D}" type="datetimeFigureOut">
              <a:rPr lang="en-IN" smtClean="0"/>
              <a:t>24-02-2023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1548117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8E46A2-D308-44EB-8933-B0146477107D}"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113602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E46A2-D308-44EB-8933-B0146477107D}" type="datetimeFigureOut">
              <a:rPr lang="en-IN" smtClean="0"/>
              <a:t>24-02-2023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380530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E46A2-D308-44EB-8933-B0146477107D}"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108792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E46A2-D308-44EB-8933-B0146477107D}"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B93A5-783E-4833-8B37-24B3102578BA}" type="slidenum">
              <a:rPr lang="en-IN" smtClean="0"/>
              <a:t>‹#›</a:t>
            </a:fld>
            <a:endParaRPr lang="en-IN"/>
          </a:p>
        </p:txBody>
      </p:sp>
    </p:spTree>
    <p:extLst>
      <p:ext uri="{BB962C8B-B14F-4D97-AF65-F5344CB8AC3E}">
        <p14:creationId xmlns:p14="http://schemas.microsoft.com/office/powerpoint/2010/main" val="228414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8E46A2-D308-44EB-8933-B0146477107D}" type="datetimeFigureOut">
              <a:rPr lang="en-IN" smtClean="0"/>
              <a:t>24-02-2023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9B93A5-783E-4833-8B37-24B3102578BA}" type="slidenum">
              <a:rPr lang="en-IN" smtClean="0"/>
              <a:t>‹#›</a:t>
            </a:fld>
            <a:endParaRPr lang="en-IN"/>
          </a:p>
        </p:txBody>
      </p:sp>
    </p:spTree>
    <p:extLst>
      <p:ext uri="{BB962C8B-B14F-4D97-AF65-F5344CB8AC3E}">
        <p14:creationId xmlns:p14="http://schemas.microsoft.com/office/powerpoint/2010/main" val="425722245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968A-9ACE-41E0-9B26-D8EF3CF65F5E}"/>
              </a:ext>
            </a:extLst>
          </p:cNvPr>
          <p:cNvSpPr>
            <a:spLocks noGrp="1"/>
          </p:cNvSpPr>
          <p:nvPr>
            <p:ph type="title"/>
          </p:nvPr>
        </p:nvSpPr>
        <p:spPr>
          <a:xfrm>
            <a:off x="311938" y="1666226"/>
            <a:ext cx="10392465" cy="1275671"/>
          </a:xfrm>
        </p:spPr>
        <p:txBody>
          <a:bodyPr>
            <a:normAutofit/>
          </a:bodyPr>
          <a:lstStyle/>
          <a:p>
            <a:r>
              <a:rPr lang="en-IN" dirty="0">
                <a:solidFill>
                  <a:srgbClr val="002060"/>
                </a:solidFill>
                <a:latin typeface="Arial Black" panose="020B0A04020102020204" pitchFamily="34" charset="0"/>
              </a:rPr>
              <a:t>INNOVATIVE HARDWARE MODEL MAKING COMPETITION</a:t>
            </a:r>
          </a:p>
        </p:txBody>
      </p:sp>
      <p:pic>
        <p:nvPicPr>
          <p:cNvPr id="6" name="Content Placeholder 5">
            <a:extLst>
              <a:ext uri="{FF2B5EF4-FFF2-40B4-BE49-F238E27FC236}">
                <a16:creationId xmlns:a16="http://schemas.microsoft.com/office/drawing/2014/main" id="{F68014B2-793E-4478-A398-5AF0557EC6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1938" y="292659"/>
            <a:ext cx="1125415" cy="940593"/>
          </a:xfrm>
          <a:prstGeom prst="ellipse">
            <a:avLst/>
          </a:prstGeom>
          <a:ln>
            <a:noFill/>
          </a:ln>
          <a:effectLst>
            <a:softEdge rad="112500"/>
          </a:effectLst>
        </p:spPr>
      </p:pic>
      <p:sp>
        <p:nvSpPr>
          <p:cNvPr id="5" name="Content Placeholder 4">
            <a:extLst>
              <a:ext uri="{FF2B5EF4-FFF2-40B4-BE49-F238E27FC236}">
                <a16:creationId xmlns:a16="http://schemas.microsoft.com/office/drawing/2014/main" id="{0703BB39-E62A-4F8A-9E88-C40C32058A94}"/>
              </a:ext>
            </a:extLst>
          </p:cNvPr>
          <p:cNvSpPr>
            <a:spLocks noGrp="1"/>
          </p:cNvSpPr>
          <p:nvPr>
            <p:ph sz="half" idx="2"/>
          </p:nvPr>
        </p:nvSpPr>
        <p:spPr/>
        <p:txBody>
          <a:bodyPr/>
          <a:lstStyle/>
          <a:p>
            <a:pPr marL="0" indent="0">
              <a:buNone/>
            </a:pPr>
            <a:r>
              <a:rPr lang="en-IN" sz="3600" dirty="0"/>
              <a:t>        </a:t>
            </a:r>
            <a:endParaRPr lang="en-IN" dirty="0"/>
          </a:p>
        </p:txBody>
      </p:sp>
      <p:pic>
        <p:nvPicPr>
          <p:cNvPr id="4" name="Picture 3">
            <a:extLst>
              <a:ext uri="{FF2B5EF4-FFF2-40B4-BE49-F238E27FC236}">
                <a16:creationId xmlns:a16="http://schemas.microsoft.com/office/drawing/2014/main" id="{898803DB-A2C4-4A4C-A51C-E30158FEE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68" y="292659"/>
            <a:ext cx="1125415" cy="940594"/>
          </a:xfrm>
          <a:prstGeom prst="rect">
            <a:avLst/>
          </a:prstGeom>
          <a:ln>
            <a:noFill/>
          </a:ln>
          <a:effectLst>
            <a:softEdge rad="112500"/>
          </a:effectLst>
        </p:spPr>
      </p:pic>
      <p:pic>
        <p:nvPicPr>
          <p:cNvPr id="8" name="Picture 7">
            <a:extLst>
              <a:ext uri="{FF2B5EF4-FFF2-40B4-BE49-F238E27FC236}">
                <a16:creationId xmlns:a16="http://schemas.microsoft.com/office/drawing/2014/main" id="{AA8D7FF8-9DF1-4FFD-80FB-F9D91B9E9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553" y="190661"/>
            <a:ext cx="1483848" cy="1144588"/>
          </a:xfrm>
          <a:prstGeom prst="rect">
            <a:avLst/>
          </a:prstGeom>
          <a:ln>
            <a:noFill/>
          </a:ln>
          <a:effectLst>
            <a:softEdge rad="112500"/>
          </a:effectLst>
        </p:spPr>
      </p:pic>
      <p:pic>
        <p:nvPicPr>
          <p:cNvPr id="10" name="Picture 9">
            <a:extLst>
              <a:ext uri="{FF2B5EF4-FFF2-40B4-BE49-F238E27FC236}">
                <a16:creationId xmlns:a16="http://schemas.microsoft.com/office/drawing/2014/main" id="{65E529CA-8CCF-4D72-B865-4CA64B0D6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5482" y="292659"/>
            <a:ext cx="1082745" cy="912955"/>
          </a:xfrm>
          <a:prstGeom prst="rect">
            <a:avLst/>
          </a:prstGeom>
        </p:spPr>
      </p:pic>
      <p:pic>
        <p:nvPicPr>
          <p:cNvPr id="14" name="Picture 13">
            <a:extLst>
              <a:ext uri="{FF2B5EF4-FFF2-40B4-BE49-F238E27FC236}">
                <a16:creationId xmlns:a16="http://schemas.microsoft.com/office/drawing/2014/main" id="{60E29031-DEC1-7773-3665-3E67725C11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8168" y="3266722"/>
            <a:ext cx="6417314" cy="3160528"/>
          </a:xfrm>
          <a:prstGeom prst="rect">
            <a:avLst/>
          </a:prstGeom>
        </p:spPr>
      </p:pic>
    </p:spTree>
    <p:extLst>
      <p:ext uri="{BB962C8B-B14F-4D97-AF65-F5344CB8AC3E}">
        <p14:creationId xmlns:p14="http://schemas.microsoft.com/office/powerpoint/2010/main" val="169664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6A2F-F6B6-4FCF-8504-204A0534541E}"/>
              </a:ext>
            </a:extLst>
          </p:cNvPr>
          <p:cNvSpPr>
            <a:spLocks noGrp="1"/>
          </p:cNvSpPr>
          <p:nvPr>
            <p:ph type="title"/>
          </p:nvPr>
        </p:nvSpPr>
        <p:spPr>
          <a:xfrm>
            <a:off x="766981" y="586145"/>
            <a:ext cx="8596667" cy="566738"/>
          </a:xfrm>
        </p:spPr>
        <p:txBody>
          <a:bodyPr>
            <a:normAutofit fontScale="90000"/>
          </a:bodyPr>
          <a:lstStyle/>
          <a:p>
            <a:r>
              <a:rPr lang="en-IN" b="1" i="0" dirty="0">
                <a:solidFill>
                  <a:srgbClr val="000000"/>
                </a:solidFill>
                <a:effectLst/>
                <a:latin typeface="Barlow Semi Condensed" panose="00000506000000000000" pitchFamily="2" charset="0"/>
              </a:rPr>
              <a:t>2 -Channel 5V Relay module</a:t>
            </a:r>
            <a:br>
              <a:rPr lang="en-IN" b="1" i="0" dirty="0">
                <a:solidFill>
                  <a:srgbClr val="000000"/>
                </a:solidFill>
                <a:effectLst/>
                <a:latin typeface="Barlow Semi Condensed" panose="00000506000000000000" pitchFamily="2" charset="0"/>
              </a:rPr>
            </a:br>
            <a:endParaRPr lang="en-IN" dirty="0"/>
          </a:p>
        </p:txBody>
      </p:sp>
      <p:sp>
        <p:nvSpPr>
          <p:cNvPr id="8" name="Text Placeholder 7">
            <a:extLst>
              <a:ext uri="{FF2B5EF4-FFF2-40B4-BE49-F238E27FC236}">
                <a16:creationId xmlns:a16="http://schemas.microsoft.com/office/drawing/2014/main" id="{9D822C6C-D819-B0CF-3FAE-C42394F0A729}"/>
              </a:ext>
            </a:extLst>
          </p:cNvPr>
          <p:cNvSpPr>
            <a:spLocks noGrp="1"/>
          </p:cNvSpPr>
          <p:nvPr>
            <p:ph type="body" sz="half" idx="2"/>
          </p:nvPr>
        </p:nvSpPr>
        <p:spPr>
          <a:xfrm>
            <a:off x="766981" y="4800600"/>
            <a:ext cx="5606925" cy="1214718"/>
          </a:xfrm>
        </p:spPr>
        <p:txBody>
          <a:bodyPr>
            <a:noAutofit/>
          </a:bodyPr>
          <a:lstStyle/>
          <a:p>
            <a:pPr marL="285750" indent="-285750">
              <a:buFont typeface="Wingdings" panose="05000000000000000000" pitchFamily="2" charset="2"/>
              <a:buChar char="v"/>
            </a:pPr>
            <a:r>
              <a:rPr lang="en-US" sz="1400" b="0" i="0" dirty="0">
                <a:solidFill>
                  <a:srgbClr val="002060"/>
                </a:solidFill>
                <a:effectLst/>
                <a:latin typeface="arial" panose="020B0604020202020204" pitchFamily="34" charset="0"/>
              </a:rPr>
              <a:t>A power relay module is </a:t>
            </a:r>
            <a:r>
              <a:rPr lang="en-US" sz="1400" b="1" i="0" dirty="0">
                <a:solidFill>
                  <a:srgbClr val="002060"/>
                </a:solidFill>
                <a:effectLst/>
                <a:latin typeface="arial" panose="020B0604020202020204" pitchFamily="34" charset="0"/>
              </a:rPr>
              <a:t>an electrical switch that is operated by an electromagnet</a:t>
            </a:r>
            <a:r>
              <a:rPr lang="en-US" sz="1400" b="0" i="0" dirty="0">
                <a:solidFill>
                  <a:srgbClr val="002060"/>
                </a:solidFill>
                <a:effectLst/>
                <a:latin typeface="arial" panose="020B0604020202020204" pitchFamily="34" charset="0"/>
              </a:rPr>
              <a:t>. The electromagnet is activated by a separate low-power signal from a micro controller. When activated, the electromagnet pulls to either open or close an electrical circuit.</a:t>
            </a:r>
            <a:endParaRPr lang="en-IN" sz="1400" dirty="0">
              <a:solidFill>
                <a:srgbClr val="002060"/>
              </a:solidFill>
            </a:endParaRPr>
          </a:p>
        </p:txBody>
      </p:sp>
      <p:pic>
        <p:nvPicPr>
          <p:cNvPr id="10" name="Picture 9">
            <a:extLst>
              <a:ext uri="{FF2B5EF4-FFF2-40B4-BE49-F238E27FC236}">
                <a16:creationId xmlns:a16="http://schemas.microsoft.com/office/drawing/2014/main" id="{A067BE25-E899-69C1-AF50-678648182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27" y="1409419"/>
            <a:ext cx="4505885" cy="3134645"/>
          </a:xfrm>
          <a:prstGeom prst="rect">
            <a:avLst/>
          </a:prstGeom>
        </p:spPr>
      </p:pic>
    </p:spTree>
    <p:extLst>
      <p:ext uri="{BB962C8B-B14F-4D97-AF65-F5344CB8AC3E}">
        <p14:creationId xmlns:p14="http://schemas.microsoft.com/office/powerpoint/2010/main" val="273017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7E3D-E10E-4B54-8A51-823607009403}"/>
              </a:ext>
            </a:extLst>
          </p:cNvPr>
          <p:cNvSpPr>
            <a:spLocks noGrp="1"/>
          </p:cNvSpPr>
          <p:nvPr>
            <p:ph type="title"/>
          </p:nvPr>
        </p:nvSpPr>
        <p:spPr/>
        <p:txBody>
          <a:bodyPr>
            <a:normAutofit/>
          </a:bodyPr>
          <a:lstStyle/>
          <a:p>
            <a:r>
              <a:rPr lang="en-US" b="1" u="sng" dirty="0"/>
              <a:t>Services Used:-</a:t>
            </a:r>
            <a:br>
              <a:rPr lang="en-US" b="1" u="sng" dirty="0"/>
            </a:br>
            <a:endParaRPr lang="en-IN" b="1" u="sng" dirty="0"/>
          </a:p>
        </p:txBody>
      </p:sp>
      <p:sp>
        <p:nvSpPr>
          <p:cNvPr id="4" name="Content Placeholder 3">
            <a:extLst>
              <a:ext uri="{FF2B5EF4-FFF2-40B4-BE49-F238E27FC236}">
                <a16:creationId xmlns:a16="http://schemas.microsoft.com/office/drawing/2014/main" id="{504D9FAD-35F9-4A1B-A07A-54CA07439980}"/>
              </a:ext>
            </a:extLst>
          </p:cNvPr>
          <p:cNvSpPr>
            <a:spLocks noGrp="1"/>
          </p:cNvSpPr>
          <p:nvPr>
            <p:ph sz="half" idx="2"/>
          </p:nvPr>
        </p:nvSpPr>
        <p:spPr>
          <a:xfrm>
            <a:off x="1085136" y="2475464"/>
            <a:ext cx="3997852" cy="2515291"/>
          </a:xfrm>
        </p:spPr>
        <p:txBody>
          <a:bodyPr>
            <a:normAutofit lnSpcReduction="10000"/>
          </a:bodyPr>
          <a:lstStyle/>
          <a:p>
            <a:pPr marL="0" indent="0" algn="just">
              <a:buNone/>
            </a:pPr>
            <a:r>
              <a:rPr lang="en-US" b="0" i="0" dirty="0">
                <a:solidFill>
                  <a:srgbClr val="002060"/>
                </a:solidFill>
                <a:effectLst/>
                <a:latin typeface="arial" panose="020B0604020202020204" pitchFamily="34" charset="0"/>
              </a:rPr>
              <a:t>Blynk is an IoT platform for iOS or Android smartphones that is used </a:t>
            </a:r>
            <a:r>
              <a:rPr lang="en-US" b="1" i="0" dirty="0">
                <a:solidFill>
                  <a:srgbClr val="002060"/>
                </a:solidFill>
                <a:effectLst/>
                <a:latin typeface="arial" panose="020B0604020202020204" pitchFamily="34" charset="0"/>
              </a:rPr>
              <a:t>to control Arduino, Raspberry Pi and NodeMCU via the Internet</a:t>
            </a:r>
            <a:r>
              <a:rPr lang="en-US" b="0" i="0" dirty="0">
                <a:solidFill>
                  <a:srgbClr val="002060"/>
                </a:solidFill>
                <a:effectLst/>
                <a:latin typeface="arial" panose="020B0604020202020204" pitchFamily="34" charset="0"/>
              </a:rPr>
              <a:t>. This application is used to create a graphical interface or human machine interface (HMI) by compiling and providing the appropriate address on the available widgets.</a:t>
            </a:r>
            <a:endParaRPr lang="en-IN" dirty="0">
              <a:solidFill>
                <a:srgbClr val="002060"/>
              </a:solidFill>
            </a:endParaRPr>
          </a:p>
        </p:txBody>
      </p:sp>
      <p:sp>
        <p:nvSpPr>
          <p:cNvPr id="6" name="Content Placeholder 5">
            <a:extLst>
              <a:ext uri="{FF2B5EF4-FFF2-40B4-BE49-F238E27FC236}">
                <a16:creationId xmlns:a16="http://schemas.microsoft.com/office/drawing/2014/main" id="{4C41D84C-4113-4271-BA3A-5949B28E4DDA}"/>
              </a:ext>
            </a:extLst>
          </p:cNvPr>
          <p:cNvSpPr>
            <a:spLocks noGrp="1"/>
          </p:cNvSpPr>
          <p:nvPr>
            <p:ph sz="quarter" idx="4"/>
          </p:nvPr>
        </p:nvSpPr>
        <p:spPr>
          <a:xfrm>
            <a:off x="5836025" y="2412310"/>
            <a:ext cx="3657600" cy="2429714"/>
          </a:xfrm>
        </p:spPr>
        <p:txBody>
          <a:bodyPr>
            <a:normAutofit lnSpcReduction="10000"/>
          </a:bodyPr>
          <a:lstStyle/>
          <a:p>
            <a:pPr marL="0" indent="0" algn="just">
              <a:buNone/>
            </a:pPr>
            <a:r>
              <a:rPr lang="en-US" b="0" i="0" dirty="0">
                <a:solidFill>
                  <a:srgbClr val="202124"/>
                </a:solidFill>
                <a:effectLst/>
                <a:latin typeface="arial" panose="020B0604020202020204" pitchFamily="34" charset="0"/>
              </a:rPr>
              <a:t>IFTTT stands for “If This Then That.” It's a free web service that </a:t>
            </a:r>
            <a:r>
              <a:rPr lang="en-US" b="1" i="0" dirty="0">
                <a:solidFill>
                  <a:srgbClr val="202124"/>
                </a:solidFill>
                <a:effectLst/>
                <a:latin typeface="arial" panose="020B0604020202020204" pitchFamily="34" charset="0"/>
              </a:rPr>
              <a:t>helps users automate web-based tasks and improve productivity</a:t>
            </a:r>
            <a:r>
              <a:rPr lang="en-US" b="0" i="0" dirty="0">
                <a:solidFill>
                  <a:srgbClr val="202124"/>
                </a:solidFill>
                <a:effectLst/>
                <a:latin typeface="arial" panose="020B0604020202020204" pitchFamily="34" charset="0"/>
              </a:rPr>
              <a:t>. IFTTT connects various developers' devices, services and apps to create “applets” that perform automations</a:t>
            </a:r>
            <a:r>
              <a:rPr lang="en-US" dirty="0"/>
              <a:t>.</a:t>
            </a:r>
            <a:endParaRPr lang="en-IN" dirty="0"/>
          </a:p>
        </p:txBody>
      </p:sp>
      <p:pic>
        <p:nvPicPr>
          <p:cNvPr id="10" name="Picture 9">
            <a:extLst>
              <a:ext uri="{FF2B5EF4-FFF2-40B4-BE49-F238E27FC236}">
                <a16:creationId xmlns:a16="http://schemas.microsoft.com/office/drawing/2014/main" id="{29404D9A-2471-42DA-BAB8-823E4B850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024" y="1518443"/>
            <a:ext cx="1029460" cy="823913"/>
          </a:xfrm>
          <a:prstGeom prst="rect">
            <a:avLst/>
          </a:prstGeom>
        </p:spPr>
      </p:pic>
      <p:pic>
        <p:nvPicPr>
          <p:cNvPr id="14" name="Picture 13">
            <a:extLst>
              <a:ext uri="{FF2B5EF4-FFF2-40B4-BE49-F238E27FC236}">
                <a16:creationId xmlns:a16="http://schemas.microsoft.com/office/drawing/2014/main" id="{0A68DAFA-E4C5-4212-ABC9-B05C6EAAB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136" y="1518444"/>
            <a:ext cx="2155412" cy="823912"/>
          </a:xfrm>
          <a:prstGeom prst="rect">
            <a:avLst/>
          </a:prstGeom>
        </p:spPr>
      </p:pic>
    </p:spTree>
    <p:extLst>
      <p:ext uri="{BB962C8B-B14F-4D97-AF65-F5344CB8AC3E}">
        <p14:creationId xmlns:p14="http://schemas.microsoft.com/office/powerpoint/2010/main" val="268352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CE4DA4-1499-43EB-8D8F-D3B2D0E5AB42}"/>
              </a:ext>
            </a:extLst>
          </p:cNvPr>
          <p:cNvSpPr>
            <a:spLocks noGrp="1"/>
          </p:cNvSpPr>
          <p:nvPr>
            <p:ph type="body" idx="1"/>
          </p:nvPr>
        </p:nvSpPr>
        <p:spPr>
          <a:xfrm>
            <a:off x="839788" y="692945"/>
            <a:ext cx="4185623" cy="576262"/>
          </a:xfrm>
        </p:spPr>
        <p:txBody>
          <a:bodyPr>
            <a:normAutofit fontScale="92500" lnSpcReduction="10000"/>
          </a:bodyPr>
          <a:lstStyle/>
          <a:p>
            <a:r>
              <a:rPr lang="en-US" sz="3600" u="sng" dirty="0"/>
              <a:t>Google Sheet</a:t>
            </a:r>
            <a:endParaRPr lang="en-IN" sz="3600" u="sng" dirty="0"/>
          </a:p>
        </p:txBody>
      </p:sp>
      <p:sp>
        <p:nvSpPr>
          <p:cNvPr id="4" name="Content Placeholder 3">
            <a:extLst>
              <a:ext uri="{FF2B5EF4-FFF2-40B4-BE49-F238E27FC236}">
                <a16:creationId xmlns:a16="http://schemas.microsoft.com/office/drawing/2014/main" id="{84CCE9CB-7302-47A5-84D6-C213B7F6C37A}"/>
              </a:ext>
            </a:extLst>
          </p:cNvPr>
          <p:cNvSpPr>
            <a:spLocks noGrp="1"/>
          </p:cNvSpPr>
          <p:nvPr>
            <p:ph sz="half" idx="2"/>
          </p:nvPr>
        </p:nvSpPr>
        <p:spPr>
          <a:xfrm>
            <a:off x="452410" y="2092699"/>
            <a:ext cx="4960377" cy="2282078"/>
          </a:xfrm>
        </p:spPr>
        <p:txBody>
          <a:bodyPr>
            <a:normAutofit/>
          </a:bodyPr>
          <a:lstStyle/>
          <a:p>
            <a:pPr marL="0" indent="0">
              <a:buNone/>
            </a:pPr>
            <a:r>
              <a:rPr lang="en-US" b="0" i="0" dirty="0">
                <a:solidFill>
                  <a:srgbClr val="202124"/>
                </a:solidFill>
                <a:effectLst/>
                <a:latin typeface="arial" panose="020B0604020202020204" pitchFamily="34" charset="0"/>
              </a:rPr>
              <a:t>With Google Sheets, we can </a:t>
            </a:r>
            <a:r>
              <a:rPr lang="en-US" b="1" i="0" dirty="0">
                <a:solidFill>
                  <a:srgbClr val="202124"/>
                </a:solidFill>
                <a:effectLst/>
                <a:latin typeface="arial" panose="020B0604020202020204" pitchFamily="34" charset="0"/>
              </a:rPr>
              <a:t>create and edit spreadsheets directly in your web browser</a:t>
            </a:r>
            <a:r>
              <a:rPr lang="en-US" b="0" i="0" dirty="0">
                <a:solidFill>
                  <a:srgbClr val="202124"/>
                </a:solidFill>
                <a:effectLst/>
                <a:latin typeface="arial" panose="020B0604020202020204" pitchFamily="34" charset="0"/>
              </a:rPr>
              <a:t>—no special software is required. Multiple people can work simultaneously, We can see people's changes as they make, and every change is saved automatically.</a:t>
            </a:r>
            <a:endParaRPr lang="en-IN" dirty="0"/>
          </a:p>
        </p:txBody>
      </p:sp>
      <p:sp>
        <p:nvSpPr>
          <p:cNvPr id="5" name="Text Placeholder 4">
            <a:extLst>
              <a:ext uri="{FF2B5EF4-FFF2-40B4-BE49-F238E27FC236}">
                <a16:creationId xmlns:a16="http://schemas.microsoft.com/office/drawing/2014/main" id="{A26FC084-7CBD-4F7B-8060-7F7C59D7525E}"/>
              </a:ext>
            </a:extLst>
          </p:cNvPr>
          <p:cNvSpPr>
            <a:spLocks noGrp="1"/>
          </p:cNvSpPr>
          <p:nvPr>
            <p:ph type="body" sz="quarter" idx="3"/>
          </p:nvPr>
        </p:nvSpPr>
        <p:spPr>
          <a:xfrm>
            <a:off x="6331616" y="445295"/>
            <a:ext cx="5183188" cy="823912"/>
          </a:xfrm>
        </p:spPr>
        <p:txBody>
          <a:bodyPr>
            <a:normAutofit fontScale="92500" lnSpcReduction="10000"/>
          </a:bodyPr>
          <a:lstStyle/>
          <a:p>
            <a:r>
              <a:rPr lang="en-US" sz="3600" u="sng" dirty="0"/>
              <a:t>Firebase</a:t>
            </a:r>
            <a:endParaRPr lang="en-IN" sz="3600" u="sng" dirty="0"/>
          </a:p>
        </p:txBody>
      </p:sp>
      <p:sp>
        <p:nvSpPr>
          <p:cNvPr id="6" name="Content Placeholder 5">
            <a:extLst>
              <a:ext uri="{FF2B5EF4-FFF2-40B4-BE49-F238E27FC236}">
                <a16:creationId xmlns:a16="http://schemas.microsoft.com/office/drawing/2014/main" id="{D24EF757-F9DD-47C1-A367-721AFF5DC383}"/>
              </a:ext>
            </a:extLst>
          </p:cNvPr>
          <p:cNvSpPr>
            <a:spLocks noGrp="1"/>
          </p:cNvSpPr>
          <p:nvPr>
            <p:ph sz="quarter" idx="4"/>
          </p:nvPr>
        </p:nvSpPr>
        <p:spPr>
          <a:xfrm>
            <a:off x="6031660" y="2092699"/>
            <a:ext cx="3569540" cy="2909608"/>
          </a:xfrm>
        </p:spPr>
        <p:txBody>
          <a:bodyPr>
            <a:normAutofit/>
          </a:bodyPr>
          <a:lstStyle/>
          <a:p>
            <a:pPr marL="0" indent="0">
              <a:buNone/>
            </a:pPr>
            <a:r>
              <a:rPr lang="en-US" b="0" i="0" dirty="0">
                <a:solidFill>
                  <a:srgbClr val="202124"/>
                </a:solidFill>
                <a:effectLst/>
                <a:latin typeface="arial" panose="020B0604020202020204" pitchFamily="34" charset="0"/>
              </a:rPr>
              <a:t>Firebase Hosting works out-of-the-box with Firebase services, including </a:t>
            </a:r>
            <a:r>
              <a:rPr lang="en-US" b="1" i="0" dirty="0">
                <a:solidFill>
                  <a:srgbClr val="202124"/>
                </a:solidFill>
                <a:effectLst/>
                <a:latin typeface="arial" panose="020B0604020202020204" pitchFamily="34" charset="0"/>
              </a:rPr>
              <a:t>Cloud Functions, Authentication, Realtime Database, Cloud </a:t>
            </a:r>
            <a:r>
              <a:rPr lang="en-US" b="1" i="0" dirty="0" err="1">
                <a:solidFill>
                  <a:srgbClr val="202124"/>
                </a:solidFill>
                <a:effectLst/>
                <a:latin typeface="arial" panose="020B0604020202020204" pitchFamily="34" charset="0"/>
              </a:rPr>
              <a:t>Firestore</a:t>
            </a:r>
            <a:r>
              <a:rPr lang="en-US" b="1" i="0" dirty="0">
                <a:solidFill>
                  <a:srgbClr val="202124"/>
                </a:solidFill>
                <a:effectLst/>
                <a:latin typeface="arial" panose="020B0604020202020204" pitchFamily="34" charset="0"/>
              </a:rPr>
              <a:t>, and Cloud Messaging</a:t>
            </a:r>
            <a:endParaRPr lang="en-IN" dirty="0"/>
          </a:p>
        </p:txBody>
      </p:sp>
      <p:pic>
        <p:nvPicPr>
          <p:cNvPr id="8" name="Picture 7">
            <a:extLst>
              <a:ext uri="{FF2B5EF4-FFF2-40B4-BE49-F238E27FC236}">
                <a16:creationId xmlns:a16="http://schemas.microsoft.com/office/drawing/2014/main" id="{B9F03E4C-35A0-4C0F-9CD1-1FA35DCEE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439" y="675603"/>
            <a:ext cx="755373" cy="807692"/>
          </a:xfrm>
          <a:prstGeom prst="rect">
            <a:avLst/>
          </a:prstGeom>
        </p:spPr>
      </p:pic>
      <p:pic>
        <p:nvPicPr>
          <p:cNvPr id="10" name="Picture 9">
            <a:extLst>
              <a:ext uri="{FF2B5EF4-FFF2-40B4-BE49-F238E27FC236}">
                <a16:creationId xmlns:a16="http://schemas.microsoft.com/office/drawing/2014/main" id="{C5B167A4-119B-4E35-BFCA-6CFC71384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8" y="692945"/>
            <a:ext cx="853799" cy="823912"/>
          </a:xfrm>
          <a:prstGeom prst="rect">
            <a:avLst/>
          </a:prstGeom>
        </p:spPr>
      </p:pic>
    </p:spTree>
    <p:extLst>
      <p:ext uri="{BB962C8B-B14F-4D97-AF65-F5344CB8AC3E}">
        <p14:creationId xmlns:p14="http://schemas.microsoft.com/office/powerpoint/2010/main" val="303192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30D4-F318-45BC-BD68-1E3E1960DAB7}"/>
              </a:ext>
            </a:extLst>
          </p:cNvPr>
          <p:cNvSpPr>
            <a:spLocks noGrp="1"/>
          </p:cNvSpPr>
          <p:nvPr>
            <p:ph type="ctrTitle"/>
          </p:nvPr>
        </p:nvSpPr>
        <p:spPr>
          <a:xfrm>
            <a:off x="-2268070" y="925139"/>
            <a:ext cx="9144000" cy="790843"/>
          </a:xfrm>
        </p:spPr>
        <p:txBody>
          <a:bodyPr>
            <a:normAutofit fontScale="90000"/>
          </a:bodyPr>
          <a:lstStyle/>
          <a:p>
            <a:r>
              <a:rPr lang="en-US" b="1" u="sng" dirty="0"/>
              <a:t>Future Aspects:-</a:t>
            </a:r>
            <a:endParaRPr lang="en-IN" dirty="0"/>
          </a:p>
        </p:txBody>
      </p:sp>
      <p:sp>
        <p:nvSpPr>
          <p:cNvPr id="3" name="Subtitle 2">
            <a:extLst>
              <a:ext uri="{FF2B5EF4-FFF2-40B4-BE49-F238E27FC236}">
                <a16:creationId xmlns:a16="http://schemas.microsoft.com/office/drawing/2014/main" id="{63439265-2FAF-4762-9BF6-95487D92CFB3}"/>
              </a:ext>
            </a:extLst>
          </p:cNvPr>
          <p:cNvSpPr>
            <a:spLocks noGrp="1"/>
          </p:cNvSpPr>
          <p:nvPr>
            <p:ph type="subTitle" idx="1"/>
          </p:nvPr>
        </p:nvSpPr>
        <p:spPr>
          <a:xfrm>
            <a:off x="1524000" y="2039816"/>
            <a:ext cx="6751782" cy="3102204"/>
          </a:xfrm>
        </p:spPr>
        <p:txBody>
          <a:bodyPr/>
          <a:lstStyle/>
          <a:p>
            <a:pPr algn="just"/>
            <a:r>
              <a:rPr lang="en-IN" dirty="0"/>
              <a:t>We’ll try to implement this in more advanced way by using esp32 cam module through which we’ll be aware of introducer’s details &amp; will try to take enhancement of cloud services.</a:t>
            </a:r>
          </a:p>
        </p:txBody>
      </p:sp>
    </p:spTree>
    <p:extLst>
      <p:ext uri="{BB962C8B-B14F-4D97-AF65-F5344CB8AC3E}">
        <p14:creationId xmlns:p14="http://schemas.microsoft.com/office/powerpoint/2010/main" val="134886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2FFD-74E0-437F-AC9D-DBA83B167D69}"/>
              </a:ext>
            </a:extLst>
          </p:cNvPr>
          <p:cNvSpPr>
            <a:spLocks noGrp="1"/>
          </p:cNvSpPr>
          <p:nvPr>
            <p:ph type="title"/>
          </p:nvPr>
        </p:nvSpPr>
        <p:spPr>
          <a:xfrm>
            <a:off x="838200" y="2377440"/>
            <a:ext cx="10515600" cy="2827606"/>
          </a:xfrm>
        </p:spPr>
        <p:txBody>
          <a:bodyPr>
            <a:normAutofit/>
          </a:bodyPr>
          <a:lstStyle/>
          <a:p>
            <a:r>
              <a:rPr lang="en-US" sz="4800" dirty="0"/>
              <a:t>                          </a:t>
            </a:r>
            <a:r>
              <a:rPr lang="en-US" sz="4800" dirty="0">
                <a:latin typeface="Algerian" panose="04020705040A02060702" pitchFamily="82" charset="0"/>
              </a:rPr>
              <a:t>Thank You</a:t>
            </a:r>
            <a:endParaRPr lang="en-IN" sz="4800" dirty="0">
              <a:latin typeface="Algerian" panose="04020705040A02060702" pitchFamily="82" charset="0"/>
            </a:endParaRPr>
          </a:p>
        </p:txBody>
      </p:sp>
    </p:spTree>
    <p:extLst>
      <p:ext uri="{BB962C8B-B14F-4D97-AF65-F5344CB8AC3E}">
        <p14:creationId xmlns:p14="http://schemas.microsoft.com/office/powerpoint/2010/main" val="178795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5A40-B942-4C31-B647-872EF1DB0735}"/>
              </a:ext>
            </a:extLst>
          </p:cNvPr>
          <p:cNvSpPr>
            <a:spLocks noGrp="1"/>
          </p:cNvSpPr>
          <p:nvPr>
            <p:ph type="title"/>
          </p:nvPr>
        </p:nvSpPr>
        <p:spPr>
          <a:xfrm>
            <a:off x="142027" y="814171"/>
            <a:ext cx="9545745" cy="1041524"/>
          </a:xfrm>
        </p:spPr>
        <p:txBody>
          <a:bodyPr>
            <a:noAutofit/>
          </a:bodyPr>
          <a:lstStyle/>
          <a:p>
            <a:r>
              <a:rPr lang="en-US" sz="2400" b="1" u="sng" dirty="0">
                <a:solidFill>
                  <a:schemeClr val="accent4">
                    <a:lumMod val="50000"/>
                  </a:schemeClr>
                </a:solidFill>
              </a:rPr>
              <a:t>IOT  BASED ADAPTIVE INDUSTRIALIZED SECURITY SYSTEM</a:t>
            </a:r>
            <a:br>
              <a:rPr lang="en-IN" sz="2800" dirty="0">
                <a:solidFill>
                  <a:srgbClr val="C00000"/>
                </a:solidFill>
              </a:rPr>
            </a:br>
            <a:endParaRPr lang="en-IN" sz="2800" dirty="0">
              <a:solidFill>
                <a:srgbClr val="C00000"/>
              </a:solidFill>
            </a:endParaRPr>
          </a:p>
        </p:txBody>
      </p:sp>
      <p:pic>
        <p:nvPicPr>
          <p:cNvPr id="20" name="Content Placeholder 19">
            <a:extLst>
              <a:ext uri="{FF2B5EF4-FFF2-40B4-BE49-F238E27FC236}">
                <a16:creationId xmlns:a16="http://schemas.microsoft.com/office/drawing/2014/main" id="{7BEDBF29-E9A5-0485-944E-2DAE67A3954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6051" y="2026896"/>
            <a:ext cx="4458849" cy="3567080"/>
          </a:xfrm>
        </p:spPr>
      </p:pic>
      <p:sp>
        <p:nvSpPr>
          <p:cNvPr id="22" name="Rectangle: Rounded Corners 21">
            <a:extLst>
              <a:ext uri="{FF2B5EF4-FFF2-40B4-BE49-F238E27FC236}">
                <a16:creationId xmlns:a16="http://schemas.microsoft.com/office/drawing/2014/main" id="{FE433161-CCD8-18D1-BD03-02F809F50975}"/>
              </a:ext>
            </a:extLst>
          </p:cNvPr>
          <p:cNvSpPr/>
          <p:nvPr/>
        </p:nvSpPr>
        <p:spPr>
          <a:xfrm>
            <a:off x="5441576" y="2142565"/>
            <a:ext cx="3980330" cy="3334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PRESENTED BY:</a:t>
            </a:r>
          </a:p>
          <a:p>
            <a:pPr algn="ctr"/>
            <a:endParaRPr lang="en-IN" dirty="0"/>
          </a:p>
          <a:p>
            <a:pPr algn="ctr"/>
            <a:endParaRPr lang="en-IN" dirty="0"/>
          </a:p>
          <a:p>
            <a:pPr algn="r"/>
            <a:r>
              <a:rPr lang="en-IN" sz="2000" dirty="0">
                <a:solidFill>
                  <a:srgbClr val="002060"/>
                </a:solidFill>
              </a:rPr>
              <a:t>PARTHA SARATHI PAL</a:t>
            </a:r>
          </a:p>
          <a:p>
            <a:pPr algn="r"/>
            <a:r>
              <a:rPr lang="en-IN" sz="2000" dirty="0">
                <a:solidFill>
                  <a:srgbClr val="002060"/>
                </a:solidFill>
              </a:rPr>
              <a:t>SWARNALI MUKHERJEE</a:t>
            </a:r>
          </a:p>
          <a:p>
            <a:pPr algn="r"/>
            <a:r>
              <a:rPr lang="en-IN" sz="2000" dirty="0">
                <a:solidFill>
                  <a:srgbClr val="002060"/>
                </a:solidFill>
              </a:rPr>
              <a:t>SUVAM SADHU</a:t>
            </a:r>
          </a:p>
          <a:p>
            <a:pPr algn="r"/>
            <a:r>
              <a:rPr lang="en-IN" sz="2000" dirty="0">
                <a:solidFill>
                  <a:srgbClr val="002060"/>
                </a:solidFill>
              </a:rPr>
              <a:t>SUNAINA KUMARI HELLA</a:t>
            </a:r>
          </a:p>
          <a:p>
            <a:pPr algn="r"/>
            <a:r>
              <a:rPr lang="en-IN" sz="2000" dirty="0">
                <a:solidFill>
                  <a:srgbClr val="002060"/>
                </a:solidFill>
              </a:rPr>
              <a:t>SUBHRAJIT MUKHERJEE</a:t>
            </a:r>
            <a:endParaRPr lang="en-IN" dirty="0">
              <a:solidFill>
                <a:srgbClr val="002060"/>
              </a:solidFill>
            </a:endParaRPr>
          </a:p>
        </p:txBody>
      </p:sp>
    </p:spTree>
    <p:extLst>
      <p:ext uri="{BB962C8B-B14F-4D97-AF65-F5344CB8AC3E}">
        <p14:creationId xmlns:p14="http://schemas.microsoft.com/office/powerpoint/2010/main" val="275634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8D65-D570-4026-A025-149F720EE012}"/>
              </a:ext>
            </a:extLst>
          </p:cNvPr>
          <p:cNvSpPr>
            <a:spLocks noGrp="1"/>
          </p:cNvSpPr>
          <p:nvPr>
            <p:ph type="title"/>
          </p:nvPr>
        </p:nvSpPr>
        <p:spPr>
          <a:xfrm>
            <a:off x="2321858" y="560293"/>
            <a:ext cx="3854823" cy="627529"/>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4400" b="1" dirty="0">
                <a:solidFill>
                  <a:schemeClr val="accent4">
                    <a:lumMod val="50000"/>
                  </a:schemeClr>
                </a:solidFill>
              </a:rPr>
              <a:t>PROBLEM</a:t>
            </a:r>
            <a:endParaRPr lang="en-IN" sz="4400" b="1" dirty="0">
              <a:solidFill>
                <a:schemeClr val="accent4">
                  <a:lumMod val="50000"/>
                </a:schemeClr>
              </a:solidFill>
            </a:endParaRPr>
          </a:p>
        </p:txBody>
      </p:sp>
      <p:sp>
        <p:nvSpPr>
          <p:cNvPr id="3" name="Text Placeholder 2">
            <a:extLst>
              <a:ext uri="{FF2B5EF4-FFF2-40B4-BE49-F238E27FC236}">
                <a16:creationId xmlns:a16="http://schemas.microsoft.com/office/drawing/2014/main" id="{E4760587-BD10-47B3-B659-3FD7018480AC}"/>
              </a:ext>
            </a:extLst>
          </p:cNvPr>
          <p:cNvSpPr>
            <a:spLocks noGrp="1"/>
          </p:cNvSpPr>
          <p:nvPr>
            <p:ph type="body" idx="1"/>
          </p:nvPr>
        </p:nvSpPr>
        <p:spPr>
          <a:xfrm>
            <a:off x="867083" y="1698606"/>
            <a:ext cx="7272870" cy="3653324"/>
          </a:xfrm>
        </p:spPr>
        <p:txBody>
          <a:bodyPr>
            <a:normAutofit/>
          </a:bodyPr>
          <a:lstStyle/>
          <a:p>
            <a:pPr algn="just"/>
            <a:r>
              <a:rPr lang="en-US" cap="none" dirty="0">
                <a:solidFill>
                  <a:schemeClr val="tx1"/>
                </a:solidFill>
                <a:latin typeface="Arial" panose="020B0604020202020204" pitchFamily="34" charset="0"/>
                <a:cs typeface="Arial" panose="020B0604020202020204" pitchFamily="34" charset="0"/>
              </a:rPr>
              <a:t>Industrial facilities often house valuable assets, equipment, and confidential information, making them prime targets for theft, espionage, or sabotage. Inadequate security measures can lead to significant financial losses, operational disruptions, and reputational damage. Industrial plants are also susceptible to physical safety risks, such as fires, explosions, or chemical releases, which can cause severe injuries, fatalities, and property damage. Without proper safeguards and emergency response plans, these incidents can quickly escalate and result in catastrophic consequences.</a:t>
            </a:r>
            <a:endParaRPr lang="en-IN" cap="none" dirty="0">
              <a:solidFill>
                <a:schemeClr val="tx1"/>
              </a:solidFill>
              <a:latin typeface="Arial" panose="020B060402020202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D2726880-FA40-DC33-4FE8-9886D3FA7D11}"/>
              </a:ext>
            </a:extLst>
          </p:cNvPr>
          <p:cNvSpPr/>
          <p:nvPr/>
        </p:nvSpPr>
        <p:spPr>
          <a:xfrm>
            <a:off x="941294" y="573741"/>
            <a:ext cx="1138518" cy="600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770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B23A-A562-4F37-A4C0-46112CB5D77C}"/>
              </a:ext>
            </a:extLst>
          </p:cNvPr>
          <p:cNvSpPr>
            <a:spLocks noGrp="1"/>
          </p:cNvSpPr>
          <p:nvPr>
            <p:ph type="ctrTitle"/>
          </p:nvPr>
        </p:nvSpPr>
        <p:spPr>
          <a:xfrm>
            <a:off x="1524000" y="801859"/>
            <a:ext cx="4141694" cy="798341"/>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IN" dirty="0"/>
              <a:t> </a:t>
            </a:r>
            <a:r>
              <a:rPr lang="en-IN" dirty="0">
                <a:solidFill>
                  <a:srgbClr val="002060"/>
                </a:solidFill>
              </a:rPr>
              <a:t>OBJECTIVE</a:t>
            </a:r>
            <a:r>
              <a:rPr lang="en-IN" dirty="0"/>
              <a:t> </a:t>
            </a:r>
          </a:p>
        </p:txBody>
      </p:sp>
      <p:sp>
        <p:nvSpPr>
          <p:cNvPr id="3" name="Subtitle 2">
            <a:extLst>
              <a:ext uri="{FF2B5EF4-FFF2-40B4-BE49-F238E27FC236}">
                <a16:creationId xmlns:a16="http://schemas.microsoft.com/office/drawing/2014/main" id="{153CF8B4-C557-4A0C-8EED-5BED6E048B78}"/>
              </a:ext>
            </a:extLst>
          </p:cNvPr>
          <p:cNvSpPr>
            <a:spLocks noGrp="1"/>
          </p:cNvSpPr>
          <p:nvPr>
            <p:ph type="subTitle" idx="1"/>
          </p:nvPr>
        </p:nvSpPr>
        <p:spPr>
          <a:xfrm>
            <a:off x="1246095" y="2005286"/>
            <a:ext cx="5262282" cy="1783975"/>
          </a:xfrm>
        </p:spPr>
        <p:txBody>
          <a:bodyPr>
            <a:normAutofit fontScale="47500" lnSpcReduction="20000"/>
          </a:bodyPr>
          <a:lstStyle/>
          <a:p>
            <a:pPr algn="l"/>
            <a:endParaRPr lang="en-US" dirty="0"/>
          </a:p>
          <a:p>
            <a:pPr algn="just"/>
            <a:r>
              <a:rPr lang="en-US" sz="3300" dirty="0"/>
              <a:t>The main objective of our Advanced Security System  project is to protect industry appliances, peoples &amp; get current access of data through Blynk, Email, &amp; other web applications also. Whenever some emergency arises at that instant we'll be notified &amp; It allows us to get remote access so that we can take immediate actions as per necessity.</a:t>
            </a:r>
            <a:endParaRPr lang="en-IN" sz="3300" dirty="0"/>
          </a:p>
        </p:txBody>
      </p:sp>
      <p:pic>
        <p:nvPicPr>
          <p:cNvPr id="5" name="Picture 4">
            <a:extLst>
              <a:ext uri="{FF2B5EF4-FFF2-40B4-BE49-F238E27FC236}">
                <a16:creationId xmlns:a16="http://schemas.microsoft.com/office/drawing/2014/main" id="{FBC1270A-5FFD-AD51-B3B8-D8A9A30AF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764" y="3960726"/>
            <a:ext cx="3727001" cy="2095415"/>
          </a:xfrm>
          <a:prstGeom prst="rect">
            <a:avLst/>
          </a:prstGeom>
        </p:spPr>
      </p:pic>
    </p:spTree>
    <p:extLst>
      <p:ext uri="{BB962C8B-B14F-4D97-AF65-F5344CB8AC3E}">
        <p14:creationId xmlns:p14="http://schemas.microsoft.com/office/powerpoint/2010/main" val="286067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F7DF-0AE3-4808-8E4C-0A6FBAA71B7B}"/>
              </a:ext>
            </a:extLst>
          </p:cNvPr>
          <p:cNvSpPr>
            <a:spLocks noGrp="1"/>
          </p:cNvSpPr>
          <p:nvPr>
            <p:ph type="title"/>
          </p:nvPr>
        </p:nvSpPr>
        <p:spPr/>
        <p:txBody>
          <a:bodyPr/>
          <a:lstStyle/>
          <a:p>
            <a:r>
              <a:rPr lang="en-US" b="1" u="sng" dirty="0"/>
              <a:t>Component Used:-</a:t>
            </a:r>
            <a:endParaRPr lang="en-IN" b="1" u="sng" dirty="0"/>
          </a:p>
        </p:txBody>
      </p:sp>
      <p:sp>
        <p:nvSpPr>
          <p:cNvPr id="3" name="Content Placeholder 2">
            <a:extLst>
              <a:ext uri="{FF2B5EF4-FFF2-40B4-BE49-F238E27FC236}">
                <a16:creationId xmlns:a16="http://schemas.microsoft.com/office/drawing/2014/main" id="{9CF16676-20AA-4715-8AE5-C0375C6B0057}"/>
              </a:ext>
            </a:extLst>
          </p:cNvPr>
          <p:cNvSpPr>
            <a:spLocks noGrp="1"/>
          </p:cNvSpPr>
          <p:nvPr>
            <p:ph idx="1"/>
          </p:nvPr>
        </p:nvSpPr>
        <p:spPr>
          <a:xfrm>
            <a:off x="838200" y="1463039"/>
            <a:ext cx="10515600" cy="4713923"/>
          </a:xfrm>
        </p:spPr>
        <p:txBody>
          <a:bodyPr/>
          <a:lstStyle/>
          <a:p>
            <a:pPr algn="just"/>
            <a:r>
              <a:rPr lang="en-IN" dirty="0">
                <a:solidFill>
                  <a:srgbClr val="002060"/>
                </a:solidFill>
                <a:latin typeface="Roboto" panose="02000000000000000000" pitchFamily="2" charset="0"/>
                <a:ea typeface="Roboto" panose="02000000000000000000" pitchFamily="2" charset="0"/>
              </a:rPr>
              <a:t>ESP8266 MICROCONTROLLER</a:t>
            </a:r>
          </a:p>
          <a:p>
            <a:pPr algn="just"/>
            <a:r>
              <a:rPr lang="en-IN" dirty="0">
                <a:solidFill>
                  <a:srgbClr val="002060"/>
                </a:solidFill>
                <a:latin typeface="Roboto" panose="02000000000000000000" pitchFamily="2" charset="0"/>
                <a:ea typeface="Roboto" panose="02000000000000000000" pitchFamily="2" charset="0"/>
              </a:rPr>
              <a:t>DHT11 SENSOR</a:t>
            </a:r>
          </a:p>
          <a:p>
            <a:pPr algn="just"/>
            <a:r>
              <a:rPr lang="en-IN" dirty="0">
                <a:solidFill>
                  <a:srgbClr val="002060"/>
                </a:solidFill>
                <a:latin typeface="Roboto" panose="02000000000000000000" pitchFamily="2" charset="0"/>
                <a:ea typeface="Roboto" panose="02000000000000000000" pitchFamily="2" charset="0"/>
              </a:rPr>
              <a:t>ULTRASONIC SENSOR</a:t>
            </a:r>
          </a:p>
          <a:p>
            <a:pPr algn="just"/>
            <a:r>
              <a:rPr lang="en-IN" dirty="0">
                <a:solidFill>
                  <a:srgbClr val="002060"/>
                </a:solidFill>
                <a:latin typeface="Roboto" panose="02000000000000000000" pitchFamily="2" charset="0"/>
                <a:ea typeface="Roboto" panose="02000000000000000000" pitchFamily="2" charset="0"/>
              </a:rPr>
              <a:t>MQ5 SENSOR</a:t>
            </a:r>
          </a:p>
          <a:p>
            <a:pPr algn="just"/>
            <a:r>
              <a:rPr lang="en-IN" dirty="0">
                <a:solidFill>
                  <a:srgbClr val="002060"/>
                </a:solidFill>
                <a:latin typeface="Roboto" panose="02000000000000000000" pitchFamily="2" charset="0"/>
                <a:ea typeface="Roboto" panose="02000000000000000000" pitchFamily="2" charset="0"/>
              </a:rPr>
              <a:t>IR MODULE</a:t>
            </a:r>
          </a:p>
          <a:p>
            <a:pPr algn="just"/>
            <a:r>
              <a:rPr lang="en-IN" dirty="0">
                <a:solidFill>
                  <a:srgbClr val="002060"/>
                </a:solidFill>
                <a:latin typeface="Roboto" panose="02000000000000000000" pitchFamily="2" charset="0"/>
                <a:ea typeface="Roboto" panose="02000000000000000000" pitchFamily="2" charset="0"/>
              </a:rPr>
              <a:t>BUZZER</a:t>
            </a:r>
          </a:p>
          <a:p>
            <a:pPr algn="just"/>
            <a:r>
              <a:rPr lang="en-IN" dirty="0">
                <a:solidFill>
                  <a:srgbClr val="002060"/>
                </a:solidFill>
                <a:latin typeface="Roboto" panose="02000000000000000000" pitchFamily="2" charset="0"/>
                <a:ea typeface="Roboto" panose="02000000000000000000" pitchFamily="2" charset="0"/>
              </a:rPr>
              <a:t>TWO CHANNEL 5V RELAY</a:t>
            </a:r>
          </a:p>
          <a:p>
            <a:pPr algn="just"/>
            <a:r>
              <a:rPr lang="en-IN" dirty="0">
                <a:solidFill>
                  <a:srgbClr val="002060"/>
                </a:solidFill>
                <a:latin typeface="Roboto" panose="02000000000000000000" pitchFamily="2" charset="0"/>
                <a:ea typeface="Roboto" panose="02000000000000000000" pitchFamily="2" charset="0"/>
              </a:rPr>
              <a:t>BREADBOARD</a:t>
            </a:r>
          </a:p>
          <a:p>
            <a:pPr algn="just"/>
            <a:r>
              <a:rPr lang="en-IN" dirty="0">
                <a:solidFill>
                  <a:srgbClr val="002060"/>
                </a:solidFill>
                <a:latin typeface="Roboto" panose="02000000000000000000" pitchFamily="2" charset="0"/>
                <a:ea typeface="Roboto" panose="02000000000000000000" pitchFamily="2" charset="0"/>
              </a:rPr>
              <a:t>JUMPER WIRES</a:t>
            </a:r>
          </a:p>
        </p:txBody>
      </p:sp>
    </p:spTree>
    <p:extLst>
      <p:ext uri="{BB962C8B-B14F-4D97-AF65-F5344CB8AC3E}">
        <p14:creationId xmlns:p14="http://schemas.microsoft.com/office/powerpoint/2010/main" val="204242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3211-9438-4AD1-B4AB-FF0AB2FF38F4}"/>
              </a:ext>
            </a:extLst>
          </p:cNvPr>
          <p:cNvSpPr>
            <a:spLocks noGrp="1"/>
          </p:cNvSpPr>
          <p:nvPr>
            <p:ph type="title"/>
          </p:nvPr>
        </p:nvSpPr>
        <p:spPr>
          <a:xfrm>
            <a:off x="677333" y="356216"/>
            <a:ext cx="8596667" cy="920844"/>
          </a:xfrm>
        </p:spPr>
        <p:txBody>
          <a:bodyPr>
            <a:normAutofit fontScale="90000"/>
          </a:bodyPr>
          <a:lstStyle/>
          <a:p>
            <a:r>
              <a:rPr lang="en-IN" sz="4000" b="1" i="0" dirty="0">
                <a:solidFill>
                  <a:srgbClr val="000000"/>
                </a:solidFill>
                <a:effectLst/>
                <a:latin typeface="Barlow Semi Condensed" panose="020B0604020202020204" pitchFamily="2" charset="0"/>
              </a:rPr>
              <a:t>DHT11 Sensor</a:t>
            </a:r>
            <a:br>
              <a:rPr lang="en-IN" b="1" i="0" dirty="0">
                <a:solidFill>
                  <a:srgbClr val="000000"/>
                </a:solidFill>
                <a:effectLst/>
                <a:latin typeface="Barlow Semi Condensed" panose="020B0604020202020204" pitchFamily="2" charset="0"/>
              </a:rPr>
            </a:br>
            <a:endParaRPr lang="en-IN" dirty="0"/>
          </a:p>
        </p:txBody>
      </p:sp>
      <p:sp>
        <p:nvSpPr>
          <p:cNvPr id="4" name="Text Placeholder 3">
            <a:extLst>
              <a:ext uri="{FF2B5EF4-FFF2-40B4-BE49-F238E27FC236}">
                <a16:creationId xmlns:a16="http://schemas.microsoft.com/office/drawing/2014/main" id="{F26BA996-057A-4A9D-92B2-65F7CF07244F}"/>
              </a:ext>
            </a:extLst>
          </p:cNvPr>
          <p:cNvSpPr>
            <a:spLocks noGrp="1"/>
          </p:cNvSpPr>
          <p:nvPr>
            <p:ph type="body" sz="half" idx="2"/>
          </p:nvPr>
        </p:nvSpPr>
        <p:spPr>
          <a:xfrm>
            <a:off x="677333" y="4470867"/>
            <a:ext cx="8596667" cy="674024"/>
          </a:xfrm>
        </p:spPr>
        <p:txBody>
          <a:bodyPr>
            <a:normAutofit/>
          </a:bodyPr>
          <a:lstStyle/>
          <a:p>
            <a:endParaRPr lang="en-US" b="0" i="0" dirty="0">
              <a:solidFill>
                <a:srgbClr val="000000"/>
              </a:solidFill>
              <a:effectLst/>
              <a:latin typeface="Roboto" panose="02000000000000000000" pitchFamily="2" charset="0"/>
            </a:endParaRPr>
          </a:p>
          <a:p>
            <a:endParaRPr lang="en-US" dirty="0">
              <a:solidFill>
                <a:srgbClr val="000000"/>
              </a:solidFill>
              <a:latin typeface="Roboto" panose="02000000000000000000" pitchFamily="2" charset="0"/>
            </a:endParaRPr>
          </a:p>
        </p:txBody>
      </p:sp>
      <p:pic>
        <p:nvPicPr>
          <p:cNvPr id="16" name="Picture Placeholder 15">
            <a:extLst>
              <a:ext uri="{FF2B5EF4-FFF2-40B4-BE49-F238E27FC236}">
                <a16:creationId xmlns:a16="http://schemas.microsoft.com/office/drawing/2014/main" id="{E9178C31-7356-C23D-7F40-4D84DA0BDE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260" b="15260"/>
          <a:stretch>
            <a:fillRect/>
          </a:stretch>
        </p:blipFill>
        <p:spPr>
          <a:xfrm>
            <a:off x="284834" y="1398494"/>
            <a:ext cx="5811166" cy="2599624"/>
          </a:xfrm>
        </p:spPr>
      </p:pic>
      <p:sp>
        <p:nvSpPr>
          <p:cNvPr id="18" name="TextBox 17">
            <a:extLst>
              <a:ext uri="{FF2B5EF4-FFF2-40B4-BE49-F238E27FC236}">
                <a16:creationId xmlns:a16="http://schemas.microsoft.com/office/drawing/2014/main" id="{0766B43F-A5BF-74ED-F84B-80196EBCF9A5}"/>
              </a:ext>
            </a:extLst>
          </p:cNvPr>
          <p:cNvSpPr txBox="1"/>
          <p:nvPr/>
        </p:nvSpPr>
        <p:spPr>
          <a:xfrm>
            <a:off x="791136" y="4346213"/>
            <a:ext cx="5968252" cy="923330"/>
          </a:xfrm>
          <a:prstGeom prst="rect">
            <a:avLst/>
          </a:prstGeom>
          <a:noFill/>
        </p:spPr>
        <p:txBody>
          <a:bodyPr wrap="square">
            <a:spAutoFit/>
          </a:bodyPr>
          <a:lstStyle/>
          <a:p>
            <a:pPr marL="285750" indent="-285750">
              <a:buFont typeface="Courier New" panose="02070309020205020404" pitchFamily="49" charset="0"/>
              <a:buChar char="o"/>
            </a:pPr>
            <a:r>
              <a:rPr lang="en-US" b="0" i="0" dirty="0">
                <a:solidFill>
                  <a:srgbClr val="002060"/>
                </a:solidFill>
                <a:effectLst/>
                <a:latin typeface="arial" panose="020B0604020202020204" pitchFamily="34" charset="0"/>
              </a:rPr>
              <a:t>The DHT11 is a commonly used Temperature and humidity sensor for </a:t>
            </a:r>
            <a:r>
              <a:rPr lang="en-US" b="1" i="0" dirty="0">
                <a:solidFill>
                  <a:srgbClr val="002060"/>
                </a:solidFill>
                <a:effectLst/>
                <a:latin typeface="arial" panose="020B0604020202020204" pitchFamily="34" charset="0"/>
              </a:rPr>
              <a:t>prototypes monitoring the ambient temperature and humidity of a given area</a:t>
            </a:r>
            <a:endParaRPr lang="en-IN" dirty="0">
              <a:solidFill>
                <a:srgbClr val="002060"/>
              </a:solidFill>
            </a:endParaRPr>
          </a:p>
        </p:txBody>
      </p:sp>
    </p:spTree>
    <p:extLst>
      <p:ext uri="{BB962C8B-B14F-4D97-AF65-F5344CB8AC3E}">
        <p14:creationId xmlns:p14="http://schemas.microsoft.com/office/powerpoint/2010/main" val="375080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B44B-6A53-4827-8670-27719C5C2D47}"/>
              </a:ext>
            </a:extLst>
          </p:cNvPr>
          <p:cNvSpPr>
            <a:spLocks noGrp="1"/>
          </p:cNvSpPr>
          <p:nvPr>
            <p:ph type="title"/>
          </p:nvPr>
        </p:nvSpPr>
        <p:spPr>
          <a:xfrm>
            <a:off x="677334" y="360087"/>
            <a:ext cx="3854528" cy="1278466"/>
          </a:xfrm>
        </p:spPr>
        <p:txBody>
          <a:bodyPr/>
          <a:lstStyle/>
          <a:p>
            <a:r>
              <a:rPr lang="en-IN" sz="4000" b="1" i="0" dirty="0">
                <a:solidFill>
                  <a:srgbClr val="000000"/>
                </a:solidFill>
                <a:effectLst/>
                <a:latin typeface="Barlow Semi Condensed" panose="00000506000000000000" pitchFamily="2" charset="0"/>
              </a:rPr>
              <a:t>MQ-5 Sensor</a:t>
            </a:r>
            <a:br>
              <a:rPr lang="en-IN" b="1" i="0" dirty="0">
                <a:solidFill>
                  <a:srgbClr val="000000"/>
                </a:solidFill>
                <a:effectLst/>
                <a:latin typeface="Barlow Semi Condensed" panose="00000506000000000000" pitchFamily="2" charset="0"/>
              </a:rPr>
            </a:br>
            <a:endParaRPr lang="en-IN" dirty="0"/>
          </a:p>
        </p:txBody>
      </p:sp>
      <p:sp>
        <p:nvSpPr>
          <p:cNvPr id="4" name="Text Placeholder 3">
            <a:extLst>
              <a:ext uri="{FF2B5EF4-FFF2-40B4-BE49-F238E27FC236}">
                <a16:creationId xmlns:a16="http://schemas.microsoft.com/office/drawing/2014/main" id="{F65B4AF2-0EE5-49FB-9776-9619EADA7A27}"/>
              </a:ext>
            </a:extLst>
          </p:cNvPr>
          <p:cNvSpPr>
            <a:spLocks noGrp="1"/>
          </p:cNvSpPr>
          <p:nvPr>
            <p:ph type="body" sz="half" idx="2"/>
          </p:nvPr>
        </p:nvSpPr>
        <p:spPr/>
        <p:txBody>
          <a:bodyPr>
            <a:normAutofit/>
          </a:bodyPr>
          <a:lstStyle/>
          <a:p>
            <a:endParaRPr lang="en-US" sz="2000" i="0" u="sng" dirty="0">
              <a:solidFill>
                <a:srgbClr val="000000"/>
              </a:solidFill>
              <a:effectLst/>
              <a:latin typeface="Roboto" panose="02000000000000000000" pitchFamily="2" charset="0"/>
            </a:endParaRPr>
          </a:p>
          <a:p>
            <a:endParaRPr lang="en-IN" dirty="0"/>
          </a:p>
        </p:txBody>
      </p:sp>
      <p:pic>
        <p:nvPicPr>
          <p:cNvPr id="8" name="Content Placeholder 7">
            <a:extLst>
              <a:ext uri="{FF2B5EF4-FFF2-40B4-BE49-F238E27FC236}">
                <a16:creationId xmlns:a16="http://schemas.microsoft.com/office/drawing/2014/main" id="{17928875-6ACB-D3B3-47F6-2533D285C2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6998"/>
          <a:stretch/>
        </p:blipFill>
        <p:spPr>
          <a:xfrm>
            <a:off x="910416" y="1662178"/>
            <a:ext cx="5269148" cy="2504422"/>
          </a:xfrm>
        </p:spPr>
      </p:pic>
      <p:sp>
        <p:nvSpPr>
          <p:cNvPr id="10" name="TextBox 9">
            <a:extLst>
              <a:ext uri="{FF2B5EF4-FFF2-40B4-BE49-F238E27FC236}">
                <a16:creationId xmlns:a16="http://schemas.microsoft.com/office/drawing/2014/main" id="{B6526A90-427E-8C76-4BB1-D01734F0423A}"/>
              </a:ext>
            </a:extLst>
          </p:cNvPr>
          <p:cNvSpPr txBox="1"/>
          <p:nvPr/>
        </p:nvSpPr>
        <p:spPr>
          <a:xfrm>
            <a:off x="809065" y="4714155"/>
            <a:ext cx="6100482" cy="1477328"/>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02060"/>
                </a:solidFill>
                <a:effectLst/>
                <a:latin typeface="arial" panose="020B0604020202020204" pitchFamily="34" charset="0"/>
              </a:rPr>
              <a:t>The Grove - Gas Sensor(MQ5) module is useful for </a:t>
            </a:r>
            <a:r>
              <a:rPr lang="en-US" b="1" i="0" dirty="0">
                <a:solidFill>
                  <a:srgbClr val="002060"/>
                </a:solidFill>
                <a:effectLst/>
                <a:latin typeface="arial" panose="020B0604020202020204" pitchFamily="34" charset="0"/>
              </a:rPr>
              <a:t>gas leakage detection</a:t>
            </a:r>
            <a:r>
              <a:rPr lang="en-US" b="0" i="0" dirty="0">
                <a:solidFill>
                  <a:srgbClr val="002060"/>
                </a:solidFill>
                <a:effectLst/>
                <a:latin typeface="arial" panose="020B0604020202020204" pitchFamily="34" charset="0"/>
              </a:rPr>
              <a:t> (in home and industry). It is suitable for detecting H2, LPG, CH4, CO, Alcohol. Due to its high sensitivity and fast response time, measurements can be taken as soon as possible.</a:t>
            </a:r>
            <a:endParaRPr lang="en-IN" dirty="0">
              <a:solidFill>
                <a:srgbClr val="002060"/>
              </a:solidFill>
            </a:endParaRPr>
          </a:p>
        </p:txBody>
      </p:sp>
    </p:spTree>
    <p:extLst>
      <p:ext uri="{BB962C8B-B14F-4D97-AF65-F5344CB8AC3E}">
        <p14:creationId xmlns:p14="http://schemas.microsoft.com/office/powerpoint/2010/main" val="243479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5958-927B-4581-826F-CC5F3C6F9326}"/>
              </a:ext>
            </a:extLst>
          </p:cNvPr>
          <p:cNvSpPr>
            <a:spLocks noGrp="1"/>
          </p:cNvSpPr>
          <p:nvPr>
            <p:ph type="title"/>
          </p:nvPr>
        </p:nvSpPr>
        <p:spPr>
          <a:xfrm>
            <a:off x="677334" y="816638"/>
            <a:ext cx="8596667" cy="566738"/>
          </a:xfrm>
        </p:spPr>
        <p:txBody>
          <a:bodyPr>
            <a:normAutofit fontScale="90000"/>
          </a:bodyPr>
          <a:lstStyle/>
          <a:p>
            <a:r>
              <a:rPr lang="en-IN" sz="4000" b="1" dirty="0"/>
              <a:t>IR Module</a:t>
            </a:r>
          </a:p>
        </p:txBody>
      </p:sp>
      <p:sp>
        <p:nvSpPr>
          <p:cNvPr id="4" name="Text Placeholder 3">
            <a:extLst>
              <a:ext uri="{FF2B5EF4-FFF2-40B4-BE49-F238E27FC236}">
                <a16:creationId xmlns:a16="http://schemas.microsoft.com/office/drawing/2014/main" id="{B18CCD80-2119-4BC1-9D37-69B4F373E522}"/>
              </a:ext>
            </a:extLst>
          </p:cNvPr>
          <p:cNvSpPr>
            <a:spLocks noGrp="1"/>
          </p:cNvSpPr>
          <p:nvPr>
            <p:ph type="body" sz="half" idx="2"/>
          </p:nvPr>
        </p:nvSpPr>
        <p:spPr>
          <a:xfrm>
            <a:off x="784911" y="4551549"/>
            <a:ext cx="5840008" cy="1176898"/>
          </a:xfrm>
        </p:spPr>
        <p:txBody>
          <a:bodyPr>
            <a:normAutofit/>
          </a:bodyPr>
          <a:lstStyle/>
          <a:p>
            <a:pPr marL="285750" indent="-285750">
              <a:buFont typeface="Wingdings" panose="05000000000000000000" pitchFamily="2" charset="2"/>
              <a:buChar char="v"/>
            </a:pPr>
            <a:r>
              <a:rPr lang="en-US" sz="1600" b="0" i="0" dirty="0">
                <a:solidFill>
                  <a:srgbClr val="002060"/>
                </a:solidFill>
                <a:effectLst/>
                <a:latin typeface="arial" panose="020B0604020202020204" pitchFamily="34" charset="0"/>
              </a:rPr>
              <a:t>The IR Sensor Module or infrared (IR) sensor is </a:t>
            </a:r>
            <a:r>
              <a:rPr lang="en-US" sz="1600" b="1" i="0" dirty="0">
                <a:solidFill>
                  <a:srgbClr val="002060"/>
                </a:solidFill>
                <a:effectLst/>
                <a:latin typeface="arial" panose="020B0604020202020204" pitchFamily="34" charset="0"/>
              </a:rPr>
              <a:t>a basic and most popular sensor in electronics</a:t>
            </a:r>
            <a:r>
              <a:rPr lang="en-US" sz="1600" b="0" i="0" dirty="0">
                <a:solidFill>
                  <a:srgbClr val="002060"/>
                </a:solidFill>
                <a:effectLst/>
                <a:latin typeface="arial" panose="020B0604020202020204" pitchFamily="34" charset="0"/>
              </a:rPr>
              <a:t>. It is used in wireless technology like remote controlling functions and detection of surrounding objects/ obstacles</a:t>
            </a:r>
            <a:endParaRPr lang="en-IN" sz="800" dirty="0">
              <a:solidFill>
                <a:srgbClr val="002060"/>
              </a:solidFill>
            </a:endParaRPr>
          </a:p>
        </p:txBody>
      </p:sp>
      <p:pic>
        <p:nvPicPr>
          <p:cNvPr id="7" name="Picture Placeholder 6">
            <a:extLst>
              <a:ext uri="{FF2B5EF4-FFF2-40B4-BE49-F238E27FC236}">
                <a16:creationId xmlns:a16="http://schemas.microsoft.com/office/drawing/2014/main" id="{319C642C-8C6F-0A96-1B4E-B30B9A3076E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527" r="6527"/>
          <a:stretch>
            <a:fillRect/>
          </a:stretch>
        </p:blipFill>
        <p:spPr>
          <a:xfrm>
            <a:off x="677334" y="1801906"/>
            <a:ext cx="4970431" cy="2223521"/>
          </a:xfrm>
        </p:spPr>
      </p:pic>
    </p:spTree>
    <p:extLst>
      <p:ext uri="{BB962C8B-B14F-4D97-AF65-F5344CB8AC3E}">
        <p14:creationId xmlns:p14="http://schemas.microsoft.com/office/powerpoint/2010/main" val="81038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1D0D-5E01-4A12-AC01-27B489998E6C}"/>
              </a:ext>
            </a:extLst>
          </p:cNvPr>
          <p:cNvSpPr>
            <a:spLocks noGrp="1"/>
          </p:cNvSpPr>
          <p:nvPr>
            <p:ph type="title"/>
          </p:nvPr>
        </p:nvSpPr>
        <p:spPr>
          <a:xfrm>
            <a:off x="740086" y="198722"/>
            <a:ext cx="3854528" cy="1278466"/>
          </a:xfrm>
        </p:spPr>
        <p:txBody>
          <a:bodyPr>
            <a:normAutofit/>
          </a:bodyPr>
          <a:lstStyle/>
          <a:p>
            <a:r>
              <a:rPr lang="en-IN" sz="4000" b="1" i="0" dirty="0">
                <a:solidFill>
                  <a:srgbClr val="000000"/>
                </a:solidFill>
                <a:effectLst/>
                <a:latin typeface="Barlow Semi Condensed" panose="00000506000000000000" pitchFamily="2" charset="0"/>
              </a:rPr>
              <a:t>Ultrasonic sensor</a:t>
            </a:r>
            <a:br>
              <a:rPr lang="en-IN" b="1" i="0" dirty="0">
                <a:solidFill>
                  <a:srgbClr val="000000"/>
                </a:solidFill>
                <a:effectLst/>
                <a:latin typeface="Barlow Semi Condensed" panose="00000506000000000000" pitchFamily="2" charset="0"/>
              </a:rPr>
            </a:br>
            <a:endParaRPr lang="en-IN" dirty="0"/>
          </a:p>
        </p:txBody>
      </p:sp>
      <p:sp>
        <p:nvSpPr>
          <p:cNvPr id="4" name="Text Placeholder 3">
            <a:extLst>
              <a:ext uri="{FF2B5EF4-FFF2-40B4-BE49-F238E27FC236}">
                <a16:creationId xmlns:a16="http://schemas.microsoft.com/office/drawing/2014/main" id="{C21FF97D-1BEC-431D-A0D6-79AE2A854CC9}"/>
              </a:ext>
            </a:extLst>
          </p:cNvPr>
          <p:cNvSpPr>
            <a:spLocks noGrp="1"/>
          </p:cNvSpPr>
          <p:nvPr>
            <p:ph type="body" sz="half" idx="2"/>
          </p:nvPr>
        </p:nvSpPr>
        <p:spPr>
          <a:xfrm>
            <a:off x="991098" y="4209301"/>
            <a:ext cx="5759325" cy="1712002"/>
          </a:xfrm>
        </p:spPr>
        <p:txBody>
          <a:bodyPr>
            <a:normAutofit/>
          </a:bodyPr>
          <a:lstStyle/>
          <a:p>
            <a:endParaRPr lang="en-US" sz="3200" b="0" i="0" u="sng" kern="1200" dirty="0">
              <a:solidFill>
                <a:srgbClr val="000000"/>
              </a:solidFill>
              <a:effectLst/>
              <a:latin typeface="Roboto" panose="02000000000000000000" pitchFamily="2" charset="0"/>
              <a:ea typeface="+mn-ea"/>
              <a:cs typeface="+mn-cs"/>
            </a:endParaRPr>
          </a:p>
          <a:p>
            <a:pPr marL="342900" indent="-342900">
              <a:buFont typeface="Wingdings" panose="05000000000000000000" pitchFamily="2" charset="2"/>
              <a:buChar char="v"/>
            </a:pPr>
            <a:r>
              <a:rPr lang="en-US" sz="2000" b="0" i="0" dirty="0">
                <a:solidFill>
                  <a:srgbClr val="002060"/>
                </a:solidFill>
                <a:effectLst/>
                <a:latin typeface="arial" panose="020B0604020202020204" pitchFamily="34" charset="0"/>
              </a:rPr>
              <a:t>Ultrasonic level sensors are commonly used </a:t>
            </a:r>
            <a:r>
              <a:rPr lang="en-US" sz="2000" b="1" i="0" dirty="0">
                <a:solidFill>
                  <a:srgbClr val="002060"/>
                </a:solidFill>
                <a:effectLst/>
                <a:latin typeface="arial" panose="020B0604020202020204" pitchFamily="34" charset="0"/>
              </a:rPr>
              <a:t>to measure distance or level, volume, and are used in flow monitoring</a:t>
            </a:r>
            <a:r>
              <a:rPr lang="en-US" b="0" i="0" dirty="0">
                <a:solidFill>
                  <a:srgbClr val="000000"/>
                </a:solidFill>
                <a:effectLst/>
                <a:latin typeface="Roboto" panose="02000000000000000000" pitchFamily="2" charset="0"/>
              </a:rPr>
              <a:t>.</a:t>
            </a:r>
            <a:endParaRPr lang="en-IN" dirty="0"/>
          </a:p>
        </p:txBody>
      </p:sp>
      <p:pic>
        <p:nvPicPr>
          <p:cNvPr id="8" name="Content Placeholder 7">
            <a:extLst>
              <a:ext uri="{FF2B5EF4-FFF2-40B4-BE49-F238E27FC236}">
                <a16:creationId xmlns:a16="http://schemas.microsoft.com/office/drawing/2014/main" id="{2D561C19-E6C7-5501-5EFE-EDDDDDA62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086" y="1559859"/>
            <a:ext cx="3854529" cy="2740329"/>
          </a:xfrm>
        </p:spPr>
      </p:pic>
    </p:spTree>
    <p:extLst>
      <p:ext uri="{BB962C8B-B14F-4D97-AF65-F5344CB8AC3E}">
        <p14:creationId xmlns:p14="http://schemas.microsoft.com/office/powerpoint/2010/main" val="3114887424"/>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232</TotalTime>
  <Words>612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arial</vt:lpstr>
      <vt:lpstr>Arial Black</vt:lpstr>
      <vt:lpstr>Barlow Semi Condensed</vt:lpstr>
      <vt:lpstr>Courier New</vt:lpstr>
      <vt:lpstr>Roboto</vt:lpstr>
      <vt:lpstr>Trebuchet MS</vt:lpstr>
      <vt:lpstr>Wingdings</vt:lpstr>
      <vt:lpstr>Wingdings 3</vt:lpstr>
      <vt:lpstr>Facet</vt:lpstr>
      <vt:lpstr>INNOVATIVE HARDWARE MODEL MAKING COMPETITION</vt:lpstr>
      <vt:lpstr>IOT  BASED ADAPTIVE INDUSTRIALIZED SECURITY SYSTEM </vt:lpstr>
      <vt:lpstr>PROBLEM</vt:lpstr>
      <vt:lpstr> OBJECTIVE </vt:lpstr>
      <vt:lpstr>Component Used:-</vt:lpstr>
      <vt:lpstr>DHT11 Sensor </vt:lpstr>
      <vt:lpstr>MQ-5 Sensor </vt:lpstr>
      <vt:lpstr>IR Module</vt:lpstr>
      <vt:lpstr>Ultrasonic sensor </vt:lpstr>
      <vt:lpstr>2 -Channel 5V Relay module </vt:lpstr>
      <vt:lpstr>Services Used:- </vt:lpstr>
      <vt:lpstr>PowerPoint Presentation</vt:lpstr>
      <vt:lpstr>Future Aspects:-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Hardware Project Making Competition presented by AEC Hardware Club</dc:title>
  <dc:creator>Suvhrakjit</dc:creator>
  <cp:lastModifiedBy>Swarnali Mukherjee</cp:lastModifiedBy>
  <cp:revision>8</cp:revision>
  <dcterms:created xsi:type="dcterms:W3CDTF">2023-02-22T15:09:29Z</dcterms:created>
  <dcterms:modified xsi:type="dcterms:W3CDTF">2023-02-23T21:06:38Z</dcterms:modified>
</cp:coreProperties>
</file>