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i Amillineni" userId="3523e9f8bf1a10bc" providerId="LiveId" clId="{94C38EA4-4B3A-4703-93DA-537E60EF12B6}"/>
    <pc:docChg chg="undo custSel addSld modSld sldOrd">
      <pc:chgData name="Bhargavi Amillineni" userId="3523e9f8bf1a10bc" providerId="LiveId" clId="{94C38EA4-4B3A-4703-93DA-537E60EF12B6}" dt="2025-07-10T07:33:24.704" v="42" actId="1076"/>
      <pc:docMkLst>
        <pc:docMk/>
      </pc:docMkLst>
      <pc:sldChg chg="ord">
        <pc:chgData name="Bhargavi Amillineni" userId="3523e9f8bf1a10bc" providerId="LiveId" clId="{94C38EA4-4B3A-4703-93DA-537E60EF12B6}" dt="2025-07-10T07:26:16.476" v="1"/>
        <pc:sldMkLst>
          <pc:docMk/>
          <pc:sldMk cId="3083268785" sldId="265"/>
        </pc:sldMkLst>
      </pc:sldChg>
      <pc:sldChg chg="addSp delSp mod">
        <pc:chgData name="Bhargavi Amillineni" userId="3523e9f8bf1a10bc" providerId="LiveId" clId="{94C38EA4-4B3A-4703-93DA-537E60EF12B6}" dt="2025-07-10T07:26:31.763" v="3" actId="22"/>
        <pc:sldMkLst>
          <pc:docMk/>
          <pc:sldMk cId="3502031792" sldId="266"/>
        </pc:sldMkLst>
        <pc:spChg chg="add del">
          <ac:chgData name="Bhargavi Amillineni" userId="3523e9f8bf1a10bc" providerId="LiveId" clId="{94C38EA4-4B3A-4703-93DA-537E60EF12B6}" dt="2025-07-10T07:26:31.763" v="3" actId="22"/>
          <ac:spMkLst>
            <pc:docMk/>
            <pc:sldMk cId="3502031792" sldId="266"/>
            <ac:spMk id="10" creationId="{379D2DD5-DAEC-FC7A-6A65-1BD07609E890}"/>
          </ac:spMkLst>
        </pc:spChg>
      </pc:sldChg>
      <pc:sldChg chg="addSp modSp new mod">
        <pc:chgData name="Bhargavi Amillineni" userId="3523e9f8bf1a10bc" providerId="LiveId" clId="{94C38EA4-4B3A-4703-93DA-537E60EF12B6}" dt="2025-07-10T07:33:24.704" v="42" actId="1076"/>
        <pc:sldMkLst>
          <pc:docMk/>
          <pc:sldMk cId="2230706473" sldId="267"/>
        </pc:sldMkLst>
        <pc:spChg chg="mod">
          <ac:chgData name="Bhargavi Amillineni" userId="3523e9f8bf1a10bc" providerId="LiveId" clId="{94C38EA4-4B3A-4703-93DA-537E60EF12B6}" dt="2025-07-10T07:32:09.645" v="35" actId="1076"/>
          <ac:spMkLst>
            <pc:docMk/>
            <pc:sldMk cId="2230706473" sldId="267"/>
            <ac:spMk id="2" creationId="{1FA56CBE-7C99-5FD8-9282-C43132308D51}"/>
          </ac:spMkLst>
        </pc:spChg>
        <pc:spChg chg="add mod">
          <ac:chgData name="Bhargavi Amillineni" userId="3523e9f8bf1a10bc" providerId="LiveId" clId="{94C38EA4-4B3A-4703-93DA-537E60EF12B6}" dt="2025-07-10T07:33:24.704" v="42" actId="1076"/>
          <ac:spMkLst>
            <pc:docMk/>
            <pc:sldMk cId="2230706473" sldId="267"/>
            <ac:spMk id="4" creationId="{3ABFB188-2C1B-F951-E5BD-AA6DEF2CD8EC}"/>
          </ac:spMkLst>
        </pc:spChg>
        <pc:spChg chg="add mod">
          <ac:chgData name="Bhargavi Amillineni" userId="3523e9f8bf1a10bc" providerId="LiveId" clId="{94C38EA4-4B3A-4703-93DA-537E60EF12B6}" dt="2025-07-10T07:33:03.197" v="40" actId="1076"/>
          <ac:spMkLst>
            <pc:docMk/>
            <pc:sldMk cId="2230706473" sldId="267"/>
            <ac:spMk id="8" creationId="{928B3A9D-090B-84AD-948D-9138F5A8221C}"/>
          </ac:spMkLst>
        </pc:spChg>
        <pc:picChg chg="add mod">
          <ac:chgData name="Bhargavi Amillineni" userId="3523e9f8bf1a10bc" providerId="LiveId" clId="{94C38EA4-4B3A-4703-93DA-537E60EF12B6}" dt="2025-07-10T07:32:29.780" v="36"/>
          <ac:picMkLst>
            <pc:docMk/>
            <pc:sldMk cId="2230706473" sldId="267"/>
            <ac:picMk id="5" creationId="{ACE94834-168C-3748-3C50-6831E0AB5D55}"/>
          </ac:picMkLst>
        </pc:picChg>
        <pc:picChg chg="add mod">
          <ac:chgData name="Bhargavi Amillineni" userId="3523e9f8bf1a10bc" providerId="LiveId" clId="{94C38EA4-4B3A-4703-93DA-537E60EF12B6}" dt="2025-07-10T07:32:40.927" v="37"/>
          <ac:picMkLst>
            <pc:docMk/>
            <pc:sldMk cId="2230706473" sldId="267"/>
            <ac:picMk id="6" creationId="{84C405EB-0E59-D0EE-3DA4-7A7183439D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4AF3-E6CE-D38E-F175-380D16E3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DE0D4-B9DB-8885-300F-A55DC5B7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8BE8-6245-9109-2052-5EB3CAD3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66B6-087C-0353-4695-C65D738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D392-B922-B477-1064-AD8DB680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54FF-E40A-443B-E212-8424C590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D4AD7-9D6E-1206-BFF0-491C046A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A0A8-338A-A6F9-4703-E5A56760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C18A-A302-9EC1-A23D-95BE94AB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F930-1A6C-A960-17D3-FEAE93D0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6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A7D9E-576D-59C8-62B8-07EAD2125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1A0F9-A76D-ED3B-09B6-297CA013B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1553-7AD3-738A-B85E-D37B7020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4C8-4ACC-19FB-0CE4-F62323BA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2BF6-0631-2E0A-122C-882E394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2CD-313B-A63D-B41F-0358CB7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CD38-7747-C5E9-970F-AE84796A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D7C05-4623-C49C-D7ED-CD94742E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A966-1D6A-2182-33E8-AB73AE4B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EE3D-2291-2DD8-78D6-7F5E4822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7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E140-3AB4-5526-106F-F92EF9E9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27D1-109C-919A-1ED0-9C661DC1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6C15-4F6A-4CF4-2C72-B2A0C99D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2F90-39B6-EFC7-4DF1-656C503F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72A5-D000-FDD9-9D3E-504D77A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24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F8DC-A8B7-D260-48B6-7CE0C8DE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E14-64C8-4CA0-4732-01C267D11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E56E-BD68-5038-B785-5B05ECCC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ACC7-1176-81D8-D0C4-39B2623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7D2B-C016-1AB7-5977-804FAA2B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BDF6-0770-1741-247E-41818913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7FC1-4273-FC07-8381-1CF71EA6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AE0B-B45F-474F-343F-2C2729700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A4898-FE26-E29A-0222-5A15C42B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EE64B-D2A6-E52D-2CB2-BC249A819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7ADD1-7295-C201-46F6-7CB4B9793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0A2B9-05C2-9318-8419-259E0366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FCDF2-DE85-86EF-B26E-DA08BCA6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250A8-2501-AEF8-0F3F-21413397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5447-317E-ECF7-4B7A-84775A88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FDAE8-DF16-A34B-FD9D-6D489EF6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91112-5B14-6744-3B0F-E4CFD27D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52C74-6F85-485D-C6A7-3848E33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6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26BF6-2437-30D3-EEC4-5832EEE9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052C4-C83D-6747-C45B-FDFC3886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415C-B82C-BA49-141F-58FB14DB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9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FEE-8739-BBEC-40F0-484F42BA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3903-384B-ED24-BD34-12CE6AAB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CD1C8-C103-0723-9FC0-9FF409125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D445-1B96-6A44-EA94-D343B28E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FADFE-7E1C-B1B6-FE97-27CABA8C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BF98-D710-F9E3-41AE-A0E2D625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1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99BA-AAB2-74DF-B3B1-4A51C4E7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201E7-C8F1-C664-E0F8-C90C1027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6C75-F181-0650-CC39-A9250266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4C85-9667-526D-2F32-491AEFDA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64FE4-EC4E-C231-742E-79AB580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1872-8A02-F969-E59E-BF78D8F1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4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2F46F-C7B9-2E5D-3A5E-A27391C8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9524F-BE30-BD1E-6915-895C39D7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5DF8-F74D-A14F-E893-54C240B0C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E249-A913-47E6-9F14-2D7CB08C710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3FE4D-06F8-307B-40ED-3A9651DDB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B595-A691-3A12-DAE3-40544D06C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D350A-341E-4936-975D-0C3A0C7C6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7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eeindia.gov.in/" TargetMode="External"/><Relationship Id="rId3" Type="http://schemas.openxmlformats.org/officeDocument/2006/relationships/hyperlink" Target="https://ieeexplore.ieee.org/" TargetMode="External"/><Relationship Id="rId7" Type="http://schemas.openxmlformats.org/officeDocument/2006/relationships/hyperlink" Target="https://www.energy.gov/" TargetMode="External"/><Relationship Id="rId12" Type="http://schemas.openxmlformats.org/officeDocument/2006/relationships/image" Target="../media/image1.png"/><Relationship Id="rId2" Type="http://schemas.openxmlformats.org/officeDocument/2006/relationships/hyperlink" Target="https://www.sciencedirec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lliedmarketresearch.com/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statista.com/" TargetMode="External"/><Relationship Id="rId10" Type="http://schemas.openxmlformats.org/officeDocument/2006/relationships/hyperlink" Target="https://www.smartbuildingshow.com/" TargetMode="External"/><Relationship Id="rId4" Type="http://schemas.openxmlformats.org/officeDocument/2006/relationships/hyperlink" Target="https://link.springer.com/" TargetMode="External"/><Relationship Id="rId9" Type="http://schemas.openxmlformats.org/officeDocument/2006/relationships/hyperlink" Target="https://www.nanotechworld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ECC0-33A4-1AEB-70D8-AD9649560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485383"/>
            <a:ext cx="10117394" cy="2601946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THERMOELECTRIC </a:t>
            </a:r>
            <a:b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NANO- COATING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643B2-A65F-79F4-E2B2-09B970D5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11" y="3429000"/>
            <a:ext cx="8493304" cy="3055615"/>
          </a:xfrm>
        </p:spPr>
        <p:txBody>
          <a:bodyPr/>
          <a:lstStyle/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Smart &amp; Sustainable Technologies</a:t>
            </a:r>
            <a:r>
              <a:rPr lang="en-IN" dirty="0"/>
              <a:t>(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Senior Category</a:t>
            </a:r>
            <a:r>
              <a:rPr lang="en-IN" dirty="0"/>
              <a:t>)</a:t>
            </a:r>
          </a:p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IN" dirty="0"/>
              <a:t>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VisionHack</a:t>
            </a:r>
          </a:p>
          <a:p>
            <a:pPr algn="l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IN" dirty="0"/>
              <a:t> :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 Trinaini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A Bhargavi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Kandanulu Likhitha</a:t>
            </a:r>
          </a:p>
          <a:p>
            <a:pPr algn="l"/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Jetty Usha Rani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5CFCD-21B3-EAE7-E3C3-E6413721C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533" y="108759"/>
            <a:ext cx="1366463" cy="136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286C8-AAD2-FEBF-0562-FB8CAE5F8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67" y="-47602"/>
            <a:ext cx="1679183" cy="1679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3FF3B1-B7A2-716A-1BCD-A5D83260F4AF}"/>
              </a:ext>
            </a:extLst>
          </p:cNvPr>
          <p:cNvSpPr txBox="1"/>
          <p:nvPr/>
        </p:nvSpPr>
        <p:spPr>
          <a:xfrm>
            <a:off x="10553459" y="1475222"/>
            <a:ext cx="163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147472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6CBE-7C99-5FD8-9282-C4313230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609" y="354853"/>
            <a:ext cx="4021476" cy="1001337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FB188-2C1B-F951-E5BD-AA6DEF2CD8EC}"/>
              </a:ext>
            </a:extLst>
          </p:cNvPr>
          <p:cNvSpPr txBox="1"/>
          <p:nvPr/>
        </p:nvSpPr>
        <p:spPr>
          <a:xfrm>
            <a:off x="683982" y="1496949"/>
            <a:ext cx="109877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Scientific Research Papers &amp; Journals: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Studies on thermoelectric materials and nanotechnology coatings: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https://www.sciencedirect.com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https://ieeexplore.ieee.org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https://link.springer.com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Industry Reports: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Market trends and emerging technologies in nano coatings and green building materials: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https://www.statista.com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https://www.alliedmarketresearch.com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Energy Agencies: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Green building guidelines, energy efficiency programs, and certifications: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https://www.energy.gov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(U.S. Department of Energy)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https://beeindia.gov.in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(Bureau of Energy Efficiency - India)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Conferences &amp; Webinars: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Events on nanotechnology, smart coatings, and sustainable construction: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Nanotech Conferences - https://www.nanotechworld.org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Smart Building Summit - https://www.smartbuildingshow.com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94834-168C-3748-3C50-6831E0AB5D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405EB-0E59-D0EE-3DA4-7A7183439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B3A9D-090B-84AD-948D-9138F5A8221C}"/>
              </a:ext>
            </a:extLst>
          </p:cNvPr>
          <p:cNvSpPr txBox="1"/>
          <p:nvPr/>
        </p:nvSpPr>
        <p:spPr>
          <a:xfrm>
            <a:off x="10576389" y="1356190"/>
            <a:ext cx="1615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223070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3C69-BEEE-4CEE-27EA-84F0363D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454" y="4125468"/>
            <a:ext cx="4267629" cy="1175998"/>
          </a:xfrm>
        </p:spPr>
        <p:txBody>
          <a:bodyPr>
            <a:noAutofit/>
          </a:bodyPr>
          <a:lstStyle/>
          <a:p>
            <a:r>
              <a:rPr lang="en-IN" sz="6000" i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04A40-8A9F-3346-E914-382729203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99" y="230526"/>
            <a:ext cx="12325999" cy="3575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93600-A514-31BB-E70D-F4208833B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15" y="4839770"/>
            <a:ext cx="2319484" cy="2018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57E75-FFC3-91A2-4392-8F7BC069B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0"/>
            <a:ext cx="1366463" cy="13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190-1936-346F-0F7A-384C90DA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69389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E631-EC2E-71CE-D419-F2DC2D56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12" y="1784770"/>
            <a:ext cx="11275031" cy="48140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Buildings loses a lot of heat through their walls and surfaces . This heat is often wasted and not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Old ways of collecting heat energy are bulky, costly and hard to install on all surfaces.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there is a need for a smart , low –cost , and flexible solution.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Thermoelectric nano-coatings use temperature changes around buildings to produce useful electrical energy.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Concept:</a:t>
            </a:r>
          </a:p>
          <a:p>
            <a:pPr marL="0" indent="0">
              <a:buNone/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“</a:t>
            </a:r>
            <a:r>
              <a:rPr lang="en-IN" sz="2200" i="1" dirty="0">
                <a:latin typeface="Arial" panose="020B0604020202020204" pitchFamily="34" charset="0"/>
                <a:cs typeface="Arial" panose="020B0604020202020204" pitchFamily="34" charset="0"/>
              </a:rPr>
              <a:t>Simple Heat-to-Power Conversion”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Regular paints improve appearance but don’t help in capturing the heat that escapes from buildings.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need smart coatings that turns this heat into electricity without changing how buildings look.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Thermoelectric Nano Paint uses special materials to absorb heat from the sun and air and turn it into power.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functions well even in the absence of sunlight and matches well with any wall 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F93C1-CF2E-B0E1-2B7E-C2876590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125" y="61540"/>
            <a:ext cx="1366463" cy="1366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4EDF8-A4A0-C0F2-BFDA-2A117E10D9E5}"/>
              </a:ext>
            </a:extLst>
          </p:cNvPr>
          <p:cNvSpPr txBox="1"/>
          <p:nvPr/>
        </p:nvSpPr>
        <p:spPr>
          <a:xfrm>
            <a:off x="10622194" y="1415438"/>
            <a:ext cx="1463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BC87A-13BB-F2A9-098B-336E1FBAA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FD02-BCC8-88D6-75BE-D66C3ACA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58" y="745950"/>
            <a:ext cx="7018106" cy="1314058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4A4A-6E3B-1DBC-1D85-58761435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467" y="2216043"/>
            <a:ext cx="9304819" cy="4351338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Heat Loss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 for areas like walls, roofs and other surfaces where buildings lose heat regularly.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Thermoelectric Nano Coating: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Coat the identified areas with a heat – sensitive nano layer that works like regular paint but has energy-harvesting abilities.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Produce Electricity: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coating silently converts temperature variations between indoor and outdoor surfaces into usable electrical energy, requiring no additional input.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Power: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generated energy can be used to power small devices, lighting or stored for later use-reducing your dependence on external electricity 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DE11A-7351-958F-5236-F45764E7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7F87C7-DB81-10FB-7E18-772710D99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B13E7-8E2E-C689-CD46-260FC51063A6}"/>
              </a:ext>
            </a:extLst>
          </p:cNvPr>
          <p:cNvSpPr txBox="1"/>
          <p:nvPr/>
        </p:nvSpPr>
        <p:spPr>
          <a:xfrm>
            <a:off x="10669284" y="1402979"/>
            <a:ext cx="1369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426847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8E93-F292-F01F-F78C-A86CDBAC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12" y="538191"/>
            <a:ext cx="8024973" cy="1175999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1FD0-5A40-A27C-8796-ECA2B526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414"/>
            <a:ext cx="6477000" cy="4351338"/>
          </a:xfrm>
        </p:spPr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Heat Capture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Efficiently gathers warmth from sunlight and surrounding air temperatures.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Generation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advanced thermoelectric nanomaterials to turn absorbed heat into electrical energy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Seamless Appearance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Looks like ordinary paint, keeping the original style of the building intact.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Care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Strong and reliable over time , needing very little maintenance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3B51A-A617-8482-EF7D-81EC91BFA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CB743-1335-456C-9207-DC1CFC6C9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AC582-8B8A-73FE-0007-97EFB9374820}"/>
              </a:ext>
            </a:extLst>
          </p:cNvPr>
          <p:cNvSpPr txBox="1"/>
          <p:nvPr/>
        </p:nvSpPr>
        <p:spPr>
          <a:xfrm>
            <a:off x="10641459" y="1398772"/>
            <a:ext cx="1266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B825A-8580-C30E-8B9C-F244194F6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50" y="2055813"/>
            <a:ext cx="3161079" cy="42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11B6-C541-27AE-DA0A-61F466E0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787" y="602690"/>
            <a:ext cx="8620874" cy="1217095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788D-F8C7-5CBC-56F8-585624FA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68" y="2236591"/>
            <a:ext cx="977971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Nanomaterials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High- performance thermoelectric compounds, such as Bismuth Telluride(Bi2Te3), designed to effectively transform heat into electrical energy.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Coating Method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with nano layer spraying or brushing to provide smooth, uniform coverage of the surfaces.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Simulation Tools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Online platforms are utilized to model energy harvesting behavior and showcase how well the system performs.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Integrates with a small-scale energy storage systems or IoT driven devices to leverage the harvested electricity.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73A7F-7E73-1FF5-0098-59A61EAC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2D17C-4A06-9174-DCF1-77B8B22C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6C4B6-81FC-1430-8E0D-D88C5EA7A28D}"/>
              </a:ext>
            </a:extLst>
          </p:cNvPr>
          <p:cNvSpPr txBox="1"/>
          <p:nvPr/>
        </p:nvSpPr>
        <p:spPr>
          <a:xfrm>
            <a:off x="10617913" y="1429636"/>
            <a:ext cx="147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37178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AAB11-F968-03DE-CBB0-7D49C710B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8DB7-3364-39EB-51E5-0C08F221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30" y="734457"/>
            <a:ext cx="7593458" cy="1033647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8561-71F2-667F-E98C-2A93A9F6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757" y="1952770"/>
            <a:ext cx="9682109" cy="485872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Formulate Printable Ink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thermoelectric paste utilizing Bismuth Telluride or Magnesium Silicide as the core material.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Substrate Cleaning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a flexible base material and clean it thoroughly.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Ink Application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the formulated ink onto the substrate using inkjet or screen-printing techniques.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Thermal Insulation Attachment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Apply an aerogel pad to the back of the coated surface to limit heat dissipation.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Protective Coating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Cover the full structure with a transparent layer to safeguard it from external factors.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Testing 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Assess power generation under thermal gradients and improve output.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Deployment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Scale up for use on building surfaces to harness ambient heat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0BBF5-32F3-5FA4-E428-E393F242A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2DFE1-F485-F0B1-9FD2-69930833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24B268-16CE-64C4-83A1-5E5932BC4A1E}"/>
              </a:ext>
            </a:extLst>
          </p:cNvPr>
          <p:cNvSpPr txBox="1"/>
          <p:nvPr/>
        </p:nvSpPr>
        <p:spPr>
          <a:xfrm>
            <a:off x="10541286" y="1398772"/>
            <a:ext cx="162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308326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CD86-D83A-5902-5E53-37BB0FAB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460" y="560895"/>
            <a:ext cx="8251004" cy="13664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Feasibility &amp; Viability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C7C66F-2760-D013-E371-E6851F47B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393472"/>
              </p:ext>
            </p:extLst>
          </p:nvPr>
        </p:nvGraphicFramePr>
        <p:xfrm>
          <a:off x="1106397" y="2043108"/>
          <a:ext cx="8959067" cy="35898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26779">
                  <a:extLst>
                    <a:ext uri="{9D8B030D-6E8A-4147-A177-3AD203B41FA5}">
                      <a16:colId xmlns:a16="http://schemas.microsoft.com/office/drawing/2014/main" val="319325284"/>
                    </a:ext>
                  </a:extLst>
                </a:gridCol>
                <a:gridCol w="5332288">
                  <a:extLst>
                    <a:ext uri="{9D8B030D-6E8A-4147-A177-3AD203B41FA5}">
                      <a16:colId xmlns:a16="http://schemas.microsoft.com/office/drawing/2014/main" val="3077342731"/>
                    </a:ext>
                  </a:extLst>
                </a:gridCol>
              </a:tblGrid>
              <a:tr h="717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848088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Paint-based system, scalable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87757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Operational 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to apply, no structural changes needed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7534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Moderate; reduces long-term energy costs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47567"/>
                  </a:ext>
                </a:extLst>
              </a:tr>
              <a:tr h="7179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Potential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Growing demand in green building sectors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915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965D143-1558-77CD-2F12-F54F778A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DE0F8-2595-B2A9-438E-E115393433D0}"/>
              </a:ext>
            </a:extLst>
          </p:cNvPr>
          <p:cNvSpPr txBox="1"/>
          <p:nvPr/>
        </p:nvSpPr>
        <p:spPr>
          <a:xfrm>
            <a:off x="10612776" y="1353115"/>
            <a:ext cx="1482047" cy="369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</p:spTree>
    <p:extLst>
      <p:ext uri="{BB962C8B-B14F-4D97-AF65-F5344CB8AC3E}">
        <p14:creationId xmlns:p14="http://schemas.microsoft.com/office/powerpoint/2010/main" val="23401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9EC-0DDF-C231-C07E-C83028DB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671" y="839591"/>
            <a:ext cx="7196191" cy="1366463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Impacts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5D15-E9A2-6999-D771-9FFE1A3C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811" y="2483171"/>
            <a:ext cx="8459912" cy="35477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Reduces heat waste by generating electricity.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Supports eco-friendly, sustainable energy use.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Requires little to no maintenance.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Maintains the building’s original look.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automatically without manual effort.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2F01F-60A7-9311-AD7D-2A4DAE86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1FBA9-6E66-3980-51C5-85DB737FF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931E6-5D8C-8D2C-FC67-F6F5E89BD68B}"/>
              </a:ext>
            </a:extLst>
          </p:cNvPr>
          <p:cNvSpPr txBox="1"/>
          <p:nvPr/>
        </p:nvSpPr>
        <p:spPr>
          <a:xfrm>
            <a:off x="10559266" y="1494517"/>
            <a:ext cx="134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69CF09-4DFD-5EC0-29F6-8E1D412E3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0" y="2206054"/>
            <a:ext cx="4348545" cy="37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6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73500-041F-AC1A-ADC1-E5848D4B1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E5C-A4ED-92C3-FAA6-50BD8249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661" y="452930"/>
            <a:ext cx="5732980" cy="122737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E2D4-DABE-DC6E-0829-174265F2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010" y="1592495"/>
            <a:ext cx="10243763" cy="5034337"/>
          </a:xfrm>
        </p:spPr>
        <p:txBody>
          <a:bodyPr>
            <a:norm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Building walls / rooftops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 homes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Railway Station and metros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Satellites and aerospace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Wearable electronics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Industrial equipment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 materials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3DDF2-A10A-7A1B-E98D-90A14DEF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" y="0"/>
            <a:ext cx="1679183" cy="1679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9B9C8-0654-2472-7F26-12461101E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286" y="36516"/>
            <a:ext cx="1366463" cy="1366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73211F-3349-B69C-1B66-086A0C983126}"/>
              </a:ext>
            </a:extLst>
          </p:cNvPr>
          <p:cNvSpPr txBox="1"/>
          <p:nvPr/>
        </p:nvSpPr>
        <p:spPr>
          <a:xfrm>
            <a:off x="10541286" y="1398772"/>
            <a:ext cx="162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lang="en-IN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6E18A7-BEB5-2D7E-E1C2-248D64DE1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366591"/>
            <a:ext cx="4797287" cy="2491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FC7E4B-CCB8-57E8-DB6E-FF142AF4D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92" y="1768104"/>
            <a:ext cx="3213099" cy="20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3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810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 THERMOELECTRIC  NANO- COATING</vt:lpstr>
      <vt:lpstr>Problem Statement</vt:lpstr>
      <vt:lpstr>The Solution</vt:lpstr>
      <vt:lpstr>Key Features</vt:lpstr>
      <vt:lpstr>Working Elements</vt:lpstr>
      <vt:lpstr>IMPLEMENTATION</vt:lpstr>
      <vt:lpstr>Feasibility &amp; Viability</vt:lpstr>
      <vt:lpstr>Impacts &amp; Benefits</vt:lpstr>
      <vt:lpstr>Reach </vt:lpstr>
      <vt:lpstr>Resources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Bhargavi Amillineni</dc:creator>
  <cp:lastModifiedBy>Bhargavi Amillineni</cp:lastModifiedBy>
  <cp:revision>6</cp:revision>
  <dcterms:created xsi:type="dcterms:W3CDTF">2025-07-09T10:24:37Z</dcterms:created>
  <dcterms:modified xsi:type="dcterms:W3CDTF">2025-07-10T07:33:58Z</dcterms:modified>
</cp:coreProperties>
</file>