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C8B"/>
    <a:srgbClr val="EE9C63"/>
    <a:srgbClr val="281200"/>
    <a:srgbClr val="FFE5D1"/>
    <a:srgbClr val="510E00"/>
    <a:srgbClr val="651300"/>
    <a:srgbClr val="C5689F"/>
    <a:srgbClr val="F9E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4" autoAdjust="0"/>
    <p:restoredTop sz="93716" autoAdjust="0"/>
  </p:normalViewPr>
  <p:slideViewPr>
    <p:cSldViewPr snapToGrid="0">
      <p:cViewPr varScale="1">
        <p:scale>
          <a:sx n="70" d="100"/>
          <a:sy n="70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A183A-A465-411A-ACB1-26FBA1C04EC3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0192C-7A98-4133-B7D4-6B15C6A5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2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192C-7A98-4133-B7D4-6B15C6A5F7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0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192C-7A98-4133-B7D4-6B15C6A5F7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6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192C-7A98-4133-B7D4-6B15C6A5F7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6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1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3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1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8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0590-2866-40BA-9810-EBA71D9466F9}" type="datetimeFigureOut">
              <a:rPr lang="zh-CN" altLang="en-US" smtClean="0"/>
              <a:t>2016/11/12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9CBF-5975-4273-8A6D-D293F067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6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18954" b="9841"/>
          <a:stretch/>
        </p:blipFill>
        <p:spPr>
          <a:xfrm>
            <a:off x="1074821" y="1"/>
            <a:ext cx="10026316" cy="48019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4" y="5401851"/>
            <a:ext cx="1544381" cy="10391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00" y="4978132"/>
            <a:ext cx="1306939" cy="13069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25" y="4957663"/>
            <a:ext cx="1186463" cy="11864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47" y="3618947"/>
            <a:ext cx="220105" cy="2201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0"/>
          <a:stretch/>
        </p:blipFill>
        <p:spPr>
          <a:xfrm>
            <a:off x="4852695" y="5085843"/>
            <a:ext cx="1383019" cy="11570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33" y="4960870"/>
            <a:ext cx="1173365" cy="11733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94348" y="5958576"/>
            <a:ext cx="187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E85C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17761" y="5958576"/>
            <a:ext cx="1652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E85C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03222" y="5963300"/>
            <a:ext cx="1848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E85C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05911" y="5979342"/>
            <a:ext cx="2357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E85C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397" y="2338107"/>
            <a:ext cx="63131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 flip="none" rotWithShape="1">
                  <a:gsLst>
                    <a:gs pos="25000">
                      <a:srgbClr val="E85C8B"/>
                    </a:gs>
                    <a:gs pos="0">
                      <a:srgbClr val="E85C8B"/>
                    </a:gs>
                    <a:gs pos="50000">
                      <a:srgbClr val="E85C8B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Forte" panose="03060902040502070203" pitchFamily="66" charset="0"/>
              </a:rPr>
              <a:t>Want to See More?</a:t>
            </a:r>
            <a:endParaRPr lang="en-US" altLang="zh-CN" sz="5400" b="0" cap="none" spc="0" dirty="0">
              <a:ln w="0"/>
              <a:gradFill flip="none" rotWithShape="1">
                <a:gsLst>
                  <a:gs pos="25000">
                    <a:srgbClr val="E85C8B"/>
                  </a:gs>
                  <a:gs pos="0">
                    <a:srgbClr val="E85C8B"/>
                  </a:gs>
                  <a:gs pos="50000">
                    <a:srgbClr val="E85C8B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Forte" panose="03060902040502070203" pitchFamily="66" charset="0"/>
            </a:endParaRPr>
          </a:p>
        </p:txBody>
      </p:sp>
      <p:sp>
        <p:nvSpPr>
          <p:cNvPr id="6" name="Donut 5"/>
          <p:cNvSpPr/>
          <p:nvPr/>
        </p:nvSpPr>
        <p:spPr>
          <a:xfrm>
            <a:off x="52503" y="4801912"/>
            <a:ext cx="2085545" cy="1988949"/>
          </a:xfrm>
          <a:prstGeom prst="donut">
            <a:avLst>
              <a:gd name="adj" fmla="val 13389"/>
            </a:avLst>
          </a:prstGeom>
          <a:solidFill>
            <a:srgbClr val="E85C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27297"/>
            <a:ext cx="12242045" cy="6946715"/>
            <a:chOff x="-3" y="-27297"/>
            <a:chExt cx="12242045" cy="69467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4" t="9751" r="10685" b="64379"/>
            <a:stretch/>
          </p:blipFill>
          <p:spPr>
            <a:xfrm>
              <a:off x="0" y="13648"/>
              <a:ext cx="5459105" cy="177420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79" t="38010" r="11293" b="-1"/>
            <a:stretch/>
          </p:blipFill>
          <p:spPr>
            <a:xfrm>
              <a:off x="5431810" y="0"/>
              <a:ext cx="5240740" cy="425127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2757" t="65468" r="10520" b="6869"/>
            <a:stretch/>
          </p:blipFill>
          <p:spPr>
            <a:xfrm rot="5400000">
              <a:off x="-1623938" y="3398144"/>
              <a:ext cx="5145209" cy="189733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897336" y="1750326"/>
              <a:ext cx="10294664" cy="5107673"/>
            </a:xfrm>
            <a:prstGeom prst="rect">
              <a:avLst/>
            </a:prstGeom>
            <a:solidFill>
              <a:srgbClr val="FFE5D1"/>
            </a:solidFill>
            <a:ln>
              <a:solidFill>
                <a:srgbClr val="FFE5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1193" t="65820" r="65403" b="551"/>
            <a:stretch/>
          </p:blipFill>
          <p:spPr>
            <a:xfrm>
              <a:off x="10672549" y="-27297"/>
              <a:ext cx="1569493" cy="230647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893326" y="3050297"/>
            <a:ext cx="74789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10E00"/>
                </a:solidFill>
              </a:rPr>
              <a:t> </a:t>
            </a:r>
            <a:r>
              <a:rPr lang="en-US" altLang="zh-CN" sz="2400" dirty="0" smtClean="0">
                <a:solidFill>
                  <a:srgbClr val="510E00"/>
                </a:solidFill>
              </a:rPr>
              <a:t>       Donut </a:t>
            </a:r>
            <a:r>
              <a:rPr lang="en-US" altLang="zh-CN" sz="2400" dirty="0">
                <a:solidFill>
                  <a:srgbClr val="510E00"/>
                </a:solidFill>
              </a:rPr>
              <a:t>Delights was started in 1971 by Melvin </a:t>
            </a:r>
            <a:r>
              <a:rPr lang="en-US" altLang="zh-CN" sz="2400" dirty="0" err="1" smtClean="0">
                <a:solidFill>
                  <a:srgbClr val="510E00"/>
                </a:solidFill>
              </a:rPr>
              <a:t>Furballski</a:t>
            </a:r>
            <a:r>
              <a:rPr lang="en-US" altLang="zh-CN" sz="2400" dirty="0" smtClean="0">
                <a:solidFill>
                  <a:srgbClr val="510E00"/>
                </a:solidFill>
              </a:rPr>
              <a:t>. In </a:t>
            </a:r>
            <a:r>
              <a:rPr lang="en-US" altLang="zh-CN" sz="2400" dirty="0">
                <a:solidFill>
                  <a:srgbClr val="510E00"/>
                </a:solidFill>
              </a:rPr>
              <a:t>1970 he landed in New York City and by chance he found an open seat on a bus heading west. When an unexpected mechanical failure forced a three day delay in Champaign, Illinois, </a:t>
            </a:r>
            <a:r>
              <a:rPr lang="en-US" altLang="zh-CN" sz="2400" dirty="0" err="1">
                <a:solidFill>
                  <a:srgbClr val="510E00"/>
                </a:solidFill>
              </a:rPr>
              <a:t>Furballski</a:t>
            </a:r>
            <a:r>
              <a:rPr lang="en-US" altLang="zh-CN" sz="2400" dirty="0">
                <a:solidFill>
                  <a:srgbClr val="510E00"/>
                </a:solidFill>
              </a:rPr>
              <a:t> </a:t>
            </a:r>
            <a:r>
              <a:rPr lang="en-US" altLang="zh-CN" sz="2400" dirty="0" smtClean="0">
                <a:solidFill>
                  <a:srgbClr val="510E00"/>
                </a:solidFill>
              </a:rPr>
              <a:t>decided </a:t>
            </a:r>
            <a:r>
              <a:rPr lang="en-US" altLang="zh-CN" sz="2400" dirty="0">
                <a:solidFill>
                  <a:srgbClr val="510E00"/>
                </a:solidFill>
              </a:rPr>
              <a:t>to stay and </a:t>
            </a:r>
            <a:r>
              <a:rPr lang="en-US" altLang="zh-CN" sz="2400" dirty="0" smtClean="0">
                <a:solidFill>
                  <a:srgbClr val="510E00"/>
                </a:solidFill>
              </a:rPr>
              <a:t>with only </a:t>
            </a:r>
            <a:r>
              <a:rPr lang="en-US" altLang="zh-CN" sz="2400" dirty="0">
                <a:solidFill>
                  <a:srgbClr val="510E00"/>
                </a:solidFill>
              </a:rPr>
              <a:t>one hundred dollars to his name, he </a:t>
            </a:r>
            <a:r>
              <a:rPr lang="en-US" altLang="zh-CN" sz="2400" dirty="0" smtClean="0">
                <a:solidFill>
                  <a:srgbClr val="510E00"/>
                </a:solidFill>
              </a:rPr>
              <a:t>transformed an </a:t>
            </a:r>
            <a:r>
              <a:rPr lang="en-US" altLang="zh-CN" sz="2400" dirty="0">
                <a:solidFill>
                  <a:srgbClr val="510E00"/>
                </a:solidFill>
              </a:rPr>
              <a:t>abandoned </a:t>
            </a:r>
            <a:r>
              <a:rPr lang="en-US" altLang="zh-CN" sz="2400" dirty="0" smtClean="0">
                <a:solidFill>
                  <a:srgbClr val="510E00"/>
                </a:solidFill>
              </a:rPr>
              <a:t>bread shop </a:t>
            </a:r>
            <a:r>
              <a:rPr lang="en-US" altLang="zh-CN" sz="2400" dirty="0">
                <a:solidFill>
                  <a:srgbClr val="510E00"/>
                </a:solidFill>
              </a:rPr>
              <a:t>into </a:t>
            </a:r>
            <a:r>
              <a:rPr lang="en-US" altLang="zh-CN" sz="2400" dirty="0" smtClean="0">
                <a:solidFill>
                  <a:srgbClr val="510E00"/>
                </a:solidFill>
              </a:rPr>
              <a:t>C-U’s finest breakfast and coffee shop!</a:t>
            </a:r>
            <a:endParaRPr lang="zh-CN" altLang="zh-CN" sz="2400" dirty="0">
              <a:solidFill>
                <a:srgbClr val="510E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7492" y="1801505"/>
            <a:ext cx="6256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  <a:t>Donut Delights Story</a:t>
            </a:r>
            <a:endParaRPr lang="en-US" altLang="zh-C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arlow Solid Italic" panose="04030604020F02020D02" pitchFamily="8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573457" y="5250241"/>
            <a:ext cx="1417384" cy="1475428"/>
            <a:chOff x="9747731" y="4540267"/>
            <a:chExt cx="1842448" cy="19178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702" y="4817660"/>
              <a:ext cx="1640506" cy="164050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747731" y="4540267"/>
              <a:ext cx="1842448" cy="5547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ln w="0"/>
                  <a:solidFill>
                    <a:srgbClr val="EE9C6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sto MT" panose="02040603050505030304" pitchFamily="18" charset="0"/>
                </a:rPr>
                <a:t>Back to Home</a:t>
              </a:r>
              <a:endParaRPr lang="zh-CN" altLang="en-US" b="1" dirty="0">
                <a:ln w="0"/>
                <a:solidFill>
                  <a:srgbClr val="EE9C6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72995" y="6321524"/>
            <a:ext cx="4845836" cy="464824"/>
            <a:chOff x="4209460" y="6312524"/>
            <a:chExt cx="4845836" cy="46482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460" y="6312524"/>
              <a:ext cx="690816" cy="46482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4752772" y="6365454"/>
              <a:ext cx="43025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/>
                <a:t> </a:t>
              </a:r>
              <a:r>
                <a:rPr lang="en-US" altLang="zh-CN" sz="2000" dirty="0"/>
                <a:t>©</a:t>
              </a:r>
              <a:r>
                <a:rPr lang="en-US" altLang="zh-CN" sz="2000" b="0" cap="none" spc="0" dirty="0" smtClean="0">
                  <a:ln w="0"/>
                  <a:solidFill>
                    <a:srgbClr val="2812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Donut Delights Inc. All right reserved.</a:t>
              </a:r>
              <a:endParaRPr lang="en-US" altLang="zh-CN" sz="2000" b="0" cap="none" spc="0" dirty="0">
                <a:ln w="0"/>
                <a:solidFill>
                  <a:srgbClr val="28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2" b="8876"/>
          <a:stretch/>
        </p:blipFill>
        <p:spPr>
          <a:xfrm rot="10800000">
            <a:off x="0" y="4268"/>
            <a:ext cx="12224084" cy="6785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3667" y="858017"/>
            <a:ext cx="46402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Regular </a:t>
            </a:r>
            <a:r>
              <a:rPr lang="en-US" altLang="zh-CN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Donut: </a:t>
            </a:r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chocolate frosted, vanilla frosted, </a:t>
            </a:r>
            <a:r>
              <a:rPr lang="en-US" altLang="zh-CN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boston</a:t>
            </a:r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 cream, jelly filled, cream filled, glazed, chocolate glazed, marble twist, sugar raised, plain donut, plain cruller, honey wheat, jelly puff, cream puff, coffee </a:t>
            </a:r>
            <a:r>
              <a:rPr lang="en-US" altLang="zh-CN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roll</a:t>
            </a:r>
          </a:p>
          <a:p>
            <a:endParaRPr lang="en-US" altLang="zh-CN" dirty="0" smtClean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Fancy Donut fancy donuts: bow tie, éclair, apple turnover, fancy coffee </a:t>
            </a:r>
            <a:r>
              <a:rPr lang="en-US" altLang="zh-CN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roll</a:t>
            </a:r>
          </a:p>
          <a:p>
            <a:endParaRPr lang="en-US" altLang="zh-CN" dirty="0" smtClean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Top </a:t>
            </a:r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sellers:</a:t>
            </a:r>
            <a:endParaRPr lang="zh-CN" altLang="zh-CN" dirty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Pistachio Pinwheels</a:t>
            </a:r>
            <a:endParaRPr lang="zh-CN" altLang="zh-CN" dirty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Boston Cream delights</a:t>
            </a:r>
            <a:endParaRPr lang="zh-CN" altLang="zh-CN" dirty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Chocolate confetti</a:t>
            </a:r>
            <a:endParaRPr lang="zh-CN" altLang="zh-CN" dirty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Marshmallow Mayhems</a:t>
            </a:r>
            <a:endParaRPr lang="zh-CN" altLang="zh-CN" dirty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French twists</a:t>
            </a:r>
            <a:endParaRPr lang="zh-CN" altLang="zh-CN" dirty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ras Medium ITC" panose="020B0602030504020804" pitchFamily="34" charset="0"/>
              </a:rPr>
              <a:t>Bulls Horns</a:t>
            </a:r>
            <a:endParaRPr lang="zh-CN" altLang="zh-CN" dirty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endParaRPr lang="zh-CN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08231" y="5274999"/>
            <a:ext cx="1270628" cy="1322662"/>
            <a:chOff x="9747731" y="4540267"/>
            <a:chExt cx="1842448" cy="19178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702" y="4817660"/>
              <a:ext cx="1640506" cy="164050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747731" y="4540267"/>
              <a:ext cx="1842448" cy="5547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ln w="0"/>
                  <a:solidFill>
                    <a:srgbClr val="EE9C6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sto MT" panose="02040603050505030304" pitchFamily="18" charset="0"/>
                </a:rPr>
                <a:t>Back to Home</a:t>
              </a:r>
              <a:endParaRPr lang="zh-CN" altLang="en-US" b="1" dirty="0">
                <a:ln w="0"/>
                <a:solidFill>
                  <a:srgbClr val="EE9C6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4716" y="0"/>
            <a:ext cx="12192001" cy="7291450"/>
          </a:xfrm>
          <a:prstGeom prst="rect">
            <a:avLst/>
          </a:prstGeom>
          <a:solidFill>
            <a:srgbClr val="EE9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t="-739" r="32951" b="739"/>
          <a:stretch/>
        </p:blipFill>
        <p:spPr>
          <a:xfrm>
            <a:off x="558189" y="2694514"/>
            <a:ext cx="3067793" cy="3067793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90" y="1232842"/>
            <a:ext cx="1487607" cy="1487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78" y="564103"/>
            <a:ext cx="1487607" cy="1487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31" y="561565"/>
            <a:ext cx="1487607" cy="14876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99" y="1232842"/>
            <a:ext cx="1487607" cy="148760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029040" y="1854618"/>
            <a:ext cx="4324981" cy="4069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“Subscribe to our newsletter for the latest on our seasonal offerings and special events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-311" r="3609" b="311"/>
          <a:stretch/>
        </p:blipFill>
        <p:spPr>
          <a:xfrm>
            <a:off x="8624124" y="2541437"/>
            <a:ext cx="3075067" cy="3075067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8145" y="2694514"/>
            <a:ext cx="3096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EE9C63"/>
                </a:solidFill>
                <a:latin typeface="+mj-lt"/>
              </a:rPr>
              <a:t>Subscribe </a:t>
            </a:r>
            <a:r>
              <a:rPr lang="en-US" altLang="zh-CN" b="1" i="1" dirty="0">
                <a:solidFill>
                  <a:srgbClr val="EE9C63"/>
                </a:solidFill>
                <a:latin typeface="+mj-lt"/>
              </a:rPr>
              <a:t>to our newsletter for the latest on our seasonal offerings and special </a:t>
            </a:r>
            <a:r>
              <a:rPr lang="en-US" altLang="zh-CN" b="1" i="1" dirty="0" smtClean="0">
                <a:solidFill>
                  <a:srgbClr val="EE9C63"/>
                </a:solidFill>
                <a:latin typeface="+mj-lt"/>
              </a:rPr>
              <a:t>events</a:t>
            </a:r>
            <a:r>
              <a:rPr lang="zh-CN" altLang="en-US" b="1" i="1" dirty="0" smtClean="0">
                <a:solidFill>
                  <a:srgbClr val="EE9C63"/>
                </a:solidFill>
                <a:latin typeface="+mj-lt"/>
              </a:rPr>
              <a:t>：</a:t>
            </a:r>
            <a:endParaRPr lang="zh-CN" altLang="en-US" b="1" dirty="0">
              <a:solidFill>
                <a:srgbClr val="EE9C63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8490" y="3745481"/>
            <a:ext cx="2831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EE9C63"/>
                </a:solidFill>
                <a:latin typeface="+mj-lt"/>
              </a:rPr>
              <a:t>Email:_________________________________________Name:________________________________________</a:t>
            </a:r>
            <a:endParaRPr lang="zh-CN" altLang="en-US" dirty="0">
              <a:solidFill>
                <a:srgbClr val="EE9C63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013744" y="3889611"/>
            <a:ext cx="136478" cy="145741"/>
          </a:xfrm>
          <a:prstGeom prst="ellipse">
            <a:avLst/>
          </a:prstGeom>
          <a:solidFill>
            <a:srgbClr val="EE9C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9043126" y="2051710"/>
            <a:ext cx="260968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solidFill>
                  <a:srgbClr val="EE9C63"/>
                </a:solidFill>
              </a:rPr>
              <a:t>2112 main street </a:t>
            </a:r>
            <a:r>
              <a:rPr lang="en-US" altLang="zh-CN" b="1" dirty="0" smtClean="0">
                <a:solidFill>
                  <a:srgbClr val="EE9C63"/>
                </a:solidFill>
              </a:rPr>
              <a:t>Urbana </a:t>
            </a:r>
          </a:p>
          <a:p>
            <a:r>
              <a:rPr lang="en-US" altLang="zh-CN" b="1" dirty="0" smtClean="0">
                <a:solidFill>
                  <a:srgbClr val="EE9C63"/>
                </a:solidFill>
              </a:rPr>
              <a:t>Illinois </a:t>
            </a:r>
            <a:r>
              <a:rPr lang="en-US" altLang="zh-CN" b="1" dirty="0">
                <a:solidFill>
                  <a:srgbClr val="EE9C63"/>
                </a:solidFill>
              </a:rPr>
              <a:t>61801</a:t>
            </a:r>
          </a:p>
          <a:p>
            <a:pPr algn="ctr"/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" y="87431"/>
            <a:ext cx="5038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Ultra Bold" panose="020B0A02020104020203" pitchFamily="34" charset="0"/>
                <a:ea typeface="DengXian" panose="02010600030101010101" pitchFamily="2" charset="-122"/>
              </a:rPr>
              <a:t>Contact Us:</a:t>
            </a:r>
            <a:endParaRPr lang="en-US" altLang="zh-C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Ultra Bold" panose="020B0A02020104020203" pitchFamily="34" charset="0"/>
              <a:ea typeface="DengXian" panose="02010600030101010101" pitchFamily="2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16" y="6752080"/>
            <a:ext cx="584137" cy="39304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432235" y="6755104"/>
            <a:ext cx="43025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/>
              <a:t> </a:t>
            </a:r>
            <a:r>
              <a:rPr lang="en-US" altLang="zh-CN" sz="2000" dirty="0">
                <a:solidFill>
                  <a:schemeClr val="bg1"/>
                </a:solidFill>
              </a:rPr>
              <a:t>©</a:t>
            </a:r>
            <a:r>
              <a:rPr lang="en-US" altLang="zh-CN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Donut Delights Inc. All right reserved.</a:t>
            </a:r>
            <a:endParaRPr lang="en-US" altLang="zh-CN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478242" y="440503"/>
            <a:ext cx="1346250" cy="1401381"/>
            <a:chOff x="9747731" y="4540267"/>
            <a:chExt cx="1842448" cy="19178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702" y="4817660"/>
              <a:ext cx="1640506" cy="164050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747731" y="4540267"/>
              <a:ext cx="1842448" cy="5547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ln w="0"/>
                  <a:solidFill>
                    <a:srgbClr val="EE9C6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sto MT" panose="02040603050505030304" pitchFamily="18" charset="0"/>
                </a:rPr>
                <a:t>Back to Home</a:t>
              </a:r>
              <a:endParaRPr lang="zh-CN" altLang="en-US" b="1" dirty="0">
                <a:ln w="0"/>
                <a:solidFill>
                  <a:srgbClr val="EE9C6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7"/>
          <a:stretch/>
        </p:blipFill>
        <p:spPr>
          <a:xfrm>
            <a:off x="4377647" y="6055949"/>
            <a:ext cx="814863" cy="7158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6789" y="6067981"/>
            <a:ext cx="632349" cy="6323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24" y="6034262"/>
            <a:ext cx="754302" cy="7543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3"/>
          <a:stretch/>
        </p:blipFill>
        <p:spPr>
          <a:xfrm>
            <a:off x="5345180" y="6041997"/>
            <a:ext cx="827891" cy="7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221</Words>
  <Application>Microsoft Office PowerPoint</Application>
  <PresentationFormat>Widescreen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DengXian</vt:lpstr>
      <vt:lpstr>宋体</vt:lpstr>
      <vt:lpstr>Arial</vt:lpstr>
      <vt:lpstr>Calibri</vt:lpstr>
      <vt:lpstr>Calibri Light</vt:lpstr>
      <vt:lpstr>Calisto MT</vt:lpstr>
      <vt:lpstr>Eras Medium ITC</vt:lpstr>
      <vt:lpstr>Forte</vt:lpstr>
      <vt:lpstr>Gill Sans Ultra Bold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Yongtao Li</dc:creator>
  <cp:lastModifiedBy>Yongtao Li</cp:lastModifiedBy>
  <cp:revision>41</cp:revision>
  <dcterms:created xsi:type="dcterms:W3CDTF">2016-11-01T22:50:34Z</dcterms:created>
  <dcterms:modified xsi:type="dcterms:W3CDTF">2016-11-12T17:22:05Z</dcterms:modified>
</cp:coreProperties>
</file>