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6D95"/>
    <a:srgbClr val="DD96C0"/>
    <a:srgbClr val="B5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100" d="100"/>
          <a:sy n="100" d="100"/>
        </p:scale>
        <p:origin x="-504" y="-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F6F27-B586-49F0-9745-93066B21FCA8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D5DF9-CB31-4BA1-B727-BC2823F2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61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http://www.freepik.com/free-icons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5DF9-CB31-4BA1-B727-BC2823F2A4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56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http://www.freepik.com/free-icons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5DF9-CB31-4BA1-B727-BC2823F2A4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54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http://www.freepik.com/free-icons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5DF9-CB31-4BA1-B727-BC2823F2A4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29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D7E6-A50B-452C-952D-82EA08DFB615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2A33-B5BE-4976-9CB4-F9C129499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6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D7E6-A50B-452C-952D-82EA08DFB615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2A33-B5BE-4976-9CB4-F9C129499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74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D7E6-A50B-452C-952D-82EA08DFB615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2A33-B5BE-4976-9CB4-F9C129499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6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D7E6-A50B-452C-952D-82EA08DFB615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2A33-B5BE-4976-9CB4-F9C129499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2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D7E6-A50B-452C-952D-82EA08DFB615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2A33-B5BE-4976-9CB4-F9C129499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9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D7E6-A50B-452C-952D-82EA08DFB615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2A33-B5BE-4976-9CB4-F9C129499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9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D7E6-A50B-452C-952D-82EA08DFB615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2A33-B5BE-4976-9CB4-F9C129499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1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D7E6-A50B-452C-952D-82EA08DFB615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2A33-B5BE-4976-9CB4-F9C129499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7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D7E6-A50B-452C-952D-82EA08DFB615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2A33-B5BE-4976-9CB4-F9C129499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5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D7E6-A50B-452C-952D-82EA08DFB615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2A33-B5BE-4976-9CB4-F9C129499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2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D7E6-A50B-452C-952D-82EA08DFB615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2A33-B5BE-4976-9CB4-F9C129499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0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1D7E6-A50B-452C-952D-82EA08DFB615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2A33-B5BE-4976-9CB4-F9C129499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2"/>
          <a:stretch/>
        </p:blipFill>
        <p:spPr>
          <a:xfrm>
            <a:off x="4495186" y="959355"/>
            <a:ext cx="2759242" cy="19282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5186" y="2923313"/>
            <a:ext cx="2759242" cy="3380403"/>
          </a:xfrm>
          <a:prstGeom prst="rect">
            <a:avLst/>
          </a:prstGeom>
          <a:solidFill>
            <a:srgbClr val="F06D95"/>
          </a:solidFill>
          <a:ln w="38100">
            <a:solidFill>
              <a:srgbClr val="F06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6D95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78281" y="500325"/>
            <a:ext cx="3605888" cy="6076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95187" y="946484"/>
            <a:ext cx="2759242" cy="1941095"/>
          </a:xfrm>
          <a:prstGeom prst="rect">
            <a:avLst/>
          </a:prstGeom>
          <a:noFill/>
          <a:ln w="38100">
            <a:solidFill>
              <a:srgbClr val="F06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55275" y="2992324"/>
            <a:ext cx="2406317" cy="433137"/>
          </a:xfrm>
          <a:prstGeom prst="rect">
            <a:avLst/>
          </a:prstGeom>
          <a:solidFill>
            <a:schemeClr val="bg1"/>
          </a:solidFill>
          <a:ln>
            <a:solidFill>
              <a:srgbClr val="F06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Search…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655275" y="4035061"/>
            <a:ext cx="2406317" cy="1604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71649" y="4644661"/>
            <a:ext cx="2406317" cy="1604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655274" y="5294838"/>
            <a:ext cx="2406317" cy="1604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55273" y="5879903"/>
            <a:ext cx="2406317" cy="1604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71649" y="360174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94316" y="425079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About 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94316" y="4864639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Menu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03934" y="5498774"/>
            <a:ext cx="119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Contact 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78282" y="500325"/>
            <a:ext cx="855668" cy="410425"/>
          </a:xfrm>
          <a:prstGeom prst="rect">
            <a:avLst/>
          </a:prstGeom>
          <a:ln>
            <a:solidFill>
              <a:srgbClr val="F06D9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9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03" y="967438"/>
            <a:ext cx="2752825" cy="196630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5187" y="2836385"/>
            <a:ext cx="2759242" cy="2527186"/>
          </a:xfrm>
          <a:prstGeom prst="rect">
            <a:avLst/>
          </a:prstGeom>
          <a:solidFill>
            <a:srgbClr val="F06D95"/>
          </a:solidFill>
          <a:ln w="38100">
            <a:solidFill>
              <a:srgbClr val="F06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300" dirty="0">
                <a:solidFill>
                  <a:schemeClr val="bg1"/>
                </a:solidFill>
              </a:rPr>
              <a:t>  </a:t>
            </a:r>
            <a:r>
              <a:rPr lang="en-US" altLang="zh-CN" sz="1300" dirty="0" smtClean="0">
                <a:solidFill>
                  <a:schemeClr val="bg1"/>
                </a:solidFill>
              </a:rPr>
              <a:t>  Donut </a:t>
            </a:r>
            <a:r>
              <a:rPr lang="en-US" altLang="zh-CN" sz="1300" dirty="0">
                <a:solidFill>
                  <a:schemeClr val="bg1"/>
                </a:solidFill>
              </a:rPr>
              <a:t>Delights was started in 1971 by Melvin </a:t>
            </a:r>
            <a:r>
              <a:rPr lang="en-US" altLang="zh-CN" sz="1300" dirty="0" err="1">
                <a:solidFill>
                  <a:schemeClr val="bg1"/>
                </a:solidFill>
              </a:rPr>
              <a:t>Furballski</a:t>
            </a:r>
            <a:r>
              <a:rPr lang="en-US" altLang="zh-CN" sz="1300" dirty="0">
                <a:solidFill>
                  <a:schemeClr val="bg1"/>
                </a:solidFill>
              </a:rPr>
              <a:t>. </a:t>
            </a:r>
            <a:endParaRPr lang="en-US" altLang="zh-CN" sz="1300" dirty="0" smtClean="0">
              <a:solidFill>
                <a:schemeClr val="bg1"/>
              </a:solidFill>
            </a:endParaRPr>
          </a:p>
          <a:p>
            <a:r>
              <a:rPr lang="en-US" altLang="zh-CN" sz="1300" dirty="0">
                <a:solidFill>
                  <a:schemeClr val="bg1"/>
                </a:solidFill>
              </a:rPr>
              <a:t> </a:t>
            </a:r>
            <a:r>
              <a:rPr lang="en-US" altLang="zh-CN" sz="1300" dirty="0" smtClean="0">
                <a:solidFill>
                  <a:schemeClr val="bg1"/>
                </a:solidFill>
              </a:rPr>
              <a:t>   In </a:t>
            </a:r>
            <a:r>
              <a:rPr lang="en-US" altLang="zh-CN" sz="1300" dirty="0">
                <a:solidFill>
                  <a:schemeClr val="bg1"/>
                </a:solidFill>
              </a:rPr>
              <a:t>1970 he landed in New York City and by chance he found an open seat on a bus heading west. When an unexpected mechanical failure forced a three day delay in Champaign, Illinois, </a:t>
            </a:r>
            <a:r>
              <a:rPr lang="en-US" altLang="zh-CN" sz="1300" dirty="0" err="1">
                <a:solidFill>
                  <a:schemeClr val="bg1"/>
                </a:solidFill>
              </a:rPr>
              <a:t>Furballski</a:t>
            </a:r>
            <a:r>
              <a:rPr lang="en-US" altLang="zh-CN" sz="1300" dirty="0">
                <a:solidFill>
                  <a:schemeClr val="bg1"/>
                </a:solidFill>
              </a:rPr>
              <a:t> decided to stay and with only one hundred dollars to his name, he transformed an abandoned bread shop into C-U’s finest breakfast and coffee shop!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78281" y="500325"/>
            <a:ext cx="3605888" cy="6076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95187" y="946484"/>
            <a:ext cx="2759242" cy="1941095"/>
          </a:xfrm>
          <a:prstGeom prst="rect">
            <a:avLst/>
          </a:prstGeom>
          <a:noFill/>
          <a:ln w="38100">
            <a:solidFill>
              <a:srgbClr val="F06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8282" y="500325"/>
            <a:ext cx="1043364" cy="410425"/>
          </a:xfrm>
          <a:prstGeom prst="rect">
            <a:avLst/>
          </a:prstGeom>
          <a:ln>
            <a:solidFill>
              <a:srgbClr val="F06D9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01604" y="2836385"/>
            <a:ext cx="2759242" cy="3509824"/>
          </a:xfrm>
          <a:prstGeom prst="rect">
            <a:avLst/>
          </a:prstGeom>
          <a:noFill/>
          <a:ln w="38100">
            <a:solidFill>
              <a:srgbClr val="F06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937" y="5422361"/>
            <a:ext cx="593955" cy="5939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662" y="5446633"/>
            <a:ext cx="539203" cy="53920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40"/>
          <a:stretch/>
        </p:blipFill>
        <p:spPr>
          <a:xfrm>
            <a:off x="5227169" y="5483721"/>
            <a:ext cx="624980" cy="52285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741" y="5409822"/>
            <a:ext cx="533251" cy="53325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495187" y="5947177"/>
            <a:ext cx="288825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smtClean="0">
                <a:ln w="0"/>
                <a:solidFill>
                  <a:srgbClr val="E85C8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 Story   Menu Contact</a:t>
            </a:r>
            <a:endParaRPr lang="en-US" altLang="zh-CN" b="0" cap="none" spc="0" dirty="0" smtClean="0">
              <a:ln w="0"/>
              <a:solidFill>
                <a:srgbClr val="E85C8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88770" y="1141142"/>
            <a:ext cx="275924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 smtClean="0">
                <a:ln w="6600">
                  <a:solidFill>
                    <a:srgbClr val="F06D95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arlow Solid Italic" panose="04030604020F02020D02" pitchFamily="82" charset="0"/>
              </a:rPr>
              <a:t>Donut Delights Story</a:t>
            </a:r>
            <a:endParaRPr lang="en-US" altLang="zh-CN" sz="2400" b="1" cap="none" spc="0" dirty="0">
              <a:ln w="6600">
                <a:solidFill>
                  <a:srgbClr val="F06D95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39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75" b="13116"/>
          <a:stretch/>
        </p:blipFill>
        <p:spPr>
          <a:xfrm>
            <a:off x="4495187" y="4000166"/>
            <a:ext cx="2728209" cy="1380770"/>
          </a:xfrm>
          <a:prstGeom prst="rect">
            <a:avLst/>
          </a:prstGeom>
          <a:ln w="28575">
            <a:solidFill>
              <a:srgbClr val="F06D95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9" r="489"/>
          <a:stretch/>
        </p:blipFill>
        <p:spPr>
          <a:xfrm>
            <a:off x="4444300" y="964145"/>
            <a:ext cx="2792110" cy="157011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72528" y="2579730"/>
            <a:ext cx="2759242" cy="1374969"/>
          </a:xfrm>
          <a:prstGeom prst="rect">
            <a:avLst/>
          </a:prstGeom>
          <a:solidFill>
            <a:srgbClr val="F06D95"/>
          </a:solidFill>
          <a:ln w="38100">
            <a:solidFill>
              <a:srgbClr val="F06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Eras Medium ITC" panose="020B0602030504020804" pitchFamily="34" charset="0"/>
              </a:rPr>
              <a:t>Donut</a:t>
            </a:r>
            <a:r>
              <a:rPr lang="en-US" altLang="zh-CN" sz="1200" dirty="0">
                <a:solidFill>
                  <a:schemeClr val="bg1"/>
                </a:solidFill>
                <a:latin typeface="Eras Medium ITC" panose="020B0602030504020804" pitchFamily="34" charset="0"/>
              </a:rPr>
              <a:t>: chocolate frosted, vanilla frosted, </a:t>
            </a:r>
            <a:r>
              <a:rPr lang="en-US" altLang="zh-CN" sz="1200" dirty="0" err="1">
                <a:solidFill>
                  <a:schemeClr val="bg1"/>
                </a:solidFill>
                <a:latin typeface="Eras Medium ITC" panose="020B0602030504020804" pitchFamily="34" charset="0"/>
              </a:rPr>
              <a:t>boston</a:t>
            </a:r>
            <a:r>
              <a:rPr lang="en-US" altLang="zh-CN" sz="1200" dirty="0">
                <a:solidFill>
                  <a:schemeClr val="bg1"/>
                </a:solidFill>
                <a:latin typeface="Eras Medium ITC" panose="020B0602030504020804" pitchFamily="34" charset="0"/>
              </a:rPr>
              <a:t> cream, jelly filled, cream filled, glazed, chocolate glazed, marble twist, sugar raised, plain donut, plain cruller, honey wheat, jelly puff, cream puff, coffee </a:t>
            </a:r>
            <a:r>
              <a:rPr lang="en-US" altLang="zh-CN" sz="1200" dirty="0" smtClean="0">
                <a:solidFill>
                  <a:schemeClr val="bg1"/>
                </a:solidFill>
                <a:latin typeface="Eras Medium ITC" panose="020B0602030504020804" pitchFamily="34" charset="0"/>
              </a:rPr>
              <a:t>roll</a:t>
            </a:r>
            <a:endParaRPr lang="en-US" altLang="zh-CN" sz="1200" dirty="0">
              <a:solidFill>
                <a:schemeClr val="bg1"/>
              </a:solidFill>
              <a:latin typeface="Eras Medium ITC" panose="020B06020305040208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78281" y="500325"/>
            <a:ext cx="3605888" cy="6076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77167" y="945858"/>
            <a:ext cx="2759242" cy="1598764"/>
          </a:xfrm>
          <a:prstGeom prst="rect">
            <a:avLst/>
          </a:prstGeom>
          <a:noFill/>
          <a:ln w="38100">
            <a:solidFill>
              <a:srgbClr val="F06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8282" y="500325"/>
            <a:ext cx="1043364" cy="410425"/>
          </a:xfrm>
          <a:prstGeom prst="rect">
            <a:avLst/>
          </a:prstGeom>
          <a:ln>
            <a:solidFill>
              <a:srgbClr val="F06D9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72528" y="3117654"/>
            <a:ext cx="2759242" cy="3203113"/>
          </a:xfrm>
          <a:prstGeom prst="rect">
            <a:avLst/>
          </a:prstGeom>
          <a:noFill/>
          <a:ln w="38100">
            <a:solidFill>
              <a:srgbClr val="F06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937" y="5422361"/>
            <a:ext cx="593955" cy="59395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662" y="5446633"/>
            <a:ext cx="539203" cy="53920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40"/>
          <a:stretch/>
        </p:blipFill>
        <p:spPr>
          <a:xfrm>
            <a:off x="5227169" y="5483721"/>
            <a:ext cx="624980" cy="52285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741" y="5409822"/>
            <a:ext cx="533251" cy="53325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495187" y="5947177"/>
            <a:ext cx="288825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smtClean="0">
                <a:ln w="0"/>
                <a:solidFill>
                  <a:srgbClr val="E85C8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 Story   Menu Contact</a:t>
            </a:r>
            <a:endParaRPr lang="en-US" altLang="zh-CN" b="0" cap="none" spc="0" dirty="0" smtClean="0">
              <a:ln w="0"/>
              <a:solidFill>
                <a:srgbClr val="E85C8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6522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2" b="10215"/>
          <a:stretch/>
        </p:blipFill>
        <p:spPr>
          <a:xfrm>
            <a:off x="4516210" y="964494"/>
            <a:ext cx="2730028" cy="13881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87" y="4138756"/>
            <a:ext cx="2710161" cy="1368212"/>
          </a:xfrm>
          <a:prstGeom prst="rect">
            <a:avLst/>
          </a:prstGeom>
          <a:ln w="28575">
            <a:solidFill>
              <a:srgbClr val="F06D95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4495187" y="2335065"/>
            <a:ext cx="2759242" cy="1831787"/>
          </a:xfrm>
          <a:prstGeom prst="rect">
            <a:avLst/>
          </a:prstGeom>
          <a:solidFill>
            <a:srgbClr val="F06D95"/>
          </a:solidFill>
          <a:ln w="38100">
            <a:solidFill>
              <a:srgbClr val="F06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78281" y="500325"/>
            <a:ext cx="3605888" cy="6076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95187" y="946485"/>
            <a:ext cx="2759242" cy="1384476"/>
          </a:xfrm>
          <a:prstGeom prst="rect">
            <a:avLst/>
          </a:prstGeom>
          <a:noFill/>
          <a:ln w="38100">
            <a:solidFill>
              <a:srgbClr val="F06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8282" y="500325"/>
            <a:ext cx="1191950" cy="410425"/>
          </a:xfrm>
          <a:prstGeom prst="rect">
            <a:avLst/>
          </a:prstGeom>
          <a:ln>
            <a:solidFill>
              <a:srgbClr val="F06D9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678066" y="2912628"/>
            <a:ext cx="2406317" cy="433137"/>
          </a:xfrm>
          <a:prstGeom prst="rect">
            <a:avLst/>
          </a:prstGeom>
          <a:solidFill>
            <a:schemeClr val="bg1"/>
          </a:solidFill>
          <a:ln>
            <a:solidFill>
              <a:srgbClr val="F06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06D95"/>
                </a:solidFill>
              </a:rPr>
              <a:t>Email</a:t>
            </a:r>
            <a:endParaRPr lang="en-US" dirty="0">
              <a:solidFill>
                <a:srgbClr val="F06D95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78066" y="3492897"/>
            <a:ext cx="2406317" cy="525488"/>
          </a:xfrm>
          <a:prstGeom prst="rect">
            <a:avLst/>
          </a:prstGeom>
          <a:solidFill>
            <a:schemeClr val="bg1"/>
          </a:solidFill>
          <a:ln>
            <a:solidFill>
              <a:srgbClr val="F06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06D95"/>
                </a:solidFill>
              </a:rPr>
              <a:t>Comments</a:t>
            </a:r>
            <a:endParaRPr lang="en-US" dirty="0">
              <a:solidFill>
                <a:srgbClr val="F06D9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95186" y="4177955"/>
            <a:ext cx="2759242" cy="2223161"/>
          </a:xfrm>
          <a:prstGeom prst="rect">
            <a:avLst/>
          </a:prstGeom>
          <a:noFill/>
          <a:ln w="38100">
            <a:solidFill>
              <a:srgbClr val="F06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52929" y="4310275"/>
            <a:ext cx="235833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500" dirty="0">
                <a:solidFill>
                  <a:srgbClr val="F06D95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2112 main street </a:t>
            </a:r>
            <a:r>
              <a:rPr lang="en-US" altLang="zh-CN" sz="1500" dirty="0" smtClean="0">
                <a:solidFill>
                  <a:srgbClr val="F06D95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Urbana </a:t>
            </a:r>
          </a:p>
          <a:p>
            <a:r>
              <a:rPr lang="en-US" altLang="zh-CN" sz="1500" dirty="0" smtClean="0">
                <a:solidFill>
                  <a:srgbClr val="F06D95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Illinois 61801</a:t>
            </a:r>
            <a:endParaRPr lang="en-US" altLang="zh-CN" sz="1500" dirty="0">
              <a:solidFill>
                <a:srgbClr val="F06D95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806551" y="4703441"/>
            <a:ext cx="136478" cy="145741"/>
          </a:xfrm>
          <a:prstGeom prst="ellipse">
            <a:avLst/>
          </a:prstGeom>
          <a:solidFill>
            <a:srgbClr val="F06D95"/>
          </a:solidFill>
          <a:ln>
            <a:solidFill>
              <a:srgbClr val="F06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87" y="5536661"/>
            <a:ext cx="593955" cy="59395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612" y="5560933"/>
            <a:ext cx="539203" cy="53920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40"/>
          <a:stretch/>
        </p:blipFill>
        <p:spPr>
          <a:xfrm>
            <a:off x="5208119" y="5598021"/>
            <a:ext cx="624980" cy="52285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691" y="5524122"/>
            <a:ext cx="533251" cy="533251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4476137" y="6061477"/>
            <a:ext cx="288825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smtClean="0">
                <a:ln w="0"/>
                <a:solidFill>
                  <a:srgbClr val="E85C8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 Story   Menu Contact</a:t>
            </a:r>
            <a:endParaRPr lang="en-US" altLang="zh-CN" b="0" cap="none" spc="0" dirty="0" smtClean="0">
              <a:ln w="0"/>
              <a:solidFill>
                <a:srgbClr val="E85C8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08019" y="2343672"/>
            <a:ext cx="2856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solidFill>
                  <a:schemeClr val="bg1"/>
                </a:solidFill>
              </a:rPr>
              <a:t>Subscribe to our newsletter for </a:t>
            </a:r>
            <a:r>
              <a:rPr lang="en-US" altLang="zh-CN" sz="1200" i="1" dirty="0" smtClean="0">
                <a:solidFill>
                  <a:schemeClr val="bg1"/>
                </a:solidFill>
              </a:rPr>
              <a:t>our </a:t>
            </a:r>
          </a:p>
          <a:p>
            <a:r>
              <a:rPr lang="en-US" altLang="zh-CN" sz="1200" i="1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seasonal </a:t>
            </a:r>
            <a:r>
              <a:rPr lang="en-US" altLang="zh-CN" sz="1200" i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offerings </a:t>
            </a:r>
            <a:r>
              <a:rPr lang="en-US" altLang="zh-CN" sz="1200" i="1" dirty="0" smtClean="0">
                <a:solidFill>
                  <a:schemeClr val="bg1"/>
                </a:solidFill>
              </a:rPr>
              <a:t>&amp; </a:t>
            </a:r>
            <a:r>
              <a:rPr lang="en-US" altLang="zh-CN" sz="1200" i="1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special </a:t>
            </a:r>
            <a:r>
              <a:rPr lang="en-US" altLang="zh-CN" sz="1200" i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events:</a:t>
            </a:r>
            <a:endParaRPr lang="zh-CN" altLang="en-US" sz="1200" dirty="0">
              <a:solidFill>
                <a:schemeClr val="bg1"/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08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183</Words>
  <Application>Microsoft Office PowerPoint</Application>
  <PresentationFormat>Widescreen</PresentationFormat>
  <Paragraphs>28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 Unicode MS</vt:lpstr>
      <vt:lpstr>宋体</vt:lpstr>
      <vt:lpstr>Arial</vt:lpstr>
      <vt:lpstr>Calibri</vt:lpstr>
      <vt:lpstr>Calibri Light</vt:lpstr>
      <vt:lpstr>Eras Medium ITC</vt:lpstr>
      <vt:lpstr>Harlow Solid Italic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Parkland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XACSTN01</dc:creator>
  <cp:lastModifiedBy>Yongtao Li</cp:lastModifiedBy>
  <cp:revision>19</cp:revision>
  <dcterms:created xsi:type="dcterms:W3CDTF">2016-10-25T19:23:17Z</dcterms:created>
  <dcterms:modified xsi:type="dcterms:W3CDTF">2016-11-05T21:02:04Z</dcterms:modified>
</cp:coreProperties>
</file>