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3" name="Shape 53"/>
        <p:cNvGrpSpPr/>
        <p:nvPr/>
      </p:nvGrpSpPr>
      <p:grpSpPr>
        <a:xfrm>
          <a:off x="0" y="0"/>
          <a:ext cx="0" cy="0"/>
          <a:chOff x="0" y="0"/>
          <a:chExt cx="0" cy="0"/>
        </a:xfrm>
      </p:grpSpPr>
      <p:sp>
        <p:nvSpPr>
          <p:cNvPr id="54" name="Shape 54"/>
          <p:cNvSpPr txBox="1"/>
          <p:nvPr>
            <p:ph type="ctrTitle"/>
          </p:nvPr>
        </p:nvSpPr>
        <p:spPr>
          <a:xfrm>
            <a:off x="685800" y="1583342"/>
            <a:ext cx="7772400" cy="11597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55" name="Shape 55"/>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2" name="Shape 62"/>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457200" y="4406309"/>
            <a:ext cx="8229600" cy="519599"/>
          </a:xfrm>
          <a:prstGeom prst="rect">
            <a:avLst/>
          </a:prstGeom>
        </p:spPr>
        <p:txBody>
          <a:bodyPr anchorCtr="0" anchor="t" bIns="91425" lIns="91425" rIns="91425" tIns="91425"/>
          <a:lstStyle>
            <a:lvl1pPr lvl="0" rtl="0" algn="ctr">
              <a:spcBef>
                <a:spcPts val="360"/>
              </a:spcBef>
              <a:buSzPct val="100000"/>
              <a:buNone/>
              <a:defRPr sz="1800"/>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52" name="Shape 52"/>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n.wikipedia.org/wiki/Software_engineering" TargetMode="External"/><Relationship Id="rId4" Type="http://schemas.openxmlformats.org/officeDocument/2006/relationships/hyperlink" Target="https://en.wikipedia.org/wiki/Software_engineering" TargetMode="External"/><Relationship Id="rId5" Type="http://schemas.openxmlformats.org/officeDocument/2006/relationships/hyperlink" Target="https://en.wikipedia.org/wiki/Software_engineering" TargetMode="External"/><Relationship Id="rId6" Type="http://schemas.openxmlformats.org/officeDocument/2006/relationships/hyperlink" Target="https://en.wikipedia.org/wiki/Spaghetti-code" TargetMode="External"/><Relationship Id="rId7" Type="http://schemas.openxmlformats.org/officeDocument/2006/relationships/hyperlink" Target="https://en.wikipedia.org/wiki/Big_ball_of_mu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en.wikipedia.org/wiki/Technical_debt" TargetMode="External"/><Relationship Id="rId4" Type="http://schemas.openxmlformats.org/officeDocument/2006/relationships/hyperlink" Target="https://en.wikipedia.org/wiki/Spaghetti_co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
              <a:t>OOP Definitions</a:t>
            </a:r>
          </a:p>
        </p:txBody>
      </p:sp>
      <p:sp>
        <p:nvSpPr>
          <p:cNvPr id="73" name="Shape 73"/>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spcBef>
                <a:spcPts val="0"/>
              </a:spcBef>
              <a:buNone/>
            </a:pPr>
            <a:r>
              <a:t/>
            </a:r>
            <a:endParaRPr/>
          </a:p>
        </p:txBody>
      </p:sp>
      <p:sp>
        <p:nvSpPr>
          <p:cNvPr id="74" name="Shape 74"/>
          <p:cNvSpPr txBox="1"/>
          <p:nvPr/>
        </p:nvSpPr>
        <p:spPr>
          <a:xfrm>
            <a:off x="6057350" y="315150"/>
            <a:ext cx="2041200" cy="680399"/>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Read: "OO Concepts" in the online notes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Coupling</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How independent is an object of other objects.  We can’t have zero coupling, but strive for a low coupling.  </a:t>
            </a:r>
          </a:p>
          <a:p>
            <a:pPr indent="-381000" lvl="0" marL="457200" rtl="0">
              <a:spcBef>
                <a:spcPts val="0"/>
              </a:spcBef>
              <a:buSzPct val="100000"/>
            </a:pPr>
            <a:r>
              <a:rPr lang="en" sz="2400"/>
              <a:t>High coupling:  Clock </a:t>
            </a:r>
          </a:p>
          <a:p>
            <a:pPr indent="-381000" lvl="0" marL="457200" rtl="0">
              <a:spcBef>
                <a:spcPts val="0"/>
              </a:spcBef>
              <a:buSzPct val="100000"/>
            </a:pPr>
            <a:r>
              <a:rPr lang="en" sz="2400"/>
              <a:t>Lower coupling: Clock needing a battery</a:t>
            </a:r>
          </a:p>
          <a:p>
            <a:pPr indent="-381000" lvl="0" marL="457200" rtl="0">
              <a:spcBef>
                <a:spcPts val="0"/>
              </a:spcBef>
              <a:buSzPct val="100000"/>
            </a:pPr>
            <a:r>
              <a:rPr lang="en" sz="2400"/>
              <a:t>Lower still: Clock needing a battery and WiFi to set the time.</a:t>
            </a:r>
          </a:p>
          <a:p>
            <a:pPr lvl="0" rtl="0">
              <a:spcBef>
                <a:spcPts val="0"/>
              </a:spcBef>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Why OOP?</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Easier to fix bugs (google 'y2k')</a:t>
            </a:r>
          </a:p>
          <a:p>
            <a:pPr indent="-228600" lvl="0" marL="457200" rtl="0">
              <a:spcBef>
                <a:spcPts val="0"/>
              </a:spcBef>
            </a:pPr>
            <a:r>
              <a:rPr lang="en"/>
              <a:t>Easier to manage projects, especially BIG ones. Better suited for teams. </a:t>
            </a:r>
          </a:p>
          <a:p>
            <a:pPr indent="-228600" lvl="0" marL="457200" rtl="0">
              <a:spcBef>
                <a:spcPts val="0"/>
              </a:spcBef>
            </a:pPr>
            <a:r>
              <a:rPr lang="en"/>
              <a:t>Slower to program </a:t>
            </a:r>
            <a:r>
              <a:rPr i="1" lang="en"/>
              <a:t>individually</a:t>
            </a:r>
            <a:r>
              <a:rPr lang="en"/>
              <a:t> (more control code, complex)</a:t>
            </a:r>
          </a:p>
          <a:p>
            <a:pPr indent="-228600" lvl="0" marL="457200" rtl="0">
              <a:spcBef>
                <a:spcPts val="0"/>
              </a:spcBef>
            </a:pPr>
            <a:r>
              <a:rPr lang="en"/>
              <a:t>runs a little slower.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Differences</a:t>
            </a:r>
          </a:p>
        </p:txBody>
      </p:sp>
      <p:sp>
        <p:nvSpPr>
          <p:cNvPr id="140" name="Shape 1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more files.  </a:t>
            </a:r>
            <a:r>
              <a:rPr b="1" lang="en"/>
              <a:t>LOTS</a:t>
            </a:r>
            <a:r>
              <a:rPr lang="en"/>
              <a:t> more files.</a:t>
            </a:r>
          </a:p>
          <a:p>
            <a:pPr indent="-228600" lvl="0" marL="457200" rtl="0">
              <a:spcBef>
                <a:spcPts val="0"/>
              </a:spcBef>
            </a:pPr>
            <a:r>
              <a:rPr lang="en"/>
              <a:t>Each ‘class’ has at least 2 files, one is the ‘header’, the other is the ‘source’.</a:t>
            </a:r>
          </a:p>
          <a:p>
            <a:pPr indent="-228600" lvl="0" marL="457200" rtl="0">
              <a:spcBef>
                <a:spcPts val="0"/>
              </a:spcBef>
            </a:pPr>
            <a:r>
              <a:rPr lang="en"/>
              <a:t>The header file contains the mostly the class declaration and little or no code. (file.h)</a:t>
            </a:r>
          </a:p>
          <a:p>
            <a:pPr indent="-228600" lvl="0" marL="457200" rtl="0">
              <a:spcBef>
                <a:spcPts val="0"/>
              </a:spcBef>
            </a:pPr>
            <a:r>
              <a:rPr lang="en"/>
              <a:t>The source file contains the most, if not all, of the c++ code associated with that class. (file.cpp)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p:nvPr/>
        </p:nvSpPr>
        <p:spPr>
          <a:xfrm>
            <a:off x="3940350" y="1343700"/>
            <a:ext cx="979799"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main.cpp</a:t>
            </a:r>
          </a:p>
        </p:txBody>
      </p:sp>
      <p:sp>
        <p:nvSpPr>
          <p:cNvPr id="146" name="Shape 146"/>
          <p:cNvSpPr/>
          <p:nvPr/>
        </p:nvSpPr>
        <p:spPr>
          <a:xfrm>
            <a:off x="5231975" y="1343700"/>
            <a:ext cx="1283100" cy="3873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htmlform.cpp</a:t>
            </a:r>
          </a:p>
        </p:txBody>
      </p:sp>
      <p:sp>
        <p:nvSpPr>
          <p:cNvPr id="147" name="Shape 147"/>
          <p:cNvSpPr/>
          <p:nvPr/>
        </p:nvSpPr>
        <p:spPr>
          <a:xfrm>
            <a:off x="5691975" y="537725"/>
            <a:ext cx="1283100"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htmlform.h</a:t>
            </a:r>
          </a:p>
        </p:txBody>
      </p:sp>
      <p:sp>
        <p:nvSpPr>
          <p:cNvPr id="148" name="Shape 148"/>
          <p:cNvSpPr/>
          <p:nvPr/>
        </p:nvSpPr>
        <p:spPr>
          <a:xfrm>
            <a:off x="3809375" y="1844950"/>
            <a:ext cx="1196099" cy="455699"/>
          </a:xfrm>
          <a:prstGeom prst="downArrow">
            <a:avLst>
              <a:gd fmla="val 50000" name="adj1"/>
              <a:gd fmla="val 50000" name="adj2"/>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compile</a:t>
            </a:r>
          </a:p>
        </p:txBody>
      </p:sp>
      <p:sp>
        <p:nvSpPr>
          <p:cNvPr id="149" name="Shape 149"/>
          <p:cNvSpPr/>
          <p:nvPr/>
        </p:nvSpPr>
        <p:spPr>
          <a:xfrm>
            <a:off x="5307725" y="1867725"/>
            <a:ext cx="1196099" cy="455699"/>
          </a:xfrm>
          <a:prstGeom prst="downArrow">
            <a:avLst>
              <a:gd fmla="val 50000" name="adj1"/>
              <a:gd fmla="val 50000" name="adj2"/>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compile</a:t>
            </a:r>
          </a:p>
        </p:txBody>
      </p:sp>
      <p:sp>
        <p:nvSpPr>
          <p:cNvPr id="150" name="Shape 150"/>
          <p:cNvSpPr/>
          <p:nvPr/>
        </p:nvSpPr>
        <p:spPr>
          <a:xfrm>
            <a:off x="3940350" y="2460150"/>
            <a:ext cx="979799"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main.o</a:t>
            </a:r>
          </a:p>
        </p:txBody>
      </p:sp>
      <p:sp>
        <p:nvSpPr>
          <p:cNvPr id="151" name="Shape 151"/>
          <p:cNvSpPr/>
          <p:nvPr/>
        </p:nvSpPr>
        <p:spPr>
          <a:xfrm>
            <a:off x="5307725" y="2460150"/>
            <a:ext cx="1131600"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htmlform.o</a:t>
            </a:r>
          </a:p>
        </p:txBody>
      </p:sp>
      <p:sp>
        <p:nvSpPr>
          <p:cNvPr id="152" name="Shape 152"/>
          <p:cNvSpPr/>
          <p:nvPr/>
        </p:nvSpPr>
        <p:spPr>
          <a:xfrm>
            <a:off x="3957450" y="3006950"/>
            <a:ext cx="4316099" cy="660600"/>
          </a:xfrm>
          <a:prstGeom prst="downArrow">
            <a:avLst>
              <a:gd fmla="val 50000" name="adj1"/>
              <a:gd fmla="val 50000" name="adj2"/>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Link</a:t>
            </a:r>
          </a:p>
        </p:txBody>
      </p:sp>
      <p:sp>
        <p:nvSpPr>
          <p:cNvPr id="153" name="Shape 153"/>
          <p:cNvSpPr/>
          <p:nvPr/>
        </p:nvSpPr>
        <p:spPr>
          <a:xfrm>
            <a:off x="5508525" y="3905650"/>
            <a:ext cx="1131600"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runme.exe</a:t>
            </a:r>
          </a:p>
        </p:txBody>
      </p:sp>
      <p:cxnSp>
        <p:nvCxnSpPr>
          <p:cNvPr id="154" name="Shape 154"/>
          <p:cNvCxnSpPr>
            <a:stCxn id="147" idx="2"/>
            <a:endCxn id="146" idx="0"/>
          </p:cNvCxnSpPr>
          <p:nvPr/>
        </p:nvCxnSpPr>
        <p:spPr>
          <a:xfrm flipH="1">
            <a:off x="5873625" y="925024"/>
            <a:ext cx="459900" cy="418800"/>
          </a:xfrm>
          <a:prstGeom prst="straightConnector1">
            <a:avLst/>
          </a:prstGeom>
          <a:noFill/>
          <a:ln cap="flat" cmpd="sng" w="9525">
            <a:solidFill>
              <a:schemeClr val="dk2"/>
            </a:solidFill>
            <a:prstDash val="solid"/>
            <a:round/>
            <a:headEnd len="lg" w="lg" type="none"/>
            <a:tailEnd len="lg" w="lg" type="triangle"/>
          </a:ln>
        </p:spPr>
      </p:cxnSp>
      <p:cxnSp>
        <p:nvCxnSpPr>
          <p:cNvPr id="155" name="Shape 155"/>
          <p:cNvCxnSpPr>
            <a:stCxn id="147" idx="2"/>
            <a:endCxn id="145" idx="0"/>
          </p:cNvCxnSpPr>
          <p:nvPr/>
        </p:nvCxnSpPr>
        <p:spPr>
          <a:xfrm flipH="1">
            <a:off x="4430325" y="925024"/>
            <a:ext cx="1903200" cy="418800"/>
          </a:xfrm>
          <a:prstGeom prst="straightConnector1">
            <a:avLst/>
          </a:prstGeom>
          <a:noFill/>
          <a:ln cap="flat" cmpd="sng" w="9525">
            <a:solidFill>
              <a:schemeClr val="dk2"/>
            </a:solidFill>
            <a:prstDash val="solid"/>
            <a:round/>
            <a:headEnd len="lg" w="lg" type="none"/>
            <a:tailEnd len="lg" w="lg" type="triangle"/>
          </a:ln>
        </p:spPr>
      </p:cxnSp>
      <p:sp>
        <p:nvSpPr>
          <p:cNvPr id="156" name="Shape 156"/>
          <p:cNvSpPr/>
          <p:nvPr/>
        </p:nvSpPr>
        <p:spPr>
          <a:xfrm>
            <a:off x="2002425" y="2431625"/>
            <a:ext cx="1480464" cy="877176"/>
          </a:xfrm>
          <a:prstGeom prst="flowChartMulti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Pre-Installed Libraries </a:t>
            </a:r>
          </a:p>
        </p:txBody>
      </p:sp>
      <p:cxnSp>
        <p:nvCxnSpPr>
          <p:cNvPr id="157" name="Shape 157"/>
          <p:cNvCxnSpPr>
            <a:stCxn id="156" idx="3"/>
            <a:endCxn id="152" idx="0"/>
          </p:cNvCxnSpPr>
          <p:nvPr/>
        </p:nvCxnSpPr>
        <p:spPr>
          <a:xfrm>
            <a:off x="3482889" y="2870213"/>
            <a:ext cx="2632500" cy="136800"/>
          </a:xfrm>
          <a:prstGeom prst="straightConnector1">
            <a:avLst/>
          </a:prstGeom>
          <a:noFill/>
          <a:ln cap="flat" cmpd="sng" w="9525">
            <a:solidFill>
              <a:schemeClr val="dk2"/>
            </a:solidFill>
            <a:prstDash val="solid"/>
            <a:round/>
            <a:headEnd len="lg" w="lg" type="none"/>
            <a:tailEnd len="lg" w="lg" type="triangle"/>
          </a:ln>
        </p:spPr>
      </p:cxnSp>
      <p:sp>
        <p:nvSpPr>
          <p:cNvPr id="158" name="Shape 158"/>
          <p:cNvSpPr/>
          <p:nvPr/>
        </p:nvSpPr>
        <p:spPr>
          <a:xfrm>
            <a:off x="7191600" y="537725"/>
            <a:ext cx="1283100"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querystring.h</a:t>
            </a:r>
          </a:p>
        </p:txBody>
      </p:sp>
      <p:sp>
        <p:nvSpPr>
          <p:cNvPr id="159" name="Shape 159"/>
          <p:cNvSpPr/>
          <p:nvPr/>
        </p:nvSpPr>
        <p:spPr>
          <a:xfrm>
            <a:off x="6872675" y="1343700"/>
            <a:ext cx="1554899"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querystring.cpp</a:t>
            </a:r>
          </a:p>
        </p:txBody>
      </p:sp>
      <p:sp>
        <p:nvSpPr>
          <p:cNvPr id="160" name="Shape 160"/>
          <p:cNvSpPr/>
          <p:nvPr/>
        </p:nvSpPr>
        <p:spPr>
          <a:xfrm>
            <a:off x="6872675" y="2460150"/>
            <a:ext cx="1554899" cy="387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querystring.o</a:t>
            </a:r>
          </a:p>
        </p:txBody>
      </p:sp>
      <p:sp>
        <p:nvSpPr>
          <p:cNvPr id="161" name="Shape 161"/>
          <p:cNvSpPr/>
          <p:nvPr/>
        </p:nvSpPr>
        <p:spPr>
          <a:xfrm>
            <a:off x="7052075" y="1867725"/>
            <a:ext cx="1196099" cy="455699"/>
          </a:xfrm>
          <a:prstGeom prst="downArrow">
            <a:avLst>
              <a:gd fmla="val 50000" name="adj1"/>
              <a:gd fmla="val 50000" name="adj2"/>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compile</a:t>
            </a:r>
          </a:p>
        </p:txBody>
      </p:sp>
      <p:cxnSp>
        <p:nvCxnSpPr>
          <p:cNvPr id="162" name="Shape 162"/>
          <p:cNvCxnSpPr>
            <a:stCxn id="158" idx="2"/>
            <a:endCxn id="146" idx="0"/>
          </p:cNvCxnSpPr>
          <p:nvPr/>
        </p:nvCxnSpPr>
        <p:spPr>
          <a:xfrm flipH="1">
            <a:off x="5873550" y="925024"/>
            <a:ext cx="1959600" cy="418800"/>
          </a:xfrm>
          <a:prstGeom prst="straightConnector1">
            <a:avLst/>
          </a:prstGeom>
          <a:noFill/>
          <a:ln cap="flat" cmpd="sng" w="9525">
            <a:solidFill>
              <a:schemeClr val="dk2"/>
            </a:solidFill>
            <a:prstDash val="solid"/>
            <a:round/>
            <a:headEnd len="lg" w="lg" type="none"/>
            <a:tailEnd len="lg" w="lg" type="triangle"/>
          </a:ln>
        </p:spPr>
      </p:cxnSp>
      <p:cxnSp>
        <p:nvCxnSpPr>
          <p:cNvPr id="163" name="Shape 163"/>
          <p:cNvCxnSpPr>
            <a:stCxn id="158" idx="2"/>
            <a:endCxn id="159" idx="0"/>
          </p:cNvCxnSpPr>
          <p:nvPr/>
        </p:nvCxnSpPr>
        <p:spPr>
          <a:xfrm flipH="1">
            <a:off x="7650150" y="925024"/>
            <a:ext cx="183000" cy="418800"/>
          </a:xfrm>
          <a:prstGeom prst="straightConnector1">
            <a:avLst/>
          </a:prstGeom>
          <a:noFill/>
          <a:ln cap="flat" cmpd="sng" w="9525">
            <a:solidFill>
              <a:schemeClr val="dk2"/>
            </a:solidFill>
            <a:prstDash val="solid"/>
            <a:round/>
            <a:headEnd len="lg" w="lg" type="none"/>
            <a:tailEnd len="lg" w="lg" type="triangle"/>
          </a:ln>
        </p:spPr>
      </p:cxnSp>
      <p:sp>
        <p:nvSpPr>
          <p:cNvPr id="164" name="Shape 164"/>
          <p:cNvSpPr/>
          <p:nvPr/>
        </p:nvSpPr>
        <p:spPr>
          <a:xfrm>
            <a:off x="5085825" y="4435375"/>
            <a:ext cx="2035499" cy="500699"/>
          </a:xfrm>
          <a:prstGeom prst="downArrow">
            <a:avLst>
              <a:gd fmla="val 50000" name="adj1"/>
              <a:gd fmla="val 50000" name="adj2"/>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Execute</a:t>
            </a:r>
          </a:p>
        </p:txBody>
      </p:sp>
      <p:sp>
        <p:nvSpPr>
          <p:cNvPr id="165" name="Shape 165"/>
          <p:cNvSpPr/>
          <p:nvPr/>
        </p:nvSpPr>
        <p:spPr>
          <a:xfrm>
            <a:off x="2830633" y="451909"/>
            <a:ext cx="744775" cy="1272950"/>
          </a:xfrm>
          <a:custGeom>
            <a:pathLst>
              <a:path extrusionOk="0" h="50918" w="29791">
                <a:moveTo>
                  <a:pt x="26743" y="191"/>
                </a:moveTo>
                <a:cubicBezTo>
                  <a:pt x="18555" y="-165"/>
                  <a:pt x="1950" y="-719"/>
                  <a:pt x="3230" y="7375"/>
                </a:cubicBezTo>
                <a:cubicBezTo>
                  <a:pt x="4242" y="13776"/>
                  <a:pt x="17856" y="11952"/>
                  <a:pt x="19341" y="18261"/>
                </a:cubicBezTo>
                <a:cubicBezTo>
                  <a:pt x="20452" y="22983"/>
                  <a:pt x="10649" y="23048"/>
                  <a:pt x="5843" y="23704"/>
                </a:cubicBezTo>
                <a:cubicBezTo>
                  <a:pt x="4188" y="23929"/>
                  <a:pt x="-834" y="23704"/>
                  <a:pt x="835" y="23704"/>
                </a:cubicBezTo>
                <a:cubicBezTo>
                  <a:pt x="7169" y="23704"/>
                  <a:pt x="13869" y="22941"/>
                  <a:pt x="19777" y="25228"/>
                </a:cubicBezTo>
                <a:cubicBezTo>
                  <a:pt x="21714" y="25978"/>
                  <a:pt x="22366" y="29689"/>
                  <a:pt x="21083" y="31324"/>
                </a:cubicBezTo>
                <a:cubicBezTo>
                  <a:pt x="17719" y="35604"/>
                  <a:pt x="8837" y="37975"/>
                  <a:pt x="9979" y="43298"/>
                </a:cubicBezTo>
                <a:cubicBezTo>
                  <a:pt x="11463" y="50216"/>
                  <a:pt x="22715" y="50918"/>
                  <a:pt x="29791" y="50918"/>
                </a:cubicBezTo>
              </a:path>
            </a:pathLst>
          </a:custGeom>
          <a:noFill/>
          <a:ln cap="flat" cmpd="sng" w="9525">
            <a:solidFill>
              <a:schemeClr val="dk2"/>
            </a:solidFill>
            <a:prstDash val="solid"/>
            <a:round/>
            <a:headEnd len="lg" w="lg" type="none"/>
            <a:tailEnd len="lg" w="lg" type="none"/>
          </a:ln>
        </p:spPr>
      </p:sp>
      <p:sp>
        <p:nvSpPr>
          <p:cNvPr id="166" name="Shape 166"/>
          <p:cNvSpPr txBox="1"/>
          <p:nvPr/>
        </p:nvSpPr>
        <p:spPr>
          <a:xfrm>
            <a:off x="984600" y="683100"/>
            <a:ext cx="1872300" cy="660600"/>
          </a:xfrm>
          <a:prstGeom prst="rect">
            <a:avLst/>
          </a:prstGeom>
          <a:noFill/>
          <a:ln>
            <a:noFill/>
          </a:ln>
        </p:spPr>
        <p:txBody>
          <a:bodyPr anchorCtr="0" anchor="ctr" bIns="91425" lIns="91425" rIns="91425" tIns="91425">
            <a:noAutofit/>
          </a:bodyPr>
          <a:lstStyle/>
          <a:p>
            <a:pPr lvl="0" rtl="0" algn="ctr">
              <a:spcBef>
                <a:spcPts val="0"/>
              </a:spcBef>
              <a:buNone/>
            </a:pPr>
            <a:r>
              <a:rPr lang="en"/>
              <a:t>Files that you write using the editor</a:t>
            </a:r>
          </a:p>
        </p:txBody>
      </p:sp>
      <p:sp>
        <p:nvSpPr>
          <p:cNvPr id="167" name="Shape 167"/>
          <p:cNvSpPr/>
          <p:nvPr/>
        </p:nvSpPr>
        <p:spPr>
          <a:xfrm>
            <a:off x="1424150" y="1895586"/>
            <a:ext cx="744775" cy="3013327"/>
          </a:xfrm>
          <a:custGeom>
            <a:pathLst>
              <a:path extrusionOk="0" h="50918" w="29791">
                <a:moveTo>
                  <a:pt x="26743" y="191"/>
                </a:moveTo>
                <a:cubicBezTo>
                  <a:pt x="18555" y="-165"/>
                  <a:pt x="1950" y="-719"/>
                  <a:pt x="3230" y="7375"/>
                </a:cubicBezTo>
                <a:cubicBezTo>
                  <a:pt x="4242" y="13776"/>
                  <a:pt x="17856" y="11952"/>
                  <a:pt x="19341" y="18261"/>
                </a:cubicBezTo>
                <a:cubicBezTo>
                  <a:pt x="20452" y="22983"/>
                  <a:pt x="10649" y="23048"/>
                  <a:pt x="5843" y="23704"/>
                </a:cubicBezTo>
                <a:cubicBezTo>
                  <a:pt x="4188" y="23929"/>
                  <a:pt x="-834" y="23704"/>
                  <a:pt x="835" y="23704"/>
                </a:cubicBezTo>
                <a:cubicBezTo>
                  <a:pt x="7169" y="23704"/>
                  <a:pt x="13869" y="22941"/>
                  <a:pt x="19777" y="25228"/>
                </a:cubicBezTo>
                <a:cubicBezTo>
                  <a:pt x="21714" y="25978"/>
                  <a:pt x="22366" y="29689"/>
                  <a:pt x="21083" y="31324"/>
                </a:cubicBezTo>
                <a:cubicBezTo>
                  <a:pt x="17719" y="35604"/>
                  <a:pt x="8837" y="37975"/>
                  <a:pt x="9979" y="43298"/>
                </a:cubicBezTo>
                <a:cubicBezTo>
                  <a:pt x="11463" y="50216"/>
                  <a:pt x="22715" y="50918"/>
                  <a:pt x="29791" y="50918"/>
                </a:cubicBezTo>
              </a:path>
            </a:pathLst>
          </a:custGeom>
          <a:noFill/>
          <a:ln cap="flat" cmpd="sng" w="9525">
            <a:solidFill>
              <a:schemeClr val="dk2"/>
            </a:solidFill>
            <a:prstDash val="solid"/>
            <a:round/>
            <a:headEnd len="lg" w="lg" type="none"/>
            <a:tailEnd len="lg" w="lg" type="none"/>
          </a:ln>
        </p:spPr>
      </p:sp>
      <p:sp>
        <p:nvSpPr>
          <p:cNvPr id="168" name="Shape 168"/>
          <p:cNvSpPr txBox="1"/>
          <p:nvPr/>
        </p:nvSpPr>
        <p:spPr>
          <a:xfrm>
            <a:off x="379150" y="2600900"/>
            <a:ext cx="1072200" cy="1472700"/>
          </a:xfrm>
          <a:prstGeom prst="rect">
            <a:avLst/>
          </a:prstGeom>
          <a:noFill/>
          <a:ln>
            <a:noFill/>
          </a:ln>
        </p:spPr>
        <p:txBody>
          <a:bodyPr anchorCtr="0" anchor="ctr" bIns="91425" lIns="91425" rIns="91425" tIns="91425">
            <a:noAutofit/>
          </a:bodyPr>
          <a:lstStyle/>
          <a:p>
            <a:pPr lvl="0" rtl="0" algn="l">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p:nvPr/>
        </p:nvSpPr>
        <p:spPr>
          <a:xfrm>
            <a:off x="1664550" y="1157425"/>
            <a:ext cx="4265700" cy="3187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Courier New"/>
              <a:ea typeface="Courier New"/>
              <a:cs typeface="Courier New"/>
              <a:sym typeface="Courier New"/>
            </a:endParaRPr>
          </a:p>
        </p:txBody>
      </p:sp>
      <p:sp>
        <p:nvSpPr>
          <p:cNvPr id="174" name="Shape 174"/>
          <p:cNvSpPr txBox="1"/>
          <p:nvPr/>
        </p:nvSpPr>
        <p:spPr>
          <a:xfrm>
            <a:off x="4999050" y="590125"/>
            <a:ext cx="931200" cy="567300"/>
          </a:xfrm>
          <a:prstGeom prst="rect">
            <a:avLst/>
          </a:prstGeom>
          <a:noFill/>
          <a:ln>
            <a:noFill/>
          </a:ln>
        </p:spPr>
        <p:txBody>
          <a:bodyPr anchorCtr="0" anchor="t" bIns="91425" lIns="91425" rIns="91425" tIns="91425">
            <a:noAutofit/>
          </a:bodyPr>
          <a:lstStyle/>
          <a:p>
            <a:pPr lvl="0" rtl="0">
              <a:spcBef>
                <a:spcPts val="0"/>
              </a:spcBef>
              <a:buNone/>
            </a:pPr>
            <a:r>
              <a:rPr lang="en"/>
              <a:t>A class</a:t>
            </a:r>
          </a:p>
        </p:txBody>
      </p:sp>
      <p:sp>
        <p:nvSpPr>
          <p:cNvPr id="175" name="Shape 175"/>
          <p:cNvSpPr txBox="1"/>
          <p:nvPr/>
        </p:nvSpPr>
        <p:spPr>
          <a:xfrm>
            <a:off x="3066250" y="2312950"/>
            <a:ext cx="1266900" cy="628500"/>
          </a:xfrm>
          <a:prstGeom prst="rect">
            <a:avLst/>
          </a:prstGeom>
          <a:noFill/>
          <a:ln>
            <a:noFill/>
          </a:ln>
        </p:spPr>
        <p:txBody>
          <a:bodyPr anchorCtr="0" anchor="t" bIns="91425" lIns="91425" rIns="91425" tIns="91425">
            <a:noAutofit/>
          </a:bodyPr>
          <a:lstStyle/>
          <a:p>
            <a:pPr lvl="0" rtl="0">
              <a:spcBef>
                <a:spcPts val="0"/>
              </a:spcBef>
              <a:buNone/>
            </a:pPr>
            <a:r>
              <a:rPr lang="en"/>
              <a:t>method (functions) </a:t>
            </a:r>
          </a:p>
          <a:p>
            <a:pPr lvl="0" rtl="0">
              <a:spcBef>
                <a:spcPts val="0"/>
              </a:spcBef>
              <a:buNone/>
            </a:pPr>
            <a:r>
              <a:t/>
            </a:r>
            <a:endParaRPr/>
          </a:p>
        </p:txBody>
      </p:sp>
      <p:sp>
        <p:nvSpPr>
          <p:cNvPr id="176" name="Shape 176"/>
          <p:cNvSpPr txBox="1"/>
          <p:nvPr/>
        </p:nvSpPr>
        <p:spPr>
          <a:xfrm>
            <a:off x="4114000" y="1865275"/>
            <a:ext cx="1266900" cy="628500"/>
          </a:xfrm>
          <a:prstGeom prst="rect">
            <a:avLst/>
          </a:prstGeom>
          <a:noFill/>
          <a:ln>
            <a:noFill/>
          </a:ln>
        </p:spPr>
        <p:txBody>
          <a:bodyPr anchorCtr="0" anchor="t" bIns="91425" lIns="91425" rIns="91425" tIns="91425">
            <a:noAutofit/>
          </a:bodyPr>
          <a:lstStyle/>
          <a:p>
            <a:pPr lvl="0" rtl="0">
              <a:spcBef>
                <a:spcPts val="0"/>
              </a:spcBef>
              <a:buNone/>
            </a:pPr>
            <a:r>
              <a:rPr lang="en"/>
              <a:t>properties (variables)</a:t>
            </a:r>
          </a:p>
          <a:p>
            <a:pPr lvl="0" rtl="0">
              <a:spcBef>
                <a:spcPts val="0"/>
              </a:spcBef>
              <a:buNone/>
            </a:pPr>
            <a:r>
              <a:t/>
            </a:r>
            <a:endParaRPr/>
          </a:p>
        </p:txBody>
      </p:sp>
      <p:sp>
        <p:nvSpPr>
          <p:cNvPr id="177" name="Shape 177"/>
          <p:cNvSpPr/>
          <p:nvPr/>
        </p:nvSpPr>
        <p:spPr>
          <a:xfrm>
            <a:off x="3999865" y="1619292"/>
            <a:ext cx="1684800" cy="1562699"/>
          </a:xfrm>
          <a:custGeom>
            <a:pathLst>
              <a:path extrusionOk="0" h="62508" w="67392">
                <a:moveTo>
                  <a:pt x="10661" y="4540"/>
                </a:moveTo>
                <a:cubicBezTo>
                  <a:pt x="-1785" y="4540"/>
                  <a:pt x="-2900" y="32157"/>
                  <a:pt x="5327" y="41497"/>
                </a:cubicBezTo>
                <a:cubicBezTo>
                  <a:pt x="18197" y="56106"/>
                  <a:pt x="48199" y="70752"/>
                  <a:pt x="61715" y="56737"/>
                </a:cubicBezTo>
                <a:cubicBezTo>
                  <a:pt x="72454" y="45599"/>
                  <a:pt x="66806" y="19260"/>
                  <a:pt x="53714" y="11017"/>
                </a:cubicBezTo>
                <a:cubicBezTo>
                  <a:pt x="40772" y="2868"/>
                  <a:pt x="23176" y="-3216"/>
                  <a:pt x="8756" y="1873"/>
                </a:cubicBezTo>
                <a:cubicBezTo>
                  <a:pt x="6723" y="2590"/>
                  <a:pt x="4184" y="4289"/>
                  <a:pt x="4184" y="6445"/>
                </a:cubicBezTo>
              </a:path>
            </a:pathLst>
          </a:custGeom>
          <a:noFill/>
          <a:ln cap="flat" cmpd="sng" w="19050">
            <a:solidFill>
              <a:schemeClr val="dk2"/>
            </a:solidFill>
            <a:prstDash val="solid"/>
            <a:round/>
            <a:headEnd len="lg" w="lg" type="none"/>
            <a:tailEnd len="lg" w="lg" type="none"/>
          </a:ln>
        </p:spPr>
      </p:sp>
      <p:sp>
        <p:nvSpPr>
          <p:cNvPr id="178" name="Shape 178"/>
          <p:cNvSpPr/>
          <p:nvPr/>
        </p:nvSpPr>
        <p:spPr>
          <a:xfrm>
            <a:off x="2235159" y="2071642"/>
            <a:ext cx="1940375" cy="1924599"/>
          </a:xfrm>
          <a:custGeom>
            <a:pathLst>
              <a:path extrusionOk="0" h="76984" w="77615">
                <a:moveTo>
                  <a:pt x="37816" y="3591"/>
                </a:moveTo>
                <a:cubicBezTo>
                  <a:pt x="30698" y="1218"/>
                  <a:pt x="21835" y="-1301"/>
                  <a:pt x="15337" y="2448"/>
                </a:cubicBezTo>
                <a:cubicBezTo>
                  <a:pt x="3438" y="9312"/>
                  <a:pt x="-3178" y="28438"/>
                  <a:pt x="1621" y="41310"/>
                </a:cubicBezTo>
                <a:cubicBezTo>
                  <a:pt x="7275" y="56474"/>
                  <a:pt x="24404" y="66178"/>
                  <a:pt x="39721" y="71409"/>
                </a:cubicBezTo>
                <a:cubicBezTo>
                  <a:pt x="49013" y="74582"/>
                  <a:pt x="61637" y="80506"/>
                  <a:pt x="69058" y="74076"/>
                </a:cubicBezTo>
                <a:cubicBezTo>
                  <a:pt x="76928" y="67255"/>
                  <a:pt x="77440" y="54391"/>
                  <a:pt x="77440" y="43977"/>
                </a:cubicBezTo>
                <a:cubicBezTo>
                  <a:pt x="77440" y="37721"/>
                  <a:pt x="78141" y="30994"/>
                  <a:pt x="75535" y="25308"/>
                </a:cubicBezTo>
                <a:cubicBezTo>
                  <a:pt x="70188" y="13642"/>
                  <a:pt x="57747" y="4925"/>
                  <a:pt x="45436" y="1305"/>
                </a:cubicBezTo>
                <a:cubicBezTo>
                  <a:pt x="37512" y="-1025"/>
                  <a:pt x="28929" y="543"/>
                  <a:pt x="20671" y="543"/>
                </a:cubicBezTo>
              </a:path>
            </a:pathLst>
          </a:custGeom>
          <a:noFill/>
          <a:ln cap="flat" cmpd="sng" w="19050">
            <a:solidFill>
              <a:schemeClr val="dk2"/>
            </a:solidFill>
            <a:prstDash val="solid"/>
            <a:round/>
            <a:headEnd len="lg" w="lg" type="none"/>
            <a:tailEnd len="lg" w="lg" type="none"/>
          </a:ln>
        </p:spPr>
      </p:sp>
      <p:sp>
        <p:nvSpPr>
          <p:cNvPr id="179" name="Shape 179"/>
          <p:cNvSpPr txBox="1"/>
          <p:nvPr/>
        </p:nvSpPr>
        <p:spPr>
          <a:xfrm>
            <a:off x="770725" y="923175"/>
            <a:ext cx="1152600" cy="4383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public:</a:t>
            </a:r>
          </a:p>
        </p:txBody>
      </p:sp>
      <p:sp>
        <p:nvSpPr>
          <p:cNvPr id="180" name="Shape 180"/>
          <p:cNvSpPr txBox="1"/>
          <p:nvPr/>
        </p:nvSpPr>
        <p:spPr>
          <a:xfrm>
            <a:off x="6295225" y="3456825"/>
            <a:ext cx="1152600" cy="4383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private:</a:t>
            </a:r>
          </a:p>
        </p:txBody>
      </p:sp>
      <p:cxnSp>
        <p:nvCxnSpPr>
          <p:cNvPr id="181" name="Shape 181"/>
          <p:cNvCxnSpPr>
            <a:stCxn id="179" idx="2"/>
          </p:cNvCxnSpPr>
          <p:nvPr/>
        </p:nvCxnSpPr>
        <p:spPr>
          <a:xfrm>
            <a:off x="1347025" y="1361475"/>
            <a:ext cx="1509600" cy="109530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a:stCxn id="180" idx="1"/>
          </p:cNvCxnSpPr>
          <p:nvPr/>
        </p:nvCxnSpPr>
        <p:spPr>
          <a:xfrm rot="10800000">
            <a:off x="5152225" y="2561475"/>
            <a:ext cx="1143000" cy="111450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p:nvPr/>
        </p:nvSpPr>
        <p:spPr>
          <a:xfrm>
            <a:off x="1189825" y="265950"/>
            <a:ext cx="2562300" cy="809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other objects</a:t>
            </a:r>
          </a:p>
        </p:txBody>
      </p:sp>
      <p:cxnSp>
        <p:nvCxnSpPr>
          <p:cNvPr id="184" name="Shape 184"/>
          <p:cNvCxnSpPr/>
          <p:nvPr/>
        </p:nvCxnSpPr>
        <p:spPr>
          <a:xfrm>
            <a:off x="2389975" y="856500"/>
            <a:ext cx="561900" cy="1542900"/>
          </a:xfrm>
          <a:prstGeom prst="straightConnector1">
            <a:avLst/>
          </a:prstGeom>
          <a:noFill/>
          <a:ln cap="flat" cmpd="sng" w="19050">
            <a:solidFill>
              <a:schemeClr val="dk2"/>
            </a:solidFill>
            <a:prstDash val="solid"/>
            <a:round/>
            <a:headEnd len="lg" w="lg" type="none"/>
            <a:tailEnd len="lg" w="lg" type="triangle"/>
          </a:ln>
        </p:spPr>
      </p:cxnSp>
      <p:cxnSp>
        <p:nvCxnSpPr>
          <p:cNvPr id="185" name="Shape 185"/>
          <p:cNvCxnSpPr>
            <a:endCxn id="176" idx="0"/>
          </p:cNvCxnSpPr>
          <p:nvPr/>
        </p:nvCxnSpPr>
        <p:spPr>
          <a:xfrm>
            <a:off x="2847250" y="551575"/>
            <a:ext cx="1900200" cy="1313700"/>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#include</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#include &lt;header&gt;  /// from the ‘system’ directories</a:t>
            </a:r>
          </a:p>
          <a:p>
            <a:pPr lvl="0" rtl="0">
              <a:spcBef>
                <a:spcPts val="0"/>
              </a:spcBef>
              <a:buNone/>
            </a:pPr>
            <a:r>
              <a:rPr lang="en"/>
              <a:t>#include ”header.h” /// from the current directory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Style things</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Classes begin with a capital letter (nowadays)</a:t>
            </a:r>
          </a:p>
          <a:p>
            <a:pPr indent="-228600" lvl="0" marL="457200" rtl="0">
              <a:spcBef>
                <a:spcPts val="0"/>
              </a:spcBef>
            </a:pPr>
            <a:r>
              <a:rPr lang="en"/>
              <a:t>files names work best without spaces and all lower case</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properties of objects</a:t>
            </a:r>
          </a:p>
        </p:txBody>
      </p:sp>
      <p:sp>
        <p:nvSpPr>
          <p:cNvPr id="203" name="Shape 203"/>
          <p:cNvSpPr/>
          <p:nvPr/>
        </p:nvSpPr>
        <p:spPr>
          <a:xfrm>
            <a:off x="1003400" y="1853100"/>
            <a:ext cx="2522016" cy="2160432"/>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m_Name: Ken Urban </a:t>
            </a:r>
          </a:p>
        </p:txBody>
      </p:sp>
      <p:sp>
        <p:nvSpPr>
          <p:cNvPr id="204" name="Shape 204"/>
          <p:cNvSpPr/>
          <p:nvPr/>
        </p:nvSpPr>
        <p:spPr>
          <a:xfrm>
            <a:off x="4988550" y="1327550"/>
            <a:ext cx="2522016" cy="2160432"/>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m_Name: Dave Bock </a:t>
            </a:r>
          </a:p>
        </p:txBody>
      </p:sp>
      <p:sp>
        <p:nvSpPr>
          <p:cNvPr id="205" name="Shape 205"/>
          <p:cNvSpPr txBox="1"/>
          <p:nvPr/>
        </p:nvSpPr>
        <p:spPr>
          <a:xfrm>
            <a:off x="1572875" y="1654225"/>
            <a:ext cx="1338000" cy="388800"/>
          </a:xfrm>
          <a:prstGeom prst="rect">
            <a:avLst/>
          </a:prstGeom>
          <a:noFill/>
          <a:ln>
            <a:noFill/>
          </a:ln>
        </p:spPr>
        <p:txBody>
          <a:bodyPr anchorCtr="0" anchor="t" bIns="91425" lIns="91425" rIns="91425" tIns="91425">
            <a:noAutofit/>
          </a:bodyPr>
          <a:lstStyle/>
          <a:p>
            <a:pPr lvl="0" rtl="0">
              <a:spcBef>
                <a:spcPts val="0"/>
              </a:spcBef>
              <a:buNone/>
            </a:pPr>
            <a:r>
              <a:rPr lang="en"/>
              <a:t>csc125</a:t>
            </a:r>
          </a:p>
        </p:txBody>
      </p:sp>
      <p:sp>
        <p:nvSpPr>
          <p:cNvPr id="206" name="Shape 206"/>
          <p:cNvSpPr txBox="1"/>
          <p:nvPr/>
        </p:nvSpPr>
        <p:spPr>
          <a:xfrm>
            <a:off x="5595475" y="1202250"/>
            <a:ext cx="1129800" cy="316500"/>
          </a:xfrm>
          <a:prstGeom prst="rect">
            <a:avLst/>
          </a:prstGeom>
          <a:noFill/>
          <a:ln>
            <a:noFill/>
          </a:ln>
        </p:spPr>
        <p:txBody>
          <a:bodyPr anchorCtr="0" anchor="t" bIns="91425" lIns="91425" rIns="91425" tIns="91425">
            <a:noAutofit/>
          </a:bodyPr>
          <a:lstStyle/>
          <a:p>
            <a:pPr lvl="0" rtl="0">
              <a:spcBef>
                <a:spcPts val="0"/>
              </a:spcBef>
              <a:buNone/>
            </a:pPr>
            <a:r>
              <a:rPr lang="en"/>
              <a:t>csc140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Software Engineering</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050" u="sng">
                <a:solidFill>
                  <a:schemeClr val="hlink"/>
                </a:solidFill>
                <a:highlight>
                  <a:srgbClr val="FFFFFF"/>
                </a:highlight>
                <a:hlinkClick r:id="rId3"/>
              </a:rPr>
              <a:t>Software engineering</a:t>
            </a:r>
            <a:r>
              <a:rPr lang="en" sz="1050" u="sng">
                <a:solidFill>
                  <a:schemeClr val="hlink"/>
                </a:solidFill>
                <a:highlight>
                  <a:srgbClr val="FFFFFF"/>
                </a:highlight>
                <a:hlinkClick r:id="rId4"/>
              </a:rPr>
              <a:t> is the study and an application of engineering to the design, development and maintenance of software</a:t>
            </a:r>
            <a:r>
              <a:rPr lang="en" u="sng">
                <a:solidFill>
                  <a:schemeClr val="hlink"/>
                </a:solidFill>
                <a:hlinkClick r:id="rId5"/>
              </a:rPr>
              <a:t>.</a:t>
            </a:r>
          </a:p>
          <a:p>
            <a:pPr lvl="0" rtl="0">
              <a:lnSpc>
                <a:spcPct val="152727"/>
              </a:lnSpc>
              <a:spcBef>
                <a:spcPts val="0"/>
              </a:spcBef>
              <a:spcAft>
                <a:spcPts val="600"/>
              </a:spcAft>
              <a:buNone/>
            </a:pPr>
            <a:r>
              <a:t/>
            </a:r>
            <a:endParaRPr sz="1050">
              <a:solidFill>
                <a:srgbClr val="252525"/>
              </a:solidFill>
              <a:highlight>
                <a:srgbClr val="FFFFFF"/>
              </a:highlight>
            </a:endParaRPr>
          </a:p>
          <a:p>
            <a:pPr lvl="0" rtl="0">
              <a:lnSpc>
                <a:spcPct val="152727"/>
              </a:lnSpc>
              <a:spcBef>
                <a:spcPts val="0"/>
              </a:spcBef>
              <a:spcAft>
                <a:spcPts val="600"/>
              </a:spcAft>
              <a:buClr>
                <a:schemeClr val="dk1"/>
              </a:buClr>
              <a:buSzPct val="100000"/>
              <a:buFont typeface="Arial"/>
              <a:buNone/>
            </a:pPr>
            <a:r>
              <a:rPr lang="en" sz="1050">
                <a:solidFill>
                  <a:srgbClr val="252525"/>
                </a:solidFill>
                <a:highlight>
                  <a:srgbClr val="FFFFFF"/>
                </a:highlight>
              </a:rPr>
              <a:t>A Big Ball of Mud is a haphazardly structured, sprawling, sloppy, duct-tape-and-baling-wire, </a:t>
            </a:r>
            <a:r>
              <a:rPr lang="en" sz="1050">
                <a:solidFill>
                  <a:srgbClr val="0B0080"/>
                </a:solidFill>
                <a:highlight>
                  <a:srgbClr val="FFFFFF"/>
                </a:highlight>
                <a:hlinkClick r:id="rId6"/>
              </a:rPr>
              <a:t>spaghetti-code</a:t>
            </a:r>
            <a:r>
              <a:rPr lang="en" sz="1050">
                <a:solidFill>
                  <a:srgbClr val="252525"/>
                </a:solidFill>
                <a:highlight>
                  <a:srgbClr val="FFFFFF"/>
                </a:highlight>
              </a:rPr>
              <a:t> jungle. These systems show unmistakable signs of unregulated growth, and repeated, expedient repair. Information is shared promiscuously among distant elements of the system, often to the point where nearly all the important information becomes global or duplicated. The overall structure of the system may never have been well defined. If it was, it may have eroded beyond recognition. Programmers with a shred of architectural sensibility shun these quagmires. Only those who are unconcerned about architecture, and, perhaps, are comfortable with the inertia of the day-to-day chore of patching the holes in these failing dikes, are content to work on such systems.</a:t>
            </a:r>
          </a:p>
          <a:p>
            <a:pPr lvl="0" rtl="0">
              <a:lnSpc>
                <a:spcPct val="150000"/>
              </a:lnSpc>
              <a:spcBef>
                <a:spcPts val="0"/>
              </a:spcBef>
              <a:buClr>
                <a:schemeClr val="dk1"/>
              </a:buClr>
              <a:buSzPct val="100000"/>
              <a:buFont typeface="Arial"/>
              <a:buNone/>
            </a:pPr>
            <a:r>
              <a:rPr lang="en" sz="1050">
                <a:solidFill>
                  <a:srgbClr val="252525"/>
                </a:solidFill>
                <a:highlight>
                  <a:srgbClr val="FFFFFF"/>
                </a:highlight>
              </a:rPr>
              <a:t>— Brian Foote and Joseph Yoder, </a:t>
            </a:r>
            <a:r>
              <a:rPr i="1" lang="en" sz="1050">
                <a:solidFill>
                  <a:srgbClr val="252525"/>
                </a:solidFill>
                <a:highlight>
                  <a:srgbClr val="FFFFFF"/>
                </a:highlight>
              </a:rPr>
              <a:t>Big Ball of Mud.</a:t>
            </a:r>
            <a:r>
              <a:rPr lang="en" sz="1050">
                <a:solidFill>
                  <a:srgbClr val="252525"/>
                </a:solidFill>
                <a:highlight>
                  <a:srgbClr val="FFFFFF"/>
                </a:highlight>
              </a:rPr>
              <a:t> Fourth Conference on Patterns Languages of Programs (PLoP '97/EuroPLoP '97) Monticello, Illinois, September 1997 </a:t>
            </a:r>
            <a:r>
              <a:rPr lang="en" sz="1050" u="sng">
                <a:solidFill>
                  <a:schemeClr val="hlink"/>
                </a:solidFill>
                <a:highlight>
                  <a:srgbClr val="FFFFFF"/>
                </a:highlight>
                <a:hlinkClick r:id="rId7"/>
              </a:rPr>
              <a:t>https://en.wikipedia.org/wiki/Big_ball_of_mud</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Short history.</a:t>
            </a:r>
          </a:p>
        </p:txBody>
      </p:sp>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line numbers → functional → object oriented</a:t>
            </a:r>
          </a:p>
          <a:p>
            <a:pPr lvl="0" rtl="0">
              <a:spcBef>
                <a:spcPts val="0"/>
              </a:spcBef>
              <a:buNone/>
            </a:pPr>
            <a:r>
              <a:t/>
            </a:r>
            <a:endParaRPr/>
          </a:p>
          <a:p>
            <a:pPr indent="-228600" lvl="0" marL="457200" rtl="0">
              <a:spcBef>
                <a:spcPts val="0"/>
              </a:spcBef>
            </a:pPr>
            <a:r>
              <a:rPr lang="en" u="sng">
                <a:solidFill>
                  <a:schemeClr val="hlink"/>
                </a:solidFill>
                <a:hlinkClick r:id="rId3"/>
              </a:rPr>
              <a:t>https://en.wikipedia.org/wiki/Technical_debt</a:t>
            </a:r>
          </a:p>
          <a:p>
            <a:pPr indent="-228600" lvl="0" marL="457200" rtl="0">
              <a:spcBef>
                <a:spcPts val="0"/>
              </a:spcBef>
            </a:pPr>
            <a:r>
              <a:rPr lang="en" u="sng">
                <a:solidFill>
                  <a:schemeClr val="hlink"/>
                </a:solidFill>
                <a:hlinkClick r:id="rId4"/>
              </a:rPr>
              <a:t>https://en.wikipedia.org/wiki/Spaghetti_code</a:t>
            </a:r>
          </a:p>
          <a:p>
            <a:pPr lvl="0" rt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Class</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 generic (abstract) definition of something. (list some)</a:t>
            </a:r>
          </a:p>
          <a:p>
            <a:pPr indent="-228600" lvl="0" marL="457200" rtl="0">
              <a:spcBef>
                <a:spcPts val="0"/>
              </a:spcBef>
            </a:pPr>
            <a:r>
              <a:rPr lang="en"/>
              <a:t>TV Monitor</a:t>
            </a:r>
          </a:p>
          <a:p>
            <a:pPr indent="-228600" lvl="0" marL="457200" rtl="0">
              <a:spcBef>
                <a:spcPts val="0"/>
              </a:spcBef>
            </a:pPr>
            <a:r>
              <a:rPr lang="en"/>
              <a:t>Clock</a:t>
            </a:r>
          </a:p>
          <a:p>
            <a:pPr indent="-228600" lvl="0" marL="457200" rtl="0">
              <a:spcBef>
                <a:spcPts val="0"/>
              </a:spcBef>
            </a:pPr>
            <a:r>
              <a:rPr lang="en"/>
              <a:t>Computer</a:t>
            </a:r>
          </a:p>
          <a:p>
            <a:pPr indent="-228600" lvl="0" marL="457200" rtl="0">
              <a:spcBef>
                <a:spcPts val="0"/>
              </a:spcBef>
            </a:pPr>
            <a:r>
              <a:rPr lang="en"/>
              <a:t>Human</a:t>
            </a:r>
          </a:p>
          <a:p>
            <a:pPr indent="-228600" lvl="0" marL="457200" rtl="0">
              <a:spcBef>
                <a:spcPts val="0"/>
              </a:spcBef>
            </a:pPr>
            <a:r>
              <a:rPr lang="en"/>
              <a:t>Dog</a:t>
            </a:r>
          </a:p>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Object</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 specific (concrete) </a:t>
            </a:r>
            <a:r>
              <a:rPr i="1" lang="en"/>
              <a:t>instance</a:t>
            </a:r>
            <a:r>
              <a:rPr lang="en"/>
              <a:t> of a class (List some)</a:t>
            </a:r>
          </a:p>
          <a:p>
            <a:pPr indent="-228600" lvl="0" marL="457200" rtl="0">
              <a:spcBef>
                <a:spcPts val="0"/>
              </a:spcBef>
            </a:pPr>
            <a:r>
              <a:rPr lang="en"/>
              <a:t>Ken is an object of the Human class</a:t>
            </a:r>
          </a:p>
          <a:p>
            <a:pPr indent="-228600" lvl="0" marL="457200" rtl="0">
              <a:spcBef>
                <a:spcPts val="0"/>
              </a:spcBef>
            </a:pPr>
            <a:r>
              <a:rPr lang="en"/>
              <a:t>Scooby Doo is an object of the Dog class</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Interface</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How an object/class relates to other things. (Examples)</a:t>
            </a:r>
          </a:p>
          <a:p>
            <a:pPr indent="-228600" lvl="0" marL="457200" rtl="0">
              <a:spcBef>
                <a:spcPts val="0"/>
              </a:spcBef>
            </a:pPr>
            <a:r>
              <a:rPr lang="en"/>
              <a:t>Buttons on a remote for my fingers to press</a:t>
            </a:r>
          </a:p>
          <a:p>
            <a:pPr indent="-228600" lvl="0" marL="457200" rtl="0">
              <a:spcBef>
                <a:spcPts val="0"/>
              </a:spcBef>
            </a:pPr>
            <a:r>
              <a:rPr lang="en"/>
              <a:t>IR signals from the remote to the TV</a:t>
            </a:r>
          </a:p>
          <a:p>
            <a:pPr indent="-228600" lvl="0" marL="457200" rtl="0">
              <a:spcBef>
                <a:spcPts val="0"/>
              </a:spcBef>
            </a:pPr>
            <a:r>
              <a:rPr lang="en"/>
              <a:t>battery terminals on the AA battery in the remote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Implementation	</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The internal workings of an object/class.  You can use a clock or battery without knowing how it works.  If you make clocks and batteries, you do need to know.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Modularity</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The idea of modularity is that as long the </a:t>
            </a:r>
            <a:r>
              <a:rPr b="1" lang="en"/>
              <a:t>implementation</a:t>
            </a:r>
            <a:r>
              <a:rPr lang="en"/>
              <a:t> works correctly, it can be replaced with another class with the same </a:t>
            </a:r>
            <a:r>
              <a:rPr b="1" lang="en"/>
              <a:t>interface</a:t>
            </a:r>
            <a:r>
              <a:rPr lang="en"/>
              <a:t>.  </a:t>
            </a:r>
          </a:p>
          <a:p>
            <a:pPr lvl="0" rtl="0">
              <a:spcBef>
                <a:spcPts val="0"/>
              </a:spcBef>
              <a:buClr>
                <a:schemeClr val="dk1"/>
              </a:buClr>
              <a:buSzPct val="36666"/>
              <a:buFont typeface="Arial"/>
              <a:buNone/>
            </a:pPr>
            <a:r>
              <a:rPr lang="en"/>
              <a:t>An alkaline AA battery can be replaced with a Lithium Ion AA battery because the interface is the same.</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Cohesion</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Does an object do everything it needs to, accomplishing a single, </a:t>
            </a:r>
            <a:r>
              <a:rPr i="1" lang="en" sz="2400"/>
              <a:t>cohesive</a:t>
            </a:r>
            <a:r>
              <a:rPr lang="en" sz="2400"/>
              <a:t> goal.  </a:t>
            </a:r>
          </a:p>
          <a:p>
            <a:pPr indent="-381000" lvl="0" marL="457200" rtl="0">
              <a:spcBef>
                <a:spcPts val="0"/>
              </a:spcBef>
              <a:buSzPct val="100000"/>
            </a:pPr>
            <a:r>
              <a:rPr lang="en" sz="2400"/>
              <a:t>High Cohesion: Clock</a:t>
            </a:r>
          </a:p>
          <a:p>
            <a:pPr indent="-381000" lvl="0" marL="457200" rtl="0">
              <a:spcBef>
                <a:spcPts val="0"/>
              </a:spcBef>
              <a:buSzPct val="100000"/>
            </a:pPr>
            <a:r>
              <a:rPr lang="en" sz="2400"/>
              <a:t>Lower Cohesion: Refrigerator with a built-in clock</a:t>
            </a:r>
          </a:p>
          <a:p>
            <a:pPr lvl="0" rtl="0">
              <a:spcBef>
                <a:spcPts val="0"/>
              </a:spcBef>
              <a:buNone/>
            </a:pPr>
            <a:r>
              <a:t/>
            </a:r>
            <a:endParaRPr sz="2400"/>
          </a:p>
          <a:p>
            <a:pPr lvl="0" rtl="0">
              <a:spcBef>
                <a:spcPts val="0"/>
              </a:spcBef>
              <a:buNone/>
            </a:pPr>
            <a:r>
              <a:t/>
            </a:r>
            <a:endParaRPr sz="2400"/>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