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9B20BC-2775-4610-BBBB-D4D1627D283D}">
  <a:tblStyle styleId="{1F9B20BC-2775-4610-BBBB-D4D1627D283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4630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614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22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76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22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279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94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72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82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876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36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t.parkland.edu/~kurban/csc125/webprogram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it.parkland.edu/~kurban/csc125/webProgramII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HTMLform class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object for reading from html forms to our code and a separate compilation example.</a:t>
            </a:r>
          </a:p>
        </p:txBody>
      </p:sp>
      <p:sp>
        <p:nvSpPr>
          <p:cNvPr id="56" name="Shape 56"/>
          <p:cNvSpPr/>
          <p:nvPr/>
        </p:nvSpPr>
        <p:spPr>
          <a:xfrm>
            <a:off x="1326625" y="386775"/>
            <a:ext cx="6459300" cy="1150500"/>
          </a:xfrm>
          <a:prstGeom prst="horizontalScroll">
            <a:avLst>
              <a:gd name="adj" fmla="val 125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 examples are (or will be) at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>
                <a:solidFill>
                  <a:srgbClr val="0097A7"/>
                </a:solidFill>
                <a:hlinkClick r:id="rId3"/>
              </a:rPr>
              <a:t>http://www.csit.parkland.edu/~kurban/csc125/form/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http://www.csit.parkland.edu/~kurban/csc125/webprogramII/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940350" y="1343700"/>
            <a:ext cx="979799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main.cpp</a:t>
            </a:r>
          </a:p>
        </p:txBody>
      </p:sp>
      <p:sp>
        <p:nvSpPr>
          <p:cNvPr id="137" name="Shape 137"/>
          <p:cNvSpPr/>
          <p:nvPr/>
        </p:nvSpPr>
        <p:spPr>
          <a:xfrm>
            <a:off x="5231975" y="1343700"/>
            <a:ext cx="1283100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htmlform.cpp</a:t>
            </a:r>
          </a:p>
        </p:txBody>
      </p:sp>
      <p:sp>
        <p:nvSpPr>
          <p:cNvPr id="138" name="Shape 138"/>
          <p:cNvSpPr/>
          <p:nvPr/>
        </p:nvSpPr>
        <p:spPr>
          <a:xfrm>
            <a:off x="5691975" y="537725"/>
            <a:ext cx="1283100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htmlform.h</a:t>
            </a:r>
          </a:p>
        </p:txBody>
      </p:sp>
      <p:sp>
        <p:nvSpPr>
          <p:cNvPr id="139" name="Shape 139"/>
          <p:cNvSpPr/>
          <p:nvPr/>
        </p:nvSpPr>
        <p:spPr>
          <a:xfrm>
            <a:off x="3809375" y="1844950"/>
            <a:ext cx="1196099" cy="4556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compile</a:t>
            </a:r>
          </a:p>
        </p:txBody>
      </p:sp>
      <p:sp>
        <p:nvSpPr>
          <p:cNvPr id="140" name="Shape 140"/>
          <p:cNvSpPr/>
          <p:nvPr/>
        </p:nvSpPr>
        <p:spPr>
          <a:xfrm>
            <a:off x="5307725" y="1867725"/>
            <a:ext cx="1196099" cy="4556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compile</a:t>
            </a:r>
          </a:p>
        </p:txBody>
      </p:sp>
      <p:sp>
        <p:nvSpPr>
          <p:cNvPr id="141" name="Shape 141"/>
          <p:cNvSpPr/>
          <p:nvPr/>
        </p:nvSpPr>
        <p:spPr>
          <a:xfrm>
            <a:off x="3940350" y="2460150"/>
            <a:ext cx="979799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main.o</a:t>
            </a:r>
          </a:p>
        </p:txBody>
      </p:sp>
      <p:sp>
        <p:nvSpPr>
          <p:cNvPr id="142" name="Shape 142"/>
          <p:cNvSpPr/>
          <p:nvPr/>
        </p:nvSpPr>
        <p:spPr>
          <a:xfrm>
            <a:off x="5307725" y="2460150"/>
            <a:ext cx="1131600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htmlform.o</a:t>
            </a:r>
          </a:p>
        </p:txBody>
      </p:sp>
      <p:sp>
        <p:nvSpPr>
          <p:cNvPr id="143" name="Shape 143"/>
          <p:cNvSpPr/>
          <p:nvPr/>
        </p:nvSpPr>
        <p:spPr>
          <a:xfrm>
            <a:off x="3957450" y="3006950"/>
            <a:ext cx="4316099" cy="660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Link</a:t>
            </a:r>
          </a:p>
        </p:txBody>
      </p:sp>
      <p:sp>
        <p:nvSpPr>
          <p:cNvPr id="144" name="Shape 144"/>
          <p:cNvSpPr/>
          <p:nvPr/>
        </p:nvSpPr>
        <p:spPr>
          <a:xfrm>
            <a:off x="5508525" y="3905650"/>
            <a:ext cx="1131600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runme.cgi</a:t>
            </a:r>
          </a:p>
        </p:txBody>
      </p:sp>
      <p:cxnSp>
        <p:nvCxnSpPr>
          <p:cNvPr id="145" name="Shape 145"/>
          <p:cNvCxnSpPr>
            <a:stCxn id="138" idx="2"/>
            <a:endCxn id="137" idx="0"/>
          </p:cNvCxnSpPr>
          <p:nvPr/>
        </p:nvCxnSpPr>
        <p:spPr>
          <a:xfrm flipH="1">
            <a:off x="5873625" y="925024"/>
            <a:ext cx="45990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>
            <a:stCxn id="138" idx="2"/>
            <a:endCxn id="136" idx="0"/>
          </p:cNvCxnSpPr>
          <p:nvPr/>
        </p:nvCxnSpPr>
        <p:spPr>
          <a:xfrm flipH="1">
            <a:off x="4430325" y="925024"/>
            <a:ext cx="190320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7" name="Shape 147"/>
          <p:cNvSpPr/>
          <p:nvPr/>
        </p:nvSpPr>
        <p:spPr>
          <a:xfrm>
            <a:off x="2168925" y="2431612"/>
            <a:ext cx="1161971" cy="877176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Libraries</a:t>
            </a:r>
          </a:p>
        </p:txBody>
      </p:sp>
      <p:cxnSp>
        <p:nvCxnSpPr>
          <p:cNvPr id="148" name="Shape 148"/>
          <p:cNvCxnSpPr>
            <a:stCxn id="147" idx="3"/>
            <a:endCxn id="143" idx="0"/>
          </p:cNvCxnSpPr>
          <p:nvPr/>
        </p:nvCxnSpPr>
        <p:spPr>
          <a:xfrm>
            <a:off x="3330896" y="2870200"/>
            <a:ext cx="2784600" cy="13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9" name="Shape 149"/>
          <p:cNvSpPr/>
          <p:nvPr/>
        </p:nvSpPr>
        <p:spPr>
          <a:xfrm>
            <a:off x="7191600" y="537725"/>
            <a:ext cx="1283100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namevalue.h</a:t>
            </a:r>
          </a:p>
        </p:txBody>
      </p:sp>
      <p:sp>
        <p:nvSpPr>
          <p:cNvPr id="150" name="Shape 150"/>
          <p:cNvSpPr/>
          <p:nvPr/>
        </p:nvSpPr>
        <p:spPr>
          <a:xfrm>
            <a:off x="6872675" y="1343700"/>
            <a:ext cx="1554899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namevalue.cpp</a:t>
            </a:r>
          </a:p>
        </p:txBody>
      </p:sp>
      <p:sp>
        <p:nvSpPr>
          <p:cNvPr id="151" name="Shape 151"/>
          <p:cNvSpPr/>
          <p:nvPr/>
        </p:nvSpPr>
        <p:spPr>
          <a:xfrm>
            <a:off x="6872675" y="2460150"/>
            <a:ext cx="1554899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namevalue.o</a:t>
            </a:r>
          </a:p>
        </p:txBody>
      </p:sp>
      <p:sp>
        <p:nvSpPr>
          <p:cNvPr id="152" name="Shape 152"/>
          <p:cNvSpPr/>
          <p:nvPr/>
        </p:nvSpPr>
        <p:spPr>
          <a:xfrm>
            <a:off x="7052075" y="1867725"/>
            <a:ext cx="1196099" cy="4556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compile</a:t>
            </a:r>
          </a:p>
        </p:txBody>
      </p:sp>
      <p:cxnSp>
        <p:nvCxnSpPr>
          <p:cNvPr id="153" name="Shape 153"/>
          <p:cNvCxnSpPr>
            <a:stCxn id="149" idx="2"/>
            <a:endCxn id="137" idx="0"/>
          </p:cNvCxnSpPr>
          <p:nvPr/>
        </p:nvCxnSpPr>
        <p:spPr>
          <a:xfrm flipH="1">
            <a:off x="5873550" y="925024"/>
            <a:ext cx="195960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4" name="Shape 154"/>
          <p:cNvCxnSpPr>
            <a:stCxn id="149" idx="2"/>
            <a:endCxn id="150" idx="0"/>
          </p:cNvCxnSpPr>
          <p:nvPr/>
        </p:nvCxnSpPr>
        <p:spPr>
          <a:xfrm flipH="1">
            <a:off x="7650150" y="925024"/>
            <a:ext cx="18300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‘Markup Language’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Uses the characters in the language to do special things.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&lt;tags&gt;  &lt;/tags&gt;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&lt;b&gt;This is bold &lt;/b&gt;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&lt;i&gt;turns on italic&lt;/i&gt;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Form Basics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&lt;form action=”</a:t>
            </a:r>
            <a:r>
              <a:rPr lang="en" i="1"/>
              <a:t>URL</a:t>
            </a:r>
            <a:r>
              <a:rPr lang="en"/>
              <a:t>”&gt; [all form stuff] &lt;/form&gt;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&lt;input type=”text” name=”</a:t>
            </a:r>
            <a:r>
              <a:rPr lang="en" i="1"/>
              <a:t>fieldname</a:t>
            </a:r>
            <a:r>
              <a:rPr lang="en"/>
              <a:t>” /&gt;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&lt;input type=”submit” /&gt;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and Post Method (HTTP)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all info is URL encoded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symbols (+, &amp;, =, ?, % and others) → %XX where XX is the ascii hex value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spaces → +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rgbClr val="FF0000"/>
                </a:solidFill>
              </a:rPr>
              <a:t>GET form information is placed in the URL (at the end)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rgbClr val="FF0000"/>
                </a:solidFill>
              </a:rPr>
              <a:t>POST form information is sent in the HTTP body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server gets a ‘query string’ that look like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"?name=Ken+Urban&amp;color=Red"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tables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612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&lt;table&gt;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&lt;tr&gt;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&lt;td&gt; … &lt;/td&gt;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&lt;/tr&gt;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&lt;/table&gt;</a:t>
            </a:r>
          </a:p>
        </p:txBody>
      </p:sp>
      <p:sp>
        <p:nvSpPr>
          <p:cNvPr id="81" name="Shape 81"/>
          <p:cNvSpPr/>
          <p:nvPr/>
        </p:nvSpPr>
        <p:spPr>
          <a:xfrm>
            <a:off x="3975050" y="515500"/>
            <a:ext cx="1374600" cy="81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starts a table</a:t>
            </a:r>
          </a:p>
        </p:txBody>
      </p:sp>
      <p:sp>
        <p:nvSpPr>
          <p:cNvPr id="82" name="Shape 82"/>
          <p:cNvSpPr/>
          <p:nvPr/>
        </p:nvSpPr>
        <p:spPr>
          <a:xfrm>
            <a:off x="3975050" y="3589025"/>
            <a:ext cx="1374600" cy="81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 a table (now it figures out the shape)</a:t>
            </a:r>
          </a:p>
        </p:txBody>
      </p:sp>
      <p:cxnSp>
        <p:nvCxnSpPr>
          <p:cNvPr id="83" name="Shape 83"/>
          <p:cNvCxnSpPr>
            <a:stCxn id="81" idx="1"/>
          </p:cNvCxnSpPr>
          <p:nvPr/>
        </p:nvCxnSpPr>
        <p:spPr>
          <a:xfrm flipH="1">
            <a:off x="1065350" y="922150"/>
            <a:ext cx="2909700" cy="49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4" name="Shape 84"/>
          <p:cNvCxnSpPr>
            <a:stCxn id="82" idx="1"/>
          </p:cNvCxnSpPr>
          <p:nvPr/>
        </p:nvCxnSpPr>
        <p:spPr>
          <a:xfrm rot="10800000">
            <a:off x="1271450" y="3470975"/>
            <a:ext cx="2703600" cy="5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85"/>
          <p:cNvSpPr/>
          <p:nvPr/>
        </p:nvSpPr>
        <p:spPr>
          <a:xfrm>
            <a:off x="6163025" y="1420475"/>
            <a:ext cx="1947600" cy="9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a new row</a:t>
            </a:r>
          </a:p>
        </p:txBody>
      </p:sp>
      <p:sp>
        <p:nvSpPr>
          <p:cNvPr id="86" name="Shape 86"/>
          <p:cNvSpPr/>
          <p:nvPr/>
        </p:nvSpPr>
        <p:spPr>
          <a:xfrm>
            <a:off x="6163025" y="2867325"/>
            <a:ext cx="1947600" cy="9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 a row</a:t>
            </a:r>
          </a:p>
        </p:txBody>
      </p:sp>
      <p:cxnSp>
        <p:nvCxnSpPr>
          <p:cNvPr id="87" name="Shape 87"/>
          <p:cNvCxnSpPr>
            <a:stCxn id="85" idx="1"/>
          </p:cNvCxnSpPr>
          <p:nvPr/>
        </p:nvCxnSpPr>
        <p:spPr>
          <a:xfrm flipH="1">
            <a:off x="859025" y="1873025"/>
            <a:ext cx="5304000" cy="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" name="Shape 88"/>
          <p:cNvCxnSpPr>
            <a:stCxn id="86" idx="1"/>
          </p:cNvCxnSpPr>
          <p:nvPr/>
        </p:nvCxnSpPr>
        <p:spPr>
          <a:xfrm rot="10800000">
            <a:off x="950825" y="2943975"/>
            <a:ext cx="5212200" cy="3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9" name="Shape 89"/>
          <p:cNvSpPr/>
          <p:nvPr/>
        </p:nvSpPr>
        <p:spPr>
          <a:xfrm>
            <a:off x="2382725" y="2199450"/>
            <a:ext cx="24171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added to the row</a:t>
            </a:r>
          </a:p>
        </p:txBody>
      </p:sp>
      <p:cxnSp>
        <p:nvCxnSpPr>
          <p:cNvPr id="90" name="Shape 90"/>
          <p:cNvCxnSpPr>
            <a:stCxn id="89" idx="1"/>
          </p:cNvCxnSpPr>
          <p:nvPr/>
        </p:nvCxnSpPr>
        <p:spPr>
          <a:xfrm rot="10800000">
            <a:off x="1775525" y="2394300"/>
            <a:ext cx="607200" cy="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HTMLform Class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Methods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get the value of a field ..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string getField(string)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string noun=getField(“noun”); //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Properties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vector of name value pairs from the input</a:t>
            </a:r>
          </a:p>
          <a:p>
            <a:pPr marL="457200" lvl="0" indent="-22860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HTMLform Class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Methods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get the value of a field ..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string getField(string)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string noun=getField(“noun”); //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Properties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vector of name value pairs from the input</a:t>
            </a:r>
          </a:p>
          <a:p>
            <a:pPr marL="457200" lvl="0" indent="-228600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88200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Separate Compilation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04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Each project gets it’s own folder/directory.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Don’t compile header files.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g++ -c main.cpp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g++ -c htmlform.cpp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g++ main.o htmlform.o -o runme.cgi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(or)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g++ *cpp -o runme.cgi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1" name="Shape 111"/>
          <p:cNvSpPr/>
          <p:nvPr/>
        </p:nvSpPr>
        <p:spPr>
          <a:xfrm>
            <a:off x="5689750" y="1343700"/>
            <a:ext cx="979799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main.cpp</a:t>
            </a:r>
          </a:p>
        </p:txBody>
      </p:sp>
      <p:sp>
        <p:nvSpPr>
          <p:cNvPr id="112" name="Shape 112"/>
          <p:cNvSpPr/>
          <p:nvPr/>
        </p:nvSpPr>
        <p:spPr>
          <a:xfrm>
            <a:off x="6981375" y="1343700"/>
            <a:ext cx="1283100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htmlform.cpp</a:t>
            </a:r>
          </a:p>
        </p:txBody>
      </p:sp>
      <p:sp>
        <p:nvSpPr>
          <p:cNvPr id="113" name="Shape 113"/>
          <p:cNvSpPr/>
          <p:nvPr/>
        </p:nvSpPr>
        <p:spPr>
          <a:xfrm>
            <a:off x="7441375" y="537725"/>
            <a:ext cx="1283100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htmlform.h</a:t>
            </a:r>
          </a:p>
        </p:txBody>
      </p:sp>
      <p:sp>
        <p:nvSpPr>
          <p:cNvPr id="114" name="Shape 114"/>
          <p:cNvSpPr/>
          <p:nvPr/>
        </p:nvSpPr>
        <p:spPr>
          <a:xfrm>
            <a:off x="5581600" y="1867725"/>
            <a:ext cx="1196099" cy="4556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/>
              <a:t>compile</a:t>
            </a:r>
          </a:p>
        </p:txBody>
      </p:sp>
      <p:sp>
        <p:nvSpPr>
          <p:cNvPr id="115" name="Shape 115"/>
          <p:cNvSpPr/>
          <p:nvPr/>
        </p:nvSpPr>
        <p:spPr>
          <a:xfrm>
            <a:off x="7024875" y="1867725"/>
            <a:ext cx="1196099" cy="4556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compile</a:t>
            </a:r>
          </a:p>
        </p:txBody>
      </p:sp>
      <p:sp>
        <p:nvSpPr>
          <p:cNvPr id="116" name="Shape 116"/>
          <p:cNvSpPr/>
          <p:nvPr/>
        </p:nvSpPr>
        <p:spPr>
          <a:xfrm>
            <a:off x="5689750" y="2460150"/>
            <a:ext cx="979799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main.o</a:t>
            </a:r>
          </a:p>
        </p:txBody>
      </p:sp>
      <p:sp>
        <p:nvSpPr>
          <p:cNvPr id="117" name="Shape 117"/>
          <p:cNvSpPr/>
          <p:nvPr/>
        </p:nvSpPr>
        <p:spPr>
          <a:xfrm>
            <a:off x="7057125" y="2460150"/>
            <a:ext cx="1131600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htmlform.o</a:t>
            </a:r>
          </a:p>
        </p:txBody>
      </p:sp>
      <p:sp>
        <p:nvSpPr>
          <p:cNvPr id="118" name="Shape 118"/>
          <p:cNvSpPr/>
          <p:nvPr/>
        </p:nvSpPr>
        <p:spPr>
          <a:xfrm>
            <a:off x="5706850" y="3006950"/>
            <a:ext cx="2513999" cy="660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Link</a:t>
            </a:r>
          </a:p>
        </p:txBody>
      </p:sp>
      <p:sp>
        <p:nvSpPr>
          <p:cNvPr id="119" name="Shape 119"/>
          <p:cNvSpPr/>
          <p:nvPr/>
        </p:nvSpPr>
        <p:spPr>
          <a:xfrm>
            <a:off x="6439775" y="3882775"/>
            <a:ext cx="1131600" cy="387299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runme.cgi</a:t>
            </a:r>
          </a:p>
        </p:txBody>
      </p:sp>
      <p:cxnSp>
        <p:nvCxnSpPr>
          <p:cNvPr id="120" name="Shape 120"/>
          <p:cNvCxnSpPr>
            <a:stCxn id="113" idx="2"/>
            <a:endCxn id="112" idx="0"/>
          </p:cNvCxnSpPr>
          <p:nvPr/>
        </p:nvCxnSpPr>
        <p:spPr>
          <a:xfrm flipH="1">
            <a:off x="7623025" y="925024"/>
            <a:ext cx="45990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" name="Shape 121"/>
          <p:cNvCxnSpPr>
            <a:stCxn id="113" idx="2"/>
            <a:endCxn id="111" idx="0"/>
          </p:cNvCxnSpPr>
          <p:nvPr/>
        </p:nvCxnSpPr>
        <p:spPr>
          <a:xfrm flipH="1">
            <a:off x="6179725" y="925024"/>
            <a:ext cx="190320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2" name="Shape 122"/>
          <p:cNvSpPr/>
          <p:nvPr/>
        </p:nvSpPr>
        <p:spPr>
          <a:xfrm>
            <a:off x="3861250" y="2351687"/>
            <a:ext cx="1161971" cy="877176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Libraries</a:t>
            </a:r>
          </a:p>
        </p:txBody>
      </p:sp>
      <p:cxnSp>
        <p:nvCxnSpPr>
          <p:cNvPr id="123" name="Shape 123"/>
          <p:cNvCxnSpPr>
            <a:stCxn id="122" idx="3"/>
            <a:endCxn id="118" idx="0"/>
          </p:cNvCxnSpPr>
          <p:nvPr/>
        </p:nvCxnSpPr>
        <p:spPr>
          <a:xfrm>
            <a:off x="5023221" y="2790275"/>
            <a:ext cx="1940700" cy="2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4" name="Shape 124"/>
          <p:cNvSpPr txBox="1"/>
          <p:nvPr/>
        </p:nvSpPr>
        <p:spPr>
          <a:xfrm>
            <a:off x="6570050" y="997412"/>
            <a:ext cx="12831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#include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NameValuePair Class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Have pairs as a result: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31" name="Shape 131"/>
          <p:cNvGraphicFramePr/>
          <p:nvPr/>
        </p:nvGraphicFramePr>
        <p:xfrm>
          <a:off x="952500" y="2000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{1F9B20BC-2775-4610-BBBB-D4D1627D283D}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Ken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color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Blue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noun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Car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362</Words>
  <Application>Microsoft Office PowerPoint</Application>
  <PresentationFormat>On-screen Show (16:9)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simple-light-2</vt:lpstr>
      <vt:lpstr>HTMLform class</vt:lpstr>
      <vt:lpstr>‘Markup Language’</vt:lpstr>
      <vt:lpstr>Html Form Basics</vt:lpstr>
      <vt:lpstr>Get and Post Method (HTTP)</vt:lpstr>
      <vt:lpstr>HTML tables</vt:lpstr>
      <vt:lpstr>HTMLform Class</vt:lpstr>
      <vt:lpstr>HTMLform Class</vt:lpstr>
      <vt:lpstr>Separate Compilation</vt:lpstr>
      <vt:lpstr>NameValuePair Class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HTMLform class</dc:title>
  <cp:lastModifiedBy>Yongtao Li</cp:lastModifiedBy>
  <cp:revision>3</cp:revision>
  <dcterms:modified xsi:type="dcterms:W3CDTF">2017-02-24T15:35:51Z</dcterms:modified>
</cp:coreProperties>
</file>