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DA7EC94-54F9-42E6-B949-A99F51353105}">
  <a:tblStyle styleId="{9DA7EC94-54F9-42E6-B949-A99F5135310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sit.parkland.edu/~kurban/csc125/webprogramI/" TargetMode="External"/><Relationship Id="rId4" Type="http://schemas.openxmlformats.org/officeDocument/2006/relationships/hyperlink" Target="http://www.csit.parkland.edu/~kurban/csc125/webProgramII/" TargetMode="External"/><Relationship Id="rId5" Type="http://schemas.openxmlformats.org/officeDocument/2006/relationships/hyperlink" Target="http://www.csit.parkland.edu/~kurban/csc125/htmlFormClas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HTMLform class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continued</a:t>
            </a:r>
          </a:p>
        </p:txBody>
      </p:sp>
      <p:sp>
        <p:nvSpPr>
          <p:cNvPr id="56" name="Shape 56"/>
          <p:cNvSpPr/>
          <p:nvPr/>
        </p:nvSpPr>
        <p:spPr>
          <a:xfrm>
            <a:off x="1342350" y="83900"/>
            <a:ext cx="6459300" cy="1711799"/>
          </a:xfrm>
          <a:prstGeom prst="horizontalScroll">
            <a:avLst>
              <a:gd fmla="val 125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My examples are (or will be) at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rgbClr val="0097A7"/>
                </a:solidFill>
                <a:hlinkClick r:id="rId3"/>
              </a:rPr>
              <a:t>http://www.csit.parkland.edu/~kurban/csc125/form/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http://www.csit.parkland.edu/~kurban/csc125/webprogramII/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http://www.csit.parkland.edu/~kurban/csc125/htmlFormClass/</a:t>
            </a:r>
            <a:r>
              <a:rPr lang="en"/>
              <a:t> (complete version)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NameValuePair Class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Have pairs as a result: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63" name="Shape 63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{9DA7EC94-54F9-42E6-B949-A99F51353105}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Ken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color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Blue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noun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address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2400 W. Bradley Ave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" name="Shape 64"/>
          <p:cNvSpPr/>
          <p:nvPr/>
        </p:nvSpPr>
        <p:spPr>
          <a:xfrm>
            <a:off x="1137050" y="3844750"/>
            <a:ext cx="3195300" cy="8805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From the name='address' attribute in the input tag</a:t>
            </a:r>
          </a:p>
        </p:txBody>
      </p:sp>
      <p:sp>
        <p:nvSpPr>
          <p:cNvPr id="65" name="Shape 65"/>
          <p:cNvSpPr/>
          <p:nvPr/>
        </p:nvSpPr>
        <p:spPr>
          <a:xfrm>
            <a:off x="4632725" y="3844750"/>
            <a:ext cx="3195300" cy="8805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was typed into the 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16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name value pair </a:t>
            </a:r>
            <a:r>
              <a:rPr lang="en"/>
              <a:t>class for maintaining a </a:t>
            </a:r>
            <a:r>
              <a:rPr b="1" lang="en"/>
              <a:t>single</a:t>
            </a:r>
            <a:r>
              <a:rPr lang="en"/>
              <a:t> pair, access and mutate the name and value.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container: </a:t>
            </a:r>
            <a:r>
              <a:rPr b="1" lang="en"/>
              <a:t>html form class</a:t>
            </a:r>
            <a:r>
              <a:rPr lang="en"/>
              <a:t>, read the information, store the pairs (vector of name/values), provide access to the pairs, url decode the info (in the background)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459050" y="3213500"/>
            <a:ext cx="4707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name=Ken+Urban&amp;address=2400+West+Bradley+Ave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243675" y="3494050"/>
            <a:ext cx="3857700" cy="84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74" name="Shape 74"/>
          <p:cNvGraphicFramePr/>
          <p:nvPr/>
        </p:nvGraphicFramePr>
        <p:xfrm>
          <a:off x="6519950" y="319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{9DA7EC94-54F9-42E6-B949-A99F51353105}</a:tableStyleId>
              </a:tblPr>
              <a:tblGrid>
                <a:gridCol w="1246475"/>
                <a:gridCol w="1246475"/>
              </a:tblGrid>
              <a:tr h="715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Ken</a:t>
                      </a:r>
                    </a:p>
                  </a:txBody>
                  <a:tcPr marT="91425" marB="91425" marR="91425" marL="91425"/>
                </a:tc>
              </a:tr>
              <a:tr h="715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address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2400 W. Bradley Ave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HTMLform Class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Methods - what it does (verbs)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read in the form info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string getField(string)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url decode a string (private)</a:t>
            </a: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Properties - what it has (nouns)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vector of name value pairs from the input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3940350" y="1343700"/>
            <a:ext cx="979799" cy="387299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main.cpp</a:t>
            </a:r>
          </a:p>
        </p:txBody>
      </p:sp>
      <p:sp>
        <p:nvSpPr>
          <p:cNvPr id="87" name="Shape 87"/>
          <p:cNvSpPr/>
          <p:nvPr/>
        </p:nvSpPr>
        <p:spPr>
          <a:xfrm>
            <a:off x="5231975" y="1343700"/>
            <a:ext cx="1283100" cy="387299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htmlform.cpp</a:t>
            </a:r>
          </a:p>
        </p:txBody>
      </p:sp>
      <p:sp>
        <p:nvSpPr>
          <p:cNvPr id="88" name="Shape 88"/>
          <p:cNvSpPr/>
          <p:nvPr/>
        </p:nvSpPr>
        <p:spPr>
          <a:xfrm>
            <a:off x="5691975" y="537725"/>
            <a:ext cx="1283100" cy="387299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htmlform.h</a:t>
            </a:r>
          </a:p>
        </p:txBody>
      </p:sp>
      <p:sp>
        <p:nvSpPr>
          <p:cNvPr id="89" name="Shape 89"/>
          <p:cNvSpPr/>
          <p:nvPr/>
        </p:nvSpPr>
        <p:spPr>
          <a:xfrm>
            <a:off x="3809375" y="1844950"/>
            <a:ext cx="1196099" cy="4556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compile</a:t>
            </a:r>
          </a:p>
        </p:txBody>
      </p:sp>
      <p:sp>
        <p:nvSpPr>
          <p:cNvPr id="90" name="Shape 90"/>
          <p:cNvSpPr/>
          <p:nvPr/>
        </p:nvSpPr>
        <p:spPr>
          <a:xfrm>
            <a:off x="5307725" y="1867725"/>
            <a:ext cx="1196099" cy="4556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compile</a:t>
            </a:r>
          </a:p>
        </p:txBody>
      </p:sp>
      <p:sp>
        <p:nvSpPr>
          <p:cNvPr id="91" name="Shape 91"/>
          <p:cNvSpPr/>
          <p:nvPr/>
        </p:nvSpPr>
        <p:spPr>
          <a:xfrm>
            <a:off x="3940350" y="2460150"/>
            <a:ext cx="979799" cy="387299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main.o</a:t>
            </a:r>
          </a:p>
        </p:txBody>
      </p:sp>
      <p:sp>
        <p:nvSpPr>
          <p:cNvPr id="92" name="Shape 92"/>
          <p:cNvSpPr/>
          <p:nvPr/>
        </p:nvSpPr>
        <p:spPr>
          <a:xfrm>
            <a:off x="5307725" y="2460150"/>
            <a:ext cx="1131600" cy="387299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htmlform.o</a:t>
            </a:r>
          </a:p>
        </p:txBody>
      </p:sp>
      <p:sp>
        <p:nvSpPr>
          <p:cNvPr id="93" name="Shape 93"/>
          <p:cNvSpPr/>
          <p:nvPr/>
        </p:nvSpPr>
        <p:spPr>
          <a:xfrm>
            <a:off x="3957450" y="3006950"/>
            <a:ext cx="4316099" cy="660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Link</a:t>
            </a:r>
          </a:p>
        </p:txBody>
      </p:sp>
      <p:sp>
        <p:nvSpPr>
          <p:cNvPr id="94" name="Shape 94"/>
          <p:cNvSpPr/>
          <p:nvPr/>
        </p:nvSpPr>
        <p:spPr>
          <a:xfrm>
            <a:off x="5508525" y="3905650"/>
            <a:ext cx="1131600" cy="387299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runme.cgi</a:t>
            </a:r>
          </a:p>
        </p:txBody>
      </p:sp>
      <p:cxnSp>
        <p:nvCxnSpPr>
          <p:cNvPr id="95" name="Shape 95"/>
          <p:cNvCxnSpPr>
            <a:stCxn id="88" idx="2"/>
            <a:endCxn id="87" idx="0"/>
          </p:cNvCxnSpPr>
          <p:nvPr/>
        </p:nvCxnSpPr>
        <p:spPr>
          <a:xfrm flipH="1">
            <a:off x="5873625" y="925024"/>
            <a:ext cx="4599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" name="Shape 96"/>
          <p:cNvCxnSpPr>
            <a:stCxn id="88" idx="2"/>
            <a:endCxn id="86" idx="0"/>
          </p:cNvCxnSpPr>
          <p:nvPr/>
        </p:nvCxnSpPr>
        <p:spPr>
          <a:xfrm flipH="1">
            <a:off x="4430325" y="925024"/>
            <a:ext cx="19032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7" name="Shape 97"/>
          <p:cNvSpPr/>
          <p:nvPr/>
        </p:nvSpPr>
        <p:spPr>
          <a:xfrm>
            <a:off x="2168925" y="2431612"/>
            <a:ext cx="1161971" cy="877176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Libraries</a:t>
            </a:r>
          </a:p>
        </p:txBody>
      </p:sp>
      <p:cxnSp>
        <p:nvCxnSpPr>
          <p:cNvPr id="98" name="Shape 98"/>
          <p:cNvCxnSpPr>
            <a:stCxn id="97" idx="3"/>
            <a:endCxn id="93" idx="0"/>
          </p:cNvCxnSpPr>
          <p:nvPr/>
        </p:nvCxnSpPr>
        <p:spPr>
          <a:xfrm>
            <a:off x="3330896" y="2870200"/>
            <a:ext cx="2784600" cy="1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9" name="Shape 99"/>
          <p:cNvSpPr/>
          <p:nvPr/>
        </p:nvSpPr>
        <p:spPr>
          <a:xfrm>
            <a:off x="7191600" y="537725"/>
            <a:ext cx="1283100" cy="387299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namevalue.h</a:t>
            </a:r>
          </a:p>
        </p:txBody>
      </p:sp>
      <p:sp>
        <p:nvSpPr>
          <p:cNvPr id="100" name="Shape 100"/>
          <p:cNvSpPr/>
          <p:nvPr/>
        </p:nvSpPr>
        <p:spPr>
          <a:xfrm>
            <a:off x="6872675" y="1343700"/>
            <a:ext cx="1554899" cy="387299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namevalue.cpp</a:t>
            </a:r>
          </a:p>
        </p:txBody>
      </p:sp>
      <p:sp>
        <p:nvSpPr>
          <p:cNvPr id="101" name="Shape 101"/>
          <p:cNvSpPr/>
          <p:nvPr/>
        </p:nvSpPr>
        <p:spPr>
          <a:xfrm>
            <a:off x="6872675" y="2460150"/>
            <a:ext cx="1554899" cy="387299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namevalue.o</a:t>
            </a:r>
          </a:p>
        </p:txBody>
      </p:sp>
      <p:sp>
        <p:nvSpPr>
          <p:cNvPr id="102" name="Shape 102"/>
          <p:cNvSpPr/>
          <p:nvPr/>
        </p:nvSpPr>
        <p:spPr>
          <a:xfrm>
            <a:off x="7052075" y="1867725"/>
            <a:ext cx="1196099" cy="4556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compile</a:t>
            </a:r>
          </a:p>
        </p:txBody>
      </p:sp>
      <p:cxnSp>
        <p:nvCxnSpPr>
          <p:cNvPr id="103" name="Shape 103"/>
          <p:cNvCxnSpPr>
            <a:stCxn id="99" idx="2"/>
            <a:endCxn id="87" idx="0"/>
          </p:cNvCxnSpPr>
          <p:nvPr/>
        </p:nvCxnSpPr>
        <p:spPr>
          <a:xfrm flipH="1">
            <a:off x="5873550" y="925024"/>
            <a:ext cx="19596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4" name="Shape 104"/>
          <p:cNvCxnSpPr>
            <a:stCxn id="99" idx="2"/>
            <a:endCxn id="100" idx="0"/>
          </p:cNvCxnSpPr>
          <p:nvPr/>
        </p:nvCxnSpPr>
        <p:spPr>
          <a:xfrm flipH="1">
            <a:off x="7650150" y="925024"/>
            <a:ext cx="1830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