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5" autoAdjust="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4059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8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35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8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27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5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35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977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3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508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55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5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24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???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02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468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160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6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23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6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6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10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t.parkland.edu/~kurban/csc125/dateOperatorOver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increment_decrement_operators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numi.fnal.gov/offline_software/srt_public_context/WebDocs/Companion/cxx_crib/incremen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 Overloading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11</a:t>
            </a:r>
          </a:p>
        </p:txBody>
      </p:sp>
      <p:sp>
        <p:nvSpPr>
          <p:cNvPr id="36" name="Shape 36"/>
          <p:cNvSpPr/>
          <p:nvPr/>
        </p:nvSpPr>
        <p:spPr>
          <a:xfrm>
            <a:off x="2522375" y="186100"/>
            <a:ext cx="5937000" cy="1565100"/>
          </a:xfrm>
          <a:prstGeom prst="horizontalScroll">
            <a:avLst>
              <a:gd name="adj" fmla="val 125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(or will be)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http://www.csit.parkland.edu/~kurban/csc125/dateOperatorOverload/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cgi enabled script, you must run it from the command line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overload operators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forms: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/>
              <a:t>member form: </a:t>
            </a:r>
            <a:r>
              <a:rPr lang="en"/>
              <a:t>Where the overloaded operator is a public: member of the class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i="1"/>
              <a:t>non-member form: </a:t>
            </a:r>
            <a:r>
              <a:rPr lang="en"/>
              <a:t>Where the overloaded operator is a top level function, not a member of any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 → methods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operator </a:t>
            </a:r>
            <a:r>
              <a:rPr lang="en" b="1"/>
              <a:t>+</a:t>
            </a:r>
            <a:r>
              <a:rPr lang="en"/>
              <a:t> is associated with the method 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operator+()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operator </a:t>
            </a:r>
            <a:r>
              <a:rPr lang="en" b="1"/>
              <a:t>&lt;&lt;</a:t>
            </a:r>
            <a:r>
              <a:rPr lang="en"/>
              <a:t> is associated with the method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operator&lt;&lt;()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overloading &lt;&lt;  (non-member form)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375"/>
            <a:ext cx="49245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cout &lt;&lt; f;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operator&lt;&lt;(cout , f);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 + b   → operator+(a, b)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 = 7 → operator=(d, 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 &lt;= 9 → operator&lt;=(r, 9)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++w → operator++(w)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48375" y="1428275"/>
            <a:ext cx="960599" cy="3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994700" y="1827850"/>
            <a:ext cx="1878899" cy="7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2057400" y="1776850"/>
            <a:ext cx="1513200" cy="69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1691825" y="1751350"/>
            <a:ext cx="2892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5424050" y="1453775"/>
            <a:ext cx="3262799" cy="26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cout &lt;&lt; “Hello”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operator&lt;&lt;(cout, “Hello”);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some operators are already overloaded with the types, and cannot be rewritten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operations &amp; return values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+ 4 + 5 + 6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(3 + 4) + 5 + 6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(7 + 5) + 6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(12 + 6)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18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overloading &lt;&lt;  (non-member form)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17150"/>
            <a:ext cx="8229600" cy="3725699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int a, b, c;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cout &lt;&lt; a &lt;&lt; b &lt;&lt; c;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( (cout &lt;&lt; a) &lt;&lt; b ) &lt;&lt; c;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( cout &lt;&lt; b ) &lt;&lt; c;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operator&lt;&lt;( operator&lt;&lt;( </a:t>
            </a:r>
            <a:r>
              <a:rPr lang="en" sz="2400">
                <a:solidFill>
                  <a:srgbClr val="FF0000"/>
                </a:solidFill>
              </a:rPr>
              <a:t>operator&lt;&lt;(cout, a)</a:t>
            </a:r>
            <a:r>
              <a:rPr lang="en" sz="2400"/>
              <a:t> , b), 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prototype 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ostream&amp; operator&lt;&lt;(ostream&amp;, int);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(myFile &lt;&lt; 1)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(myFile)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(myFile &lt;&lt; 1) &lt;&lt; 2 &lt;&lt;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(myFile &lt;&lt; 2) &lt;&lt;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myFile &lt;&lt;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myFile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06639" y="1413362"/>
            <a:ext cx="1487800" cy="528000"/>
          </a:xfrm>
          <a:custGeom>
            <a:avLst/>
            <a:gdLst/>
            <a:ahLst/>
            <a:cxnLst/>
            <a:rect l="0" t="0" r="0" b="0"/>
            <a:pathLst>
              <a:path w="59512" h="21120" extrusionOk="0">
                <a:moveTo>
                  <a:pt x="15593" y="3306"/>
                </a:moveTo>
                <a:cubicBezTo>
                  <a:pt x="11734" y="217"/>
                  <a:pt x="2923" y="-1369"/>
                  <a:pt x="767" y="3078"/>
                </a:cubicBezTo>
                <a:cubicBezTo>
                  <a:pt x="-1100" y="6931"/>
                  <a:pt x="740" y="13198"/>
                  <a:pt x="4416" y="15395"/>
                </a:cubicBezTo>
                <a:cubicBezTo>
                  <a:pt x="14534" y="21441"/>
                  <a:pt x="27528" y="20938"/>
                  <a:pt x="39315" y="21097"/>
                </a:cubicBezTo>
                <a:cubicBezTo>
                  <a:pt x="46176" y="21189"/>
                  <a:pt x="55142" y="19568"/>
                  <a:pt x="58475" y="13570"/>
                </a:cubicBezTo>
                <a:cubicBezTo>
                  <a:pt x="66079" y="-115"/>
                  <a:pt x="27709" y="-2555"/>
                  <a:pt x="12856" y="239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9" name="Shape 129"/>
          <p:cNvSpPr/>
          <p:nvPr/>
        </p:nvSpPr>
        <p:spPr>
          <a:xfrm>
            <a:off x="1007924" y="1872350"/>
            <a:ext cx="240300" cy="160650"/>
          </a:xfrm>
          <a:custGeom>
            <a:avLst/>
            <a:gdLst/>
            <a:ahLst/>
            <a:cxnLst/>
            <a:rect l="0" t="0" r="0" b="0"/>
            <a:pathLst>
              <a:path w="9612" h="6426" extrusionOk="0">
                <a:moveTo>
                  <a:pt x="9612" y="0"/>
                </a:moveTo>
                <a:cubicBezTo>
                  <a:pt x="6871" y="782"/>
                  <a:pt x="4874" y="3570"/>
                  <a:pt x="3681" y="6158"/>
                </a:cubicBezTo>
                <a:cubicBezTo>
                  <a:pt x="3123" y="7365"/>
                  <a:pt x="-1044" y="3844"/>
                  <a:pt x="260" y="4105"/>
                </a:cubicBezTo>
                <a:cubicBezTo>
                  <a:pt x="2380" y="4528"/>
                  <a:pt x="4846" y="6445"/>
                  <a:pt x="6646" y="524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0" name="Shape 130"/>
          <p:cNvSpPr/>
          <p:nvPr/>
        </p:nvSpPr>
        <p:spPr>
          <a:xfrm>
            <a:off x="755262" y="1952994"/>
            <a:ext cx="2091875" cy="524750"/>
          </a:xfrm>
          <a:custGeom>
            <a:avLst/>
            <a:gdLst/>
            <a:ahLst/>
            <a:cxnLst/>
            <a:rect l="0" t="0" r="0" b="0"/>
            <a:pathLst>
              <a:path w="83675" h="20990" extrusionOk="0">
                <a:moveTo>
                  <a:pt x="54160" y="4301"/>
                </a:moveTo>
                <a:cubicBezTo>
                  <a:pt x="36466" y="-122"/>
                  <a:pt x="2874" y="-5285"/>
                  <a:pt x="102" y="12740"/>
                </a:cubicBezTo>
                <a:cubicBezTo>
                  <a:pt x="-717" y="18070"/>
                  <a:pt x="9824" y="17858"/>
                  <a:pt x="15156" y="18671"/>
                </a:cubicBezTo>
                <a:cubicBezTo>
                  <a:pt x="25129" y="20190"/>
                  <a:pt x="25152" y="20217"/>
                  <a:pt x="35228" y="20724"/>
                </a:cubicBezTo>
                <a:cubicBezTo>
                  <a:pt x="48083" y="21370"/>
                  <a:pt x="61136" y="20878"/>
                  <a:pt x="73776" y="18443"/>
                </a:cubicBezTo>
                <a:cubicBezTo>
                  <a:pt x="77566" y="17712"/>
                  <a:pt x="82872" y="16078"/>
                  <a:pt x="83584" y="12284"/>
                </a:cubicBezTo>
                <a:cubicBezTo>
                  <a:pt x="84306" y="8426"/>
                  <a:pt x="77859" y="6173"/>
                  <a:pt x="74004" y="5441"/>
                </a:cubicBezTo>
                <a:cubicBezTo>
                  <a:pt x="63092" y="3367"/>
                  <a:pt x="51809" y="4301"/>
                  <a:pt x="40702" y="430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1" name="Shape 131"/>
          <p:cNvSpPr/>
          <p:nvPr/>
        </p:nvSpPr>
        <p:spPr>
          <a:xfrm>
            <a:off x="738215" y="2453975"/>
            <a:ext cx="356025" cy="275375"/>
          </a:xfrm>
          <a:custGeom>
            <a:avLst/>
            <a:gdLst/>
            <a:ahLst/>
            <a:cxnLst/>
            <a:rect l="0" t="0" r="0" b="0"/>
            <a:pathLst>
              <a:path w="14241" h="11015" extrusionOk="0">
                <a:moveTo>
                  <a:pt x="14241" y="0"/>
                </a:moveTo>
                <a:cubicBezTo>
                  <a:pt x="11175" y="306"/>
                  <a:pt x="7523" y="330"/>
                  <a:pt x="5345" y="2509"/>
                </a:cubicBezTo>
                <a:cubicBezTo>
                  <a:pt x="3724" y="4129"/>
                  <a:pt x="4661" y="7059"/>
                  <a:pt x="4661" y="9352"/>
                </a:cubicBezTo>
                <a:cubicBezTo>
                  <a:pt x="4661" y="11133"/>
                  <a:pt x="-556" y="4540"/>
                  <a:pt x="556" y="5931"/>
                </a:cubicBezTo>
                <a:cubicBezTo>
                  <a:pt x="2000" y="7736"/>
                  <a:pt x="3064" y="10568"/>
                  <a:pt x="5345" y="10949"/>
                </a:cubicBezTo>
                <a:cubicBezTo>
                  <a:pt x="6939" y="11214"/>
                  <a:pt x="7092" y="8021"/>
                  <a:pt x="8539" y="729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2" name="Shape 132"/>
          <p:cNvSpPr/>
          <p:nvPr/>
        </p:nvSpPr>
        <p:spPr>
          <a:xfrm>
            <a:off x="717342" y="2444875"/>
            <a:ext cx="1747125" cy="374975"/>
          </a:xfrm>
          <a:custGeom>
            <a:avLst/>
            <a:gdLst/>
            <a:ahLst/>
            <a:cxnLst/>
            <a:rect l="0" t="0" r="0" b="0"/>
            <a:pathLst>
              <a:path w="69885" h="14999" extrusionOk="0">
                <a:moveTo>
                  <a:pt x="54536" y="6751"/>
                </a:moveTo>
                <a:cubicBezTo>
                  <a:pt x="41958" y="4844"/>
                  <a:pt x="29378" y="2606"/>
                  <a:pt x="16673" y="1961"/>
                </a:cubicBezTo>
                <a:cubicBezTo>
                  <a:pt x="11200" y="1682"/>
                  <a:pt x="1397" y="-2712"/>
                  <a:pt x="250" y="2645"/>
                </a:cubicBezTo>
                <a:cubicBezTo>
                  <a:pt x="-2799" y="16880"/>
                  <a:pt x="27660" y="14734"/>
                  <a:pt x="42219" y="14734"/>
                </a:cubicBezTo>
                <a:cubicBezTo>
                  <a:pt x="51715" y="14734"/>
                  <a:pt x="67862" y="16956"/>
                  <a:pt x="69818" y="7663"/>
                </a:cubicBezTo>
                <a:cubicBezTo>
                  <a:pt x="70353" y="5118"/>
                  <a:pt x="64891" y="5646"/>
                  <a:pt x="62291" y="5610"/>
                </a:cubicBezTo>
                <a:cubicBezTo>
                  <a:pt x="55752" y="5519"/>
                  <a:pt x="49213" y="5610"/>
                  <a:pt x="42675" y="561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/>
          <p:nvPr/>
        </p:nvSpPr>
        <p:spPr>
          <a:xfrm>
            <a:off x="776474" y="2818925"/>
            <a:ext cx="380500" cy="342950"/>
          </a:xfrm>
          <a:custGeom>
            <a:avLst/>
            <a:gdLst/>
            <a:ahLst/>
            <a:cxnLst/>
            <a:rect l="0" t="0" r="0" b="0"/>
            <a:pathLst>
              <a:path w="15220" h="13718" extrusionOk="0">
                <a:moveTo>
                  <a:pt x="15220" y="0"/>
                </a:moveTo>
                <a:cubicBezTo>
                  <a:pt x="12069" y="1853"/>
                  <a:pt x="7900" y="4125"/>
                  <a:pt x="7465" y="7755"/>
                </a:cubicBezTo>
                <a:cubicBezTo>
                  <a:pt x="7299" y="9135"/>
                  <a:pt x="7467" y="13091"/>
                  <a:pt x="7237" y="13002"/>
                </a:cubicBezTo>
                <a:cubicBezTo>
                  <a:pt x="4430" y="11910"/>
                  <a:pt x="-850" y="4130"/>
                  <a:pt x="850" y="6615"/>
                </a:cubicBezTo>
                <a:cubicBezTo>
                  <a:pt x="8051" y="17141"/>
                  <a:pt x="3985" y="12692"/>
                  <a:pt x="4956" y="12773"/>
                </a:cubicBezTo>
                <a:cubicBezTo>
                  <a:pt x="8587" y="13075"/>
                  <a:pt x="11535" y="9591"/>
                  <a:pt x="14992" y="844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18775" y="43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Overloaded date operator </a:t>
            </a:r>
            <a:r>
              <a:rPr lang="en" dirty="0" smtClean="0"/>
              <a:t>vers1</a:t>
            </a:r>
            <a:br>
              <a:rPr lang="en" dirty="0" smtClean="0"/>
            </a:br>
            <a:r>
              <a:rPr lang="en" dirty="0" smtClean="0"/>
              <a:t>Using friend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338475"/>
            <a:ext cx="5367900" cy="5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ostream&amp; operator&lt;&lt;(ostream&amp; o, Date d);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flipH="1">
            <a:off x="518775" y="2665525"/>
            <a:ext cx="4938600" cy="16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operator&lt;&lt;(ostream&amp; o, Date 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 &lt;&lt; </a:t>
            </a:r>
            <a:r>
              <a:rPr lang="en" sz="1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myMonth &lt;&lt; "/"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&lt;&lt; </a:t>
            </a:r>
            <a:r>
              <a:rPr lang="en" sz="1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myDay &lt;&lt; "/"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&lt;&lt; </a:t>
            </a:r>
            <a:r>
              <a:rPr lang="en" sz="1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myYear;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o;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5896200" y="1097125"/>
            <a:ext cx="2790600" cy="1023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Declaration in the header file </a:t>
            </a:r>
            <a:r>
              <a:rPr lang="en" b="1"/>
              <a:t>inside </a:t>
            </a:r>
            <a:r>
              <a:rPr lang="en"/>
              <a:t>the class definition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5494850" y="2977375"/>
            <a:ext cx="2658600" cy="9783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 in the source file that is accessing private data</a:t>
            </a:r>
          </a:p>
        </p:txBody>
      </p:sp>
      <p:sp>
        <p:nvSpPr>
          <p:cNvPr id="143" name="Shape 143"/>
          <p:cNvSpPr/>
          <p:nvPr/>
        </p:nvSpPr>
        <p:spPr>
          <a:xfrm>
            <a:off x="1243000" y="2046575"/>
            <a:ext cx="4714200" cy="528300"/>
          </a:xfrm>
          <a:prstGeom prst="horizontalScroll">
            <a:avLst>
              <a:gd name="adj" fmla="val 1250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keyword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friend </a:t>
            </a:r>
            <a:r>
              <a:rPr lang="en"/>
              <a:t>allows a nonmember method to access the private data as if it was a member</a:t>
            </a:r>
          </a:p>
        </p:txBody>
      </p:sp>
      <p:sp>
        <p:nvSpPr>
          <p:cNvPr id="145" name="Shape 145"/>
          <p:cNvSpPr/>
          <p:nvPr/>
        </p:nvSpPr>
        <p:spPr>
          <a:xfrm>
            <a:off x="1849500" y="4358175"/>
            <a:ext cx="6138600" cy="528300"/>
          </a:xfrm>
          <a:prstGeom prst="horizontalScroll">
            <a:avLst>
              <a:gd name="adj" fmla="val 1250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need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/>
              <a:t> in front of the members because it is not a member (even though it has access to the private data) </a:t>
            </a:r>
          </a:p>
        </p:txBody>
      </p:sp>
      <p:cxnSp>
        <p:nvCxnSpPr>
          <p:cNvPr id="3" name="Elbow Connector 2"/>
          <p:cNvCxnSpPr/>
          <p:nvPr/>
        </p:nvCxnSpPr>
        <p:spPr>
          <a:xfrm>
            <a:off x="732348" y="1738550"/>
            <a:ext cx="749836" cy="631183"/>
          </a:xfrm>
          <a:prstGeom prst="bentConnector3">
            <a:avLst>
              <a:gd name="adj1" fmla="val 2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104497" y="3869025"/>
            <a:ext cx="883578" cy="4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418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Overloaded date operator </a:t>
            </a:r>
            <a:r>
              <a:rPr lang="en" dirty="0" smtClean="0"/>
              <a:t>vers2 </a:t>
            </a:r>
            <a:br>
              <a:rPr lang="en" dirty="0" smtClean="0"/>
            </a:br>
            <a:r>
              <a:rPr lang="en" dirty="0" smtClean="0"/>
              <a:t>Not using friend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338475"/>
            <a:ext cx="5367900" cy="5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ostream&amp; operator&lt;&lt;(ostream&amp; o, Date d);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 flipH="1">
            <a:off x="518775" y="2665525"/>
            <a:ext cx="4938600" cy="16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ostream&amp; operator&lt;&lt;(ostream&amp; o, Date 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print(o);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o;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896200" y="1097125"/>
            <a:ext cx="2790600" cy="1023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Declaration in the header file </a:t>
            </a:r>
            <a:r>
              <a:rPr lang="en" b="1"/>
              <a:t>outside</a:t>
            </a:r>
            <a:r>
              <a:rPr lang="en"/>
              <a:t> the class definition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5362775" y="2977375"/>
            <a:ext cx="2790600" cy="9783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 in the source file that is calling a public function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1849500" y="4358175"/>
            <a:ext cx="6138600" cy="528300"/>
          </a:xfrm>
          <a:prstGeom prst="horizontalScroll">
            <a:avLst>
              <a:gd name="adj" fmla="val 1250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need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/>
              <a:t> in front of the members because it is not a member </a:t>
            </a:r>
          </a:p>
        </p:txBody>
      </p:sp>
      <p:sp>
        <p:nvSpPr>
          <p:cNvPr id="157" name="Shape 157"/>
          <p:cNvSpPr/>
          <p:nvPr/>
        </p:nvSpPr>
        <p:spPr>
          <a:xfrm>
            <a:off x="380512" y="3122706"/>
            <a:ext cx="1300025" cy="1543775"/>
          </a:xfrm>
          <a:custGeom>
            <a:avLst/>
            <a:gdLst/>
            <a:ahLst/>
            <a:cxnLst/>
            <a:rect l="0" t="0" r="0" b="0"/>
            <a:pathLst>
              <a:path w="52001" h="61751" extrusionOk="0">
                <a:moveTo>
                  <a:pt x="52001" y="61751"/>
                </a:moveTo>
                <a:cubicBezTo>
                  <a:pt x="45592" y="58821"/>
                  <a:pt x="39810" y="54664"/>
                  <a:pt x="33508" y="51514"/>
                </a:cubicBezTo>
                <a:cubicBezTo>
                  <a:pt x="29353" y="49437"/>
                  <a:pt x="24093" y="51503"/>
                  <a:pt x="19638" y="50193"/>
                </a:cubicBezTo>
                <a:cubicBezTo>
                  <a:pt x="14209" y="48596"/>
                  <a:pt x="11726" y="41810"/>
                  <a:pt x="9400" y="36653"/>
                </a:cubicBezTo>
                <a:cubicBezTo>
                  <a:pt x="6565" y="30368"/>
                  <a:pt x="4395" y="23786"/>
                  <a:pt x="2465" y="17169"/>
                </a:cubicBezTo>
                <a:cubicBezTo>
                  <a:pt x="1531" y="13970"/>
                  <a:pt x="-1566" y="9198"/>
                  <a:pt x="1144" y="7262"/>
                </a:cubicBezTo>
                <a:cubicBezTo>
                  <a:pt x="3972" y="5241"/>
                  <a:pt x="12936" y="8389"/>
                  <a:pt x="11382" y="5280"/>
                </a:cubicBezTo>
                <a:cubicBezTo>
                  <a:pt x="10372" y="3259"/>
                  <a:pt x="4590" y="-656"/>
                  <a:pt x="6428" y="657"/>
                </a:cubicBezTo>
                <a:cubicBezTo>
                  <a:pt x="8284" y="1984"/>
                  <a:pt x="14794" y="5071"/>
                  <a:pt x="14354" y="5610"/>
                </a:cubicBezTo>
                <a:cubicBezTo>
                  <a:pt x="12622" y="7726"/>
                  <a:pt x="9594" y="8618"/>
                  <a:pt x="8079" y="10894"/>
                </a:cubicBezTo>
                <a:cubicBezTo>
                  <a:pt x="6784" y="12837"/>
                  <a:pt x="11380" y="7590"/>
                  <a:pt x="13033" y="5941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overloading =  (member form)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17150"/>
            <a:ext cx="8229600" cy="3725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 d;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= "Jan 1, 2000";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d.operator=("Jan 1, 2000");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prototype 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 Date::operator=(string);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Member and nonmember form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1810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 member, non friend is prefered, use it unless required to do so.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at Operators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 + 7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‘6’ and ‘7’ are sent to some ‘adding routine’ and 13 is returned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= 10 / 6  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10 and 6 are sent to integer division routine and 1 is return, ‘x’ and 1 are sent to assignment routine &amp; 1 is returns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Required non-member form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Date d;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cout &lt;&lt; d;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/// </a:t>
            </a:r>
            <a:r>
              <a:rPr lang="en" dirty="0" smtClean="0"/>
              <a:t>this can only be done in non-member form, because member form </a:t>
            </a:r>
            <a:r>
              <a:rPr lang="en" dirty="0"/>
              <a:t>would require modifying the ostream class!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if ("Jan 1, 2001" &lt; d) {}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/// </a:t>
            </a:r>
            <a:r>
              <a:rPr lang="en" dirty="0" smtClean="0"/>
              <a:t>this too, object.method()=&gt;”Jan 1, 2001” is a string obejct, you can't </a:t>
            </a:r>
            <a:r>
              <a:rPr lang="en" dirty="0"/>
              <a:t>change string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Required </a:t>
            </a:r>
            <a:r>
              <a:rPr lang="en" dirty="0"/>
              <a:t>member form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Date d;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d = "Jan 1, 2001";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/// assignment requires member </a:t>
            </a:r>
            <a:r>
              <a:rPr lang="en" dirty="0" smtClean="0"/>
              <a:t>form</a:t>
            </a:r>
          </a:p>
          <a:p>
            <a:pPr lvl="0"/>
            <a:r>
              <a:rPr lang="en-US" dirty="0" smtClean="0"/>
              <a:t>=&gt;Date(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Date &amp;d</a:t>
            </a:r>
            <a:r>
              <a:rPr lang="en-US" dirty="0" smtClean="0"/>
              <a:t>); // in the class definition</a:t>
            </a:r>
          </a:p>
          <a:p>
            <a:pPr lvl="0"/>
            <a:r>
              <a:rPr lang="en-US" dirty="0" smtClean="0"/>
              <a:t>=&gt;Date </a:t>
            </a:r>
            <a:r>
              <a:rPr lang="en-US" dirty="0" err="1"/>
              <a:t>newDate</a:t>
            </a:r>
            <a:r>
              <a:rPr lang="en-US" dirty="0"/>
              <a:t>(today</a:t>
            </a:r>
            <a:r>
              <a:rPr lang="en-US" dirty="0" smtClean="0"/>
              <a:t>); // when call the function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// if you use non-member form(have a function Date operator=(Date d), you will change = in the system, but you cann’t)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can use either (but not both!)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Date d1, d2;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if (d1 == d2) {}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/// either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d1.operator==(d2);  /// member form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/// or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operator==(d1, d2); /// non member form</a:t>
            </a:r>
          </a:p>
          <a:p>
            <a:pPr lv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time increment and decrement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82875" y="11588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++a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Review the differences at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https://www.tutorialspoint.com/cplusplus/cpp_increment_decrement_operators.htm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http://www-numi.fnal.gov/offline_software/srt_public_context/WebDocs/Companion/cxx_crib/increment.html</a:t>
            </a:r>
          </a:p>
          <a:p>
            <a:pPr marL="457200" lvl="0" indent="-317500">
              <a:spcBef>
                <a:spcPts val="0"/>
              </a:spcBef>
              <a:buSzPct val="100000"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Overloading we've seen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/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// overloading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double f;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 = 3 / 4;     /// integer division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f = 3.0 / 4.0; /// floating point division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cout &lt;&lt; i; /// displaying an integer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cout &lt;&lt; f; /// displaying a float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8475" y="2143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Overloading Examples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341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double 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i;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 &lt;&lt; 2; /// 0000 0001 becomes 0000 0100</a:t>
            </a:r>
          </a:p>
          <a:p>
            <a:pPr lv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Overloading functions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functions with the same name but different parameters.  (C++, not C)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mySwap(int&amp;, int&amp;);</a:t>
            </a:r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mySwap(string&amp;, string&amp;);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Overloading constructors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objects in different ways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 == Operators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Since they do the same things, let's make them the same. 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Allow operators to be written as functions.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Precedence doesn’t change!!!!!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 + 4 * 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 in C++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96175" y="1137825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set the operators to do what we want in classes we write!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Date d, d2;  /// my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d++;     /// move d to the next date.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d--;     /// move d to the previous date.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if (d &lt; d2) 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if (d == d2) …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 - d2; /// difference in days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 * d2; /// idk, this isn't obvious.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cout &lt;&lt; d &lt;&lt; endl;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3"/>
            <a:ext cx="8229600" cy="113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Some overloaded operators make sense, some don't!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March 19, 2015 - Feb 19, 2015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many days until the midterm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1060</Words>
  <Application>Microsoft Office PowerPoint</Application>
  <PresentationFormat>On-screen Show (16:9)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simple-light</vt:lpstr>
      <vt:lpstr>Operator Overloading</vt:lpstr>
      <vt:lpstr>Looking at Operators</vt:lpstr>
      <vt:lpstr>Overloading we've seen</vt:lpstr>
      <vt:lpstr>More Overloading Examples</vt:lpstr>
      <vt:lpstr>Overloading functions</vt:lpstr>
      <vt:lpstr>Overloading constructors</vt:lpstr>
      <vt:lpstr>Functions == Operators</vt:lpstr>
      <vt:lpstr>Operators in C++</vt:lpstr>
      <vt:lpstr>Some overloaded operators make sense, some don't!</vt:lpstr>
      <vt:lpstr>How to overload operators</vt:lpstr>
      <vt:lpstr>operators → methods</vt:lpstr>
      <vt:lpstr>overloading &lt;&lt;  (non-member form)</vt:lpstr>
      <vt:lpstr>Order of operations &amp; return values</vt:lpstr>
      <vt:lpstr>overloading &lt;&lt;  (non-member form)</vt:lpstr>
      <vt:lpstr>(myFile &lt;&lt; 1) returns (myFile)</vt:lpstr>
      <vt:lpstr>Overloaded date operator vers1 Using friend</vt:lpstr>
      <vt:lpstr>Overloaded date operator vers2  Not using friend</vt:lpstr>
      <vt:lpstr>overloading =  (member form)</vt:lpstr>
      <vt:lpstr>Member and nonmember form</vt:lpstr>
      <vt:lpstr>Required non-member form</vt:lpstr>
      <vt:lpstr>Required member form</vt:lpstr>
      <vt:lpstr>Some can use either (but not both!)</vt:lpstr>
      <vt:lpstr>Next time increment and decrement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cp:lastModifiedBy>Yongtao Li</cp:lastModifiedBy>
  <cp:revision>8</cp:revision>
  <dcterms:modified xsi:type="dcterms:W3CDTF">2017-03-09T19:17:14Z</dcterms:modified>
</cp:coreProperties>
</file>