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A688250-7376-4006-9BFC-13AA9D76787B}">
  <a:tblStyle styleId="{BA688250-7376-4006-9BFC-13AA9D76787B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A335F36-C992-43E5-8BA2-3312725FA407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linkedList_v1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cplusplus.com/reference/stl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Linked Lists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time, deleting, </a:t>
            </a:r>
            <a:r>
              <a:rPr lang="en">
                <a:solidFill>
                  <a:srgbClr val="000000"/>
                </a:solidFill>
              </a:rPr>
              <a:t>stacks &amp; queues</a:t>
            </a:r>
          </a:p>
        </p:txBody>
      </p:sp>
      <p:sp>
        <p:nvSpPr>
          <p:cNvPr id="36" name="Shape 36"/>
          <p:cNvSpPr/>
          <p:nvPr/>
        </p:nvSpPr>
        <p:spPr>
          <a:xfrm>
            <a:off x="3042425" y="177975"/>
            <a:ext cx="5937000" cy="1565100"/>
          </a:xfrm>
          <a:prstGeom prst="horizont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is (or will be) at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http://www.csit.parkland.edu/~kurban/csc125/linkedList_v1/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cgi enabled script, you must run it from the command line.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Shape 290"/>
          <p:cNvGrpSpPr/>
          <p:nvPr/>
        </p:nvGrpSpPr>
        <p:grpSpPr>
          <a:xfrm>
            <a:off x="4664182" y="2045949"/>
            <a:ext cx="1226907" cy="1412131"/>
            <a:chOff x="3888150" y="983825"/>
            <a:chExt cx="990000" cy="1533425"/>
          </a:xfrm>
        </p:grpSpPr>
        <p:sp>
          <p:nvSpPr>
            <p:cNvPr id="291" name="Shape 291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Second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7613499" y="3376327"/>
            <a:ext cx="1226907" cy="1412131"/>
            <a:chOff x="3888150" y="983825"/>
            <a:chExt cx="990000" cy="1533425"/>
          </a:xfrm>
        </p:grpSpPr>
        <p:sp>
          <p:nvSpPr>
            <p:cNvPr id="297" name="Shape 297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2270939" y="3234831"/>
            <a:ext cx="1226907" cy="1412131"/>
            <a:chOff x="3888150" y="983825"/>
            <a:chExt cx="990000" cy="1533425"/>
          </a:xfrm>
        </p:grpSpPr>
        <p:sp>
          <p:nvSpPr>
            <p:cNvPr id="303" name="Shape 30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7759426" y="1691909"/>
            <a:ext cx="1226907" cy="1412131"/>
            <a:chOff x="3888150" y="983825"/>
            <a:chExt cx="990000" cy="1533425"/>
          </a:xfrm>
        </p:grpSpPr>
        <p:sp>
          <p:nvSpPr>
            <p:cNvPr id="309" name="Shape 309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13" name="Shape 313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820046" y="3672097"/>
            <a:ext cx="1226907" cy="1412131"/>
            <a:chOff x="3888150" y="983825"/>
            <a:chExt cx="990000" cy="1533425"/>
          </a:xfrm>
        </p:grpSpPr>
        <p:sp>
          <p:nvSpPr>
            <p:cNvPr id="315" name="Shape 315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19" name="Shape 319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Shape 320"/>
          <p:cNvSpPr/>
          <p:nvPr/>
        </p:nvSpPr>
        <p:spPr>
          <a:xfrm>
            <a:off x="425094" y="1445292"/>
            <a:ext cx="3466200" cy="1518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321" name="Shape 321"/>
          <p:cNvCxnSpPr>
            <a:stCxn id="293" idx="2"/>
            <a:endCxn id="309" idx="1"/>
          </p:cNvCxnSpPr>
          <p:nvPr/>
        </p:nvCxnSpPr>
        <p:spPr>
          <a:xfrm flipH="1" rot="10800000">
            <a:off x="5286434" y="2426811"/>
            <a:ext cx="2472900" cy="80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2" name="Shape 322"/>
          <p:cNvCxnSpPr>
            <a:stCxn id="310" idx="2"/>
            <a:endCxn id="300" idx="0"/>
          </p:cNvCxnSpPr>
          <p:nvPr/>
        </p:nvCxnSpPr>
        <p:spPr>
          <a:xfrm flipH="1">
            <a:off x="8235879" y="3064464"/>
            <a:ext cx="145800" cy="3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" name="Shape 323"/>
          <p:cNvCxnSpPr>
            <a:stCxn id="299" idx="2"/>
          </p:cNvCxnSpPr>
          <p:nvPr/>
        </p:nvCxnSpPr>
        <p:spPr>
          <a:xfrm rot="10800000">
            <a:off x="7147051" y="4115089"/>
            <a:ext cx="1088700" cy="4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>
            <a:stCxn id="317" idx="2"/>
            <a:endCxn id="307" idx="3"/>
          </p:cNvCxnSpPr>
          <p:nvPr/>
        </p:nvCxnSpPr>
        <p:spPr>
          <a:xfrm rot="10800000">
            <a:off x="3417699" y="3837559"/>
            <a:ext cx="3024600" cy="10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/>
          <p:nvPr/>
        </p:nvCxnSpPr>
        <p:spPr>
          <a:xfrm>
            <a:off x="972958" y="2431760"/>
            <a:ext cx="1275000" cy="114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Removing the head of a list. O(1)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224557" y="3463924"/>
            <a:ext cx="1226907" cy="1412131"/>
            <a:chOff x="3888150" y="983825"/>
            <a:chExt cx="990000" cy="1533425"/>
          </a:xfrm>
        </p:grpSpPr>
        <p:sp>
          <p:nvSpPr>
            <p:cNvPr id="328" name="Shape 32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First</a:t>
              </a:r>
            </a:p>
          </p:txBody>
        </p:sp>
      </p:grpSp>
      <p:sp>
        <p:nvSpPr>
          <p:cNvPr id="333" name="Shape 333"/>
          <p:cNvSpPr txBox="1"/>
          <p:nvPr/>
        </p:nvSpPr>
        <p:spPr>
          <a:xfrm>
            <a:off x="4361350" y="1156225"/>
            <a:ext cx="3213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temp pointer to head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head = head-&gt;next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delete (free) temp pointer</a:t>
            </a:r>
          </a:p>
        </p:txBody>
      </p:sp>
      <p:cxnSp>
        <p:nvCxnSpPr>
          <p:cNvPr id="334" name="Shape 334"/>
          <p:cNvCxnSpPr>
            <a:stCxn id="330" idx="2"/>
            <a:endCxn id="291" idx="1"/>
          </p:cNvCxnSpPr>
          <p:nvPr/>
        </p:nvCxnSpPr>
        <p:spPr>
          <a:xfrm flipH="1" rot="10800000">
            <a:off x="846809" y="2780986"/>
            <a:ext cx="3817500" cy="18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endCxn id="331" idx="0"/>
          </p:cNvCxnSpPr>
          <p:nvPr/>
        </p:nvCxnSpPr>
        <p:spPr>
          <a:xfrm flipH="1">
            <a:off x="846809" y="2116924"/>
            <a:ext cx="343500" cy="1346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/>
          <p:nvPr/>
        </p:nvCxnSpPr>
        <p:spPr>
          <a:xfrm>
            <a:off x="1003200" y="2074400"/>
            <a:ext cx="3587699" cy="42509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x="4089300" y="4788450"/>
            <a:ext cx="6885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temp</a:t>
            </a:r>
          </a:p>
        </p:txBody>
      </p:sp>
      <p:cxnSp>
        <p:nvCxnSpPr>
          <p:cNvPr id="338" name="Shape 338"/>
          <p:cNvCxnSpPr>
            <a:stCxn id="337" idx="1"/>
          </p:cNvCxnSpPr>
          <p:nvPr/>
        </p:nvCxnSpPr>
        <p:spPr>
          <a:xfrm rot="10800000">
            <a:off x="1564200" y="4771350"/>
            <a:ext cx="2525100" cy="14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Shape 343"/>
          <p:cNvGrpSpPr/>
          <p:nvPr/>
        </p:nvGrpSpPr>
        <p:grpSpPr>
          <a:xfrm>
            <a:off x="4664182" y="2045949"/>
            <a:ext cx="1226907" cy="1412131"/>
            <a:chOff x="3888150" y="983825"/>
            <a:chExt cx="990000" cy="1533425"/>
          </a:xfrm>
        </p:grpSpPr>
        <p:sp>
          <p:nvSpPr>
            <p:cNvPr id="344" name="Shape 34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7613499" y="3376327"/>
            <a:ext cx="1226907" cy="1412131"/>
            <a:chOff x="3888150" y="983825"/>
            <a:chExt cx="990000" cy="1533425"/>
          </a:xfrm>
        </p:grpSpPr>
        <p:sp>
          <p:nvSpPr>
            <p:cNvPr id="350" name="Shape 35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2270939" y="3234831"/>
            <a:ext cx="1226907" cy="1412131"/>
            <a:chOff x="3888150" y="983825"/>
            <a:chExt cx="990000" cy="1533425"/>
          </a:xfrm>
        </p:grpSpPr>
        <p:sp>
          <p:nvSpPr>
            <p:cNvPr id="356" name="Shape 356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7759426" y="1691909"/>
            <a:ext cx="1226907" cy="1412131"/>
            <a:chOff x="3888150" y="983825"/>
            <a:chExt cx="990000" cy="1533425"/>
          </a:xfrm>
        </p:grpSpPr>
        <p:sp>
          <p:nvSpPr>
            <p:cNvPr id="362" name="Shape 36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5820046" y="3672097"/>
            <a:ext cx="1226907" cy="1412131"/>
            <a:chOff x="3888150" y="983825"/>
            <a:chExt cx="990000" cy="1533425"/>
          </a:xfrm>
        </p:grpSpPr>
        <p:sp>
          <p:nvSpPr>
            <p:cNvPr id="368" name="Shape 36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Shape 373"/>
          <p:cNvSpPr/>
          <p:nvPr/>
        </p:nvSpPr>
        <p:spPr>
          <a:xfrm>
            <a:off x="425094" y="1445292"/>
            <a:ext cx="3466200" cy="1518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374" name="Shape 374"/>
          <p:cNvCxnSpPr>
            <a:stCxn id="346" idx="2"/>
            <a:endCxn id="362" idx="1"/>
          </p:cNvCxnSpPr>
          <p:nvPr/>
        </p:nvCxnSpPr>
        <p:spPr>
          <a:xfrm flipH="1" rot="10800000">
            <a:off x="5286434" y="2426811"/>
            <a:ext cx="2472900" cy="80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63" idx="2"/>
            <a:endCxn id="353" idx="0"/>
          </p:cNvCxnSpPr>
          <p:nvPr/>
        </p:nvCxnSpPr>
        <p:spPr>
          <a:xfrm flipH="1">
            <a:off x="8235879" y="3064464"/>
            <a:ext cx="145800" cy="3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52" idx="2"/>
          </p:cNvCxnSpPr>
          <p:nvPr/>
        </p:nvCxnSpPr>
        <p:spPr>
          <a:xfrm rot="10800000">
            <a:off x="7147051" y="4115089"/>
            <a:ext cx="1088700" cy="4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>
            <a:stCxn id="370" idx="2"/>
            <a:endCxn id="360" idx="3"/>
          </p:cNvCxnSpPr>
          <p:nvPr/>
        </p:nvCxnSpPr>
        <p:spPr>
          <a:xfrm rot="10800000">
            <a:off x="3417699" y="3837559"/>
            <a:ext cx="3024600" cy="10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8" name="Shape 378"/>
          <p:cNvCxnSpPr/>
          <p:nvPr/>
        </p:nvCxnSpPr>
        <p:spPr>
          <a:xfrm>
            <a:off x="972958" y="2431760"/>
            <a:ext cx="1275000" cy="11432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Removing the tail of a list. </a:t>
            </a:r>
            <a:r>
              <a:rPr lang="en">
                <a:solidFill>
                  <a:srgbClr val="FF0000"/>
                </a:solidFill>
              </a:rPr>
              <a:t>O(n)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322057" y="3376324"/>
            <a:ext cx="1226907" cy="1412131"/>
            <a:chOff x="3888150" y="983825"/>
            <a:chExt cx="990000" cy="1533425"/>
          </a:xfrm>
        </p:grpSpPr>
        <p:sp>
          <p:nvSpPr>
            <p:cNvPr id="381" name="Shape 381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385" name="Shape 385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Shape 386"/>
          <p:cNvSpPr txBox="1"/>
          <p:nvPr/>
        </p:nvSpPr>
        <p:spPr>
          <a:xfrm>
            <a:off x="4361350" y="1156225"/>
            <a:ext cx="3213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find the next to last node, then connect it up correctly.</a:t>
            </a:r>
          </a:p>
        </p:txBody>
      </p:sp>
      <p:cxnSp>
        <p:nvCxnSpPr>
          <p:cNvPr id="387" name="Shape 387"/>
          <p:cNvCxnSpPr>
            <a:stCxn id="383" idx="2"/>
            <a:endCxn id="344" idx="1"/>
          </p:cNvCxnSpPr>
          <p:nvPr/>
        </p:nvCxnSpPr>
        <p:spPr>
          <a:xfrm flipH="1" rot="10800000">
            <a:off x="944309" y="2780986"/>
            <a:ext cx="3720000" cy="177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endCxn id="384" idx="0"/>
          </p:cNvCxnSpPr>
          <p:nvPr/>
        </p:nvCxnSpPr>
        <p:spPr>
          <a:xfrm flipH="1">
            <a:off x="944309" y="2029324"/>
            <a:ext cx="343500" cy="13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9" name="Shape 389"/>
          <p:cNvSpPr txBox="1"/>
          <p:nvPr/>
        </p:nvSpPr>
        <p:spPr>
          <a:xfrm>
            <a:off x="4089300" y="4743925"/>
            <a:ext cx="688499" cy="2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0" name="Shape 390"/>
          <p:cNvCxnSpPr>
            <a:endCxn id="368" idx="1"/>
          </p:cNvCxnSpPr>
          <p:nvPr/>
        </p:nvCxnSpPr>
        <p:spPr>
          <a:xfrm>
            <a:off x="1015246" y="2458590"/>
            <a:ext cx="4804800" cy="194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425094" y="1445292"/>
            <a:ext cx="3466200" cy="15188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508200" y="2570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Doubly linked lists 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4089300" y="4743925"/>
            <a:ext cx="688499" cy="2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5719749" y="195074"/>
            <a:ext cx="1226907" cy="1921842"/>
            <a:chOff x="3888144" y="983825"/>
            <a:chExt cx="990000" cy="2086917"/>
          </a:xfrm>
        </p:grpSpPr>
        <p:sp>
          <p:nvSpPr>
            <p:cNvPr id="399" name="Shape 399"/>
            <p:cNvSpPr/>
            <p:nvPr/>
          </p:nvSpPr>
          <p:spPr>
            <a:xfrm>
              <a:off x="3888144" y="1046642"/>
              <a:ext cx="990000" cy="2024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 txBox="1"/>
            <p:nvPr/>
          </p:nvSpPr>
          <p:spPr>
            <a:xfrm>
              <a:off x="4067478" y="1921821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3952789" y="128543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sp>
        <p:nvSpPr>
          <p:cNvPr id="404" name="Shape 404"/>
          <p:cNvSpPr/>
          <p:nvPr/>
        </p:nvSpPr>
        <p:spPr>
          <a:xfrm>
            <a:off x="5799801" y="1879036"/>
            <a:ext cx="1066799" cy="23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5830929" y="1561925"/>
            <a:ext cx="10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prev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6679800" y="2764349"/>
            <a:ext cx="1226907" cy="1921842"/>
            <a:chOff x="3888144" y="983825"/>
            <a:chExt cx="990000" cy="2086917"/>
          </a:xfrm>
        </p:grpSpPr>
        <p:sp>
          <p:nvSpPr>
            <p:cNvPr id="407" name="Shape 407"/>
            <p:cNvSpPr/>
            <p:nvPr/>
          </p:nvSpPr>
          <p:spPr>
            <a:xfrm>
              <a:off x="3888144" y="1046642"/>
              <a:ext cx="990000" cy="2024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 txBox="1"/>
            <p:nvPr/>
          </p:nvSpPr>
          <p:spPr>
            <a:xfrm>
              <a:off x="4067478" y="1921821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3952789" y="128543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sp>
        <p:nvSpPr>
          <p:cNvPr id="412" name="Shape 412"/>
          <p:cNvSpPr/>
          <p:nvPr/>
        </p:nvSpPr>
        <p:spPr>
          <a:xfrm>
            <a:off x="6759852" y="4437411"/>
            <a:ext cx="1066799" cy="23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/>
        </p:nvSpPr>
        <p:spPr>
          <a:xfrm>
            <a:off x="6790979" y="4120300"/>
            <a:ext cx="10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prev</a:t>
            </a:r>
          </a:p>
        </p:txBody>
      </p:sp>
      <p:grpSp>
        <p:nvGrpSpPr>
          <p:cNvPr id="414" name="Shape 414"/>
          <p:cNvGrpSpPr/>
          <p:nvPr/>
        </p:nvGrpSpPr>
        <p:grpSpPr>
          <a:xfrm>
            <a:off x="4341225" y="2964199"/>
            <a:ext cx="1226907" cy="1921842"/>
            <a:chOff x="3888144" y="983825"/>
            <a:chExt cx="990000" cy="2086917"/>
          </a:xfrm>
        </p:grpSpPr>
        <p:sp>
          <p:nvSpPr>
            <p:cNvPr id="415" name="Shape 415"/>
            <p:cNvSpPr/>
            <p:nvPr/>
          </p:nvSpPr>
          <p:spPr>
            <a:xfrm>
              <a:off x="3888144" y="1046642"/>
              <a:ext cx="990000" cy="2024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4067478" y="1921821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52789" y="128543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sp>
        <p:nvSpPr>
          <p:cNvPr id="420" name="Shape 420"/>
          <p:cNvSpPr/>
          <p:nvPr/>
        </p:nvSpPr>
        <p:spPr>
          <a:xfrm>
            <a:off x="4421276" y="4637261"/>
            <a:ext cx="1066799" cy="237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4452404" y="4320150"/>
            <a:ext cx="1035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prev</a:t>
            </a:r>
          </a:p>
        </p:txBody>
      </p:sp>
      <p:cxnSp>
        <p:nvCxnSpPr>
          <p:cNvPr id="422" name="Shape 422"/>
          <p:cNvCxnSpPr>
            <a:endCxn id="399" idx="1"/>
          </p:cNvCxnSpPr>
          <p:nvPr/>
        </p:nvCxnSpPr>
        <p:spPr>
          <a:xfrm flipH="1" rot="10800000">
            <a:off x="1105149" y="1184920"/>
            <a:ext cx="4614600" cy="8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3" name="Shape 423"/>
          <p:cNvCxnSpPr>
            <a:stCxn id="405" idx="0"/>
            <a:endCxn id="410" idx="0"/>
          </p:cNvCxnSpPr>
          <p:nvPr/>
        </p:nvCxnSpPr>
        <p:spPr>
          <a:xfrm>
            <a:off x="6348729" y="1561925"/>
            <a:ext cx="953400" cy="120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>
            <a:stCxn id="413" idx="0"/>
          </p:cNvCxnSpPr>
          <p:nvPr/>
        </p:nvCxnSpPr>
        <p:spPr>
          <a:xfrm rot="10800000">
            <a:off x="5611079" y="4055200"/>
            <a:ext cx="16977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5" name="Shape 425"/>
          <p:cNvCxnSpPr>
            <a:endCxn id="415" idx="1"/>
          </p:cNvCxnSpPr>
          <p:nvPr/>
        </p:nvCxnSpPr>
        <p:spPr>
          <a:xfrm>
            <a:off x="884025" y="2473845"/>
            <a:ext cx="3457200" cy="148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6" name="Shape 426"/>
          <p:cNvCxnSpPr>
            <a:endCxn id="407" idx="1"/>
          </p:cNvCxnSpPr>
          <p:nvPr/>
        </p:nvCxnSpPr>
        <p:spPr>
          <a:xfrm flipH="1" rot="10800000">
            <a:off x="5109600" y="3754195"/>
            <a:ext cx="1570200" cy="104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7" name="Shape 427"/>
          <p:cNvCxnSpPr>
            <a:endCxn id="404" idx="2"/>
          </p:cNvCxnSpPr>
          <p:nvPr/>
        </p:nvCxnSpPr>
        <p:spPr>
          <a:xfrm rot="10800000">
            <a:off x="6333201" y="2116936"/>
            <a:ext cx="960000" cy="255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comparison using O(1)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to front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to 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front</a:t>
            </a:r>
          </a:p>
        </p:txBody>
      </p:sp>
      <p:sp>
        <p:nvSpPr>
          <p:cNvPr id="434" name="Shape 43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Array/Vector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to 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happens when I run out of array?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the size of a vector</a:t>
            </a:r>
          </a:p>
        </p:txBody>
      </p:sp>
      <p:graphicFrame>
        <p:nvGraphicFramePr>
          <p:cNvPr id="440" name="Shape 44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{DA335F36-C992-43E5-8BA2-3312725FA407}</a:tableStyleId>
              </a:tblPr>
              <a:tblGrid>
                <a:gridCol w="963350"/>
                <a:gridCol w="963350"/>
                <a:gridCol w="963350"/>
                <a:gridCol w="963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1" name="Shape 441"/>
          <p:cNvCxnSpPr/>
          <p:nvPr/>
        </p:nvCxnSpPr>
        <p:spPr>
          <a:xfrm flipH="1">
            <a:off x="4254000" y="1325725"/>
            <a:ext cx="92400" cy="12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2" name="Shape 442"/>
          <p:cNvSpPr txBox="1"/>
          <p:nvPr/>
        </p:nvSpPr>
        <p:spPr>
          <a:xfrm>
            <a:off x="4030800" y="1199875"/>
            <a:ext cx="1082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item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200725" y="1132750"/>
            <a:ext cx="2718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new item added to fill up the vector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 array with twice the size is allocated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items are copied to new vector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Old array is deleted from memory</a:t>
            </a:r>
          </a:p>
        </p:txBody>
      </p:sp>
      <p:graphicFrame>
        <p:nvGraphicFramePr>
          <p:cNvPr id="444" name="Shape 444"/>
          <p:cNvGraphicFramePr/>
          <p:nvPr/>
        </p:nvGraphicFramePr>
        <p:xfrm>
          <a:off x="902150" y="322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{DA335F36-C992-43E5-8BA2-3312725FA407}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Shape 445"/>
          <p:cNvSpPr/>
          <p:nvPr/>
        </p:nvSpPr>
        <p:spPr>
          <a:xfrm>
            <a:off x="1405346" y="2609500"/>
            <a:ext cx="478500" cy="906050"/>
          </a:xfrm>
          <a:custGeom>
            <a:pathLst>
              <a:path extrusionOk="0" h="36242" w="19140">
                <a:moveTo>
                  <a:pt x="2857" y="0"/>
                </a:moveTo>
                <a:cubicBezTo>
                  <a:pt x="7387" y="1175"/>
                  <a:pt x="8038" y="-268"/>
                  <a:pt x="11918" y="2350"/>
                </a:cubicBezTo>
                <a:cubicBezTo>
                  <a:pt x="16791" y="5639"/>
                  <a:pt x="20923" y="13536"/>
                  <a:pt x="18295" y="18795"/>
                </a:cubicBezTo>
                <a:cubicBezTo>
                  <a:pt x="15393" y="24599"/>
                  <a:pt x="9242" y="28138"/>
                  <a:pt x="4199" y="32221"/>
                </a:cubicBezTo>
                <a:cubicBezTo>
                  <a:pt x="2894" y="33276"/>
                  <a:pt x="-516" y="36771"/>
                  <a:pt x="172" y="35241"/>
                </a:cubicBezTo>
                <a:cubicBezTo>
                  <a:pt x="1897" y="31406"/>
                  <a:pt x="2318" y="31618"/>
                  <a:pt x="4199" y="27857"/>
                </a:cubicBezTo>
                <a:cubicBezTo>
                  <a:pt x="4879" y="26495"/>
                  <a:pt x="6780" y="22609"/>
                  <a:pt x="5542" y="23494"/>
                </a:cubicBezTo>
                <a:cubicBezTo>
                  <a:pt x="2273" y="25828"/>
                  <a:pt x="446" y="32027"/>
                  <a:pt x="2857" y="35241"/>
                </a:cubicBezTo>
                <a:cubicBezTo>
                  <a:pt x="4339" y="37217"/>
                  <a:pt x="8029" y="35675"/>
                  <a:pt x="10240" y="34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6" name="Shape 446"/>
          <p:cNvSpPr/>
          <p:nvPr/>
        </p:nvSpPr>
        <p:spPr>
          <a:xfrm>
            <a:off x="4125321" y="2450075"/>
            <a:ext cx="478500" cy="906050"/>
          </a:xfrm>
          <a:custGeom>
            <a:pathLst>
              <a:path extrusionOk="0" h="36242" w="19140">
                <a:moveTo>
                  <a:pt x="2857" y="0"/>
                </a:moveTo>
                <a:cubicBezTo>
                  <a:pt x="7387" y="1175"/>
                  <a:pt x="8038" y="-268"/>
                  <a:pt x="11918" y="2350"/>
                </a:cubicBezTo>
                <a:cubicBezTo>
                  <a:pt x="16791" y="5639"/>
                  <a:pt x="20923" y="13536"/>
                  <a:pt x="18295" y="18795"/>
                </a:cubicBezTo>
                <a:cubicBezTo>
                  <a:pt x="15393" y="24599"/>
                  <a:pt x="9242" y="28138"/>
                  <a:pt x="4199" y="32221"/>
                </a:cubicBezTo>
                <a:cubicBezTo>
                  <a:pt x="2894" y="33276"/>
                  <a:pt x="-516" y="36771"/>
                  <a:pt x="172" y="35241"/>
                </a:cubicBezTo>
                <a:cubicBezTo>
                  <a:pt x="1897" y="31406"/>
                  <a:pt x="2318" y="31618"/>
                  <a:pt x="4199" y="27857"/>
                </a:cubicBezTo>
                <a:cubicBezTo>
                  <a:pt x="4879" y="26495"/>
                  <a:pt x="6780" y="22609"/>
                  <a:pt x="5542" y="23494"/>
                </a:cubicBezTo>
                <a:cubicBezTo>
                  <a:pt x="2273" y="25828"/>
                  <a:pt x="446" y="32027"/>
                  <a:pt x="2857" y="35241"/>
                </a:cubicBezTo>
                <a:cubicBezTo>
                  <a:pt x="4339" y="37217"/>
                  <a:pt x="8029" y="35675"/>
                  <a:pt x="10240" y="34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7" name="Shape 447"/>
          <p:cNvSpPr/>
          <p:nvPr/>
        </p:nvSpPr>
        <p:spPr>
          <a:xfrm>
            <a:off x="3178521" y="2534125"/>
            <a:ext cx="478500" cy="906050"/>
          </a:xfrm>
          <a:custGeom>
            <a:pathLst>
              <a:path extrusionOk="0" h="36242" w="19140">
                <a:moveTo>
                  <a:pt x="2857" y="0"/>
                </a:moveTo>
                <a:cubicBezTo>
                  <a:pt x="7387" y="1175"/>
                  <a:pt x="8038" y="-268"/>
                  <a:pt x="11918" y="2350"/>
                </a:cubicBezTo>
                <a:cubicBezTo>
                  <a:pt x="16791" y="5639"/>
                  <a:pt x="20923" y="13536"/>
                  <a:pt x="18295" y="18795"/>
                </a:cubicBezTo>
                <a:cubicBezTo>
                  <a:pt x="15393" y="24599"/>
                  <a:pt x="9242" y="28138"/>
                  <a:pt x="4199" y="32221"/>
                </a:cubicBezTo>
                <a:cubicBezTo>
                  <a:pt x="2894" y="33276"/>
                  <a:pt x="-516" y="36771"/>
                  <a:pt x="172" y="35241"/>
                </a:cubicBezTo>
                <a:cubicBezTo>
                  <a:pt x="1897" y="31406"/>
                  <a:pt x="2318" y="31618"/>
                  <a:pt x="4199" y="27857"/>
                </a:cubicBezTo>
                <a:cubicBezTo>
                  <a:pt x="4879" y="26495"/>
                  <a:pt x="6780" y="22609"/>
                  <a:pt x="5542" y="23494"/>
                </a:cubicBezTo>
                <a:cubicBezTo>
                  <a:pt x="2273" y="25828"/>
                  <a:pt x="446" y="32027"/>
                  <a:pt x="2857" y="35241"/>
                </a:cubicBezTo>
                <a:cubicBezTo>
                  <a:pt x="4339" y="37217"/>
                  <a:pt x="8029" y="35675"/>
                  <a:pt x="10240" y="34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8" name="Shape 448"/>
          <p:cNvSpPr/>
          <p:nvPr/>
        </p:nvSpPr>
        <p:spPr>
          <a:xfrm>
            <a:off x="2181396" y="2609500"/>
            <a:ext cx="478500" cy="906050"/>
          </a:xfrm>
          <a:custGeom>
            <a:pathLst>
              <a:path extrusionOk="0" h="36242" w="19140">
                <a:moveTo>
                  <a:pt x="2857" y="0"/>
                </a:moveTo>
                <a:cubicBezTo>
                  <a:pt x="7387" y="1175"/>
                  <a:pt x="8038" y="-268"/>
                  <a:pt x="11918" y="2350"/>
                </a:cubicBezTo>
                <a:cubicBezTo>
                  <a:pt x="16791" y="5639"/>
                  <a:pt x="20923" y="13536"/>
                  <a:pt x="18295" y="18795"/>
                </a:cubicBezTo>
                <a:cubicBezTo>
                  <a:pt x="15393" y="24599"/>
                  <a:pt x="9242" y="28138"/>
                  <a:pt x="4199" y="32221"/>
                </a:cubicBezTo>
                <a:cubicBezTo>
                  <a:pt x="2894" y="33276"/>
                  <a:pt x="-516" y="36771"/>
                  <a:pt x="172" y="35241"/>
                </a:cubicBezTo>
                <a:cubicBezTo>
                  <a:pt x="1897" y="31406"/>
                  <a:pt x="2318" y="31618"/>
                  <a:pt x="4199" y="27857"/>
                </a:cubicBezTo>
                <a:cubicBezTo>
                  <a:pt x="4879" y="26495"/>
                  <a:pt x="6780" y="22609"/>
                  <a:pt x="5542" y="23494"/>
                </a:cubicBezTo>
                <a:cubicBezTo>
                  <a:pt x="2273" y="25828"/>
                  <a:pt x="446" y="32027"/>
                  <a:pt x="2857" y="35241"/>
                </a:cubicBezTo>
                <a:cubicBezTo>
                  <a:pt x="4339" y="37217"/>
                  <a:pt x="8029" y="35675"/>
                  <a:pt x="10240" y="3457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449" name="Shape 449"/>
          <p:cNvCxnSpPr/>
          <p:nvPr/>
        </p:nvCxnSpPr>
        <p:spPr>
          <a:xfrm flipH="1" rot="10800000">
            <a:off x="503450" y="2181650"/>
            <a:ext cx="4589700" cy="75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Size comparision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Lists have only the data used and pointer(s) in each node.</a:t>
            </a:r>
          </a:p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 are fixed 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Vectors change size, but store </a:t>
            </a:r>
            <a:r>
              <a:rPr i="1" lang="en"/>
              <a:t>around </a:t>
            </a:r>
            <a:r>
              <a:rPr lang="en"/>
              <a:t>double the number of items.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ADT (abstract data types)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mathy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used without caring about the implementation ( as long as the basic operations are O(1) 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Queues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sp>
        <p:nvSpPr>
          <p:cNvPr id="468" name="Shape 468"/>
          <p:cNvSpPr/>
          <p:nvPr/>
        </p:nvSpPr>
        <p:spPr>
          <a:xfrm>
            <a:off x="4300425" y="1268475"/>
            <a:ext cx="91750" cy="3194375"/>
          </a:xfrm>
          <a:custGeom>
            <a:pathLst>
              <a:path extrusionOk="0" h="127775" w="3670">
                <a:moveTo>
                  <a:pt x="0" y="0"/>
                </a:moveTo>
                <a:cubicBezTo>
                  <a:pt x="4470" y="30009"/>
                  <a:pt x="3403" y="60618"/>
                  <a:pt x="3403" y="90959"/>
                </a:cubicBezTo>
                <a:cubicBezTo>
                  <a:pt x="3403" y="103234"/>
                  <a:pt x="-894" y="115970"/>
                  <a:pt x="2475" y="1277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9" name="Shape 469"/>
          <p:cNvSpPr/>
          <p:nvPr/>
        </p:nvSpPr>
        <p:spPr>
          <a:xfrm>
            <a:off x="4424175" y="4325868"/>
            <a:ext cx="1966950" cy="175650"/>
          </a:xfrm>
          <a:custGeom>
            <a:pathLst>
              <a:path extrusionOk="0" h="7026" w="78678">
                <a:moveTo>
                  <a:pt x="0" y="5789"/>
                </a:moveTo>
                <a:cubicBezTo>
                  <a:pt x="20654" y="5219"/>
                  <a:pt x="41340" y="4357"/>
                  <a:pt x="61877" y="2076"/>
                </a:cubicBezTo>
                <a:cubicBezTo>
                  <a:pt x="67140" y="1491"/>
                  <a:pt x="72373" y="597"/>
                  <a:pt x="77656" y="220"/>
                </a:cubicBezTo>
                <a:cubicBezTo>
                  <a:pt x="78118" y="186"/>
                  <a:pt x="78772" y="-204"/>
                  <a:pt x="78584" y="220"/>
                </a:cubicBezTo>
                <a:cubicBezTo>
                  <a:pt x="77534" y="2581"/>
                  <a:pt x="75499" y="4519"/>
                  <a:pt x="74871" y="70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0" name="Shape 470"/>
          <p:cNvSpPr/>
          <p:nvPr/>
        </p:nvSpPr>
        <p:spPr>
          <a:xfrm>
            <a:off x="6234075" y="1245275"/>
            <a:ext cx="206750" cy="3101575"/>
          </a:xfrm>
          <a:custGeom>
            <a:pathLst>
              <a:path extrusionOk="0" h="124063" w="8270">
                <a:moveTo>
                  <a:pt x="0" y="0"/>
                </a:moveTo>
                <a:cubicBezTo>
                  <a:pt x="2829" y="21225"/>
                  <a:pt x="6674" y="42363"/>
                  <a:pt x="8044" y="63733"/>
                </a:cubicBezTo>
                <a:cubicBezTo>
                  <a:pt x="8947" y="77826"/>
                  <a:pt x="4546" y="91761"/>
                  <a:pt x="3094" y="105809"/>
                </a:cubicBezTo>
                <a:cubicBezTo>
                  <a:pt x="2463" y="111903"/>
                  <a:pt x="5260" y="117935"/>
                  <a:pt x="5260" y="1240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1" name="Shape 471"/>
          <p:cNvSpPr/>
          <p:nvPr/>
        </p:nvSpPr>
        <p:spPr>
          <a:xfrm>
            <a:off x="2490525" y="650366"/>
            <a:ext cx="3000375" cy="1458875"/>
          </a:xfrm>
          <a:custGeom>
            <a:pathLst>
              <a:path extrusionOk="0" h="58355" w="120015">
                <a:moveTo>
                  <a:pt x="0" y="55353"/>
                </a:moveTo>
                <a:cubicBezTo>
                  <a:pt x="10546" y="44104"/>
                  <a:pt x="15528" y="28333"/>
                  <a:pt x="26298" y="17299"/>
                </a:cubicBezTo>
                <a:cubicBezTo>
                  <a:pt x="37710" y="5605"/>
                  <a:pt x="57205" y="-3646"/>
                  <a:pt x="72706" y="1520"/>
                </a:cubicBezTo>
                <a:cubicBezTo>
                  <a:pt x="88428" y="6760"/>
                  <a:pt x="103828" y="19369"/>
                  <a:pt x="109522" y="34934"/>
                </a:cubicBezTo>
                <a:cubicBezTo>
                  <a:pt x="112011" y="41738"/>
                  <a:pt x="111510" y="41901"/>
                  <a:pt x="113544" y="48856"/>
                </a:cubicBezTo>
                <a:cubicBezTo>
                  <a:pt x="114248" y="51266"/>
                  <a:pt x="116813" y="58354"/>
                  <a:pt x="116019" y="55972"/>
                </a:cubicBezTo>
                <a:cubicBezTo>
                  <a:pt x="114914" y="52661"/>
                  <a:pt x="112234" y="50100"/>
                  <a:pt x="110141" y="47309"/>
                </a:cubicBezTo>
                <a:cubicBezTo>
                  <a:pt x="108920" y="45681"/>
                  <a:pt x="105855" y="40400"/>
                  <a:pt x="107047" y="42049"/>
                </a:cubicBezTo>
                <a:cubicBezTo>
                  <a:pt x="110381" y="46665"/>
                  <a:pt x="113206" y="56849"/>
                  <a:pt x="118494" y="54734"/>
                </a:cubicBezTo>
                <a:cubicBezTo>
                  <a:pt x="121762" y="53426"/>
                  <a:pt x="118309" y="47554"/>
                  <a:pt x="119422" y="44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2" name="Shape 472"/>
          <p:cNvSpPr txBox="1"/>
          <p:nvPr/>
        </p:nvSpPr>
        <p:spPr>
          <a:xfrm>
            <a:off x="4861875" y="650375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</a:t>
            </a:r>
          </a:p>
        </p:txBody>
      </p:sp>
      <p:sp>
        <p:nvSpPr>
          <p:cNvPr id="473" name="Shape 473"/>
          <p:cNvSpPr/>
          <p:nvPr/>
        </p:nvSpPr>
        <p:spPr>
          <a:xfrm>
            <a:off x="4537925" y="238700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1080100" y="4076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4486725" y="3802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973525" y="300565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424175" y="2858762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4486725" y="333055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Stacks, FILO (LIFO)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push()</a:t>
            </a:r>
            <a:r>
              <a:rPr lang="en"/>
              <a:t> adds an item to the top of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pop()</a:t>
            </a:r>
            <a:r>
              <a:rPr lang="en"/>
              <a:t> removes the top of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top()</a:t>
            </a:r>
            <a:r>
              <a:rPr lang="en"/>
              <a:t> returns the top of the stack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empty()</a:t>
            </a:r>
            <a:r>
              <a:rPr lang="en"/>
              <a:t> tells if the stack is empty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Implement with an array? (add/delete from end)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Implement with a linked list? (add/delete from front)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using an array</a:t>
            </a:r>
          </a:p>
        </p:txBody>
      </p:sp>
      <p:sp>
        <p:nvSpPr>
          <p:cNvPr id="490" name="Shape 490"/>
          <p:cNvSpPr/>
          <p:nvPr/>
        </p:nvSpPr>
        <p:spPr>
          <a:xfrm>
            <a:off x="4300425" y="1268475"/>
            <a:ext cx="91750" cy="3194375"/>
          </a:xfrm>
          <a:custGeom>
            <a:pathLst>
              <a:path extrusionOk="0" h="127775" w="3670">
                <a:moveTo>
                  <a:pt x="0" y="0"/>
                </a:moveTo>
                <a:cubicBezTo>
                  <a:pt x="4470" y="30009"/>
                  <a:pt x="3403" y="60618"/>
                  <a:pt x="3403" y="90959"/>
                </a:cubicBezTo>
                <a:cubicBezTo>
                  <a:pt x="3403" y="103234"/>
                  <a:pt x="-894" y="115970"/>
                  <a:pt x="2475" y="12777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1" name="Shape 491"/>
          <p:cNvSpPr/>
          <p:nvPr/>
        </p:nvSpPr>
        <p:spPr>
          <a:xfrm>
            <a:off x="4424175" y="4325868"/>
            <a:ext cx="1966950" cy="175650"/>
          </a:xfrm>
          <a:custGeom>
            <a:pathLst>
              <a:path extrusionOk="0" h="7026" w="78678">
                <a:moveTo>
                  <a:pt x="0" y="5789"/>
                </a:moveTo>
                <a:cubicBezTo>
                  <a:pt x="20654" y="5219"/>
                  <a:pt x="41340" y="4357"/>
                  <a:pt x="61877" y="2076"/>
                </a:cubicBezTo>
                <a:cubicBezTo>
                  <a:pt x="67140" y="1491"/>
                  <a:pt x="72373" y="597"/>
                  <a:pt x="77656" y="220"/>
                </a:cubicBezTo>
                <a:cubicBezTo>
                  <a:pt x="78118" y="186"/>
                  <a:pt x="78772" y="-204"/>
                  <a:pt x="78584" y="220"/>
                </a:cubicBezTo>
                <a:cubicBezTo>
                  <a:pt x="77534" y="2581"/>
                  <a:pt x="75499" y="4519"/>
                  <a:pt x="74871" y="70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2" name="Shape 492"/>
          <p:cNvSpPr/>
          <p:nvPr/>
        </p:nvSpPr>
        <p:spPr>
          <a:xfrm>
            <a:off x="6234075" y="1245275"/>
            <a:ext cx="206750" cy="3101575"/>
          </a:xfrm>
          <a:custGeom>
            <a:pathLst>
              <a:path extrusionOk="0" h="124063" w="8270">
                <a:moveTo>
                  <a:pt x="0" y="0"/>
                </a:moveTo>
                <a:cubicBezTo>
                  <a:pt x="2829" y="21225"/>
                  <a:pt x="6674" y="42363"/>
                  <a:pt x="8044" y="63733"/>
                </a:cubicBezTo>
                <a:cubicBezTo>
                  <a:pt x="8947" y="77826"/>
                  <a:pt x="4546" y="91761"/>
                  <a:pt x="3094" y="105809"/>
                </a:cubicBezTo>
                <a:cubicBezTo>
                  <a:pt x="2463" y="111903"/>
                  <a:pt x="5260" y="117935"/>
                  <a:pt x="5260" y="1240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3" name="Shape 493"/>
          <p:cNvSpPr/>
          <p:nvPr/>
        </p:nvSpPr>
        <p:spPr>
          <a:xfrm>
            <a:off x="2490525" y="650366"/>
            <a:ext cx="3000375" cy="1458875"/>
          </a:xfrm>
          <a:custGeom>
            <a:pathLst>
              <a:path extrusionOk="0" h="58355" w="120015">
                <a:moveTo>
                  <a:pt x="0" y="55353"/>
                </a:moveTo>
                <a:cubicBezTo>
                  <a:pt x="10546" y="44104"/>
                  <a:pt x="15528" y="28333"/>
                  <a:pt x="26298" y="17299"/>
                </a:cubicBezTo>
                <a:cubicBezTo>
                  <a:pt x="37710" y="5605"/>
                  <a:pt x="57205" y="-3646"/>
                  <a:pt x="72706" y="1520"/>
                </a:cubicBezTo>
                <a:cubicBezTo>
                  <a:pt x="88428" y="6760"/>
                  <a:pt x="103828" y="19369"/>
                  <a:pt x="109522" y="34934"/>
                </a:cubicBezTo>
                <a:cubicBezTo>
                  <a:pt x="112011" y="41738"/>
                  <a:pt x="111510" y="41901"/>
                  <a:pt x="113544" y="48856"/>
                </a:cubicBezTo>
                <a:cubicBezTo>
                  <a:pt x="114248" y="51266"/>
                  <a:pt x="116813" y="58354"/>
                  <a:pt x="116019" y="55972"/>
                </a:cubicBezTo>
                <a:cubicBezTo>
                  <a:pt x="114914" y="52661"/>
                  <a:pt x="112234" y="50100"/>
                  <a:pt x="110141" y="47309"/>
                </a:cubicBezTo>
                <a:cubicBezTo>
                  <a:pt x="108920" y="45681"/>
                  <a:pt x="105855" y="40400"/>
                  <a:pt x="107047" y="42049"/>
                </a:cubicBezTo>
                <a:cubicBezTo>
                  <a:pt x="110381" y="46665"/>
                  <a:pt x="113206" y="56849"/>
                  <a:pt x="118494" y="54734"/>
                </a:cubicBezTo>
                <a:cubicBezTo>
                  <a:pt x="121762" y="53426"/>
                  <a:pt x="118309" y="47554"/>
                  <a:pt x="119422" y="442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94" name="Shape 494"/>
          <p:cNvSpPr txBox="1"/>
          <p:nvPr/>
        </p:nvSpPr>
        <p:spPr>
          <a:xfrm>
            <a:off x="5042950" y="2109250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080100" y="28884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1080100" y="407632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4570625" y="36082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1140800" y="36082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1325875" y="2138337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4570625" y="4076312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01" name="Shape 501"/>
          <p:cNvGraphicFramePr/>
          <p:nvPr/>
        </p:nvGraphicFramePr>
        <p:xfrm>
          <a:off x="1140800" y="459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{DA335F36-C992-43E5-8BA2-3312725FA407}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02" name="Shape 502"/>
          <p:cNvCxnSpPr>
            <a:endCxn id="500" idx="2"/>
          </p:cNvCxnSpPr>
          <p:nvPr/>
        </p:nvCxnSpPr>
        <p:spPr>
          <a:xfrm flipH="1" rot="10800000">
            <a:off x="1703225" y="4238762"/>
            <a:ext cx="28674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3" name="Shape 503"/>
          <p:cNvCxnSpPr/>
          <p:nvPr/>
        </p:nvCxnSpPr>
        <p:spPr>
          <a:xfrm flipH="1" rot="10800000">
            <a:off x="2810875" y="3817875"/>
            <a:ext cx="2173200" cy="9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171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Time (efficiency)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Count the number of steps a program takes give an input of size </a:t>
            </a:r>
            <a:r>
              <a:rPr i="1" lang="en" sz="1800"/>
              <a:t>n</a:t>
            </a:r>
            <a:r>
              <a:rPr lang="en" sz="1800"/>
              <a:t>. Express as a function of n.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Constant, O(1)</a:t>
            </a:r>
            <a:r>
              <a:rPr lang="en" sz="1800"/>
              <a:t>, takes the same number of steps no matter the size of the input.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Logarithmic, O(lg n)</a:t>
            </a:r>
            <a:r>
              <a:rPr lang="en" sz="1800"/>
              <a:t>, takes a number of steps proportional the logarithm of n.  Usually results from dividing </a:t>
            </a:r>
            <a:r>
              <a:rPr i="1" lang="en" sz="1800"/>
              <a:t>n</a:t>
            </a:r>
            <a:r>
              <a:rPr lang="en" sz="1800"/>
              <a:t> in half.  ‘The number of times to divide n in half as </a:t>
            </a:r>
            <a:r>
              <a:rPr b="1" i="1" lang="en" sz="1800"/>
              <a:t>an integer</a:t>
            </a:r>
            <a:r>
              <a:rPr lang="en" sz="1800"/>
              <a:t> is log</a:t>
            </a:r>
            <a:r>
              <a:rPr baseline="-25000" lang="en" sz="1800"/>
              <a:t>2</a:t>
            </a:r>
            <a:r>
              <a:rPr lang="en" sz="1800"/>
              <a:t> n’ 200 → 100 → 50 → 25 → 13 → 7 → 4 → 2 → 1   so log</a:t>
            </a:r>
            <a:r>
              <a:rPr baseline="-25000" lang="en" sz="1800"/>
              <a:t>2</a:t>
            </a:r>
            <a:r>
              <a:rPr lang="en" sz="1800"/>
              <a:t> 200 is about 8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Linear, O(n)</a:t>
            </a:r>
            <a:r>
              <a:rPr lang="en" sz="1800"/>
              <a:t>, takes a number of steps proportion to the size of the data … each data is visited a constant number of times.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/>
              <a:t>Quadratic, O(n</a:t>
            </a:r>
            <a:r>
              <a:rPr b="1" baseline="30000" lang="en" sz="1800"/>
              <a:t>2</a:t>
            </a:r>
            <a:r>
              <a:rPr b="1" lang="en" sz="1800"/>
              <a:t>)</a:t>
            </a:r>
            <a:r>
              <a:rPr lang="en" sz="1800"/>
              <a:t>, proportional to n * n.  Bubble Sort.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Uses for a stack</a:t>
            </a: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Call stack in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matching pairs of things like parenthesis or XML tags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681650" y="2010812"/>
            <a:ext cx="951299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</a:t>
            </a:r>
          </a:p>
        </p:txBody>
      </p:sp>
      <p:sp>
        <p:nvSpPr>
          <p:cNvPr id="516" name="Shape 516"/>
          <p:cNvSpPr/>
          <p:nvPr/>
        </p:nvSpPr>
        <p:spPr>
          <a:xfrm>
            <a:off x="51800" y="3409487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883050" y="2873375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20350" y="2451862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7110950" y="2614237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4231700" y="2548462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746275" y="4045200"/>
            <a:ext cx="1485000" cy="3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/>
        </p:nvSpPr>
        <p:spPr>
          <a:xfrm>
            <a:off x="7732300" y="2010812"/>
            <a:ext cx="734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</a:t>
            </a:r>
          </a:p>
        </p:txBody>
      </p:sp>
      <p:sp>
        <p:nvSpPr>
          <p:cNvPr id="523" name="Shape 523"/>
          <p:cNvSpPr/>
          <p:nvPr/>
        </p:nvSpPr>
        <p:spPr>
          <a:xfrm>
            <a:off x="4370050" y="2451875"/>
            <a:ext cx="3534700" cy="38650"/>
          </a:xfrm>
          <a:custGeom>
            <a:pathLst>
              <a:path extrusionOk="0" h="1546" w="141388">
                <a:moveTo>
                  <a:pt x="0" y="0"/>
                </a:moveTo>
                <a:cubicBezTo>
                  <a:pt x="47132" y="0"/>
                  <a:pt x="94255" y="1546"/>
                  <a:pt x="141388" y="15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4" name="Shape 524"/>
          <p:cNvSpPr/>
          <p:nvPr/>
        </p:nvSpPr>
        <p:spPr>
          <a:xfrm>
            <a:off x="4455125" y="3341350"/>
            <a:ext cx="3573375" cy="68150"/>
          </a:xfrm>
          <a:custGeom>
            <a:pathLst>
              <a:path extrusionOk="0" h="2726" w="142935">
                <a:moveTo>
                  <a:pt x="0" y="0"/>
                </a:moveTo>
                <a:cubicBezTo>
                  <a:pt x="33312" y="0"/>
                  <a:pt x="66632" y="242"/>
                  <a:pt x="99931" y="1237"/>
                </a:cubicBezTo>
                <a:cubicBezTo>
                  <a:pt x="114259" y="1664"/>
                  <a:pt x="129026" y="4399"/>
                  <a:pt x="142935" y="9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5" name="Shape 525"/>
          <p:cNvSpPr/>
          <p:nvPr/>
        </p:nvSpPr>
        <p:spPr>
          <a:xfrm>
            <a:off x="7534435" y="2939150"/>
            <a:ext cx="957175" cy="1485025"/>
          </a:xfrm>
          <a:custGeom>
            <a:pathLst>
              <a:path extrusionOk="0" h="59401" w="38287">
                <a:moveTo>
                  <a:pt x="1509" y="59401"/>
                </a:moveTo>
                <a:cubicBezTo>
                  <a:pt x="14194" y="54451"/>
                  <a:pt x="14986" y="56133"/>
                  <a:pt x="26879" y="49501"/>
                </a:cubicBezTo>
                <a:cubicBezTo>
                  <a:pt x="34129" y="45457"/>
                  <a:pt x="39528" y="35387"/>
                  <a:pt x="38017" y="27225"/>
                </a:cubicBezTo>
                <a:cubicBezTo>
                  <a:pt x="36262" y="17750"/>
                  <a:pt x="27428" y="9562"/>
                  <a:pt x="18525" y="5878"/>
                </a:cubicBezTo>
                <a:cubicBezTo>
                  <a:pt x="14169" y="4075"/>
                  <a:pt x="9316" y="3403"/>
                  <a:pt x="4603" y="3403"/>
                </a:cubicBezTo>
                <a:cubicBezTo>
                  <a:pt x="3159" y="3403"/>
                  <a:pt x="-814" y="4353"/>
                  <a:pt x="272" y="3403"/>
                </a:cubicBezTo>
                <a:cubicBezTo>
                  <a:pt x="1287" y="2513"/>
                  <a:pt x="6093" y="0"/>
                  <a:pt x="5531" y="0"/>
                </a:cubicBezTo>
                <a:cubicBezTo>
                  <a:pt x="3635" y="0"/>
                  <a:pt x="295" y="2565"/>
                  <a:pt x="1509" y="4022"/>
                </a:cubicBezTo>
                <a:cubicBezTo>
                  <a:pt x="2540" y="5259"/>
                  <a:pt x="4083" y="5976"/>
                  <a:pt x="5222" y="71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26" name="Shape 526"/>
          <p:cNvSpPr/>
          <p:nvPr/>
        </p:nvSpPr>
        <p:spPr>
          <a:xfrm>
            <a:off x="3563638" y="2732071"/>
            <a:ext cx="1316875" cy="207075"/>
          </a:xfrm>
          <a:custGeom>
            <a:pathLst>
              <a:path extrusionOk="0" h="8283" w="52675">
                <a:moveTo>
                  <a:pt x="52675" y="3951"/>
                </a:moveTo>
                <a:cubicBezTo>
                  <a:pt x="42882" y="3625"/>
                  <a:pt x="33081" y="3642"/>
                  <a:pt x="23284" y="3642"/>
                </a:cubicBezTo>
                <a:cubicBezTo>
                  <a:pt x="17715" y="3642"/>
                  <a:pt x="12146" y="3642"/>
                  <a:pt x="6577" y="3642"/>
                </a:cubicBezTo>
                <a:cubicBezTo>
                  <a:pt x="4511" y="3642"/>
                  <a:pt x="-1544" y="4676"/>
                  <a:pt x="389" y="3951"/>
                </a:cubicBezTo>
                <a:cubicBezTo>
                  <a:pt x="2899" y="3009"/>
                  <a:pt x="5415" y="2057"/>
                  <a:pt x="7814" y="858"/>
                </a:cubicBezTo>
                <a:cubicBezTo>
                  <a:pt x="8559" y="485"/>
                  <a:pt x="9860" y="-427"/>
                  <a:pt x="9361" y="239"/>
                </a:cubicBezTo>
                <a:cubicBezTo>
                  <a:pt x="7850" y="2252"/>
                  <a:pt x="3174" y="2052"/>
                  <a:pt x="3174" y="4570"/>
                </a:cubicBezTo>
                <a:cubicBezTo>
                  <a:pt x="3174" y="6975"/>
                  <a:pt x="7002" y="7810"/>
                  <a:pt x="9361" y="82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57200" y="190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Queue, FIFO (LILO)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push() adds an item to the end of the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pop() removes the front of the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front() returns the front of the 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empty() tells if the line is empty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Implement with an array?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Implement with a linked list? </a:t>
            </a:r>
          </a:p>
        </p:txBody>
      </p:sp>
      <p:sp>
        <p:nvSpPr>
          <p:cNvPr id="533" name="Shape 533"/>
          <p:cNvSpPr/>
          <p:nvPr/>
        </p:nvSpPr>
        <p:spPr>
          <a:xfrm>
            <a:off x="4055300" y="3608632"/>
            <a:ext cx="1376575" cy="1058775"/>
          </a:xfrm>
          <a:custGeom>
            <a:pathLst>
              <a:path extrusionOk="0" h="42351" w="55063">
                <a:moveTo>
                  <a:pt x="0" y="1883"/>
                </a:moveTo>
                <a:cubicBezTo>
                  <a:pt x="8327" y="-337"/>
                  <a:pt x="17405" y="-543"/>
                  <a:pt x="25845" y="1203"/>
                </a:cubicBezTo>
                <a:cubicBezTo>
                  <a:pt x="28923" y="1839"/>
                  <a:pt x="32940" y="2472"/>
                  <a:pt x="34346" y="5284"/>
                </a:cubicBezTo>
                <a:cubicBezTo>
                  <a:pt x="36319" y="9233"/>
                  <a:pt x="24602" y="13893"/>
                  <a:pt x="27885" y="16846"/>
                </a:cubicBezTo>
                <a:cubicBezTo>
                  <a:pt x="32354" y="20867"/>
                  <a:pt x="39986" y="17202"/>
                  <a:pt x="45908" y="16166"/>
                </a:cubicBezTo>
                <a:cubicBezTo>
                  <a:pt x="50132" y="15426"/>
                  <a:pt x="55063" y="14466"/>
                  <a:pt x="54410" y="14466"/>
                </a:cubicBezTo>
                <a:cubicBezTo>
                  <a:pt x="48065" y="14466"/>
                  <a:pt x="38743" y="14696"/>
                  <a:pt x="36387" y="20587"/>
                </a:cubicBezTo>
                <a:cubicBezTo>
                  <a:pt x="34829" y="24481"/>
                  <a:pt x="44622" y="22631"/>
                  <a:pt x="48289" y="24668"/>
                </a:cubicBezTo>
                <a:cubicBezTo>
                  <a:pt x="51861" y="26652"/>
                  <a:pt x="54110" y="32531"/>
                  <a:pt x="52370" y="36230"/>
                </a:cubicBezTo>
                <a:cubicBezTo>
                  <a:pt x="49067" y="43246"/>
                  <a:pt x="37282" y="39900"/>
                  <a:pt x="29925" y="4235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34" name="Shape 534"/>
          <p:cNvSpPr txBox="1"/>
          <p:nvPr/>
        </p:nvSpPr>
        <p:spPr>
          <a:xfrm>
            <a:off x="5492075" y="3723725"/>
            <a:ext cx="2210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Food for thought can you do all operations in O(1)?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Implementing a queue with an array.</a:t>
            </a:r>
          </a:p>
        </p:txBody>
      </p:sp>
      <p:graphicFrame>
        <p:nvGraphicFramePr>
          <p:cNvPr id="540" name="Shape 540"/>
          <p:cNvGraphicFramePr/>
          <p:nvPr/>
        </p:nvGraphicFramePr>
        <p:xfrm>
          <a:off x="876000" y="176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{BA688250-7376-4006-9BFC-13AA9D76787B}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41" name="Shape 541"/>
          <p:cNvGrpSpPr/>
          <p:nvPr/>
        </p:nvGrpSpPr>
        <p:grpSpPr>
          <a:xfrm>
            <a:off x="6864775" y="2248650"/>
            <a:ext cx="892800" cy="646200"/>
            <a:chOff x="2561300" y="2312300"/>
            <a:chExt cx="892800" cy="646200"/>
          </a:xfrm>
        </p:grpSpPr>
        <p:sp>
          <p:nvSpPr>
            <p:cNvPr id="542" name="Shape 542"/>
            <p:cNvSpPr txBox="1"/>
            <p:nvPr/>
          </p:nvSpPr>
          <p:spPr>
            <a:xfrm>
              <a:off x="2561300" y="2601500"/>
              <a:ext cx="8928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front</a:t>
              </a:r>
            </a:p>
          </p:txBody>
        </p:sp>
        <p:cxnSp>
          <p:nvCxnSpPr>
            <p:cNvPr id="543" name="Shape 543"/>
            <p:cNvCxnSpPr>
              <a:stCxn id="542" idx="0"/>
            </p:cNvCxnSpPr>
            <p:nvPr/>
          </p:nvCxnSpPr>
          <p:spPr>
            <a:xfrm flipH="1" rot="10800000">
              <a:off x="3007700" y="2312300"/>
              <a:ext cx="12600" cy="2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544" name="Shape 544"/>
          <p:cNvGrpSpPr/>
          <p:nvPr/>
        </p:nvGrpSpPr>
        <p:grpSpPr>
          <a:xfrm>
            <a:off x="8017700" y="2248650"/>
            <a:ext cx="901199" cy="578099"/>
            <a:chOff x="5985200" y="2455550"/>
            <a:chExt cx="901199" cy="578099"/>
          </a:xfrm>
        </p:grpSpPr>
        <p:sp>
          <p:nvSpPr>
            <p:cNvPr id="545" name="Shape 545"/>
            <p:cNvSpPr txBox="1"/>
            <p:nvPr/>
          </p:nvSpPr>
          <p:spPr>
            <a:xfrm>
              <a:off x="5985200" y="2710550"/>
              <a:ext cx="901199" cy="323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back</a:t>
              </a:r>
            </a:p>
          </p:txBody>
        </p:sp>
        <p:cxnSp>
          <p:nvCxnSpPr>
            <p:cNvPr id="546" name="Shape 546"/>
            <p:cNvCxnSpPr>
              <a:stCxn id="545" idx="0"/>
            </p:cNvCxnSpPr>
            <p:nvPr/>
          </p:nvCxnSpPr>
          <p:spPr>
            <a:xfrm flipH="1" rot="10800000">
              <a:off x="6435799" y="2455550"/>
              <a:ext cx="42600" cy="2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Implementing a queue with an array.</a:t>
            </a:r>
          </a:p>
        </p:txBody>
      </p:sp>
      <p:grpSp>
        <p:nvGrpSpPr>
          <p:cNvPr id="552" name="Shape 552"/>
          <p:cNvGrpSpPr/>
          <p:nvPr/>
        </p:nvGrpSpPr>
        <p:grpSpPr>
          <a:xfrm>
            <a:off x="4778300" y="3996662"/>
            <a:ext cx="892800" cy="646200"/>
            <a:chOff x="2561300" y="2312300"/>
            <a:chExt cx="892800" cy="646200"/>
          </a:xfrm>
        </p:grpSpPr>
        <p:sp>
          <p:nvSpPr>
            <p:cNvPr id="553" name="Shape 553"/>
            <p:cNvSpPr txBox="1"/>
            <p:nvPr/>
          </p:nvSpPr>
          <p:spPr>
            <a:xfrm>
              <a:off x="2561300" y="2601500"/>
              <a:ext cx="8928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front</a:t>
              </a:r>
            </a:p>
          </p:txBody>
        </p:sp>
        <p:cxnSp>
          <p:nvCxnSpPr>
            <p:cNvPr id="554" name="Shape 554"/>
            <p:cNvCxnSpPr>
              <a:stCxn id="553" idx="0"/>
            </p:cNvCxnSpPr>
            <p:nvPr/>
          </p:nvCxnSpPr>
          <p:spPr>
            <a:xfrm flipH="1" rot="10800000">
              <a:off x="3007700" y="2312300"/>
              <a:ext cx="12600" cy="289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555" name="Shape 555"/>
          <p:cNvGrpSpPr/>
          <p:nvPr/>
        </p:nvGrpSpPr>
        <p:grpSpPr>
          <a:xfrm>
            <a:off x="4250750" y="2512612"/>
            <a:ext cx="901199" cy="578099"/>
            <a:chOff x="5985200" y="2455550"/>
            <a:chExt cx="901199" cy="578099"/>
          </a:xfrm>
        </p:grpSpPr>
        <p:sp>
          <p:nvSpPr>
            <p:cNvPr id="556" name="Shape 556"/>
            <p:cNvSpPr txBox="1"/>
            <p:nvPr/>
          </p:nvSpPr>
          <p:spPr>
            <a:xfrm>
              <a:off x="5985200" y="2710550"/>
              <a:ext cx="901199" cy="323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back</a:t>
              </a:r>
            </a:p>
          </p:txBody>
        </p:sp>
        <p:cxnSp>
          <p:nvCxnSpPr>
            <p:cNvPr id="557" name="Shape 557"/>
            <p:cNvCxnSpPr>
              <a:stCxn id="556" idx="0"/>
            </p:cNvCxnSpPr>
            <p:nvPr/>
          </p:nvCxnSpPr>
          <p:spPr>
            <a:xfrm flipH="1" rot="10800000">
              <a:off x="6435799" y="2455550"/>
              <a:ext cx="42600" cy="2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558" name="Shape 558"/>
          <p:cNvSpPr/>
          <p:nvPr/>
        </p:nvSpPr>
        <p:spPr>
          <a:xfrm>
            <a:off x="3217600" y="2297175"/>
            <a:ext cx="2034299" cy="1918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2842450" y="1949175"/>
            <a:ext cx="2784600" cy="2614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4250756" y="2003250"/>
            <a:ext cx="34200" cy="293925"/>
          </a:xfrm>
          <a:custGeom>
            <a:pathLst>
              <a:path extrusionOk="0" h="11757" w="1368">
                <a:moveTo>
                  <a:pt x="131" y="0"/>
                </a:moveTo>
                <a:cubicBezTo>
                  <a:pt x="131" y="3940"/>
                  <a:pt x="-392" y="8231"/>
                  <a:pt x="1368" y="117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1" name="Shape 561"/>
          <p:cNvSpPr/>
          <p:nvPr/>
        </p:nvSpPr>
        <p:spPr>
          <a:xfrm>
            <a:off x="4710375" y="2134750"/>
            <a:ext cx="224300" cy="286175"/>
          </a:xfrm>
          <a:custGeom>
            <a:pathLst>
              <a:path extrusionOk="0" h="11447" w="8972">
                <a:moveTo>
                  <a:pt x="8972" y="0"/>
                </a:moveTo>
                <a:cubicBezTo>
                  <a:pt x="5943" y="3785"/>
                  <a:pt x="2165" y="7109"/>
                  <a:pt x="0" y="114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2" name="Shape 562"/>
          <p:cNvSpPr/>
          <p:nvPr/>
        </p:nvSpPr>
        <p:spPr>
          <a:xfrm>
            <a:off x="5205375" y="2714850"/>
            <a:ext cx="293925" cy="162425"/>
          </a:xfrm>
          <a:custGeom>
            <a:pathLst>
              <a:path extrusionOk="0" h="6497" w="11757">
                <a:moveTo>
                  <a:pt x="11757" y="0"/>
                </a:moveTo>
                <a:cubicBezTo>
                  <a:pt x="7752" y="2002"/>
                  <a:pt x="3164" y="3329"/>
                  <a:pt x="0" y="64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3" name="Shape 563"/>
          <p:cNvSpPr/>
          <p:nvPr/>
        </p:nvSpPr>
        <p:spPr>
          <a:xfrm>
            <a:off x="5282725" y="3364550"/>
            <a:ext cx="348050" cy="38675"/>
          </a:xfrm>
          <a:custGeom>
            <a:pathLst>
              <a:path extrusionOk="0" h="1547" w="13922">
                <a:moveTo>
                  <a:pt x="13922" y="1547"/>
                </a:moveTo>
                <a:cubicBezTo>
                  <a:pt x="9258" y="1324"/>
                  <a:pt x="4646" y="46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4" name="Shape 564"/>
          <p:cNvSpPr/>
          <p:nvPr/>
        </p:nvSpPr>
        <p:spPr>
          <a:xfrm>
            <a:off x="5097100" y="3859550"/>
            <a:ext cx="255225" cy="201100"/>
          </a:xfrm>
          <a:custGeom>
            <a:pathLst>
              <a:path extrusionOk="0" h="8044" w="10209">
                <a:moveTo>
                  <a:pt x="0" y="0"/>
                </a:moveTo>
                <a:cubicBezTo>
                  <a:pt x="3562" y="2465"/>
                  <a:pt x="7147" y="4978"/>
                  <a:pt x="10209" y="80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5" name="Shape 565"/>
          <p:cNvSpPr/>
          <p:nvPr/>
        </p:nvSpPr>
        <p:spPr>
          <a:xfrm>
            <a:off x="4787700" y="4060650"/>
            <a:ext cx="208850" cy="309400"/>
          </a:xfrm>
          <a:custGeom>
            <a:pathLst>
              <a:path extrusionOk="0" h="12376" w="8354">
                <a:moveTo>
                  <a:pt x="0" y="0"/>
                </a:moveTo>
                <a:cubicBezTo>
                  <a:pt x="2226" y="4451"/>
                  <a:pt x="4834" y="8856"/>
                  <a:pt x="8354" y="123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6" name="Shape 566"/>
          <p:cNvSpPr/>
          <p:nvPr/>
        </p:nvSpPr>
        <p:spPr>
          <a:xfrm>
            <a:off x="4393250" y="4223075"/>
            <a:ext cx="38675" cy="348075"/>
          </a:xfrm>
          <a:custGeom>
            <a:pathLst>
              <a:path extrusionOk="0" h="13923" w="1547">
                <a:moveTo>
                  <a:pt x="0" y="0"/>
                </a:moveTo>
                <a:cubicBezTo>
                  <a:pt x="345" y="4656"/>
                  <a:pt x="1547" y="9253"/>
                  <a:pt x="1547" y="1392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7" name="Shape 567"/>
          <p:cNvSpPr/>
          <p:nvPr/>
        </p:nvSpPr>
        <p:spPr>
          <a:xfrm>
            <a:off x="3720325" y="4176675"/>
            <a:ext cx="262975" cy="286175"/>
          </a:xfrm>
          <a:custGeom>
            <a:pathLst>
              <a:path extrusionOk="0" h="11447" w="10519">
                <a:moveTo>
                  <a:pt x="10519" y="0"/>
                </a:moveTo>
                <a:cubicBezTo>
                  <a:pt x="6721" y="3526"/>
                  <a:pt x="3237" y="7401"/>
                  <a:pt x="0" y="114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8" name="Shape 568"/>
          <p:cNvSpPr/>
          <p:nvPr/>
        </p:nvSpPr>
        <p:spPr>
          <a:xfrm>
            <a:off x="3194375" y="3890500"/>
            <a:ext cx="324850" cy="201100"/>
          </a:xfrm>
          <a:custGeom>
            <a:pathLst>
              <a:path extrusionOk="0" h="8044" w="12994">
                <a:moveTo>
                  <a:pt x="12994" y="0"/>
                </a:moveTo>
                <a:cubicBezTo>
                  <a:pt x="8686" y="2720"/>
                  <a:pt x="3602" y="4441"/>
                  <a:pt x="0" y="80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69" name="Shape 569"/>
          <p:cNvSpPr/>
          <p:nvPr/>
        </p:nvSpPr>
        <p:spPr>
          <a:xfrm>
            <a:off x="2885000" y="3287200"/>
            <a:ext cx="324850" cy="23200"/>
          </a:xfrm>
          <a:custGeom>
            <a:pathLst>
              <a:path extrusionOk="0" h="928" w="12994">
                <a:moveTo>
                  <a:pt x="0" y="0"/>
                </a:moveTo>
                <a:cubicBezTo>
                  <a:pt x="4337" y="196"/>
                  <a:pt x="8651" y="928"/>
                  <a:pt x="12994" y="9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0" name="Shape 570"/>
          <p:cNvSpPr/>
          <p:nvPr/>
        </p:nvSpPr>
        <p:spPr>
          <a:xfrm>
            <a:off x="3109300" y="2575625"/>
            <a:ext cx="301650" cy="185625"/>
          </a:xfrm>
          <a:custGeom>
            <a:pathLst>
              <a:path extrusionOk="0" h="7425" w="12066">
                <a:moveTo>
                  <a:pt x="0" y="0"/>
                </a:moveTo>
                <a:cubicBezTo>
                  <a:pt x="3529" y="3137"/>
                  <a:pt x="8137" y="4804"/>
                  <a:pt x="12066" y="74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1" name="Shape 571"/>
          <p:cNvSpPr/>
          <p:nvPr/>
        </p:nvSpPr>
        <p:spPr>
          <a:xfrm>
            <a:off x="3619775" y="2096075"/>
            <a:ext cx="208850" cy="317125"/>
          </a:xfrm>
          <a:custGeom>
            <a:pathLst>
              <a:path extrusionOk="0" h="12685" w="8354">
                <a:moveTo>
                  <a:pt x="0" y="0"/>
                </a:moveTo>
                <a:cubicBezTo>
                  <a:pt x="3206" y="3918"/>
                  <a:pt x="6473" y="7984"/>
                  <a:pt x="8354" y="126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72" name="Shape 572"/>
          <p:cNvSpPr txBox="1"/>
          <p:nvPr/>
        </p:nvSpPr>
        <p:spPr>
          <a:xfrm>
            <a:off x="4370050" y="1562375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[0]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5205375" y="2119287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5739075" y="2970100"/>
            <a:ext cx="533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[2]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457350" y="1632075"/>
            <a:ext cx="665099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[n-1]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2663950" y="2016750"/>
            <a:ext cx="7005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[n-2]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239775" y="1314875"/>
            <a:ext cx="1902599" cy="177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instead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i++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(i+1) % 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2" name="Shape 582"/>
          <p:cNvCxnSpPr/>
          <p:nvPr/>
        </p:nvCxnSpPr>
        <p:spPr>
          <a:xfrm flipH="1" rot="10800000">
            <a:off x="1314800" y="2155951"/>
            <a:ext cx="6878400" cy="5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3" name="Shape 583"/>
          <p:cNvCxnSpPr/>
          <p:nvPr/>
        </p:nvCxnSpPr>
        <p:spPr>
          <a:xfrm flipH="1" rot="10800000">
            <a:off x="4689638" y="607651"/>
            <a:ext cx="3420600" cy="15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4" name="Shape 584"/>
          <p:cNvSpPr txBox="1"/>
          <p:nvPr/>
        </p:nvSpPr>
        <p:spPr>
          <a:xfrm>
            <a:off x="1261060" y="1762508"/>
            <a:ext cx="38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4447673" y="1597178"/>
            <a:ext cx="63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088403" y="251232"/>
            <a:ext cx="51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STL</a:t>
            </a:r>
          </a:p>
        </p:txBody>
      </p:sp>
      <p:cxnSp>
        <p:nvCxnSpPr>
          <p:cNvPr id="587" name="Shape 587"/>
          <p:cNvCxnSpPr>
            <a:stCxn id="588" idx="2"/>
          </p:cNvCxnSpPr>
          <p:nvPr/>
        </p:nvCxnSpPr>
        <p:spPr>
          <a:xfrm>
            <a:off x="6731116" y="689075"/>
            <a:ext cx="56400" cy="356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88" name="Shape 588"/>
          <p:cNvSpPr txBox="1"/>
          <p:nvPr/>
        </p:nvSpPr>
        <p:spPr>
          <a:xfrm>
            <a:off x="6472216" y="113975"/>
            <a:ext cx="517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y2k</a:t>
            </a:r>
          </a:p>
        </p:txBody>
      </p:sp>
      <p:cxnSp>
        <p:nvCxnSpPr>
          <p:cNvPr id="589" name="Shape 589"/>
          <p:cNvCxnSpPr/>
          <p:nvPr/>
        </p:nvCxnSpPr>
        <p:spPr>
          <a:xfrm>
            <a:off x="6356625" y="3139776"/>
            <a:ext cx="1785300" cy="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0" name="Shape 590"/>
          <p:cNvSpPr txBox="1"/>
          <p:nvPr/>
        </p:nvSpPr>
        <p:spPr>
          <a:xfrm>
            <a:off x="6104925" y="2763325"/>
            <a:ext cx="938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6904100" y="3497749"/>
            <a:ext cx="938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C#</a:t>
            </a:r>
          </a:p>
        </p:txBody>
      </p:sp>
      <p:cxnSp>
        <p:nvCxnSpPr>
          <p:cNvPr id="592" name="Shape 592"/>
          <p:cNvCxnSpPr/>
          <p:nvPr/>
        </p:nvCxnSpPr>
        <p:spPr>
          <a:xfrm flipH="1" rot="10800000">
            <a:off x="7115350" y="3952675"/>
            <a:ext cx="1108800" cy="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93" name="Shape 593"/>
          <p:cNvCxnSpPr/>
          <p:nvPr/>
        </p:nvCxnSpPr>
        <p:spPr>
          <a:xfrm flipH="1">
            <a:off x="1351725" y="530009"/>
            <a:ext cx="11400" cy="398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94" name="Shape 594"/>
          <p:cNvCxnSpPr/>
          <p:nvPr/>
        </p:nvCxnSpPr>
        <p:spPr>
          <a:xfrm>
            <a:off x="8110239" y="410657"/>
            <a:ext cx="36900" cy="398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595" name="Shape 595"/>
          <p:cNvCxnSpPr/>
          <p:nvPr/>
        </p:nvCxnSpPr>
        <p:spPr>
          <a:xfrm>
            <a:off x="4749800" y="586445"/>
            <a:ext cx="22500" cy="400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96" name="Shape 596"/>
          <p:cNvSpPr txBox="1"/>
          <p:nvPr/>
        </p:nvSpPr>
        <p:spPr>
          <a:xfrm>
            <a:off x="943100" y="4594209"/>
            <a:ext cx="7803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1970s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6356626" y="607528"/>
            <a:ext cx="36900" cy="398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598" name="Shape 598"/>
          <p:cNvSpPr txBox="1"/>
          <p:nvPr/>
        </p:nvSpPr>
        <p:spPr>
          <a:xfrm>
            <a:off x="6034137" y="4594209"/>
            <a:ext cx="681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1995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513362" y="4232174"/>
            <a:ext cx="681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2000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4210675" y="4594209"/>
            <a:ext cx="1108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late 1980s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457200" y="2222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implementation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#include&lt;list&gt;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#include&lt;stack&gt;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#include&lt;queue&gt;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They are templates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list&lt;string&gt; myItems;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stack&lt;Thingy&gt; sThingy;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queue&lt;double&gt; qd;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http://www.cplusplus.com/reference/stl/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STL stuff.</a:t>
            </a:r>
          </a:p>
        </p:txBody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deque (pronounced 'deck') is a double ended queue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priority queue is a queue where things don't come out in the order they came in, the come out by 'priority'.  If I put in 1, then 5, then 3, the 5 comes out first, then the 3 and finally the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Example with containers: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 item to an existing array at the end. 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833475" y="20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{BA688250-7376-4006-9BFC-13AA9D76787B}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newitem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" name="Shape 50"/>
          <p:cNvSpPr/>
          <p:nvPr/>
        </p:nvSpPr>
        <p:spPr>
          <a:xfrm>
            <a:off x="935175" y="2550500"/>
            <a:ext cx="3607150" cy="939400"/>
          </a:xfrm>
          <a:custGeom>
            <a:pathLst>
              <a:path extrusionOk="0" h="37576" w="144286">
                <a:moveTo>
                  <a:pt x="0" y="0"/>
                </a:moveTo>
                <a:cubicBezTo>
                  <a:pt x="2310" y="6753"/>
                  <a:pt x="4841" y="15622"/>
                  <a:pt x="11563" y="18023"/>
                </a:cubicBezTo>
                <a:cubicBezTo>
                  <a:pt x="27884" y="23852"/>
                  <a:pt x="47635" y="1677"/>
                  <a:pt x="62913" y="9862"/>
                </a:cubicBezTo>
                <a:cubicBezTo>
                  <a:pt x="71678" y="14557"/>
                  <a:pt x="74603" y="27138"/>
                  <a:pt x="75155" y="37067"/>
                </a:cubicBezTo>
                <a:cubicBezTo>
                  <a:pt x="75183" y="37576"/>
                  <a:pt x="75044" y="36544"/>
                  <a:pt x="75155" y="36047"/>
                </a:cubicBezTo>
                <a:cubicBezTo>
                  <a:pt x="77044" y="27542"/>
                  <a:pt x="80411" y="14594"/>
                  <a:pt x="89098" y="13943"/>
                </a:cubicBezTo>
                <a:cubicBezTo>
                  <a:pt x="104619" y="12779"/>
                  <a:pt x="119446" y="27407"/>
                  <a:pt x="134666" y="24145"/>
                </a:cubicBezTo>
                <a:cubicBezTo>
                  <a:pt x="141958" y="22581"/>
                  <a:pt x="147419" y="8335"/>
                  <a:pt x="142148" y="30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51" name="Shape 51"/>
          <p:cNvSpPr txBox="1"/>
          <p:nvPr/>
        </p:nvSpPr>
        <p:spPr>
          <a:xfrm>
            <a:off x="2286950" y="3545200"/>
            <a:ext cx="12497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filled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854450" y="3434675"/>
            <a:ext cx="1207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size;</a:t>
            </a:r>
          </a:p>
        </p:txBody>
      </p:sp>
      <p:cxnSp>
        <p:nvCxnSpPr>
          <p:cNvPr id="53" name="Shape 53"/>
          <p:cNvCxnSpPr/>
          <p:nvPr/>
        </p:nvCxnSpPr>
        <p:spPr>
          <a:xfrm rot="10800000">
            <a:off x="4854325" y="2524874"/>
            <a:ext cx="416699" cy="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" name="Shape 54"/>
          <p:cNvSpPr txBox="1"/>
          <p:nvPr/>
        </p:nvSpPr>
        <p:spPr>
          <a:xfrm>
            <a:off x="1020200" y="3842750"/>
            <a:ext cx="32730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array[size++] = newItem;</a:t>
            </a:r>
          </a:p>
        </p:txBody>
      </p:sp>
      <p:cxnSp>
        <p:nvCxnSpPr>
          <p:cNvPr id="55" name="Shape 55"/>
          <p:cNvCxnSpPr>
            <a:stCxn id="52" idx="0"/>
          </p:cNvCxnSpPr>
          <p:nvPr/>
        </p:nvCxnSpPr>
        <p:spPr>
          <a:xfrm flipH="1" rot="10800000">
            <a:off x="5458049" y="2567375"/>
            <a:ext cx="178500" cy="8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" name="Shape 56"/>
          <p:cNvCxnSpPr/>
          <p:nvPr/>
        </p:nvCxnSpPr>
        <p:spPr>
          <a:xfrm flipH="1" rot="10800000">
            <a:off x="5152000" y="2873449"/>
            <a:ext cx="314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" name="Shape 57"/>
          <p:cNvSpPr/>
          <p:nvPr/>
        </p:nvSpPr>
        <p:spPr>
          <a:xfrm>
            <a:off x="6061675" y="3757725"/>
            <a:ext cx="782099" cy="1054199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O(1)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with containers: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Adding an item to an existing array at the beginning. </a:t>
            </a:r>
          </a:p>
        </p:txBody>
      </p:sp>
      <p:graphicFrame>
        <p:nvGraphicFramePr>
          <p:cNvPr id="64" name="Shape 64"/>
          <p:cNvGraphicFramePr/>
          <p:nvPr/>
        </p:nvGraphicFramePr>
        <p:xfrm>
          <a:off x="833475" y="20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{BA688250-7376-4006-9BFC-13AA9D76787B}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Shape 65"/>
          <p:cNvSpPr/>
          <p:nvPr/>
        </p:nvSpPr>
        <p:spPr>
          <a:xfrm>
            <a:off x="935175" y="2550500"/>
            <a:ext cx="3607150" cy="939400"/>
          </a:xfrm>
          <a:custGeom>
            <a:pathLst>
              <a:path extrusionOk="0" h="37576" w="144286">
                <a:moveTo>
                  <a:pt x="0" y="0"/>
                </a:moveTo>
                <a:cubicBezTo>
                  <a:pt x="2310" y="6753"/>
                  <a:pt x="4841" y="15622"/>
                  <a:pt x="11563" y="18023"/>
                </a:cubicBezTo>
                <a:cubicBezTo>
                  <a:pt x="27884" y="23852"/>
                  <a:pt x="47635" y="1677"/>
                  <a:pt x="62913" y="9862"/>
                </a:cubicBezTo>
                <a:cubicBezTo>
                  <a:pt x="71678" y="14557"/>
                  <a:pt x="74603" y="27138"/>
                  <a:pt x="75155" y="37067"/>
                </a:cubicBezTo>
                <a:cubicBezTo>
                  <a:pt x="75183" y="37576"/>
                  <a:pt x="75044" y="36544"/>
                  <a:pt x="75155" y="36047"/>
                </a:cubicBezTo>
                <a:cubicBezTo>
                  <a:pt x="77044" y="27542"/>
                  <a:pt x="80411" y="14594"/>
                  <a:pt x="89098" y="13943"/>
                </a:cubicBezTo>
                <a:cubicBezTo>
                  <a:pt x="104619" y="12779"/>
                  <a:pt x="119446" y="27407"/>
                  <a:pt x="134666" y="24145"/>
                </a:cubicBezTo>
                <a:cubicBezTo>
                  <a:pt x="141958" y="22581"/>
                  <a:pt x="147419" y="8335"/>
                  <a:pt x="142148" y="30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" name="Shape 66"/>
          <p:cNvSpPr txBox="1"/>
          <p:nvPr/>
        </p:nvSpPr>
        <p:spPr>
          <a:xfrm>
            <a:off x="2286950" y="3545200"/>
            <a:ext cx="12497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854450" y="3434675"/>
            <a:ext cx="1207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size;</a:t>
            </a:r>
          </a:p>
        </p:txBody>
      </p:sp>
      <p:cxnSp>
        <p:nvCxnSpPr>
          <p:cNvPr id="68" name="Shape 68"/>
          <p:cNvCxnSpPr/>
          <p:nvPr/>
        </p:nvCxnSpPr>
        <p:spPr>
          <a:xfrm rot="10800000">
            <a:off x="4854325" y="2524874"/>
            <a:ext cx="416699" cy="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" name="Shape 69"/>
          <p:cNvSpPr txBox="1"/>
          <p:nvPr/>
        </p:nvSpPr>
        <p:spPr>
          <a:xfrm>
            <a:off x="1020200" y="3842750"/>
            <a:ext cx="3272999" cy="7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put at end and shift everything over</a:t>
            </a:r>
          </a:p>
        </p:txBody>
      </p:sp>
      <p:cxnSp>
        <p:nvCxnSpPr>
          <p:cNvPr id="70" name="Shape 70"/>
          <p:cNvCxnSpPr>
            <a:stCxn id="67" idx="0"/>
          </p:cNvCxnSpPr>
          <p:nvPr/>
        </p:nvCxnSpPr>
        <p:spPr>
          <a:xfrm flipH="1" rot="10800000">
            <a:off x="5458049" y="2567375"/>
            <a:ext cx="178500" cy="8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Shape 71"/>
          <p:cNvCxnSpPr/>
          <p:nvPr/>
        </p:nvCxnSpPr>
        <p:spPr>
          <a:xfrm flipH="1" rot="10800000">
            <a:off x="5152000" y="2873449"/>
            <a:ext cx="314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/>
          <p:nvPr/>
        </p:nvSpPr>
        <p:spPr>
          <a:xfrm>
            <a:off x="5999325" y="3711050"/>
            <a:ext cx="782100" cy="10542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O(n)</a:t>
            </a:r>
          </a:p>
        </p:txBody>
      </p:sp>
      <p:sp>
        <p:nvSpPr>
          <p:cNvPr id="73" name="Shape 73"/>
          <p:cNvSpPr/>
          <p:nvPr/>
        </p:nvSpPr>
        <p:spPr>
          <a:xfrm>
            <a:off x="4208325" y="1522180"/>
            <a:ext cx="804650" cy="598250"/>
          </a:xfrm>
          <a:custGeom>
            <a:pathLst>
              <a:path extrusionOk="0" h="23930" w="32186">
                <a:moveTo>
                  <a:pt x="0" y="21409"/>
                </a:moveTo>
                <a:cubicBezTo>
                  <a:pt x="5803" y="13428"/>
                  <a:pt x="13146" y="6150"/>
                  <a:pt x="21764" y="1345"/>
                </a:cubicBezTo>
                <a:cubicBezTo>
                  <a:pt x="23548" y="349"/>
                  <a:pt x="27039" y="-855"/>
                  <a:pt x="27885" y="1005"/>
                </a:cubicBezTo>
                <a:cubicBezTo>
                  <a:pt x="30889" y="7616"/>
                  <a:pt x="28058" y="15605"/>
                  <a:pt x="26865" y="22769"/>
                </a:cubicBezTo>
                <a:cubicBezTo>
                  <a:pt x="26781" y="23272"/>
                  <a:pt x="26440" y="24071"/>
                  <a:pt x="26865" y="23789"/>
                </a:cubicBezTo>
                <a:cubicBezTo>
                  <a:pt x="29439" y="22072"/>
                  <a:pt x="34102" y="16907"/>
                  <a:pt x="31286" y="15628"/>
                </a:cubicBezTo>
                <a:cubicBezTo>
                  <a:pt x="21234" y="11060"/>
                  <a:pt x="30835" y="17555"/>
                  <a:pt x="23464" y="15288"/>
                </a:cubicBezTo>
                <a:cubicBezTo>
                  <a:pt x="22878" y="15107"/>
                  <a:pt x="22010" y="14174"/>
                  <a:pt x="22444" y="14608"/>
                </a:cubicBezTo>
                <a:cubicBezTo>
                  <a:pt x="24610" y="16773"/>
                  <a:pt x="27087" y="18905"/>
                  <a:pt x="28225" y="2174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4" name="Shape 74"/>
          <p:cNvSpPr/>
          <p:nvPr/>
        </p:nvSpPr>
        <p:spPr>
          <a:xfrm>
            <a:off x="3383650" y="1670054"/>
            <a:ext cx="734675" cy="429850"/>
          </a:xfrm>
          <a:custGeom>
            <a:pathLst>
              <a:path extrusionOk="0" h="17194" w="29387">
                <a:moveTo>
                  <a:pt x="0" y="14814"/>
                </a:moveTo>
                <a:cubicBezTo>
                  <a:pt x="5099" y="8910"/>
                  <a:pt x="11978" y="4518"/>
                  <a:pt x="19044" y="1211"/>
                </a:cubicBezTo>
                <a:cubicBezTo>
                  <a:pt x="20894" y="344"/>
                  <a:pt x="23938" y="-763"/>
                  <a:pt x="25165" y="871"/>
                </a:cubicBezTo>
                <a:cubicBezTo>
                  <a:pt x="27595" y="4111"/>
                  <a:pt x="28713" y="8386"/>
                  <a:pt x="28906" y="12433"/>
                </a:cubicBezTo>
                <a:cubicBezTo>
                  <a:pt x="28970" y="13791"/>
                  <a:pt x="29777" y="16199"/>
                  <a:pt x="28906" y="15154"/>
                </a:cubicBezTo>
                <a:cubicBezTo>
                  <a:pt x="26665" y="12465"/>
                  <a:pt x="22386" y="8432"/>
                  <a:pt x="24485" y="5632"/>
                </a:cubicBezTo>
                <a:cubicBezTo>
                  <a:pt x="25220" y="4651"/>
                  <a:pt x="25380" y="6552"/>
                  <a:pt x="26525" y="6992"/>
                </a:cubicBezTo>
                <a:cubicBezTo>
                  <a:pt x="29810" y="8255"/>
                  <a:pt x="29246" y="13674"/>
                  <a:pt x="29246" y="1719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5" name="Shape 75"/>
          <p:cNvSpPr/>
          <p:nvPr/>
        </p:nvSpPr>
        <p:spPr>
          <a:xfrm>
            <a:off x="2627000" y="1725825"/>
            <a:ext cx="797400" cy="356950"/>
          </a:xfrm>
          <a:custGeom>
            <a:pathLst>
              <a:path extrusionOk="0" h="14278" w="31896">
                <a:moveTo>
                  <a:pt x="0" y="13603"/>
                </a:moveTo>
                <a:cubicBezTo>
                  <a:pt x="6184" y="7830"/>
                  <a:pt x="12965" y="0"/>
                  <a:pt x="21425" y="0"/>
                </a:cubicBezTo>
                <a:cubicBezTo>
                  <a:pt x="26414" y="0"/>
                  <a:pt x="27571" y="9004"/>
                  <a:pt x="26866" y="13943"/>
                </a:cubicBezTo>
                <a:cubicBezTo>
                  <a:pt x="26600" y="15800"/>
                  <a:pt x="22676" y="9344"/>
                  <a:pt x="24485" y="8842"/>
                </a:cubicBezTo>
                <a:cubicBezTo>
                  <a:pt x="26789" y="8202"/>
                  <a:pt x="33201" y="6361"/>
                  <a:pt x="31627" y="8162"/>
                </a:cubicBezTo>
                <a:cubicBezTo>
                  <a:pt x="30298" y="9681"/>
                  <a:pt x="28480" y="10692"/>
                  <a:pt x="26866" y="1190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6" name="Shape 76"/>
          <p:cNvSpPr/>
          <p:nvPr/>
        </p:nvSpPr>
        <p:spPr>
          <a:xfrm>
            <a:off x="1912875" y="1622241"/>
            <a:ext cx="765150" cy="426650"/>
          </a:xfrm>
          <a:custGeom>
            <a:pathLst>
              <a:path extrusionOk="0" h="17066" w="30606">
                <a:moveTo>
                  <a:pt x="0" y="17066"/>
                </a:moveTo>
                <a:cubicBezTo>
                  <a:pt x="2459" y="9686"/>
                  <a:pt x="8219" y="548"/>
                  <a:pt x="15983" y="63"/>
                </a:cubicBezTo>
                <a:cubicBezTo>
                  <a:pt x="20038" y="-190"/>
                  <a:pt x="25066" y="2391"/>
                  <a:pt x="26525" y="6184"/>
                </a:cubicBezTo>
                <a:cubicBezTo>
                  <a:pt x="27792" y="9479"/>
                  <a:pt x="30702" y="15147"/>
                  <a:pt x="27545" y="16726"/>
                </a:cubicBezTo>
                <a:cubicBezTo>
                  <a:pt x="26000" y="17498"/>
                  <a:pt x="23778" y="11965"/>
                  <a:pt x="25505" y="11965"/>
                </a:cubicBezTo>
                <a:cubicBezTo>
                  <a:pt x="25659" y="11965"/>
                  <a:pt x="30606" y="12017"/>
                  <a:pt x="30606" y="12985"/>
                </a:cubicBezTo>
                <a:cubicBezTo>
                  <a:pt x="30606" y="14211"/>
                  <a:pt x="29245" y="15026"/>
                  <a:pt x="28565" y="1604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7" name="Shape 77"/>
          <p:cNvSpPr/>
          <p:nvPr/>
        </p:nvSpPr>
        <p:spPr>
          <a:xfrm>
            <a:off x="1147725" y="1533487"/>
            <a:ext cx="824650" cy="523925"/>
          </a:xfrm>
          <a:custGeom>
            <a:pathLst>
              <a:path extrusionOk="0" h="20957" w="32986">
                <a:moveTo>
                  <a:pt x="0" y="20957"/>
                </a:moveTo>
                <a:cubicBezTo>
                  <a:pt x="4031" y="11684"/>
                  <a:pt x="12894" y="-2767"/>
                  <a:pt x="22444" y="553"/>
                </a:cubicBezTo>
                <a:cubicBezTo>
                  <a:pt x="27425" y="2285"/>
                  <a:pt x="28740" y="9356"/>
                  <a:pt x="29926" y="14496"/>
                </a:cubicBezTo>
                <a:cubicBezTo>
                  <a:pt x="30182" y="15607"/>
                  <a:pt x="31752" y="17342"/>
                  <a:pt x="30946" y="16536"/>
                </a:cubicBezTo>
                <a:cubicBezTo>
                  <a:pt x="29310" y="14900"/>
                  <a:pt x="29259" y="14863"/>
                  <a:pt x="28225" y="12795"/>
                </a:cubicBezTo>
                <a:cubicBezTo>
                  <a:pt x="27844" y="12034"/>
                  <a:pt x="29067" y="13141"/>
                  <a:pt x="29586" y="13816"/>
                </a:cubicBezTo>
                <a:cubicBezTo>
                  <a:pt x="30330" y="14783"/>
                  <a:pt x="32308" y="16191"/>
                  <a:pt x="32986" y="151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8" name="Shape 78"/>
          <p:cNvSpPr/>
          <p:nvPr/>
        </p:nvSpPr>
        <p:spPr>
          <a:xfrm>
            <a:off x="340075" y="2529634"/>
            <a:ext cx="558050" cy="726500"/>
          </a:xfrm>
          <a:custGeom>
            <a:pathLst>
              <a:path extrusionOk="0" h="29060" w="22322">
                <a:moveTo>
                  <a:pt x="0" y="29060"/>
                </a:moveTo>
                <a:cubicBezTo>
                  <a:pt x="4140" y="21607"/>
                  <a:pt x="9348" y="14731"/>
                  <a:pt x="14963" y="8316"/>
                </a:cubicBezTo>
                <a:cubicBezTo>
                  <a:pt x="16455" y="6610"/>
                  <a:pt x="17626" y="4645"/>
                  <a:pt x="19043" y="2875"/>
                </a:cubicBezTo>
                <a:cubicBezTo>
                  <a:pt x="19647" y="2118"/>
                  <a:pt x="20963" y="514"/>
                  <a:pt x="20064" y="155"/>
                </a:cubicBezTo>
                <a:cubicBezTo>
                  <a:pt x="18546" y="-452"/>
                  <a:pt x="16499" y="1324"/>
                  <a:pt x="15983" y="2875"/>
                </a:cubicBezTo>
                <a:cubicBezTo>
                  <a:pt x="15356" y="4753"/>
                  <a:pt x="19653" y="-390"/>
                  <a:pt x="21424" y="495"/>
                </a:cubicBezTo>
                <a:cubicBezTo>
                  <a:pt x="23159" y="1362"/>
                  <a:pt x="21908" y="4723"/>
                  <a:pt x="20744" y="62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9" name="Shape 79"/>
          <p:cNvSpPr txBox="1"/>
          <p:nvPr/>
        </p:nvSpPr>
        <p:spPr>
          <a:xfrm>
            <a:off x="144525" y="3349650"/>
            <a:ext cx="875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Example with containers: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Adding an item to an existing ordered array in order. 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833475" y="20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{BA688250-7376-4006-9BFC-13AA9D76787B}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*6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Shape 87"/>
          <p:cNvSpPr/>
          <p:nvPr/>
        </p:nvSpPr>
        <p:spPr>
          <a:xfrm>
            <a:off x="935175" y="2550500"/>
            <a:ext cx="3607150" cy="939400"/>
          </a:xfrm>
          <a:custGeom>
            <a:pathLst>
              <a:path extrusionOk="0" h="37576" w="144286">
                <a:moveTo>
                  <a:pt x="0" y="0"/>
                </a:moveTo>
                <a:cubicBezTo>
                  <a:pt x="2310" y="6753"/>
                  <a:pt x="4841" y="15622"/>
                  <a:pt x="11563" y="18023"/>
                </a:cubicBezTo>
                <a:cubicBezTo>
                  <a:pt x="27884" y="23852"/>
                  <a:pt x="47635" y="1677"/>
                  <a:pt x="62913" y="9862"/>
                </a:cubicBezTo>
                <a:cubicBezTo>
                  <a:pt x="71678" y="14557"/>
                  <a:pt x="74603" y="27138"/>
                  <a:pt x="75155" y="37067"/>
                </a:cubicBezTo>
                <a:cubicBezTo>
                  <a:pt x="75183" y="37576"/>
                  <a:pt x="75044" y="36544"/>
                  <a:pt x="75155" y="36047"/>
                </a:cubicBezTo>
                <a:cubicBezTo>
                  <a:pt x="77044" y="27542"/>
                  <a:pt x="80411" y="14594"/>
                  <a:pt x="89098" y="13943"/>
                </a:cubicBezTo>
                <a:cubicBezTo>
                  <a:pt x="104619" y="12779"/>
                  <a:pt x="119446" y="27407"/>
                  <a:pt x="134666" y="24145"/>
                </a:cubicBezTo>
                <a:cubicBezTo>
                  <a:pt x="141958" y="22581"/>
                  <a:pt x="147419" y="8335"/>
                  <a:pt x="142148" y="306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8" name="Shape 88"/>
          <p:cNvSpPr txBox="1"/>
          <p:nvPr/>
        </p:nvSpPr>
        <p:spPr>
          <a:xfrm>
            <a:off x="2286950" y="3545200"/>
            <a:ext cx="12497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filled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4854450" y="3434675"/>
            <a:ext cx="1207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size;</a:t>
            </a:r>
          </a:p>
        </p:txBody>
      </p:sp>
      <p:cxnSp>
        <p:nvCxnSpPr>
          <p:cNvPr id="90" name="Shape 90"/>
          <p:cNvCxnSpPr/>
          <p:nvPr/>
        </p:nvCxnSpPr>
        <p:spPr>
          <a:xfrm rot="10800000">
            <a:off x="4854325" y="2524874"/>
            <a:ext cx="416699" cy="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1" name="Shape 91"/>
          <p:cNvSpPr txBox="1"/>
          <p:nvPr/>
        </p:nvSpPr>
        <p:spPr>
          <a:xfrm>
            <a:off x="1020200" y="3842750"/>
            <a:ext cx="3272999" cy="7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put at end and shift everything over</a:t>
            </a:r>
          </a:p>
        </p:txBody>
      </p:sp>
      <p:cxnSp>
        <p:nvCxnSpPr>
          <p:cNvPr id="92" name="Shape 92"/>
          <p:cNvCxnSpPr>
            <a:stCxn id="89" idx="0"/>
          </p:cNvCxnSpPr>
          <p:nvPr/>
        </p:nvCxnSpPr>
        <p:spPr>
          <a:xfrm flipH="1" rot="10800000">
            <a:off x="5458049" y="2567375"/>
            <a:ext cx="178500" cy="8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5152000" y="2873449"/>
            <a:ext cx="3147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6061675" y="3757725"/>
            <a:ext cx="1912800" cy="1054199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Average: O(n)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44525" y="3349650"/>
            <a:ext cx="875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newitem</a:t>
            </a:r>
          </a:p>
        </p:txBody>
      </p:sp>
      <p:cxnSp>
        <p:nvCxnSpPr>
          <p:cNvPr id="96" name="Shape 96"/>
          <p:cNvCxnSpPr/>
          <p:nvPr/>
        </p:nvCxnSpPr>
        <p:spPr>
          <a:xfrm flipH="1" rot="10800000">
            <a:off x="4089300" y="2550399"/>
            <a:ext cx="25500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3588668" y="1914084"/>
            <a:ext cx="1542675" cy="722950"/>
          </a:xfrm>
          <a:custGeom>
            <a:pathLst>
              <a:path extrusionOk="0" h="28918" w="61707">
                <a:moveTo>
                  <a:pt x="51311" y="6073"/>
                </a:moveTo>
                <a:cubicBezTo>
                  <a:pt x="35873" y="-1310"/>
                  <a:pt x="5517" y="-4443"/>
                  <a:pt x="301" y="11854"/>
                </a:cubicBezTo>
                <a:cubicBezTo>
                  <a:pt x="-1915" y="18778"/>
                  <a:pt x="12047" y="20965"/>
                  <a:pt x="19005" y="23076"/>
                </a:cubicBezTo>
                <a:cubicBezTo>
                  <a:pt x="32349" y="27122"/>
                  <a:pt x="53272" y="34113"/>
                  <a:pt x="60833" y="22396"/>
                </a:cubicBezTo>
                <a:cubicBezTo>
                  <a:pt x="65574" y="15047"/>
                  <a:pt x="49746" y="7478"/>
                  <a:pt x="41449" y="47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8" name="Shape 98"/>
          <p:cNvSpPr/>
          <p:nvPr/>
        </p:nvSpPr>
        <p:spPr>
          <a:xfrm>
            <a:off x="2993539" y="1866481"/>
            <a:ext cx="1111650" cy="975850"/>
          </a:xfrm>
          <a:custGeom>
            <a:pathLst>
              <a:path extrusionOk="0" h="39034" w="44466">
                <a:moveTo>
                  <a:pt x="30227" y="836"/>
                </a:moveTo>
                <a:cubicBezTo>
                  <a:pt x="22925" y="-207"/>
                  <a:pt x="15084" y="-580"/>
                  <a:pt x="8123" y="1856"/>
                </a:cubicBezTo>
                <a:cubicBezTo>
                  <a:pt x="3186" y="3584"/>
                  <a:pt x="-904" y="10369"/>
                  <a:pt x="301" y="15459"/>
                </a:cubicBezTo>
                <a:cubicBezTo>
                  <a:pt x="2392" y="24289"/>
                  <a:pt x="12368" y="29896"/>
                  <a:pt x="20705" y="33482"/>
                </a:cubicBezTo>
                <a:cubicBezTo>
                  <a:pt x="26440" y="35949"/>
                  <a:pt x="32705" y="40226"/>
                  <a:pt x="38729" y="38583"/>
                </a:cubicBezTo>
                <a:cubicBezTo>
                  <a:pt x="44678" y="36960"/>
                  <a:pt x="44170" y="27067"/>
                  <a:pt x="44170" y="20900"/>
                </a:cubicBezTo>
                <a:cubicBezTo>
                  <a:pt x="44170" y="16812"/>
                  <a:pt x="45136" y="12398"/>
                  <a:pt x="43490" y="8657"/>
                </a:cubicBezTo>
                <a:cubicBezTo>
                  <a:pt x="41019" y="3041"/>
                  <a:pt x="32986" y="2095"/>
                  <a:pt x="27167" y="1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9" name="Shape 99"/>
          <p:cNvSpPr/>
          <p:nvPr/>
        </p:nvSpPr>
        <p:spPr>
          <a:xfrm>
            <a:off x="2397188" y="1857722"/>
            <a:ext cx="1173800" cy="744575"/>
          </a:xfrm>
          <a:custGeom>
            <a:pathLst>
              <a:path extrusionOk="0" h="29783" w="46952">
                <a:moveTo>
                  <a:pt x="24835" y="506"/>
                </a:moveTo>
                <a:cubicBezTo>
                  <a:pt x="15714" y="220"/>
                  <a:pt x="-2353" y="4033"/>
                  <a:pt x="351" y="12748"/>
                </a:cubicBezTo>
                <a:cubicBezTo>
                  <a:pt x="4877" y="27334"/>
                  <a:pt x="29049" y="32881"/>
                  <a:pt x="43539" y="28051"/>
                </a:cubicBezTo>
                <a:cubicBezTo>
                  <a:pt x="52040" y="25216"/>
                  <a:pt x="42567" y="7403"/>
                  <a:pt x="35037" y="2546"/>
                </a:cubicBezTo>
                <a:cubicBezTo>
                  <a:pt x="30322" y="-495"/>
                  <a:pt x="23984" y="165"/>
                  <a:pt x="18374" y="16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425094" y="1445292"/>
            <a:ext cx="8561239" cy="3638936"/>
            <a:chOff x="467600" y="331575"/>
            <a:chExt cx="6908125" cy="3951500"/>
          </a:xfrm>
        </p:grpSpPr>
        <p:grpSp>
          <p:nvGrpSpPr>
            <p:cNvPr id="105" name="Shape 105"/>
            <p:cNvGrpSpPr/>
            <p:nvPr/>
          </p:nvGrpSpPr>
          <p:grpSpPr>
            <a:xfrm>
              <a:off x="3888150" y="983825"/>
              <a:ext cx="990000" cy="1533425"/>
              <a:chOff x="3888150" y="983825"/>
              <a:chExt cx="990000" cy="1533425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Shape 108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09" name="Shape 109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10" name="Shape 110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/>
                  <a:t>Hello</a:t>
                </a:r>
              </a:p>
            </p:txBody>
          </p:sp>
        </p:grpSp>
        <p:grpSp>
          <p:nvGrpSpPr>
            <p:cNvPr id="111" name="Shape 111"/>
            <p:cNvGrpSpPr/>
            <p:nvPr/>
          </p:nvGrpSpPr>
          <p:grpSpPr>
            <a:xfrm>
              <a:off x="6267975" y="2428475"/>
              <a:ext cx="990000" cy="1533425"/>
              <a:chOff x="3888150" y="983825"/>
              <a:chExt cx="990000" cy="1533425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Shape 114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15" name="Shape 115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16" name="Shape 116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>
              <a:off x="1957025" y="2274825"/>
              <a:ext cx="990000" cy="1533425"/>
              <a:chOff x="3888150" y="983825"/>
              <a:chExt cx="990000" cy="1533425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null</a:t>
                </a:r>
              </a:p>
            </p:txBody>
          </p:sp>
          <p:sp>
            <p:nvSpPr>
              <p:cNvPr id="120" name="Shape 120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21" name="Shape 121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22" name="Shape 122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Shape 123"/>
            <p:cNvGrpSpPr/>
            <p:nvPr/>
          </p:nvGrpSpPr>
          <p:grpSpPr>
            <a:xfrm>
              <a:off x="6385725" y="599375"/>
              <a:ext cx="990000" cy="1533425"/>
              <a:chOff x="3888150" y="983825"/>
              <a:chExt cx="990000" cy="1533425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27" name="Shape 127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28" name="Shape 128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Shape 129"/>
            <p:cNvGrpSpPr/>
            <p:nvPr/>
          </p:nvGrpSpPr>
          <p:grpSpPr>
            <a:xfrm>
              <a:off x="4820825" y="2749650"/>
              <a:ext cx="990000" cy="1533425"/>
              <a:chOff x="3888150" y="983825"/>
              <a:chExt cx="990000" cy="153342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3888150" y="1046650"/>
                <a:ext cx="990000" cy="1470600"/>
              </a:xfrm>
              <a:prstGeom prst="rect">
                <a:avLst/>
              </a:prstGeom>
              <a:solidFill>
                <a:srgbClr val="CFE2F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3959900" y="2215975"/>
                <a:ext cx="860700" cy="258299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4067450" y="1921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next</a:t>
                </a:r>
              </a:p>
            </p:txBody>
          </p:sp>
          <p:sp>
            <p:nvSpPr>
              <p:cNvPr id="133" name="Shape 133"/>
              <p:cNvSpPr txBox="1"/>
              <p:nvPr/>
            </p:nvSpPr>
            <p:spPr>
              <a:xfrm>
                <a:off x="4067450" y="983825"/>
                <a:ext cx="645600" cy="344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data</a:t>
                </a:r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3952800" y="1276200"/>
                <a:ext cx="860700" cy="7245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67600" y="331575"/>
              <a:ext cx="2796899" cy="1649399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List Container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head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tail</a:t>
              </a:r>
            </a:p>
          </p:txBody>
        </p:sp>
        <p:cxnSp>
          <p:nvCxnSpPr>
            <p:cNvPr id="136" name="Shape 136"/>
            <p:cNvCxnSpPr>
              <a:endCxn id="110" idx="1"/>
            </p:cNvCxnSpPr>
            <p:nvPr/>
          </p:nvCxnSpPr>
          <p:spPr>
            <a:xfrm>
              <a:off x="1054200" y="977550"/>
              <a:ext cx="2898600" cy="6608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7" name="Shape 137"/>
            <p:cNvCxnSpPr>
              <a:stCxn id="108" idx="2"/>
              <a:endCxn id="124" idx="1"/>
            </p:cNvCxnSpPr>
            <p:nvPr/>
          </p:nvCxnSpPr>
          <p:spPr>
            <a:xfrm flipH="1" rot="10800000">
              <a:off x="4390250" y="1397424"/>
              <a:ext cx="1995300" cy="86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8" name="Shape 138"/>
            <p:cNvCxnSpPr>
              <a:stCxn id="125" idx="2"/>
              <a:endCxn id="115" idx="0"/>
            </p:cNvCxnSpPr>
            <p:nvPr/>
          </p:nvCxnSpPr>
          <p:spPr>
            <a:xfrm flipH="1">
              <a:off x="6770225" y="2089824"/>
              <a:ext cx="117600" cy="33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39" name="Shape 139"/>
            <p:cNvCxnSpPr>
              <a:stCxn id="114" idx="2"/>
            </p:cNvCxnSpPr>
            <p:nvPr/>
          </p:nvCxnSpPr>
          <p:spPr>
            <a:xfrm rot="10800000">
              <a:off x="5891675" y="3230574"/>
              <a:ext cx="878400" cy="4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0" name="Shape 140"/>
            <p:cNvCxnSpPr>
              <a:stCxn id="132" idx="2"/>
              <a:endCxn id="122" idx="3"/>
            </p:cNvCxnSpPr>
            <p:nvPr/>
          </p:nvCxnSpPr>
          <p:spPr>
            <a:xfrm rot="10800000">
              <a:off x="2882425" y="2929249"/>
              <a:ext cx="2440500" cy="1102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909675" y="1402775"/>
              <a:ext cx="1028700" cy="124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to the head of a list: O(1)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Shape 147"/>
          <p:cNvGrpSpPr/>
          <p:nvPr/>
        </p:nvGrpSpPr>
        <p:grpSpPr>
          <a:xfrm>
            <a:off x="4664182" y="2045949"/>
            <a:ext cx="1226907" cy="1412131"/>
            <a:chOff x="3888150" y="983825"/>
            <a:chExt cx="990000" cy="1533425"/>
          </a:xfrm>
        </p:grpSpPr>
        <p:sp>
          <p:nvSpPr>
            <p:cNvPr id="148" name="Shape 14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7613499" y="3376327"/>
            <a:ext cx="1226907" cy="1412131"/>
            <a:chOff x="3888150" y="983825"/>
            <a:chExt cx="990000" cy="1533425"/>
          </a:xfrm>
        </p:grpSpPr>
        <p:sp>
          <p:nvSpPr>
            <p:cNvPr id="154" name="Shape 15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7759426" y="1691909"/>
            <a:ext cx="1226907" cy="1412131"/>
            <a:chOff x="3888150" y="983825"/>
            <a:chExt cx="990000" cy="1533425"/>
          </a:xfrm>
        </p:grpSpPr>
        <p:sp>
          <p:nvSpPr>
            <p:cNvPr id="160" name="Shape 16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425094" y="1445292"/>
            <a:ext cx="3466198" cy="1518932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166" name="Shape 166"/>
          <p:cNvCxnSpPr>
            <a:stCxn id="150" idx="2"/>
            <a:endCxn id="160" idx="1"/>
          </p:cNvCxnSpPr>
          <p:nvPr/>
        </p:nvCxnSpPr>
        <p:spPr>
          <a:xfrm flipH="1" rot="10800000">
            <a:off x="5286434" y="2426811"/>
            <a:ext cx="2472900" cy="80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>
            <a:stCxn id="161" idx="2"/>
            <a:endCxn id="157" idx="0"/>
          </p:cNvCxnSpPr>
          <p:nvPr/>
        </p:nvCxnSpPr>
        <p:spPr>
          <a:xfrm flipH="1">
            <a:off x="8235879" y="3064464"/>
            <a:ext cx="145800" cy="31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8" name="Shape 168"/>
          <p:cNvCxnSpPr>
            <a:stCxn id="156" idx="2"/>
          </p:cNvCxnSpPr>
          <p:nvPr/>
        </p:nvCxnSpPr>
        <p:spPr>
          <a:xfrm rot="10800000">
            <a:off x="7147051" y="4115089"/>
            <a:ext cx="1088700" cy="44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9" name="Shape 169"/>
          <p:cNvCxnSpPr>
            <a:stCxn id="170" idx="2"/>
            <a:endCxn id="171" idx="3"/>
          </p:cNvCxnSpPr>
          <p:nvPr/>
        </p:nvCxnSpPr>
        <p:spPr>
          <a:xfrm rot="10800000">
            <a:off x="3417699" y="3837559"/>
            <a:ext cx="3024600" cy="101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972958" y="2431760"/>
            <a:ext cx="1274867" cy="1143205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to the head of a list: O(1) 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224557" y="3463924"/>
            <a:ext cx="1226907" cy="1412131"/>
            <a:chOff x="3888150" y="983825"/>
            <a:chExt cx="990000" cy="1533425"/>
          </a:xfrm>
        </p:grpSpPr>
        <p:sp>
          <p:nvSpPr>
            <p:cNvPr id="175" name="Shape 175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 txBox="1"/>
          <p:nvPr/>
        </p:nvSpPr>
        <p:spPr>
          <a:xfrm>
            <a:off x="4361350" y="1156225"/>
            <a:ext cx="3213600" cy="80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new node with it’s next pointing to the old head</a:t>
            </a:r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head pointer points to new node</a:t>
            </a:r>
          </a:p>
        </p:txBody>
      </p:sp>
      <p:cxnSp>
        <p:nvCxnSpPr>
          <p:cNvPr id="181" name="Shape 181"/>
          <p:cNvCxnSpPr>
            <a:stCxn id="177" idx="2"/>
            <a:endCxn id="148" idx="1"/>
          </p:cNvCxnSpPr>
          <p:nvPr/>
        </p:nvCxnSpPr>
        <p:spPr>
          <a:xfrm flipH="1" rot="10800000">
            <a:off x="846809" y="2780986"/>
            <a:ext cx="3817500" cy="18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endCxn id="178" idx="0"/>
          </p:cNvCxnSpPr>
          <p:nvPr/>
        </p:nvCxnSpPr>
        <p:spPr>
          <a:xfrm flipH="1">
            <a:off x="846809" y="2116924"/>
            <a:ext cx="343500" cy="1346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83" name="Shape 183"/>
          <p:cNvGrpSpPr/>
          <p:nvPr/>
        </p:nvGrpSpPr>
        <p:grpSpPr>
          <a:xfrm>
            <a:off x="5820046" y="3672097"/>
            <a:ext cx="1226907" cy="1412131"/>
            <a:chOff x="3888150" y="983825"/>
            <a:chExt cx="990000" cy="1533425"/>
          </a:xfrm>
        </p:grpSpPr>
        <p:sp>
          <p:nvSpPr>
            <p:cNvPr id="184" name="Shape 18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2270939" y="3234831"/>
            <a:ext cx="1226907" cy="1412131"/>
            <a:chOff x="3888150" y="983825"/>
            <a:chExt cx="990000" cy="1533425"/>
          </a:xfrm>
        </p:grpSpPr>
        <p:sp>
          <p:nvSpPr>
            <p:cNvPr id="189" name="Shape 189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959900" y="2215975"/>
              <a:ext cx="860700" cy="258299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4067450" y="1921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067450" y="983825"/>
              <a:ext cx="645600" cy="344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hape 197"/>
          <p:cNvGrpSpPr/>
          <p:nvPr/>
        </p:nvGrpSpPr>
        <p:grpSpPr>
          <a:xfrm>
            <a:off x="4664182" y="2045949"/>
            <a:ext cx="1226907" cy="1412131"/>
            <a:chOff x="3888150" y="983825"/>
            <a:chExt cx="990000" cy="1533425"/>
          </a:xfrm>
        </p:grpSpPr>
        <p:sp>
          <p:nvSpPr>
            <p:cNvPr id="198" name="Shape 198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7613499" y="3376327"/>
            <a:ext cx="1226907" cy="1412131"/>
            <a:chOff x="3888150" y="983825"/>
            <a:chExt cx="990000" cy="1533425"/>
          </a:xfrm>
        </p:grpSpPr>
        <p:sp>
          <p:nvSpPr>
            <p:cNvPr id="204" name="Shape 20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7759426" y="1691909"/>
            <a:ext cx="1226907" cy="1412131"/>
            <a:chOff x="3888150" y="983825"/>
            <a:chExt cx="990000" cy="1533425"/>
          </a:xfrm>
        </p:grpSpPr>
        <p:sp>
          <p:nvSpPr>
            <p:cNvPr id="210" name="Shape 210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Shape 215"/>
          <p:cNvSpPr/>
          <p:nvPr/>
        </p:nvSpPr>
        <p:spPr>
          <a:xfrm>
            <a:off x="425094" y="1445292"/>
            <a:ext cx="3466200" cy="151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216" name="Shape 216"/>
          <p:cNvCxnSpPr>
            <a:stCxn id="200" idx="2"/>
            <a:endCxn id="210" idx="1"/>
          </p:cNvCxnSpPr>
          <p:nvPr/>
        </p:nvCxnSpPr>
        <p:spPr>
          <a:xfrm flipH="1" rot="10800000">
            <a:off x="5286434" y="2426811"/>
            <a:ext cx="2472900" cy="80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7" name="Shape 217"/>
          <p:cNvCxnSpPr>
            <a:stCxn id="211" idx="2"/>
            <a:endCxn id="207" idx="0"/>
          </p:cNvCxnSpPr>
          <p:nvPr/>
        </p:nvCxnSpPr>
        <p:spPr>
          <a:xfrm flipH="1">
            <a:off x="8235879" y="3064464"/>
            <a:ext cx="145800" cy="311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8" name="Shape 218"/>
          <p:cNvCxnSpPr>
            <a:endCxn id="219" idx="1"/>
          </p:cNvCxnSpPr>
          <p:nvPr/>
        </p:nvCxnSpPr>
        <p:spPr>
          <a:xfrm>
            <a:off x="1428707" y="2537417"/>
            <a:ext cx="3625500" cy="18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to the tail of a list: O(1) 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224557" y="3463924"/>
            <a:ext cx="1226907" cy="1412131"/>
            <a:chOff x="3888150" y="983825"/>
            <a:chExt cx="990000" cy="1533425"/>
          </a:xfrm>
        </p:grpSpPr>
        <p:sp>
          <p:nvSpPr>
            <p:cNvPr id="222" name="Shape 22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 txBox="1"/>
          <p:nvPr/>
        </p:nvSpPr>
        <p:spPr>
          <a:xfrm>
            <a:off x="4399900" y="1028875"/>
            <a:ext cx="3213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new node with it’s next as null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oldtail points to the newtail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tail points to the new node</a:t>
            </a:r>
          </a:p>
        </p:txBody>
      </p:sp>
      <p:cxnSp>
        <p:nvCxnSpPr>
          <p:cNvPr id="228" name="Shape 228"/>
          <p:cNvCxnSpPr>
            <a:stCxn id="224" idx="2"/>
            <a:endCxn id="198" idx="1"/>
          </p:cNvCxnSpPr>
          <p:nvPr/>
        </p:nvCxnSpPr>
        <p:spPr>
          <a:xfrm flipH="1" rot="10800000">
            <a:off x="846809" y="2780986"/>
            <a:ext cx="3817500" cy="18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9" name="Shape 229"/>
          <p:cNvCxnSpPr>
            <a:endCxn id="225" idx="0"/>
          </p:cNvCxnSpPr>
          <p:nvPr/>
        </p:nvCxnSpPr>
        <p:spPr>
          <a:xfrm flipH="1">
            <a:off x="846809" y="2116924"/>
            <a:ext cx="343500" cy="13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30" name="Shape 230"/>
          <p:cNvGrpSpPr/>
          <p:nvPr/>
        </p:nvGrpSpPr>
        <p:grpSpPr>
          <a:xfrm>
            <a:off x="5054207" y="3607824"/>
            <a:ext cx="1226907" cy="1412131"/>
            <a:chOff x="3888150" y="983825"/>
            <a:chExt cx="990000" cy="1533425"/>
          </a:xfrm>
        </p:grpSpPr>
        <p:sp>
          <p:nvSpPr>
            <p:cNvPr id="219" name="Shape 219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Shape 235"/>
          <p:cNvCxnSpPr>
            <a:stCxn id="206" idx="2"/>
            <a:endCxn id="219" idx="3"/>
          </p:cNvCxnSpPr>
          <p:nvPr/>
        </p:nvCxnSpPr>
        <p:spPr>
          <a:xfrm rot="10800000">
            <a:off x="6281251" y="4342789"/>
            <a:ext cx="19545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Shape 240"/>
          <p:cNvGrpSpPr/>
          <p:nvPr/>
        </p:nvGrpSpPr>
        <p:grpSpPr>
          <a:xfrm>
            <a:off x="4664182" y="2045949"/>
            <a:ext cx="1226907" cy="1412131"/>
            <a:chOff x="3888150" y="983825"/>
            <a:chExt cx="990000" cy="1533425"/>
          </a:xfrm>
        </p:grpSpPr>
        <p:sp>
          <p:nvSpPr>
            <p:cNvPr id="241" name="Shape 241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/>
                <a:t>Hello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7613499" y="3376327"/>
            <a:ext cx="1226907" cy="1412131"/>
            <a:chOff x="3888150" y="983825"/>
            <a:chExt cx="990000" cy="1533425"/>
          </a:xfrm>
        </p:grpSpPr>
        <p:sp>
          <p:nvSpPr>
            <p:cNvPr id="247" name="Shape 247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7759426" y="1691909"/>
            <a:ext cx="1226907" cy="1412131"/>
            <a:chOff x="3888150" y="983825"/>
            <a:chExt cx="990000" cy="1533425"/>
          </a:xfrm>
        </p:grpSpPr>
        <p:sp>
          <p:nvSpPr>
            <p:cNvPr id="253" name="Shape 253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56" name="Shape 256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57" name="Shape 257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425094" y="1445292"/>
            <a:ext cx="3466200" cy="1518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tail</a:t>
            </a:r>
          </a:p>
        </p:txBody>
      </p:sp>
      <p:cxnSp>
        <p:nvCxnSpPr>
          <p:cNvPr id="259" name="Shape 259"/>
          <p:cNvCxnSpPr>
            <a:stCxn id="243" idx="2"/>
            <a:endCxn id="253" idx="1"/>
          </p:cNvCxnSpPr>
          <p:nvPr/>
        </p:nvCxnSpPr>
        <p:spPr>
          <a:xfrm flipH="1" rot="10800000">
            <a:off x="5286434" y="2426811"/>
            <a:ext cx="2472900" cy="80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0" name="Shape 260"/>
          <p:cNvCxnSpPr>
            <a:stCxn id="254" idx="2"/>
            <a:endCxn id="250" idx="0"/>
          </p:cNvCxnSpPr>
          <p:nvPr/>
        </p:nvCxnSpPr>
        <p:spPr>
          <a:xfrm flipH="1">
            <a:off x="8235879" y="3064464"/>
            <a:ext cx="145800" cy="3119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1" name="Shape 261"/>
          <p:cNvCxnSpPr>
            <a:endCxn id="262" idx="1"/>
          </p:cNvCxnSpPr>
          <p:nvPr/>
        </p:nvCxnSpPr>
        <p:spPr>
          <a:xfrm>
            <a:off x="1534219" y="2496867"/>
            <a:ext cx="1199400" cy="189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to the tail of a list: O(1) 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224557" y="3463924"/>
            <a:ext cx="1226907" cy="1412131"/>
            <a:chOff x="3888150" y="983825"/>
            <a:chExt cx="990000" cy="1533425"/>
          </a:xfrm>
        </p:grpSpPr>
        <p:sp>
          <p:nvSpPr>
            <p:cNvPr id="265" name="Shape 265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Shape 270"/>
          <p:cNvSpPr txBox="1"/>
          <p:nvPr/>
        </p:nvSpPr>
        <p:spPr>
          <a:xfrm>
            <a:off x="4399900" y="1028875"/>
            <a:ext cx="3213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create new node with it’s next as null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oldtail points to the newtail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oldtail points to the new node</a:t>
            </a:r>
          </a:p>
        </p:txBody>
      </p:sp>
      <p:cxnSp>
        <p:nvCxnSpPr>
          <p:cNvPr id="271" name="Shape 271"/>
          <p:cNvCxnSpPr>
            <a:stCxn id="267" idx="2"/>
            <a:endCxn id="241" idx="1"/>
          </p:cNvCxnSpPr>
          <p:nvPr/>
        </p:nvCxnSpPr>
        <p:spPr>
          <a:xfrm flipH="1" rot="10800000">
            <a:off x="846809" y="2780986"/>
            <a:ext cx="3817500" cy="186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2" name="Shape 272"/>
          <p:cNvCxnSpPr>
            <a:endCxn id="268" idx="0"/>
          </p:cNvCxnSpPr>
          <p:nvPr/>
        </p:nvCxnSpPr>
        <p:spPr>
          <a:xfrm flipH="1">
            <a:off x="846809" y="2116924"/>
            <a:ext cx="343500" cy="134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73" name="Shape 273"/>
          <p:cNvGrpSpPr/>
          <p:nvPr/>
        </p:nvGrpSpPr>
        <p:grpSpPr>
          <a:xfrm>
            <a:off x="5054207" y="3607824"/>
            <a:ext cx="1226907" cy="1412131"/>
            <a:chOff x="3888150" y="983825"/>
            <a:chExt cx="990000" cy="1533425"/>
          </a:xfrm>
        </p:grpSpPr>
        <p:sp>
          <p:nvSpPr>
            <p:cNvPr id="274" name="Shape 274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Shape 279"/>
          <p:cNvCxnSpPr>
            <a:stCxn id="249" idx="2"/>
            <a:endCxn id="274" idx="3"/>
          </p:cNvCxnSpPr>
          <p:nvPr/>
        </p:nvCxnSpPr>
        <p:spPr>
          <a:xfrm rot="10800000">
            <a:off x="6281251" y="4342789"/>
            <a:ext cx="19545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80" name="Shape 280"/>
          <p:cNvGrpSpPr/>
          <p:nvPr/>
        </p:nvGrpSpPr>
        <p:grpSpPr>
          <a:xfrm>
            <a:off x="2733619" y="3654574"/>
            <a:ext cx="1226906" cy="1412131"/>
            <a:chOff x="3888150" y="983825"/>
            <a:chExt cx="990000" cy="1533425"/>
          </a:xfrm>
        </p:grpSpPr>
        <p:sp>
          <p:nvSpPr>
            <p:cNvPr id="262" name="Shape 262"/>
            <p:cNvSpPr/>
            <p:nvPr/>
          </p:nvSpPr>
          <p:spPr>
            <a:xfrm>
              <a:off x="3888150" y="1046650"/>
              <a:ext cx="990000" cy="14706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959900" y="2215975"/>
              <a:ext cx="860700" cy="258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NULL</a:t>
              </a: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4067450" y="1921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next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4067450" y="983825"/>
              <a:ext cx="6456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data</a:t>
              </a: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3952800" y="1276200"/>
              <a:ext cx="860700" cy="724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5" name="Shape 285"/>
          <p:cNvCxnSpPr>
            <a:endCxn id="284" idx="3"/>
          </p:cNvCxnSpPr>
          <p:nvPr/>
        </p:nvCxnSpPr>
        <p:spPr>
          <a:xfrm rot="10800000">
            <a:off x="3880406" y="4257418"/>
            <a:ext cx="19017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