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906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2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8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48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6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5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9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50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92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4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39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33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0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47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6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in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_and_CD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Manipulating lists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Sorting and running time example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"Bucket Sort" - faster, needs 'space'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"Bubble Sort" - easy to code correctly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"Insertion Sort" - for smaller piles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time on an input of size</a:t>
            </a:r>
            <a:r>
              <a:rPr lang="en" b="0" i="1"/>
              <a:t> 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Bubble Sort - O(n</a:t>
            </a:r>
            <a:r>
              <a:rPr lang="en" baseline="30000"/>
              <a:t>2</a:t>
            </a:r>
            <a:r>
              <a:rPr lang="en"/>
              <a:t>) running time.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Insertion Sort O(n</a:t>
            </a:r>
            <a:r>
              <a:rPr lang="en" baseline="30000"/>
              <a:t>2</a:t>
            </a:r>
            <a:r>
              <a:rPr lang="en"/>
              <a:t> / 4) running time.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Bucket Sort is O(n+m) if you get an even spread over the </a:t>
            </a:r>
            <a:r>
              <a:rPr lang="en" b="1"/>
              <a:t>m</a:t>
            </a:r>
            <a:r>
              <a:rPr lang="en"/>
              <a:t> buckets.</a:t>
            </a:r>
          </a:p>
          <a:p>
            <a:pPr marL="457200" lvl="0" indent="-22860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Divide &amp; Conquer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Break a problem up into smaller problems, then assemble the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MergeSort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Need an ordering method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operator&lt;()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Something to handle lots of different pieces (multiple processors, multiple functions)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Split the work evenly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Merge the completed work back together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0 and 1 item is already sorted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recursive algorithm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mergeSort a list of n elements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the list has 0 or 1 element, we’re done.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/>
              <a:t>split</a:t>
            </a:r>
            <a:r>
              <a:rPr lang="en"/>
              <a:t> into two lists of size n/2 (Takes O(n))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mergeSort first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mergeSort second list</a:t>
            </a:r>
          </a:p>
          <a:p>
            <a:pPr marL="457200" lvl="0" indent="-228600">
              <a:spcBef>
                <a:spcPts val="0"/>
              </a:spcBef>
            </a:pPr>
            <a:r>
              <a:rPr lang="en" b="1" i="1"/>
              <a:t>merge</a:t>
            </a:r>
            <a:r>
              <a:rPr lang="en"/>
              <a:t> put the two sorted lists back together O(n)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1038350" y="2502950"/>
            <a:ext cx="1656600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  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Mergesort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832950" y="1265800"/>
            <a:ext cx="1478100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 elements </a:t>
            </a:r>
          </a:p>
        </p:txBody>
      </p:sp>
      <p:cxnSp>
        <p:nvCxnSpPr>
          <p:cNvPr id="237" name="Shape 237"/>
          <p:cNvCxnSpPr>
            <a:stCxn id="236" idx="2"/>
            <a:endCxn id="234" idx="0"/>
          </p:cNvCxnSpPr>
          <p:nvPr/>
        </p:nvCxnSpPr>
        <p:spPr>
          <a:xfrm flipH="1">
            <a:off x="1866600" y="1665400"/>
            <a:ext cx="2705400" cy="83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5988375" y="2518025"/>
            <a:ext cx="16146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n/2 elements </a:t>
            </a:r>
          </a:p>
        </p:txBody>
      </p:sp>
      <p:cxnSp>
        <p:nvCxnSpPr>
          <p:cNvPr id="239" name="Shape 239"/>
          <p:cNvCxnSpPr>
            <a:stCxn id="236" idx="2"/>
            <a:endCxn id="238" idx="0"/>
          </p:cNvCxnSpPr>
          <p:nvPr/>
        </p:nvCxnSpPr>
        <p:spPr>
          <a:xfrm>
            <a:off x="4572000" y="1665400"/>
            <a:ext cx="2223600" cy="8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47675" y="3498950"/>
            <a:ext cx="16566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cxnSp>
        <p:nvCxnSpPr>
          <p:cNvPr id="241" name="Shape 241"/>
          <p:cNvCxnSpPr>
            <a:stCxn id="234" idx="2"/>
            <a:endCxn id="240" idx="0"/>
          </p:cNvCxnSpPr>
          <p:nvPr/>
        </p:nvCxnSpPr>
        <p:spPr>
          <a:xfrm flipH="1">
            <a:off x="975950" y="2902550"/>
            <a:ext cx="890700" cy="59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42" name="Shape 242"/>
          <p:cNvCxnSpPr>
            <a:stCxn id="234" idx="2"/>
            <a:endCxn id="243" idx="0"/>
          </p:cNvCxnSpPr>
          <p:nvPr/>
        </p:nvCxnSpPr>
        <p:spPr>
          <a:xfrm>
            <a:off x="1866650" y="2902550"/>
            <a:ext cx="985200" cy="59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44" name="Shape 244"/>
          <p:cNvCxnSpPr>
            <a:stCxn id="238" idx="2"/>
            <a:endCxn id="245" idx="0"/>
          </p:cNvCxnSpPr>
          <p:nvPr/>
        </p:nvCxnSpPr>
        <p:spPr>
          <a:xfrm flipH="1">
            <a:off x="5865075" y="2897525"/>
            <a:ext cx="930600" cy="60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46" name="Shape 246"/>
          <p:cNvCxnSpPr>
            <a:stCxn id="238" idx="2"/>
            <a:endCxn id="247" idx="0"/>
          </p:cNvCxnSpPr>
          <p:nvPr/>
        </p:nvCxnSpPr>
        <p:spPr>
          <a:xfrm>
            <a:off x="6795675" y="2897525"/>
            <a:ext cx="936900" cy="60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80550" y="4726925"/>
            <a:ext cx="2414399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1 element</a:t>
            </a:r>
          </a:p>
        </p:txBody>
      </p:sp>
      <p:sp>
        <p:nvSpPr>
          <p:cNvPr id="249" name="Shape 249"/>
          <p:cNvSpPr txBox="1"/>
          <p:nvPr/>
        </p:nvSpPr>
        <p:spPr>
          <a:xfrm rot="-5400000">
            <a:off x="522600" y="3759687"/>
            <a:ext cx="723000" cy="10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...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023550" y="3498950"/>
            <a:ext cx="16566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036900" y="3503975"/>
            <a:ext cx="16566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904400" y="3503975"/>
            <a:ext cx="16566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n/4 elements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 method that calls itself.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'</a:t>
            </a:r>
            <a:r>
              <a:rPr lang="en" i="1"/>
              <a:t>Base Case</a:t>
            </a:r>
            <a:r>
              <a:rPr lang="en"/>
              <a:t>' is required to prevent the recursion from being infinite. 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proofs by induction.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Definitions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5984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Integer: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2055600" y="1368175"/>
            <a:ext cx="27378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followed by a 0-9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0-9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897650" y="3060975"/>
            <a:ext cx="6741300" cy="6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3452, 345 followed by 2, 34 followed by 5, 3 followed by 4,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Definitions of a linked list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75900"/>
            <a:ext cx="15984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List: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508050" y="1807450"/>
            <a:ext cx="27378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followed by a 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Null Pointer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57200" y="2873950"/>
            <a:ext cx="3380100" cy="11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→ B → C.  A followed by B → C, B followed by C, C followed by 'null pointer', null pointer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942600" y="1675900"/>
            <a:ext cx="15984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List: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949000" y="1807450"/>
            <a:ext cx="27378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followed by a 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Single Node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911425" y="2873950"/>
            <a:ext cx="3380100" cy="11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→ B → C.  A followed by B → C, B followed by C, C is a single node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4293275" y="1288575"/>
            <a:ext cx="7800" cy="358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list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2206175" y="1110125"/>
            <a:ext cx="5428500" cy="1886675"/>
            <a:chOff x="2811275" y="630575"/>
            <a:chExt cx="5428500" cy="1886675"/>
          </a:xfrm>
        </p:grpSpPr>
        <p:grpSp>
          <p:nvGrpSpPr>
            <p:cNvPr id="68" name="Shape 68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" name="Shape 71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72" name="Shape 72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73" name="Shape 73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78" name="Shape 78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79" name="Shape 79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80" name="Shape 80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83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84" name="Shape 84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85" name="Shape 85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86" name="Shape 86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89" name="Shape 89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90" name="Shape 90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91" name="Shape 91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92" name="Shape 92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" name="Shape 95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96" name="Shape 96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98" name="Shape 98"/>
            <p:cNvCxnSpPr/>
            <p:nvPr/>
          </p:nvCxnSpPr>
          <p:spPr>
            <a:xfrm rot="10800000" flipH="1">
              <a:off x="3319625" y="2029375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9" name="Shape 99"/>
            <p:cNvCxnSpPr>
              <a:stCxn id="71" idx="2"/>
            </p:cNvCxnSpPr>
            <p:nvPr/>
          </p:nvCxnSpPr>
          <p:spPr>
            <a:xfrm rot="10800000" flipH="1">
              <a:off x="4426125" y="2022325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0" name="Shape 100"/>
            <p:cNvCxnSpPr>
              <a:stCxn id="77" idx="2"/>
            </p:cNvCxnSpPr>
            <p:nvPr/>
          </p:nvCxnSpPr>
          <p:spPr>
            <a:xfrm rot="10800000" flipH="1">
              <a:off x="5532625" y="2072425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1" name="Shape 101"/>
            <p:cNvCxnSpPr/>
            <p:nvPr/>
          </p:nvCxnSpPr>
          <p:spPr>
            <a:xfrm rot="10800000" flipH="1">
              <a:off x="6485025" y="1979275"/>
              <a:ext cx="746100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2811275" y="638675"/>
              <a:ext cx="5428500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962775" y="630575"/>
              <a:ext cx="702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7439100" y="638675"/>
              <a:ext cx="746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05" name="Shape 105"/>
            <p:cNvCxnSpPr/>
            <p:nvPr/>
          </p:nvCxnSpPr>
          <p:spPr>
            <a:xfrm flipH="1">
              <a:off x="3619325" y="728262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106"/>
            <p:cNvCxnSpPr/>
            <p:nvPr/>
          </p:nvCxnSpPr>
          <p:spPr>
            <a:xfrm flipH="1">
              <a:off x="7948450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09" name="Shape 109"/>
          <p:cNvSpPr txBox="1"/>
          <p:nvPr/>
        </p:nvSpPr>
        <p:spPr>
          <a:xfrm>
            <a:off x="609225" y="3715725"/>
            <a:ext cx="13464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element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434350" y="3949625"/>
            <a:ext cx="2549400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of the list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85050" y="4553925"/>
            <a:ext cx="5135700" cy="436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https://en.wikipedia.org/wiki/CAR_and_CDR</a:t>
            </a:r>
            <a:r>
              <a:rPr lang="en"/>
              <a:t>     CDR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 the number of nodes in a list.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(not the fastest)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64900" y="2501725"/>
            <a:ext cx="15984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List: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615750" y="2633275"/>
            <a:ext cx="27378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followed by a 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Null Pointer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218925" y="3222550"/>
            <a:ext cx="1032300" cy="5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zero</a:t>
            </a:r>
          </a:p>
        </p:txBody>
      </p:sp>
      <p:cxnSp>
        <p:nvCxnSpPr>
          <p:cNvPr id="121" name="Shape 121"/>
          <p:cNvCxnSpPr>
            <a:stCxn id="120" idx="1"/>
          </p:cNvCxnSpPr>
          <p:nvPr/>
        </p:nvCxnSpPr>
        <p:spPr>
          <a:xfrm rot="10800000">
            <a:off x="2710825" y="3276400"/>
            <a:ext cx="1508100" cy="2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4093250" y="2603175"/>
            <a:ext cx="2657100" cy="4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+ count of rest of list</a:t>
            </a:r>
          </a:p>
        </p:txBody>
      </p:sp>
      <p:cxnSp>
        <p:nvCxnSpPr>
          <p:cNvPr id="123" name="Shape 123"/>
          <p:cNvCxnSpPr>
            <a:stCxn id="122" idx="1"/>
          </p:cNvCxnSpPr>
          <p:nvPr/>
        </p:nvCxnSpPr>
        <p:spPr>
          <a:xfrm flipH="1">
            <a:off x="3563750" y="2814075"/>
            <a:ext cx="529500" cy="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816850" y="4227925"/>
            <a:ext cx="7710900" cy="6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→ B → C.  A followed by B → C, B followed by C, C followed by 'null pointer', null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1   +              ^^^^^^^,  1+               ^^^,  1 +               ^^^^^^^^^^^,   0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229775" y="3832950"/>
            <a:ext cx="386100" cy="2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84493" y="4901125"/>
            <a:ext cx="1985000" cy="255250"/>
          </a:xfrm>
          <a:custGeom>
            <a:avLst/>
            <a:gdLst/>
            <a:ahLst/>
            <a:cxnLst/>
            <a:rect l="0" t="0" r="0" b="0"/>
            <a:pathLst>
              <a:path w="79400" h="10210" extrusionOk="0">
                <a:moveTo>
                  <a:pt x="79400" y="0"/>
                </a:moveTo>
                <a:cubicBezTo>
                  <a:pt x="59034" y="3917"/>
                  <a:pt x="38707" y="11204"/>
                  <a:pt x="18001" y="10054"/>
                </a:cubicBezTo>
                <a:cubicBezTo>
                  <a:pt x="14360" y="9851"/>
                  <a:pt x="10590" y="8256"/>
                  <a:pt x="7947" y="5745"/>
                </a:cubicBezTo>
                <a:cubicBezTo>
                  <a:pt x="6604" y="4469"/>
                  <a:pt x="4570" y="196"/>
                  <a:pt x="3998" y="360"/>
                </a:cubicBezTo>
                <a:cubicBezTo>
                  <a:pt x="2524" y="780"/>
                  <a:pt x="2495" y="3264"/>
                  <a:pt x="1125" y="3950"/>
                </a:cubicBezTo>
                <a:cubicBezTo>
                  <a:pt x="-1125" y="5075"/>
                  <a:pt x="5611" y="-216"/>
                  <a:pt x="7947" y="71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7" name="Shape 127"/>
          <p:cNvSpPr/>
          <p:nvPr/>
        </p:nvSpPr>
        <p:spPr>
          <a:xfrm>
            <a:off x="3273843" y="4832885"/>
            <a:ext cx="1065275" cy="431450"/>
          </a:xfrm>
          <a:custGeom>
            <a:avLst/>
            <a:gdLst/>
            <a:ahLst/>
            <a:cxnLst/>
            <a:rect l="0" t="0" r="0" b="0"/>
            <a:pathLst>
              <a:path w="42611" h="17258" extrusionOk="0">
                <a:moveTo>
                  <a:pt x="42471" y="3808"/>
                </a:moveTo>
                <a:cubicBezTo>
                  <a:pt x="42112" y="7578"/>
                  <a:pt x="43354" y="7916"/>
                  <a:pt x="41753" y="11348"/>
                </a:cubicBezTo>
                <a:cubicBezTo>
                  <a:pt x="38634" y="18030"/>
                  <a:pt x="27439" y="17821"/>
                  <a:pt x="20209" y="16375"/>
                </a:cubicBezTo>
                <a:cubicBezTo>
                  <a:pt x="15324" y="15397"/>
                  <a:pt x="10611" y="11999"/>
                  <a:pt x="8001" y="7757"/>
                </a:cubicBezTo>
                <a:cubicBezTo>
                  <a:pt x="6989" y="6113"/>
                  <a:pt x="6715" y="1631"/>
                  <a:pt x="5129" y="2730"/>
                </a:cubicBezTo>
                <a:cubicBezTo>
                  <a:pt x="2614" y="4470"/>
                  <a:pt x="2905" y="4874"/>
                  <a:pt x="1179" y="7398"/>
                </a:cubicBezTo>
                <a:cubicBezTo>
                  <a:pt x="537" y="8335"/>
                  <a:pt x="0" y="10590"/>
                  <a:pt x="461" y="9553"/>
                </a:cubicBezTo>
                <a:cubicBezTo>
                  <a:pt x="1896" y="6323"/>
                  <a:pt x="2178" y="1458"/>
                  <a:pt x="5488" y="217"/>
                </a:cubicBezTo>
                <a:cubicBezTo>
                  <a:pt x="7798" y="-649"/>
                  <a:pt x="10103" y="1985"/>
                  <a:pt x="12310" y="30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8" name="Shape 128"/>
          <p:cNvSpPr/>
          <p:nvPr/>
        </p:nvSpPr>
        <p:spPr>
          <a:xfrm>
            <a:off x="1102794" y="4519452"/>
            <a:ext cx="1545250" cy="592475"/>
          </a:xfrm>
          <a:custGeom>
            <a:avLst/>
            <a:gdLst/>
            <a:ahLst/>
            <a:cxnLst/>
            <a:rect l="0" t="0" r="0" b="0"/>
            <a:pathLst>
              <a:path w="61810" h="23699" extrusionOk="0">
                <a:moveTo>
                  <a:pt x="61810" y="13472"/>
                </a:moveTo>
                <a:cubicBezTo>
                  <a:pt x="57485" y="19460"/>
                  <a:pt x="49368" y="24608"/>
                  <a:pt x="42062" y="23526"/>
                </a:cubicBezTo>
                <a:cubicBezTo>
                  <a:pt x="28557" y="21525"/>
                  <a:pt x="14980" y="14597"/>
                  <a:pt x="5797" y="4496"/>
                </a:cubicBezTo>
                <a:cubicBezTo>
                  <a:pt x="3919" y="2430"/>
                  <a:pt x="2164" y="14385"/>
                  <a:pt x="1488" y="11677"/>
                </a:cubicBezTo>
                <a:cubicBezTo>
                  <a:pt x="557" y="7953"/>
                  <a:pt x="-1556" y="939"/>
                  <a:pt x="2206" y="187"/>
                </a:cubicBezTo>
                <a:cubicBezTo>
                  <a:pt x="5821" y="-535"/>
                  <a:pt x="9480" y="1534"/>
                  <a:pt x="12978" y="27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9" name="Shape 129"/>
          <p:cNvSpPr/>
          <p:nvPr/>
        </p:nvSpPr>
        <p:spPr>
          <a:xfrm>
            <a:off x="6693114" y="4626180"/>
            <a:ext cx="936850" cy="530925"/>
          </a:xfrm>
          <a:custGeom>
            <a:avLst/>
            <a:gdLst/>
            <a:ahLst/>
            <a:cxnLst/>
            <a:rect l="0" t="0" r="0" b="0"/>
            <a:pathLst>
              <a:path w="37474" h="21237" extrusionOk="0">
                <a:moveTo>
                  <a:pt x="37474" y="4894"/>
                </a:moveTo>
                <a:cubicBezTo>
                  <a:pt x="36576" y="10279"/>
                  <a:pt x="34556" y="16205"/>
                  <a:pt x="30293" y="19616"/>
                </a:cubicBezTo>
                <a:cubicBezTo>
                  <a:pt x="27300" y="22009"/>
                  <a:pt x="22368" y="21379"/>
                  <a:pt x="18803" y="19975"/>
                </a:cubicBezTo>
                <a:cubicBezTo>
                  <a:pt x="11794" y="17213"/>
                  <a:pt x="7969" y="9504"/>
                  <a:pt x="2645" y="4176"/>
                </a:cubicBezTo>
                <a:cubicBezTo>
                  <a:pt x="1011" y="2540"/>
                  <a:pt x="132" y="12950"/>
                  <a:pt x="132" y="10639"/>
                </a:cubicBezTo>
                <a:cubicBezTo>
                  <a:pt x="132" y="7279"/>
                  <a:pt x="-397" y="3705"/>
                  <a:pt x="850" y="586"/>
                </a:cubicBezTo>
                <a:cubicBezTo>
                  <a:pt x="1605" y="-1303"/>
                  <a:pt x="4416" y="2548"/>
                  <a:pt x="6236" y="345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the recursive counting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2358575" y="1262525"/>
            <a:ext cx="5428500" cy="1886675"/>
            <a:chOff x="2811275" y="630575"/>
            <a:chExt cx="5428500" cy="1886675"/>
          </a:xfrm>
        </p:grpSpPr>
        <p:grpSp>
          <p:nvGrpSpPr>
            <p:cNvPr id="136" name="Shape 136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142" name="Shape 142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47" name="Shape 147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160" name="Shape 160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959900" y="2215975"/>
                <a:ext cx="860700" cy="2583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4067450" y="1921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067450" y="983825"/>
                <a:ext cx="6456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166" name="Shape 166"/>
            <p:cNvCxnSpPr/>
            <p:nvPr/>
          </p:nvCxnSpPr>
          <p:spPr>
            <a:xfrm rot="10800000" flipH="1">
              <a:off x="3319625" y="2029375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stCxn id="139" idx="2"/>
            </p:cNvCxnSpPr>
            <p:nvPr/>
          </p:nvCxnSpPr>
          <p:spPr>
            <a:xfrm rot="10800000" flipH="1">
              <a:off x="4426125" y="2022325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>
              <a:stCxn id="145" idx="2"/>
            </p:cNvCxnSpPr>
            <p:nvPr/>
          </p:nvCxnSpPr>
          <p:spPr>
            <a:xfrm rot="10800000" flipH="1">
              <a:off x="5532625" y="2072425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 flipH="1">
              <a:off x="6485025" y="1979275"/>
              <a:ext cx="746100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2811275" y="638675"/>
              <a:ext cx="5428500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962775" y="630575"/>
              <a:ext cx="702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7439100" y="638675"/>
              <a:ext cx="746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 flipH="1">
              <a:off x="3619325" y="728262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 flipH="1">
              <a:off x="7948450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318775" y="1273000"/>
            <a:ext cx="1691100" cy="34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countRH(head)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countRH(a next)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countRH(b next)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countRH(c next)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countRH(d next)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countRH(e next)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 0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return 0 + 1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return 1 + 1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return 2 + 1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is returned to original call , which return 5</a:t>
            </a:r>
          </a:p>
        </p:txBody>
      </p:sp>
      <p:sp>
        <p:nvSpPr>
          <p:cNvPr id="176" name="Shape 176"/>
          <p:cNvSpPr/>
          <p:nvPr/>
        </p:nvSpPr>
        <p:spPr>
          <a:xfrm>
            <a:off x="1300700" y="2473150"/>
            <a:ext cx="642650" cy="312375"/>
          </a:xfrm>
          <a:custGeom>
            <a:avLst/>
            <a:gdLst/>
            <a:ahLst/>
            <a:cxnLst/>
            <a:rect l="0" t="0" r="0" b="0"/>
            <a:pathLst>
              <a:path w="25706" h="12495" extrusionOk="0">
                <a:moveTo>
                  <a:pt x="0" y="12157"/>
                </a:moveTo>
                <a:cubicBezTo>
                  <a:pt x="8746" y="12157"/>
                  <a:pt x="22491" y="14423"/>
                  <a:pt x="25562" y="6234"/>
                </a:cubicBezTo>
                <a:cubicBezTo>
                  <a:pt x="26068" y="4882"/>
                  <a:pt x="24823" y="2494"/>
                  <a:pt x="23380" y="2494"/>
                </a:cubicBezTo>
                <a:cubicBezTo>
                  <a:pt x="22029" y="2494"/>
                  <a:pt x="20666" y="2672"/>
                  <a:pt x="19327" y="2494"/>
                </a:cubicBezTo>
                <a:cubicBezTo>
                  <a:pt x="18377" y="2367"/>
                  <a:pt x="16522" y="912"/>
                  <a:pt x="16522" y="1870"/>
                </a:cubicBezTo>
                <a:cubicBezTo>
                  <a:pt x="16522" y="3224"/>
                  <a:pt x="20908" y="3094"/>
                  <a:pt x="19951" y="4052"/>
                </a:cubicBezTo>
                <a:cubicBezTo>
                  <a:pt x="18930" y="5072"/>
                  <a:pt x="15673" y="3210"/>
                  <a:pt x="16210" y="1870"/>
                </a:cubicBezTo>
                <a:cubicBezTo>
                  <a:pt x="16728" y="575"/>
                  <a:pt x="18598" y="338"/>
                  <a:pt x="19951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7" name="Shape 177"/>
          <p:cNvSpPr/>
          <p:nvPr/>
        </p:nvSpPr>
        <p:spPr>
          <a:xfrm>
            <a:off x="1448775" y="2247150"/>
            <a:ext cx="726225" cy="911800"/>
          </a:xfrm>
          <a:custGeom>
            <a:avLst/>
            <a:gdLst/>
            <a:ahLst/>
            <a:cxnLst/>
            <a:rect l="0" t="0" r="0" b="0"/>
            <a:pathLst>
              <a:path w="29049" h="36472" extrusionOk="0">
                <a:moveTo>
                  <a:pt x="0" y="36472"/>
                </a:moveTo>
                <a:cubicBezTo>
                  <a:pt x="8805" y="35937"/>
                  <a:pt x="19004" y="35515"/>
                  <a:pt x="25562" y="29614"/>
                </a:cubicBezTo>
                <a:cubicBezTo>
                  <a:pt x="28915" y="26596"/>
                  <a:pt x="28616" y="21016"/>
                  <a:pt x="28991" y="16521"/>
                </a:cubicBezTo>
                <a:cubicBezTo>
                  <a:pt x="29455" y="10954"/>
                  <a:pt x="22393" y="6977"/>
                  <a:pt x="17457" y="4364"/>
                </a:cubicBezTo>
                <a:cubicBezTo>
                  <a:pt x="15714" y="3441"/>
                  <a:pt x="10752" y="853"/>
                  <a:pt x="11846" y="2494"/>
                </a:cubicBezTo>
                <a:cubicBezTo>
                  <a:pt x="13416" y="4851"/>
                  <a:pt x="14262" y="2652"/>
                  <a:pt x="14963" y="4052"/>
                </a:cubicBezTo>
                <a:cubicBezTo>
                  <a:pt x="15242" y="4609"/>
                  <a:pt x="13671" y="4283"/>
                  <a:pt x="13093" y="4052"/>
                </a:cubicBezTo>
                <a:cubicBezTo>
                  <a:pt x="11567" y="3442"/>
                  <a:pt x="14339" y="518"/>
                  <a:pt x="1589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8" name="Shape 178"/>
          <p:cNvSpPr/>
          <p:nvPr/>
        </p:nvSpPr>
        <p:spPr>
          <a:xfrm>
            <a:off x="1425400" y="1974375"/>
            <a:ext cx="900425" cy="1613200"/>
          </a:xfrm>
          <a:custGeom>
            <a:avLst/>
            <a:gdLst/>
            <a:ahLst/>
            <a:cxnLst/>
            <a:rect l="0" t="0" r="0" b="0"/>
            <a:pathLst>
              <a:path w="36017" h="64528" extrusionOk="0">
                <a:moveTo>
                  <a:pt x="0" y="64528"/>
                </a:moveTo>
                <a:cubicBezTo>
                  <a:pt x="12535" y="62786"/>
                  <a:pt x="26363" y="55542"/>
                  <a:pt x="32108" y="44266"/>
                </a:cubicBezTo>
                <a:cubicBezTo>
                  <a:pt x="35690" y="37233"/>
                  <a:pt x="36325" y="28763"/>
                  <a:pt x="35848" y="20886"/>
                </a:cubicBezTo>
                <a:cubicBezTo>
                  <a:pt x="35358" y="12797"/>
                  <a:pt x="24980" y="7997"/>
                  <a:pt x="17457" y="4988"/>
                </a:cubicBezTo>
                <a:cubicBezTo>
                  <a:pt x="15731" y="4297"/>
                  <a:pt x="12469" y="635"/>
                  <a:pt x="12469" y="2494"/>
                </a:cubicBezTo>
                <a:cubicBezTo>
                  <a:pt x="12469" y="4446"/>
                  <a:pt x="14088" y="9538"/>
                  <a:pt x="14963" y="7793"/>
                </a:cubicBezTo>
                <a:cubicBezTo>
                  <a:pt x="15685" y="6350"/>
                  <a:pt x="12995" y="4560"/>
                  <a:pt x="13716" y="3118"/>
                </a:cubicBezTo>
                <a:cubicBezTo>
                  <a:pt x="14713" y="1122"/>
                  <a:pt x="17782" y="1237"/>
                  <a:pt x="1963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9" name="Shape 179"/>
          <p:cNvSpPr/>
          <p:nvPr/>
        </p:nvSpPr>
        <p:spPr>
          <a:xfrm>
            <a:off x="1472150" y="1802925"/>
            <a:ext cx="793550" cy="2182100"/>
          </a:xfrm>
          <a:custGeom>
            <a:avLst/>
            <a:gdLst/>
            <a:ahLst/>
            <a:cxnLst/>
            <a:rect l="0" t="0" r="0" b="0"/>
            <a:pathLst>
              <a:path w="31742" h="87284" extrusionOk="0">
                <a:moveTo>
                  <a:pt x="0" y="87284"/>
                </a:moveTo>
                <a:cubicBezTo>
                  <a:pt x="12375" y="83305"/>
                  <a:pt x="26191" y="75010"/>
                  <a:pt x="30238" y="62657"/>
                </a:cubicBezTo>
                <a:cubicBezTo>
                  <a:pt x="32245" y="56527"/>
                  <a:pt x="31173" y="49779"/>
                  <a:pt x="31173" y="43330"/>
                </a:cubicBezTo>
                <a:cubicBezTo>
                  <a:pt x="31173" y="36991"/>
                  <a:pt x="32386" y="30536"/>
                  <a:pt x="31173" y="24315"/>
                </a:cubicBezTo>
                <a:cubicBezTo>
                  <a:pt x="29842" y="17497"/>
                  <a:pt x="23541" y="12396"/>
                  <a:pt x="18080" y="8105"/>
                </a:cubicBezTo>
                <a:cubicBezTo>
                  <a:pt x="16560" y="6910"/>
                  <a:pt x="14824" y="5987"/>
                  <a:pt x="13404" y="4676"/>
                </a:cubicBezTo>
                <a:cubicBezTo>
                  <a:pt x="12592" y="3926"/>
                  <a:pt x="11048" y="1398"/>
                  <a:pt x="10911" y="2494"/>
                </a:cubicBezTo>
                <a:cubicBezTo>
                  <a:pt x="10592" y="5040"/>
                  <a:pt x="14603" y="12072"/>
                  <a:pt x="13716" y="9664"/>
                </a:cubicBezTo>
                <a:cubicBezTo>
                  <a:pt x="12715" y="6947"/>
                  <a:pt x="8552" y="3606"/>
                  <a:pt x="10599" y="1559"/>
                </a:cubicBezTo>
                <a:cubicBezTo>
                  <a:pt x="11830" y="326"/>
                  <a:pt x="13845" y="0"/>
                  <a:pt x="1558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least node in a list.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including an empty list in the definition since there is no least node in an empty list.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564900" y="2501725"/>
            <a:ext cx="15984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List: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615750" y="2633275"/>
            <a:ext cx="27378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followed by a List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Single Node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218925" y="3222550"/>
            <a:ext cx="1831200" cy="5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 node's value</a:t>
            </a:r>
          </a:p>
        </p:txBody>
      </p:sp>
      <p:cxnSp>
        <p:nvCxnSpPr>
          <p:cNvPr id="189" name="Shape 189"/>
          <p:cNvCxnSpPr>
            <a:stCxn id="188" idx="1"/>
          </p:cNvCxnSpPr>
          <p:nvPr/>
        </p:nvCxnSpPr>
        <p:spPr>
          <a:xfrm rot="10800000">
            <a:off x="2710825" y="3276400"/>
            <a:ext cx="1508100" cy="2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4093250" y="2494050"/>
            <a:ext cx="2657100" cy="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lesser or that node's value and the value of the rest of the list</a:t>
            </a:r>
          </a:p>
        </p:txBody>
      </p:sp>
      <p:cxnSp>
        <p:nvCxnSpPr>
          <p:cNvPr id="191" name="Shape 191"/>
          <p:cNvCxnSpPr>
            <a:stCxn id="190" idx="1"/>
          </p:cNvCxnSpPr>
          <p:nvPr/>
        </p:nvCxnSpPr>
        <p:spPr>
          <a:xfrm flipH="1">
            <a:off x="3563750" y="2827800"/>
            <a:ext cx="529500" cy="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816850" y="4227925"/>
            <a:ext cx="7710900" cy="6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→ B → C.  A followed by B → C, B followed by C, 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lower(A, B → C)          , lower(B, C)        , lower (C)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229775" y="3832950"/>
            <a:ext cx="386100" cy="2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recursive algorithms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print the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print the list backwards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simple-light</vt:lpstr>
      <vt:lpstr>Manipulating lists</vt:lpstr>
      <vt:lpstr>Recursion</vt:lpstr>
      <vt:lpstr>Recursive Definitions</vt:lpstr>
      <vt:lpstr>Recursive Definitions of a linked list</vt:lpstr>
      <vt:lpstr>Recursive list</vt:lpstr>
      <vt:lpstr>Count the number of nodes in a list.</vt:lpstr>
      <vt:lpstr>Look at the recursive counting</vt:lpstr>
      <vt:lpstr>Find the least node in a list.</vt:lpstr>
      <vt:lpstr>Other recursive algorithms</vt:lpstr>
      <vt:lpstr>Sorting and running time example</vt:lpstr>
      <vt:lpstr>Running time on an input of size n</vt:lpstr>
      <vt:lpstr>Divide &amp; Conquer</vt:lpstr>
      <vt:lpstr>MergeSort</vt:lpstr>
      <vt:lpstr>the recursive algorithm</vt:lpstr>
      <vt:lpstr>Mergesort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lists</dc:title>
  <cp:lastModifiedBy>Yongtao Li</cp:lastModifiedBy>
  <cp:revision>1</cp:revision>
  <dcterms:modified xsi:type="dcterms:W3CDTF">2017-04-02T04:24:59Z</dcterms:modified>
</cp:coreProperties>
</file>