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7D777-974C-4FD3-BDDC-B8E023FC94ED}">
  <a:tblStyle styleId="{F1D7D777-974C-4FD3-BDDC-B8E023FC94E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644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75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59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649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47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1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34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50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646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3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0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82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48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80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3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33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25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t.parkland.edu/~kurban/csc125/linkedList_v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716975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Manipulating lists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mergeSort</a:t>
            </a:r>
          </a:p>
        </p:txBody>
      </p:sp>
      <p:sp>
        <p:nvSpPr>
          <p:cNvPr id="36" name="Shape 36"/>
          <p:cNvSpPr/>
          <p:nvPr/>
        </p:nvSpPr>
        <p:spPr>
          <a:xfrm>
            <a:off x="3042425" y="177975"/>
            <a:ext cx="5937000" cy="1565100"/>
          </a:xfrm>
          <a:prstGeom prst="horizontalScroll">
            <a:avLst>
              <a:gd name="adj" fmla="val 125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is (or will be) 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1155CC"/>
                </a:solidFill>
                <a:hlinkClick r:id="rId3"/>
              </a:rPr>
              <a:t>http://www.csit.parkland.edu/~kurban/csc125/linkedList_v1/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not a cgi enabled script, you must run it from the command line.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Splitting a linked list in half</a:t>
            </a:r>
          </a:p>
        </p:txBody>
      </p:sp>
      <p:graphicFrame>
        <p:nvGraphicFramePr>
          <p:cNvPr id="204" name="Shape 204"/>
          <p:cNvGraphicFramePr/>
          <p:nvPr/>
        </p:nvGraphicFramePr>
        <p:xfrm>
          <a:off x="1478250" y="1502775"/>
          <a:ext cx="126420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32100"/>
                <a:gridCol w="6321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05" name="Shape 205"/>
          <p:cNvSpPr txBox="1"/>
          <p:nvPr/>
        </p:nvSpPr>
        <p:spPr>
          <a:xfrm>
            <a:off x="93525" y="14537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list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1478250" y="2371475"/>
          <a:ext cx="3252625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50525"/>
                <a:gridCol w="650525"/>
                <a:gridCol w="650525"/>
                <a:gridCol w="650525"/>
                <a:gridCol w="650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train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bike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07" name="Shape 207"/>
          <p:cNvSpPr txBox="1"/>
          <p:nvPr/>
        </p:nvSpPr>
        <p:spPr>
          <a:xfrm>
            <a:off x="245925" y="26729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1362225" y="3545325"/>
          <a:ext cx="252950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32375"/>
                <a:gridCol w="632375"/>
                <a:gridCol w="632375"/>
                <a:gridCol w="6323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bus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auto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09" name="Shape 209"/>
          <p:cNvSpPr txBox="1"/>
          <p:nvPr/>
        </p:nvSpPr>
        <p:spPr>
          <a:xfrm>
            <a:off x="93525" y="35111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024475" y="2312450"/>
            <a:ext cx="3662400" cy="26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 until the current list is empty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remove the front of the currentList and put it into the back of l1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If this list isn’t empty, remove the front of the currentList and put it into the back of l2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Running time on a list of size n? Visit each element once to move it.  Removing from the front and adding to the end are constant time.  Whole step is O(n).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Merging a linked list from two sorted lists.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1505200" y="1475700"/>
          <a:ext cx="1235850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17" name="Shape 217"/>
          <p:cNvSpPr txBox="1"/>
          <p:nvPr/>
        </p:nvSpPr>
        <p:spPr>
          <a:xfrm>
            <a:off x="93525" y="14537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list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45925" y="26729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93525" y="35111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993050" y="1895175"/>
            <a:ext cx="3662400" cy="25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</a:t>
            </a:r>
            <a:r>
              <a:rPr lang="en" b="1"/>
              <a:t>both</a:t>
            </a:r>
            <a:r>
              <a:rPr lang="en"/>
              <a:t> lists have something in them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/>
              <a:t>if the front of l1 is less than the front of l2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>
                <a:solidFill>
                  <a:schemeClr val="dk1"/>
                </a:solidFill>
              </a:rPr>
              <a:t>remove the front of l1 and add it the end of currentList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else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remove the front of l2 and add it the end of currentList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move the list that’s not empty to the end of the currentlist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running time?  O(n)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667575" y="2672975"/>
          <a:ext cx="4325475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  <a:gridCol w="617925"/>
                <a:gridCol w="617925"/>
                <a:gridCol w="617925"/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603400" y="3474375"/>
          <a:ext cx="3707550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  <a:gridCol w="617925"/>
                <a:gridCol w="617925"/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Merging a linked list from two sorted lists.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1505200" y="1475700"/>
          <a:ext cx="6797175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  <a:gridCol w="617925"/>
                <a:gridCol w="617925"/>
                <a:gridCol w="617925"/>
                <a:gridCol w="617925"/>
                <a:gridCol w="617925"/>
                <a:gridCol w="617925"/>
                <a:gridCol w="617925"/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93525" y="14537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list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45925" y="26729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93525" y="35111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024475" y="2312450"/>
            <a:ext cx="3662400" cy="26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</a:t>
            </a:r>
            <a:r>
              <a:rPr lang="en" b="1"/>
              <a:t>both</a:t>
            </a:r>
            <a:r>
              <a:rPr lang="en"/>
              <a:t> lists have something in them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/>
              <a:t>if the front of l1 is less than the front of l2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>
                <a:solidFill>
                  <a:schemeClr val="dk1"/>
                </a:solidFill>
              </a:rPr>
              <a:t>remove the front of l1 and add it the end of currentList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else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remove the front of l2 and add it the end of currentList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move the list that’s not empty to the end of the currentlist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running time?  O(n)</a:t>
            </a:r>
          </a:p>
        </p:txBody>
      </p:sp>
      <p:graphicFrame>
        <p:nvGraphicFramePr>
          <p:cNvPr id="233" name="Shape 233"/>
          <p:cNvGraphicFramePr/>
          <p:nvPr/>
        </p:nvGraphicFramePr>
        <p:xfrm>
          <a:off x="667575" y="2672975"/>
          <a:ext cx="1235850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Shape 234"/>
          <p:cNvGraphicFramePr/>
          <p:nvPr/>
        </p:nvGraphicFramePr>
        <p:xfrm>
          <a:off x="603400" y="3474375"/>
          <a:ext cx="1235850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Merging a linked list from two sorted lists.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1505200" y="1475700"/>
          <a:ext cx="2471700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41" name="Shape 241"/>
          <p:cNvSpPr txBox="1"/>
          <p:nvPr/>
        </p:nvSpPr>
        <p:spPr>
          <a:xfrm>
            <a:off x="93525" y="14537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list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245925" y="26729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3525" y="35111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024475" y="2312450"/>
            <a:ext cx="3662400" cy="26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</a:t>
            </a:r>
            <a:r>
              <a:rPr lang="en" b="1"/>
              <a:t>both</a:t>
            </a:r>
            <a:r>
              <a:rPr lang="en"/>
              <a:t> lists have something in them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/>
              <a:t>if the front of l1 is less than the front of l2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>
                <a:solidFill>
                  <a:schemeClr val="dk1"/>
                </a:solidFill>
              </a:rPr>
              <a:t>remove the front of l1 and add it the end of currentList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else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remove the front of l2 and add it the end of currentList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move the list that’s not empty to the end of the currentlist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running time?  O(n)</a:t>
            </a:r>
          </a:p>
        </p:txBody>
      </p:sp>
      <p:graphicFrame>
        <p:nvGraphicFramePr>
          <p:cNvPr id="245" name="Shape 245"/>
          <p:cNvGraphicFramePr/>
          <p:nvPr/>
        </p:nvGraphicFramePr>
        <p:xfrm>
          <a:off x="667575" y="2672975"/>
          <a:ext cx="3707550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  <a:gridCol w="617925"/>
                <a:gridCol w="617925"/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" name="Shape 246"/>
          <p:cNvGraphicFramePr/>
          <p:nvPr/>
        </p:nvGraphicFramePr>
        <p:xfrm>
          <a:off x="603400" y="3474375"/>
          <a:ext cx="3089625" cy="419475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17925"/>
                <a:gridCol w="617925"/>
                <a:gridCol w="617925"/>
                <a:gridCol w="617925"/>
                <a:gridCol w="617925"/>
              </a:tblGrid>
              <a:tr h="41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48" name="Shape 248"/>
          <p:cNvSpPr/>
          <p:nvPr/>
        </p:nvSpPr>
        <p:spPr>
          <a:xfrm>
            <a:off x="1608800" y="1485050"/>
            <a:ext cx="2569075" cy="1454100"/>
          </a:xfrm>
          <a:custGeom>
            <a:avLst/>
            <a:gdLst/>
            <a:ahLst/>
            <a:cxnLst/>
            <a:rect l="0" t="0" r="0" b="0"/>
            <a:pathLst>
              <a:path w="102763" h="58164" extrusionOk="0">
                <a:moveTo>
                  <a:pt x="0" y="58164"/>
                </a:moveTo>
                <a:cubicBezTo>
                  <a:pt x="23856" y="57765"/>
                  <a:pt x="48372" y="55962"/>
                  <a:pt x="70849" y="47954"/>
                </a:cubicBezTo>
                <a:cubicBezTo>
                  <a:pt x="78784" y="45126"/>
                  <a:pt x="84462" y="37901"/>
                  <a:pt x="90340" y="31866"/>
                </a:cubicBezTo>
                <a:cubicBezTo>
                  <a:pt x="93933" y="28175"/>
                  <a:pt x="94177" y="28429"/>
                  <a:pt x="98074" y="25060"/>
                </a:cubicBezTo>
                <a:cubicBezTo>
                  <a:pt x="99901" y="23479"/>
                  <a:pt x="100353" y="23911"/>
                  <a:pt x="101787" y="21966"/>
                </a:cubicBezTo>
                <a:cubicBezTo>
                  <a:pt x="104688" y="18028"/>
                  <a:pt x="100489" y="8662"/>
                  <a:pt x="95599" y="8662"/>
                </a:cubicBezTo>
                <a:cubicBezTo>
                  <a:pt x="93628" y="8662"/>
                  <a:pt x="88920" y="6243"/>
                  <a:pt x="89721" y="8044"/>
                </a:cubicBezTo>
                <a:cubicBezTo>
                  <a:pt x="90860" y="10607"/>
                  <a:pt x="95925" y="17359"/>
                  <a:pt x="94671" y="14850"/>
                </a:cubicBezTo>
                <a:cubicBezTo>
                  <a:pt x="93452" y="12412"/>
                  <a:pt x="89574" y="10237"/>
                  <a:pt x="90649" y="7734"/>
                </a:cubicBezTo>
                <a:cubicBezTo>
                  <a:pt x="92300" y="3885"/>
                  <a:pt x="97587" y="2961"/>
                  <a:pt x="10054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" name="Oval 11"/>
          <p:cNvSpPr/>
          <p:nvPr/>
        </p:nvSpPr>
        <p:spPr>
          <a:xfrm>
            <a:off x="852755" y="2186575"/>
            <a:ext cx="1256034" cy="1370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800425" y="2486261"/>
            <a:ext cx="3239099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n/2 elements  O(n/2) + O(n/2) 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Whole mergesort running time.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162625" y="1283750"/>
            <a:ext cx="3239099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 n elements  O(n) + O(n) 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3477274" y="1742850"/>
            <a:ext cx="561000" cy="6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4534225" y="2502950"/>
            <a:ext cx="3239099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n/2 elements  O(n/2) + O(n/2) 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4165800" y="1768350"/>
            <a:ext cx="663300" cy="63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9" name="Shape 259"/>
          <p:cNvSpPr txBox="1"/>
          <p:nvPr/>
        </p:nvSpPr>
        <p:spPr>
          <a:xfrm>
            <a:off x="147675" y="3498939"/>
            <a:ext cx="1915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O(n/4) + O(n/4) </a:t>
            </a:r>
          </a:p>
        </p:txBody>
      </p:sp>
      <p:cxnSp>
        <p:nvCxnSpPr>
          <p:cNvPr id="260" name="Shape 260"/>
          <p:cNvCxnSpPr/>
          <p:nvPr/>
        </p:nvCxnSpPr>
        <p:spPr>
          <a:xfrm flipH="1">
            <a:off x="1730217" y="3056442"/>
            <a:ext cx="331800" cy="4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2355242" y="3508873"/>
            <a:ext cx="1915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O(n/4) + O(n/4) 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2137415" y="3071620"/>
            <a:ext cx="392100" cy="379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3" name="Shape 263"/>
          <p:cNvSpPr txBox="1"/>
          <p:nvPr/>
        </p:nvSpPr>
        <p:spPr>
          <a:xfrm>
            <a:off x="4033875" y="3498939"/>
            <a:ext cx="1915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O(n/4) + O(n/4) 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616417" y="3056442"/>
            <a:ext cx="331800" cy="4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6241442" y="3508873"/>
            <a:ext cx="1915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O(n/4) + O(n/4) 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6023615" y="3071620"/>
            <a:ext cx="392100" cy="379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280550" y="4726925"/>
            <a:ext cx="2414399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 1 element</a:t>
            </a:r>
          </a:p>
        </p:txBody>
      </p:sp>
      <p:sp>
        <p:nvSpPr>
          <p:cNvPr id="268" name="Shape 268"/>
          <p:cNvSpPr txBox="1"/>
          <p:nvPr/>
        </p:nvSpPr>
        <p:spPr>
          <a:xfrm rot="-5400000">
            <a:off x="685674" y="4208324"/>
            <a:ext cx="5610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7773325" y="663125"/>
            <a:ext cx="1192500" cy="430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each row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2n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n+n=2n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4 * n/2 = 2n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2n</a:t>
            </a:r>
          </a:p>
        </p:txBody>
      </p:sp>
      <p:sp>
        <p:nvSpPr>
          <p:cNvPr id="270" name="Shape 270"/>
          <p:cNvSpPr/>
          <p:nvPr/>
        </p:nvSpPr>
        <p:spPr>
          <a:xfrm>
            <a:off x="3434675" y="4267825"/>
            <a:ext cx="4338600" cy="764999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there are </a:t>
            </a:r>
            <a:r>
              <a:rPr lang="en" b="1" i="1"/>
              <a:t>log n</a:t>
            </a:r>
            <a:r>
              <a:rPr lang="en"/>
              <a:t> rows, the whole running time is O(n log 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O(n lg n)</a:t>
            </a:r>
          </a:p>
        </p:txBody>
      </p:sp>
      <p:graphicFrame>
        <p:nvGraphicFramePr>
          <p:cNvPr id="276" name="Shape 276"/>
          <p:cNvGraphicFramePr/>
          <p:nvPr/>
        </p:nvGraphicFramePr>
        <p:xfrm>
          <a:off x="952500" y="144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1854825"/>
                <a:gridCol w="1854825"/>
                <a:gridCol w="1854825"/>
                <a:gridCol w="185482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n^2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lg 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 lg 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10,000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140,000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10,000,000,000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1,700,000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1,000,000,000,000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20,000,000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100,000,000,000,000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240,000,000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10,000,000,000,000,000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2,700,000,000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1,000,000,000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1,000,000,000,000,000,000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30,000,000,000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running times</a:t>
            </a:r>
          </a:p>
        </p:txBody>
      </p:sp>
      <p:sp>
        <p:nvSpPr>
          <p:cNvPr id="282" name="Shape 282"/>
          <p:cNvSpPr/>
          <p:nvPr/>
        </p:nvSpPr>
        <p:spPr>
          <a:xfrm>
            <a:off x="457200" y="1561250"/>
            <a:ext cx="5849125" cy="3340550"/>
          </a:xfrm>
          <a:custGeom>
            <a:avLst/>
            <a:gdLst/>
            <a:ahLst/>
            <a:cxnLst/>
            <a:rect l="0" t="0" r="0" b="0"/>
            <a:pathLst>
              <a:path w="233965" h="133622" extrusionOk="0">
                <a:moveTo>
                  <a:pt x="0" y="132286"/>
                </a:moveTo>
                <a:cubicBezTo>
                  <a:pt x="39265" y="136134"/>
                  <a:pt x="80791" y="131543"/>
                  <a:pt x="117323" y="116643"/>
                </a:cubicBezTo>
                <a:cubicBezTo>
                  <a:pt x="168236" y="95875"/>
                  <a:pt x="216592" y="52169"/>
                  <a:pt x="233965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3" name="Shape 283"/>
          <p:cNvSpPr/>
          <p:nvPr/>
        </p:nvSpPr>
        <p:spPr>
          <a:xfrm>
            <a:off x="714250" y="2885625"/>
            <a:ext cx="8238100" cy="1226300"/>
          </a:xfrm>
          <a:custGeom>
            <a:avLst/>
            <a:gdLst/>
            <a:ahLst/>
            <a:cxnLst/>
            <a:rect l="0" t="0" r="0" b="0"/>
            <a:pathLst>
              <a:path w="329524" h="49052" extrusionOk="0">
                <a:moveTo>
                  <a:pt x="0" y="47949"/>
                </a:moveTo>
                <a:cubicBezTo>
                  <a:pt x="27319" y="47949"/>
                  <a:pt x="54664" y="49869"/>
                  <a:pt x="81956" y="48629"/>
                </a:cubicBezTo>
                <a:cubicBezTo>
                  <a:pt x="102007" y="47717"/>
                  <a:pt x="121605" y="42344"/>
                  <a:pt x="141467" y="39447"/>
                </a:cubicBezTo>
                <a:cubicBezTo>
                  <a:pt x="164979" y="36017"/>
                  <a:pt x="188809" y="33986"/>
                  <a:pt x="211861" y="28225"/>
                </a:cubicBezTo>
                <a:cubicBezTo>
                  <a:pt x="239923" y="21210"/>
                  <a:pt x="269346" y="20322"/>
                  <a:pt x="297217" y="12582"/>
                </a:cubicBezTo>
                <a:cubicBezTo>
                  <a:pt x="305027" y="10412"/>
                  <a:pt x="312519" y="7198"/>
                  <a:pt x="320002" y="4080"/>
                </a:cubicBezTo>
                <a:cubicBezTo>
                  <a:pt x="323189" y="2751"/>
                  <a:pt x="326070" y="0"/>
                  <a:pt x="32952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4" name="Shape 284"/>
          <p:cNvSpPr/>
          <p:nvPr/>
        </p:nvSpPr>
        <p:spPr>
          <a:xfrm>
            <a:off x="3823025" y="1793950"/>
            <a:ext cx="1088100" cy="21156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they take the same time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308225" y="1224250"/>
            <a:ext cx="722699" cy="56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n^2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416625" y="328165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 lg 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Production Sorting</a:t>
            </a:r>
          </a:p>
        </p:txBody>
      </p:sp>
      <p:sp>
        <p:nvSpPr>
          <p:cNvPr id="292" name="Shape 292"/>
          <p:cNvSpPr/>
          <p:nvPr/>
        </p:nvSpPr>
        <p:spPr>
          <a:xfrm>
            <a:off x="612125" y="1343250"/>
            <a:ext cx="5849125" cy="3340550"/>
          </a:xfrm>
          <a:custGeom>
            <a:avLst/>
            <a:gdLst/>
            <a:ahLst/>
            <a:cxnLst/>
            <a:rect l="0" t="0" r="0" b="0"/>
            <a:pathLst>
              <a:path w="233965" h="133622" extrusionOk="0">
                <a:moveTo>
                  <a:pt x="0" y="132286"/>
                </a:moveTo>
                <a:cubicBezTo>
                  <a:pt x="39265" y="136134"/>
                  <a:pt x="80791" y="131543"/>
                  <a:pt x="117323" y="116643"/>
                </a:cubicBezTo>
                <a:cubicBezTo>
                  <a:pt x="168236" y="95875"/>
                  <a:pt x="216592" y="52169"/>
                  <a:pt x="233965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93" name="Shape 293"/>
          <p:cNvSpPr/>
          <p:nvPr/>
        </p:nvSpPr>
        <p:spPr>
          <a:xfrm>
            <a:off x="722650" y="3154125"/>
            <a:ext cx="8238100" cy="1226300"/>
          </a:xfrm>
          <a:custGeom>
            <a:avLst/>
            <a:gdLst/>
            <a:ahLst/>
            <a:cxnLst/>
            <a:rect l="0" t="0" r="0" b="0"/>
            <a:pathLst>
              <a:path w="329524" h="49052" extrusionOk="0">
                <a:moveTo>
                  <a:pt x="0" y="47949"/>
                </a:moveTo>
                <a:cubicBezTo>
                  <a:pt x="27319" y="47949"/>
                  <a:pt x="54664" y="49869"/>
                  <a:pt x="81956" y="48629"/>
                </a:cubicBezTo>
                <a:cubicBezTo>
                  <a:pt x="102007" y="47717"/>
                  <a:pt x="121605" y="42344"/>
                  <a:pt x="141467" y="39447"/>
                </a:cubicBezTo>
                <a:cubicBezTo>
                  <a:pt x="164979" y="36017"/>
                  <a:pt x="188809" y="33986"/>
                  <a:pt x="211861" y="28225"/>
                </a:cubicBezTo>
                <a:cubicBezTo>
                  <a:pt x="239923" y="21210"/>
                  <a:pt x="269346" y="20322"/>
                  <a:pt x="297217" y="12582"/>
                </a:cubicBezTo>
                <a:cubicBezTo>
                  <a:pt x="305027" y="10412"/>
                  <a:pt x="312519" y="7198"/>
                  <a:pt x="320002" y="4080"/>
                </a:cubicBezTo>
                <a:cubicBezTo>
                  <a:pt x="323189" y="2751"/>
                  <a:pt x="326070" y="0"/>
                  <a:pt x="32952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94" name="Shape 294"/>
          <p:cNvSpPr/>
          <p:nvPr/>
        </p:nvSpPr>
        <p:spPr>
          <a:xfrm>
            <a:off x="2975575" y="2150925"/>
            <a:ext cx="1088099" cy="21156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they take the same time (around 17 elements)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308225" y="1224250"/>
            <a:ext cx="2465399" cy="56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n^2  Insertion Sort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257225" y="3315650"/>
            <a:ext cx="2567399" cy="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lg n →  QuickSort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time calculation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 on slides</a:t>
            </a:r>
          </a:p>
        </p:txBody>
      </p:sp>
      <p:grpSp>
        <p:nvGrpSpPr>
          <p:cNvPr id="42" name="Shape 42"/>
          <p:cNvGrpSpPr/>
          <p:nvPr/>
        </p:nvGrpSpPr>
        <p:grpSpPr>
          <a:xfrm>
            <a:off x="2206175" y="1110125"/>
            <a:ext cx="5428499" cy="1886675"/>
            <a:chOff x="2811275" y="630575"/>
            <a:chExt cx="5428499" cy="1886675"/>
          </a:xfrm>
        </p:grpSpPr>
        <p:grpSp>
          <p:nvGrpSpPr>
            <p:cNvPr id="43" name="Shape 43"/>
            <p:cNvGrpSpPr/>
            <p:nvPr/>
          </p:nvGrpSpPr>
          <p:grpSpPr>
            <a:xfrm>
              <a:off x="3924025" y="983825"/>
              <a:ext cx="990000" cy="1533425"/>
              <a:chOff x="3888150" y="983825"/>
              <a:chExt cx="990000" cy="1533425"/>
            </a:xfrm>
          </p:grpSpPr>
          <p:sp>
            <p:nvSpPr>
              <p:cNvPr id="44" name="Shape 44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47" name="Shape 47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48" name="Shape 48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</p:grpSp>
        <p:grpSp>
          <p:nvGrpSpPr>
            <p:cNvPr id="49" name="Shape 49"/>
            <p:cNvGrpSpPr/>
            <p:nvPr/>
          </p:nvGrpSpPr>
          <p:grpSpPr>
            <a:xfrm>
              <a:off x="5030525" y="983825"/>
              <a:ext cx="990000" cy="1533425"/>
              <a:chOff x="3888150" y="983825"/>
              <a:chExt cx="990000" cy="1533425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2" name="Shape 52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53" name="Shape 53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54" name="Shape 54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C</a:t>
                </a:r>
              </a:p>
            </p:txBody>
          </p:sp>
        </p:grpSp>
        <p:grpSp>
          <p:nvGrpSpPr>
            <p:cNvPr id="55" name="Shape 55"/>
            <p:cNvGrpSpPr/>
            <p:nvPr/>
          </p:nvGrpSpPr>
          <p:grpSpPr>
            <a:xfrm>
              <a:off x="6137025" y="983825"/>
              <a:ext cx="990000" cy="1533425"/>
              <a:chOff x="3888150" y="983825"/>
              <a:chExt cx="990000" cy="153342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8" name="Shape 58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59" name="Shape 59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60" name="Shape 60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D</a:t>
                </a:r>
              </a:p>
            </p:txBody>
          </p:sp>
        </p:grpSp>
        <p:grpSp>
          <p:nvGrpSpPr>
            <p:cNvPr id="61" name="Shape 61"/>
            <p:cNvGrpSpPr/>
            <p:nvPr/>
          </p:nvGrpSpPr>
          <p:grpSpPr>
            <a:xfrm>
              <a:off x="7243525" y="983825"/>
              <a:ext cx="990000" cy="1533425"/>
              <a:chOff x="3888150" y="983825"/>
              <a:chExt cx="990000" cy="1533425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64" name="Shape 64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65" name="Shape 65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66" name="Shape 66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E</a:t>
                </a: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2817525" y="983825"/>
              <a:ext cx="990000" cy="1533425"/>
              <a:chOff x="3888150" y="983825"/>
              <a:chExt cx="990000" cy="1533425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71" name="Shape 71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72" name="Shape 72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</p:grpSp>
        <p:cxnSp>
          <p:nvCxnSpPr>
            <p:cNvPr id="73" name="Shape 73"/>
            <p:cNvCxnSpPr/>
            <p:nvPr/>
          </p:nvCxnSpPr>
          <p:spPr>
            <a:xfrm rot="10800000" flipH="1">
              <a:off x="3319625" y="2029374"/>
              <a:ext cx="590100" cy="444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" name="Shape 74"/>
            <p:cNvCxnSpPr>
              <a:stCxn id="46" idx="2"/>
            </p:cNvCxnSpPr>
            <p:nvPr/>
          </p:nvCxnSpPr>
          <p:spPr>
            <a:xfrm rot="10800000" flipH="1">
              <a:off x="4426125" y="2022324"/>
              <a:ext cx="573900" cy="24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75"/>
            <p:cNvCxnSpPr>
              <a:stCxn id="52" idx="2"/>
            </p:cNvCxnSpPr>
            <p:nvPr/>
          </p:nvCxnSpPr>
          <p:spPr>
            <a:xfrm rot="10800000" flipH="1">
              <a:off x="5532625" y="2072424"/>
              <a:ext cx="579300" cy="193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 rot="10800000" flipH="1">
              <a:off x="6485025" y="1979274"/>
              <a:ext cx="746099" cy="394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7" name="Shape 77"/>
            <p:cNvSpPr/>
            <p:nvPr/>
          </p:nvSpPr>
          <p:spPr>
            <a:xfrm>
              <a:off x="2811275" y="638675"/>
              <a:ext cx="5428499" cy="331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2962775" y="630575"/>
              <a:ext cx="702900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439100" y="638675"/>
              <a:ext cx="746099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80" name="Shape 80"/>
            <p:cNvCxnSpPr>
              <a:stCxn id="78" idx="3"/>
              <a:endCxn id="71" idx="3"/>
            </p:cNvCxnSpPr>
            <p:nvPr/>
          </p:nvCxnSpPr>
          <p:spPr>
            <a:xfrm flipH="1">
              <a:off x="3642575" y="752524"/>
              <a:ext cx="23100" cy="40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1" name="Shape 81"/>
            <p:cNvCxnSpPr/>
            <p:nvPr/>
          </p:nvCxnSpPr>
          <p:spPr>
            <a:xfrm flipH="1">
              <a:off x="7948449" y="852975"/>
              <a:ext cx="78900" cy="337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aphicFrame>
        <p:nvGraphicFramePr>
          <p:cNvPr id="82" name="Shape 82"/>
          <p:cNvGraphicFramePr/>
          <p:nvPr/>
        </p:nvGraphicFramePr>
        <p:xfrm>
          <a:off x="2745000" y="37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80850"/>
                <a:gridCol w="680850"/>
                <a:gridCol w="680850"/>
                <a:gridCol w="680850"/>
                <a:gridCol w="680850"/>
                <a:gridCol w="680850"/>
                <a:gridCol w="680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83" name="Shape 83"/>
          <p:cNvSpPr/>
          <p:nvPr/>
        </p:nvSpPr>
        <p:spPr>
          <a:xfrm>
            <a:off x="398975" y="1255350"/>
            <a:ext cx="1564199" cy="1666799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mean.</a:t>
            </a:r>
          </a:p>
        </p:txBody>
      </p:sp>
      <p:sp>
        <p:nvSpPr>
          <p:cNvPr id="84" name="Shape 84"/>
          <p:cNvSpPr/>
          <p:nvPr/>
        </p:nvSpPr>
        <p:spPr>
          <a:xfrm>
            <a:off x="398975" y="3293350"/>
            <a:ext cx="1901100" cy="14844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put in the slides to save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 on slides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x="2745000" y="37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80850"/>
                <a:gridCol w="680850"/>
                <a:gridCol w="680850"/>
                <a:gridCol w="680850"/>
                <a:gridCol w="680850"/>
                <a:gridCol w="680850"/>
                <a:gridCol w="680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...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91" name="Shape 91"/>
          <p:cNvSpPr/>
          <p:nvPr/>
        </p:nvSpPr>
        <p:spPr>
          <a:xfrm>
            <a:off x="398975" y="1255350"/>
            <a:ext cx="1564199" cy="1666799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mean.</a:t>
            </a:r>
          </a:p>
        </p:txBody>
      </p:sp>
      <p:sp>
        <p:nvSpPr>
          <p:cNvPr id="92" name="Shape 92"/>
          <p:cNvSpPr/>
          <p:nvPr/>
        </p:nvSpPr>
        <p:spPr>
          <a:xfrm>
            <a:off x="398975" y="3293350"/>
            <a:ext cx="1901100" cy="14844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put in the slides to save time.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2206175" y="1110125"/>
            <a:ext cx="5428499" cy="1886675"/>
            <a:chOff x="2811275" y="630575"/>
            <a:chExt cx="5428499" cy="1886675"/>
          </a:xfrm>
        </p:grpSpPr>
        <p:grpSp>
          <p:nvGrpSpPr>
            <p:cNvPr id="94" name="Shape 94"/>
            <p:cNvGrpSpPr/>
            <p:nvPr/>
          </p:nvGrpSpPr>
          <p:grpSpPr>
            <a:xfrm>
              <a:off x="3924025" y="983825"/>
              <a:ext cx="990000" cy="1533425"/>
              <a:chOff x="3888150" y="983825"/>
              <a:chExt cx="990000" cy="1533425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98" name="Shape 98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99" name="Shape 99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</p:grpSp>
        <p:grpSp>
          <p:nvGrpSpPr>
            <p:cNvPr id="100" name="Shape 100"/>
            <p:cNvGrpSpPr/>
            <p:nvPr/>
          </p:nvGrpSpPr>
          <p:grpSpPr>
            <a:xfrm>
              <a:off x="6137025" y="983825"/>
              <a:ext cx="990000" cy="1533425"/>
              <a:chOff x="3888150" y="983825"/>
              <a:chExt cx="990000" cy="1533425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" name="Shape 103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04" name="Shape 104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05" name="Shape 105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D</a:t>
                </a: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>
              <a:off x="7243525" y="983825"/>
              <a:ext cx="990000" cy="1533425"/>
              <a:chOff x="3888150" y="983825"/>
              <a:chExt cx="990000" cy="1533425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109" name="Shape 109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10" name="Shape 110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11" name="Shape 111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E</a:t>
                </a:r>
              </a:p>
            </p:txBody>
          </p:sp>
        </p:grpSp>
        <p:grpSp>
          <p:nvGrpSpPr>
            <p:cNvPr id="112" name="Shape 112"/>
            <p:cNvGrpSpPr/>
            <p:nvPr/>
          </p:nvGrpSpPr>
          <p:grpSpPr>
            <a:xfrm>
              <a:off x="2817525" y="983825"/>
              <a:ext cx="990000" cy="1533425"/>
              <a:chOff x="3888150" y="983825"/>
              <a:chExt cx="990000" cy="1533425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16" name="Shape 116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17" name="Shape 117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</p:grpSp>
        <p:cxnSp>
          <p:nvCxnSpPr>
            <p:cNvPr id="118" name="Shape 118"/>
            <p:cNvCxnSpPr/>
            <p:nvPr/>
          </p:nvCxnSpPr>
          <p:spPr>
            <a:xfrm rot="10800000" flipH="1">
              <a:off x="3319625" y="2029374"/>
              <a:ext cx="590100" cy="444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9" name="Shape 119"/>
            <p:cNvCxnSpPr>
              <a:stCxn id="97" idx="2"/>
            </p:cNvCxnSpPr>
            <p:nvPr/>
          </p:nvCxnSpPr>
          <p:spPr>
            <a:xfrm rot="10800000" flipH="1">
              <a:off x="4426125" y="2022324"/>
              <a:ext cx="573900" cy="24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0" name="Shape 120"/>
            <p:cNvCxnSpPr/>
            <p:nvPr/>
          </p:nvCxnSpPr>
          <p:spPr>
            <a:xfrm rot="10800000" flipH="1">
              <a:off x="6485025" y="1979274"/>
              <a:ext cx="746099" cy="394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1" name="Shape 121"/>
            <p:cNvSpPr/>
            <p:nvPr/>
          </p:nvSpPr>
          <p:spPr>
            <a:xfrm>
              <a:off x="2811275" y="638675"/>
              <a:ext cx="5428499" cy="331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2962775" y="630575"/>
              <a:ext cx="702900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439100" y="638675"/>
              <a:ext cx="746099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124" name="Shape 124"/>
            <p:cNvCxnSpPr>
              <a:stCxn id="122" idx="3"/>
              <a:endCxn id="116" idx="3"/>
            </p:cNvCxnSpPr>
            <p:nvPr/>
          </p:nvCxnSpPr>
          <p:spPr>
            <a:xfrm flipH="1">
              <a:off x="3642575" y="752524"/>
              <a:ext cx="23100" cy="40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 flipH="1">
              <a:off x="7948449" y="852975"/>
              <a:ext cx="78900" cy="337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26" name="Shape 126"/>
          <p:cNvSpPr txBox="1"/>
          <p:nvPr/>
        </p:nvSpPr>
        <p:spPr>
          <a:xfrm>
            <a:off x="4398125" y="1614900"/>
            <a:ext cx="1044599" cy="9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unknown number of nodes linked together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Divide &amp; Conquer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Break a problem up into smaller problems, then assemble the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recursive algorithm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mergeSort a list of n elements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if the list has 0 or 1 element, we’re done.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i="1"/>
              <a:t>split</a:t>
            </a:r>
            <a:r>
              <a:rPr lang="en"/>
              <a:t> into two lists of size n/2 (Takes O(n))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mergeSort first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mergeSort second list</a:t>
            </a:r>
          </a:p>
          <a:p>
            <a:pPr marL="457200" lvl="0" indent="-228600">
              <a:spcBef>
                <a:spcPts val="0"/>
              </a:spcBef>
            </a:pPr>
            <a:r>
              <a:rPr lang="en" b="1" i="1"/>
              <a:t>merge</a:t>
            </a:r>
            <a:r>
              <a:rPr lang="en"/>
              <a:t> put the two sorted lists back together O(n)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800425" y="2486261"/>
            <a:ext cx="3239099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n/2 elements   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Mergesort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162625" y="1283750"/>
            <a:ext cx="3239099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 elements </a:t>
            </a:r>
          </a:p>
        </p:txBody>
      </p:sp>
      <p:cxnSp>
        <p:nvCxnSpPr>
          <p:cNvPr id="146" name="Shape 146"/>
          <p:cNvCxnSpPr/>
          <p:nvPr/>
        </p:nvCxnSpPr>
        <p:spPr>
          <a:xfrm flipH="1">
            <a:off x="3477274" y="1742850"/>
            <a:ext cx="561000" cy="6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7" name="Shape 147"/>
          <p:cNvSpPr txBox="1"/>
          <p:nvPr/>
        </p:nvSpPr>
        <p:spPr>
          <a:xfrm>
            <a:off x="4534225" y="2502950"/>
            <a:ext cx="3239099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n/2 elements 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4165800" y="1768350"/>
            <a:ext cx="663300" cy="63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147675" y="3498939"/>
            <a:ext cx="1915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</a:t>
            </a:r>
          </a:p>
        </p:txBody>
      </p:sp>
      <p:cxnSp>
        <p:nvCxnSpPr>
          <p:cNvPr id="150" name="Shape 150"/>
          <p:cNvCxnSpPr/>
          <p:nvPr/>
        </p:nvCxnSpPr>
        <p:spPr>
          <a:xfrm flipH="1">
            <a:off x="1730217" y="3056442"/>
            <a:ext cx="331800" cy="4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2355242" y="3508873"/>
            <a:ext cx="1915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2137415" y="3071620"/>
            <a:ext cx="392100" cy="379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4033875" y="3498939"/>
            <a:ext cx="1915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</a:t>
            </a:r>
          </a:p>
        </p:txBody>
      </p:sp>
      <p:cxnSp>
        <p:nvCxnSpPr>
          <p:cNvPr id="154" name="Shape 154"/>
          <p:cNvCxnSpPr/>
          <p:nvPr/>
        </p:nvCxnSpPr>
        <p:spPr>
          <a:xfrm flipH="1">
            <a:off x="5616417" y="3056442"/>
            <a:ext cx="331800" cy="4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6241442" y="3508873"/>
            <a:ext cx="1915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6023615" y="3071620"/>
            <a:ext cx="392100" cy="379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7" name="Shape 157"/>
          <p:cNvSpPr txBox="1"/>
          <p:nvPr/>
        </p:nvSpPr>
        <p:spPr>
          <a:xfrm>
            <a:off x="280550" y="4726925"/>
            <a:ext cx="2414399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1 element</a:t>
            </a:r>
          </a:p>
        </p:txBody>
      </p:sp>
      <p:sp>
        <p:nvSpPr>
          <p:cNvPr id="158" name="Shape 158"/>
          <p:cNvSpPr txBox="1"/>
          <p:nvPr/>
        </p:nvSpPr>
        <p:spPr>
          <a:xfrm rot="-5400000">
            <a:off x="685674" y="4208324"/>
            <a:ext cx="5610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Splitting a linked list in half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1478250" y="1502775"/>
          <a:ext cx="442470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bus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train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auto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bike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93525" y="14537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list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1478250" y="2731775"/>
          <a:ext cx="131495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57475"/>
                <a:gridCol w="6574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67" name="Shape 167"/>
          <p:cNvSpPr txBox="1"/>
          <p:nvPr/>
        </p:nvSpPr>
        <p:spPr>
          <a:xfrm>
            <a:off x="245925" y="26729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1478250" y="3560175"/>
          <a:ext cx="166705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833525"/>
                <a:gridCol w="833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93525" y="35111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024475" y="2312450"/>
            <a:ext cx="3662400" cy="26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 until the current list is empty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remove the front of the currentList and put it into the back of l1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If this list isn’t empty, remove the front of the currentList and put it into the back of l2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Running time on a list of size n? Visit each element once to move it.  Removing from the front and adding to the end are constant time.  Whole step is O(n).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Splitting a linked list in half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1478250" y="1502775"/>
          <a:ext cx="442470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car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bus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train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auto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bike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93525" y="14537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list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1478250" y="2731775"/>
          <a:ext cx="131495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57475"/>
                <a:gridCol w="6574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79" name="Shape 179"/>
          <p:cNvSpPr txBox="1"/>
          <p:nvPr/>
        </p:nvSpPr>
        <p:spPr>
          <a:xfrm>
            <a:off x="245925" y="26729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1478250" y="3560175"/>
          <a:ext cx="166705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833525"/>
                <a:gridCol w="833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93525" y="35111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024475" y="2312450"/>
            <a:ext cx="3662400" cy="26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 until the current list is empty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remove the front of the currentList and put it into the back of l1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If this list isn’t empty, remove the front of the currentList and put it into the back of l2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Running time on a list of size n? Visit each element once to move it.  Removing from the front and adding to the end are constant time.  Whole step is O(n).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065125" y="2258500"/>
            <a:ext cx="293925" cy="495025"/>
          </a:xfrm>
          <a:custGeom>
            <a:avLst/>
            <a:gdLst/>
            <a:ahLst/>
            <a:cxnLst/>
            <a:rect l="0" t="0" r="0" b="0"/>
            <a:pathLst>
              <a:path w="11757" h="19801" extrusionOk="0">
                <a:moveTo>
                  <a:pt x="11757" y="0"/>
                </a:moveTo>
                <a:cubicBezTo>
                  <a:pt x="7124" y="2702"/>
                  <a:pt x="6620" y="9591"/>
                  <a:pt x="5569" y="14850"/>
                </a:cubicBezTo>
                <a:cubicBezTo>
                  <a:pt x="5382" y="15782"/>
                  <a:pt x="5873" y="17865"/>
                  <a:pt x="4951" y="17635"/>
                </a:cubicBezTo>
                <a:cubicBezTo>
                  <a:pt x="2823" y="17103"/>
                  <a:pt x="0" y="15495"/>
                  <a:pt x="0" y="13303"/>
                </a:cubicBezTo>
                <a:cubicBezTo>
                  <a:pt x="0" y="11972"/>
                  <a:pt x="605" y="14527"/>
                  <a:pt x="1547" y="15469"/>
                </a:cubicBezTo>
                <a:cubicBezTo>
                  <a:pt x="3268" y="17190"/>
                  <a:pt x="4991" y="19801"/>
                  <a:pt x="7426" y="19801"/>
                </a:cubicBezTo>
                <a:cubicBezTo>
                  <a:pt x="9396" y="19801"/>
                  <a:pt x="9808" y="16561"/>
                  <a:pt x="11448" y="154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" name="Oval 1"/>
          <p:cNvSpPr/>
          <p:nvPr/>
        </p:nvSpPr>
        <p:spPr>
          <a:xfrm>
            <a:off x="2065125" y="1453775"/>
            <a:ext cx="647253" cy="714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Splitting a linked list in half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1478250" y="1502775"/>
          <a:ext cx="379260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32100"/>
                <a:gridCol w="632100"/>
                <a:gridCol w="632100"/>
                <a:gridCol w="632100"/>
                <a:gridCol w="632100"/>
                <a:gridCol w="6321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bus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train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auto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bike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91" name="Shape 191"/>
          <p:cNvSpPr txBox="1"/>
          <p:nvPr/>
        </p:nvSpPr>
        <p:spPr>
          <a:xfrm>
            <a:off x="93525" y="14537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list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1478250" y="2731775"/>
          <a:ext cx="198015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660050"/>
                <a:gridCol w="660050"/>
                <a:gridCol w="6600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93" name="Shape 193"/>
          <p:cNvSpPr txBox="1"/>
          <p:nvPr/>
        </p:nvSpPr>
        <p:spPr>
          <a:xfrm>
            <a:off x="245925" y="26729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1478250" y="3560175"/>
          <a:ext cx="1667050" cy="396210"/>
        </p:xfrm>
        <a:graphic>
          <a:graphicData uri="http://schemas.openxmlformats.org/drawingml/2006/table">
            <a:tbl>
              <a:tblPr>
                <a:noFill/>
                <a:tableStyleId>{F1D7D777-974C-4FD3-BDDC-B8E023FC94ED}</a:tableStyleId>
              </a:tblPr>
              <a:tblGrid>
                <a:gridCol w="833525"/>
                <a:gridCol w="833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Tail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95" name="Shape 195"/>
          <p:cNvSpPr txBox="1"/>
          <p:nvPr/>
        </p:nvSpPr>
        <p:spPr>
          <a:xfrm>
            <a:off x="93525" y="3511175"/>
            <a:ext cx="10626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024475" y="2312450"/>
            <a:ext cx="3662400" cy="26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 until the current list is empty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remove the front of the currentList and put it into the back of l1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If this list isn’t empty, remove the front of the currentList and put it into the back of l2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Running time on a list of size n? Visit each element once to move it.  Removing from the front and adding to the end are constant time.  Whole step is O(n).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112873" y="2273975"/>
            <a:ext cx="261650" cy="1271350"/>
          </a:xfrm>
          <a:custGeom>
            <a:avLst/>
            <a:gdLst/>
            <a:ahLst/>
            <a:cxnLst/>
            <a:rect l="0" t="0" r="0" b="0"/>
            <a:pathLst>
              <a:path w="10466" h="50854" extrusionOk="0">
                <a:moveTo>
                  <a:pt x="8919" y="0"/>
                </a:moveTo>
                <a:cubicBezTo>
                  <a:pt x="5647" y="9814"/>
                  <a:pt x="7767" y="20677"/>
                  <a:pt x="6444" y="30938"/>
                </a:cubicBezTo>
                <a:cubicBezTo>
                  <a:pt x="5820" y="35772"/>
                  <a:pt x="4897" y="40604"/>
                  <a:pt x="4897" y="45479"/>
                </a:cubicBezTo>
                <a:cubicBezTo>
                  <a:pt x="4897" y="45648"/>
                  <a:pt x="9238" y="49183"/>
                  <a:pt x="7372" y="50429"/>
                </a:cubicBezTo>
                <a:cubicBezTo>
                  <a:pt x="5537" y="51652"/>
                  <a:pt x="2966" y="49888"/>
                  <a:pt x="875" y="49192"/>
                </a:cubicBezTo>
                <a:cubicBezTo>
                  <a:pt x="0" y="48900"/>
                  <a:pt x="2475" y="50137"/>
                  <a:pt x="3350" y="50429"/>
                </a:cubicBezTo>
                <a:cubicBezTo>
                  <a:pt x="5633" y="51190"/>
                  <a:pt x="8506" y="50591"/>
                  <a:pt x="10466" y="491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" name="Oval 11"/>
          <p:cNvSpPr/>
          <p:nvPr/>
        </p:nvSpPr>
        <p:spPr>
          <a:xfrm>
            <a:off x="2065125" y="1453775"/>
            <a:ext cx="647253" cy="714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Office PowerPoint</Application>
  <PresentationFormat>On-screen Show (16:9)</PresentationFormat>
  <Paragraphs>315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宋体</vt:lpstr>
      <vt:lpstr>Arial</vt:lpstr>
      <vt:lpstr>Courier New</vt:lpstr>
      <vt:lpstr>simple-light</vt:lpstr>
      <vt:lpstr>Manipulating lists</vt:lpstr>
      <vt:lpstr>Comment on slides</vt:lpstr>
      <vt:lpstr>Comment on slides</vt:lpstr>
      <vt:lpstr>Divide &amp; Conquer</vt:lpstr>
      <vt:lpstr>the recursive algorithm</vt:lpstr>
      <vt:lpstr>Mergesort </vt:lpstr>
      <vt:lpstr>Splitting a linked list in half</vt:lpstr>
      <vt:lpstr>Splitting a linked list in half</vt:lpstr>
      <vt:lpstr>Splitting a linked list in half</vt:lpstr>
      <vt:lpstr>Splitting a linked list in half</vt:lpstr>
      <vt:lpstr>Merging a linked list from two sorted lists.</vt:lpstr>
      <vt:lpstr>Merging a linked list from two sorted lists.</vt:lpstr>
      <vt:lpstr>Merging a linked list from two sorted lists.</vt:lpstr>
      <vt:lpstr>Whole mergesort running time.</vt:lpstr>
      <vt:lpstr>O(n lg n)</vt:lpstr>
      <vt:lpstr>Comparison of running times</vt:lpstr>
      <vt:lpstr>Production Sorting</vt:lpstr>
      <vt:lpstr>Real time calculation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lists</dc:title>
  <cp:lastModifiedBy>Yongtao Li</cp:lastModifiedBy>
  <cp:revision>1</cp:revision>
  <dcterms:modified xsi:type="dcterms:W3CDTF">2017-04-02T04:34:52Z</dcterms:modified>
</cp:coreProperties>
</file>