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E2A66A4B-0E59-4207-8BEC-839CDE613A2F}">
  <a:tblStyle styleId="{E2A66A4B-0E59-4207-8BEC-839CDE613A2F}" styleName="Table_0">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 name="Shape 30"/>
        <p:cNvGrpSpPr/>
        <p:nvPr/>
      </p:nvGrpSpPr>
      <p:grpSpPr>
        <a:xfrm>
          <a:off x="0" y="0"/>
          <a:ext cx="0" cy="0"/>
          <a:chOff x="0" y="0"/>
          <a:chExt cx="0" cy="0"/>
        </a:xfrm>
      </p:grpSpPr>
      <p:sp>
        <p:nvSpPr>
          <p:cNvPr id="31" name="Shape 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2" name="Shape 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 name="Shape 36"/>
        <p:cNvGrpSpPr/>
        <p:nvPr/>
      </p:nvGrpSpPr>
      <p:grpSpPr>
        <a:xfrm>
          <a:off x="0" y="0"/>
          <a:ext cx="0" cy="0"/>
          <a:chOff x="0" y="0"/>
          <a:chExt cx="0" cy="0"/>
        </a:xfrm>
      </p:grpSpPr>
      <p:sp>
        <p:nvSpPr>
          <p:cNvPr id="37" name="Shape 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8" name="Shape 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685800" y="1583342"/>
            <a:ext cx="7772400" cy="1159856"/>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1" name="Shape 11"/>
          <p:cNvSpPr txBox="1"/>
          <p:nvPr>
            <p:ph idx="1" type="subTitle"/>
          </p:nvPr>
        </p:nvSpPr>
        <p:spPr>
          <a:xfrm>
            <a:off x="685800" y="2840053"/>
            <a:ext cx="7772400" cy="784737"/>
          </a:xfrm>
          <a:prstGeom prst="rect">
            <a:avLst/>
          </a:prstGeom>
        </p:spPr>
        <p:txBody>
          <a:bodyPr anchorCtr="0" anchor="t" bIns="91425" lIns="91425" rIns="91425" tIns="91425"/>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p:txBody>
      </p:sp>
      <p:sp>
        <p:nvSpPr>
          <p:cNvPr id="12" name="Shape 12"/>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5" name="Shape 15"/>
          <p:cNvSpPr txBox="1"/>
          <p:nvPr>
            <p:ph idx="1" type="body"/>
          </p:nvPr>
        </p:nvSpPr>
        <p:spPr>
          <a:xfrm>
            <a:off x="457200" y="1200150"/>
            <a:ext cx="8229600"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200150"/>
            <a:ext cx="3994525"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2" type="body"/>
          </p:nvPr>
        </p:nvSpPr>
        <p:spPr>
          <a:xfrm>
            <a:off x="4692273" y="1200150"/>
            <a:ext cx="3994525"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5" name="Shape 25"/>
        <p:cNvGrpSpPr/>
        <p:nvPr/>
      </p:nvGrpSpPr>
      <p:grpSpPr>
        <a:xfrm>
          <a:off x="0" y="0"/>
          <a:ext cx="0" cy="0"/>
          <a:chOff x="0" y="0"/>
          <a:chExt cx="0" cy="0"/>
        </a:xfrm>
      </p:grpSpPr>
      <p:sp>
        <p:nvSpPr>
          <p:cNvPr id="26" name="Shape 26"/>
          <p:cNvSpPr txBox="1"/>
          <p:nvPr>
            <p:ph idx="1" type="body"/>
          </p:nvPr>
        </p:nvSpPr>
        <p:spPr>
          <a:xfrm>
            <a:off x="457200" y="4406309"/>
            <a:ext cx="8229600" cy="519520"/>
          </a:xfrm>
          <a:prstGeom prst="rect">
            <a:avLst/>
          </a:prstGeom>
        </p:spPr>
        <p:txBody>
          <a:bodyPr anchorCtr="0" anchor="t" bIns="91425" lIns="91425" rIns="91425" tIns="91425"/>
          <a:lstStyle>
            <a:lvl1pPr lvl="0" algn="ctr">
              <a:spcBef>
                <a:spcPts val="360"/>
              </a:spcBef>
              <a:buSzPct val="100000"/>
              <a:buNone/>
              <a:defRPr sz="1800"/>
            </a:lvl1pPr>
          </a:lstStyle>
          <a:p/>
        </p:txBody>
      </p:sp>
      <p:sp>
        <p:nvSpPr>
          <p:cNvPr id="27" name="Shape 27"/>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8" name="Shape 28"/>
        <p:cNvGrpSpPr/>
        <p:nvPr/>
      </p:nvGrpSpPr>
      <p:grpSpPr>
        <a:xfrm>
          <a:off x="0" y="0"/>
          <a:ext cx="0" cy="0"/>
          <a:chOff x="0" y="0"/>
          <a:chExt cx="0" cy="0"/>
        </a:xfrm>
      </p:grpSpPr>
      <p:sp>
        <p:nvSpPr>
          <p:cNvPr id="29" name="Shape 29"/>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250"/>
          </a:xfrm>
          <a:prstGeom prst="rect">
            <a:avLst/>
          </a:prstGeom>
          <a:noFill/>
          <a:ln>
            <a:noFill/>
          </a:ln>
        </p:spPr>
        <p:txBody>
          <a:bodyPr anchorCtr="0" anchor="b" bIns="91425" lIns="91425" rIns="91425" tIns="91425"/>
          <a:lstStyle>
            <a:lvl1pPr lvl="0">
              <a:spcBef>
                <a:spcPts val="0"/>
              </a:spcBef>
              <a:buClr>
                <a:schemeClr val="dk1"/>
              </a:buClr>
              <a:buSzPct val="100000"/>
              <a:buNone/>
              <a:defRPr b="1" sz="3600">
                <a:solidFill>
                  <a:schemeClr val="dk1"/>
                </a:solidFill>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7" name="Shape 7"/>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x="0" y="0"/>
          <a:ext cx="0" cy="0"/>
          <a:chOff x="0" y="0"/>
          <a:chExt cx="0" cy="0"/>
        </a:xfrm>
      </p:grpSpPr>
      <p:sp>
        <p:nvSpPr>
          <p:cNvPr id="34" name="Shape 34"/>
          <p:cNvSpPr txBox="1"/>
          <p:nvPr>
            <p:ph type="ctrTitle"/>
          </p:nvPr>
        </p:nvSpPr>
        <p:spPr>
          <a:xfrm>
            <a:off x="685800" y="1583342"/>
            <a:ext cx="7772400" cy="1159856"/>
          </a:xfrm>
          <a:prstGeom prst="rect">
            <a:avLst/>
          </a:prstGeom>
        </p:spPr>
        <p:txBody>
          <a:bodyPr anchorCtr="0" anchor="b" bIns="91425" lIns="91425" rIns="91425" tIns="91425">
            <a:noAutofit/>
          </a:bodyPr>
          <a:lstStyle/>
          <a:p>
            <a:pPr lvl="0">
              <a:spcBef>
                <a:spcPts val="0"/>
              </a:spcBef>
              <a:buNone/>
            </a:pPr>
            <a:r>
              <a:rPr lang="en"/>
              <a:t>Inheritance</a:t>
            </a:r>
          </a:p>
        </p:txBody>
      </p:sp>
      <p:sp>
        <p:nvSpPr>
          <p:cNvPr id="35" name="Shape 35"/>
          <p:cNvSpPr txBox="1"/>
          <p:nvPr>
            <p:ph idx="1" type="subTitle"/>
          </p:nvPr>
        </p:nvSpPr>
        <p:spPr>
          <a:xfrm>
            <a:off x="685800" y="2840053"/>
            <a:ext cx="7772400" cy="784737"/>
          </a:xfrm>
          <a:prstGeom prst="rect">
            <a:avLst/>
          </a:prstGeom>
        </p:spPr>
        <p:txBody>
          <a:bodyPr anchorCtr="0" anchor="t" bIns="91425" lIns="91425" rIns="91425" tIns="91425">
            <a:noAutofit/>
          </a:bodyPr>
          <a:lstStyle/>
          <a:p>
            <a:pPr lvl="0">
              <a:spcBef>
                <a:spcPts val="0"/>
              </a:spcBef>
              <a:buNone/>
            </a:pPr>
            <a:r>
              <a:rPr lang="en"/>
              <a:t>is-a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600"/>
              </a:spcBef>
              <a:buNone/>
            </a:pPr>
            <a:r>
              <a:rPr lang="en" sz="2400"/>
              <a:t>Base class references and pointers can be set to instances of derived classes.</a:t>
            </a:r>
          </a:p>
        </p:txBody>
      </p:sp>
      <p:sp>
        <p:nvSpPr>
          <p:cNvPr id="141" name="Shape 141"/>
          <p:cNvSpPr txBox="1"/>
          <p:nvPr>
            <p:ph idx="1" type="body"/>
          </p:nvPr>
        </p:nvSpPr>
        <p:spPr>
          <a:xfrm>
            <a:off x="457200" y="1200150"/>
            <a:ext cx="8229600" cy="3725700"/>
          </a:xfrm>
          <a:prstGeom prst="rect">
            <a:avLst/>
          </a:prstGeom>
        </p:spPr>
        <p:txBody>
          <a:bodyPr anchorCtr="0" anchor="t" bIns="91425" lIns="91425" rIns="91425" tIns="91425">
            <a:noAutofit/>
          </a:bodyPr>
          <a:lstStyle/>
          <a:p>
            <a:pPr lvl="0">
              <a:spcBef>
                <a:spcPts val="0"/>
              </a:spcBef>
              <a:buNone/>
            </a:pPr>
            <a:r>
              <a:rPr b="1" lang="en" sz="1200">
                <a:latin typeface="Courier New"/>
                <a:ea typeface="Courier New"/>
                <a:cs typeface="Courier New"/>
                <a:sym typeface="Courier New"/>
              </a:rPr>
              <a:t>class SalariedEmployee public: Employee</a:t>
            </a:r>
          </a:p>
          <a:p>
            <a:pPr lvl="0">
              <a:spcBef>
                <a:spcPts val="0"/>
              </a:spcBef>
              <a:buNone/>
            </a:pPr>
            <a:r>
              <a:rPr b="1" lang="en" sz="1200">
                <a:latin typeface="Courier New"/>
                <a:ea typeface="Courier New"/>
                <a:cs typeface="Courier New"/>
                <a:sym typeface="Courier New"/>
              </a:rPr>
              <a:t>{ … }</a:t>
            </a:r>
          </a:p>
          <a:p>
            <a:pPr lvl="0">
              <a:spcBef>
                <a:spcPts val="0"/>
              </a:spcBef>
              <a:buNone/>
            </a:pPr>
            <a:r>
              <a:t/>
            </a:r>
            <a:endParaRPr b="1" sz="1200">
              <a:latin typeface="Courier New"/>
              <a:ea typeface="Courier New"/>
              <a:cs typeface="Courier New"/>
              <a:sym typeface="Courier New"/>
            </a:endParaRPr>
          </a:p>
          <a:p>
            <a:pPr lvl="0">
              <a:spcBef>
                <a:spcPts val="0"/>
              </a:spcBef>
              <a:buNone/>
            </a:pPr>
            <a:r>
              <a:rPr b="1" lang="en" sz="1200"/>
              <a:t>in main</a:t>
            </a:r>
          </a:p>
          <a:p>
            <a:pPr lvl="0">
              <a:spcBef>
                <a:spcPts val="0"/>
              </a:spcBef>
              <a:buNone/>
            </a:pPr>
            <a:r>
              <a:t/>
            </a:r>
            <a:endParaRPr b="1" sz="1200"/>
          </a:p>
          <a:p>
            <a:pPr lvl="0">
              <a:spcBef>
                <a:spcPts val="0"/>
              </a:spcBef>
              <a:buNone/>
            </a:pPr>
            <a:r>
              <a:rPr b="1" lang="en" sz="1200">
                <a:latin typeface="Courier New"/>
                <a:ea typeface="Courier New"/>
                <a:cs typeface="Courier New"/>
                <a:sym typeface="Courier New"/>
              </a:rPr>
              <a:t>Employee* empPtr = new SalariedEmployee();</a:t>
            </a:r>
          </a:p>
          <a:p>
            <a:pPr lvl="0">
              <a:spcBef>
                <a:spcPts val="0"/>
              </a:spcBef>
              <a:buNone/>
            </a:pPr>
            <a:r>
              <a:t/>
            </a:r>
            <a:endParaRPr b="1" sz="1200">
              <a:latin typeface="Courier New"/>
              <a:ea typeface="Courier New"/>
              <a:cs typeface="Courier New"/>
              <a:sym typeface="Courier New"/>
            </a:endParaRPr>
          </a:p>
          <a:p>
            <a:pPr lvl="0">
              <a:spcBef>
                <a:spcPts val="0"/>
              </a:spcBef>
              <a:buNone/>
            </a:pPr>
            <a:r>
              <a:rPr b="1" lang="en" sz="1200">
                <a:latin typeface="Courier New"/>
                <a:ea typeface="Courier New"/>
                <a:cs typeface="Courier New"/>
                <a:sym typeface="Courier New"/>
              </a:rPr>
              <a:t>…</a:t>
            </a:r>
          </a:p>
          <a:p>
            <a:pPr lvl="0">
              <a:spcBef>
                <a:spcPts val="0"/>
              </a:spcBef>
              <a:buNone/>
            </a:pPr>
            <a:r>
              <a:t/>
            </a:r>
            <a:endParaRPr b="1" sz="1200">
              <a:latin typeface="Courier New"/>
              <a:ea typeface="Courier New"/>
              <a:cs typeface="Courier New"/>
              <a:sym typeface="Courier New"/>
            </a:endParaRPr>
          </a:p>
          <a:p>
            <a:pPr lvl="0">
              <a:spcBef>
                <a:spcPts val="0"/>
              </a:spcBef>
              <a:buNone/>
            </a:pPr>
            <a:r>
              <a:rPr b="1" lang="en" sz="1200">
                <a:latin typeface="Courier New"/>
                <a:ea typeface="Courier New"/>
                <a:cs typeface="Courier New"/>
                <a:sym typeface="Courier New"/>
              </a:rPr>
              <a:t>vector&lt;Employee *&gt; staff;</a:t>
            </a:r>
          </a:p>
          <a:p>
            <a:pPr lvl="0">
              <a:spcBef>
                <a:spcPts val="0"/>
              </a:spcBef>
              <a:buNone/>
            </a:pPr>
            <a:r>
              <a:rPr b="1" lang="en" sz="1200">
                <a:latin typeface="Courier New"/>
                <a:ea typeface="Courier New"/>
                <a:cs typeface="Courier New"/>
                <a:sym typeface="Courier New"/>
              </a:rPr>
              <a:t>staff.push_back(new SalariedEmployee()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is-a relationship</a:t>
            </a:r>
          </a:p>
        </p:txBody>
      </p:sp>
      <p:sp>
        <p:nvSpPr>
          <p:cNvPr id="147" name="Shape 147"/>
          <p:cNvSpPr/>
          <p:nvPr/>
        </p:nvSpPr>
        <p:spPr>
          <a:xfrm>
            <a:off x="728800" y="1360175"/>
            <a:ext cx="4713600" cy="2427600"/>
          </a:xfrm>
          <a:prstGeom prst="roundRect">
            <a:avLst>
              <a:gd fmla="val 16667" name="adj"/>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 name="Shape 148"/>
          <p:cNvSpPr/>
          <p:nvPr/>
        </p:nvSpPr>
        <p:spPr>
          <a:xfrm>
            <a:off x="3352250" y="1360175"/>
            <a:ext cx="2090099" cy="2427599"/>
          </a:xfrm>
          <a:prstGeom prst="roundRect">
            <a:avLst>
              <a:gd fmla="val 16667" name="adj"/>
            </a:avLst>
          </a:prstGeom>
          <a:solidFill>
            <a:srgbClr val="FCE5C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9" name="Shape 149"/>
          <p:cNvSpPr txBox="1"/>
          <p:nvPr/>
        </p:nvSpPr>
        <p:spPr>
          <a:xfrm>
            <a:off x="5632800" y="712475"/>
            <a:ext cx="3151500" cy="4087499"/>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50" name="Shape 150"/>
          <p:cNvSpPr/>
          <p:nvPr/>
        </p:nvSpPr>
        <p:spPr>
          <a:xfrm>
            <a:off x="4130500" y="1360175"/>
            <a:ext cx="1311899" cy="2427599"/>
          </a:xfrm>
          <a:prstGeom prst="roundRect">
            <a:avLst>
              <a:gd fmla="val 16667" name="adj"/>
            </a:avLst>
          </a:prstGeom>
          <a:solidFill>
            <a:srgbClr val="D9D2E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more properties</a:t>
            </a:r>
          </a:p>
        </p:txBody>
      </p:sp>
      <p:sp>
        <p:nvSpPr>
          <p:cNvPr id="156" name="Shape 15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SzPct val="100000"/>
            </a:pPr>
            <a:r>
              <a:rPr lang="en" sz="2400"/>
              <a:t>properties are ‘searched for’ from the derived class, up the hierarchy, to the base class.  You can overwrite properties in derived classes. You can call properties in base classes with the :: (scope resolution operator)</a:t>
            </a:r>
          </a:p>
          <a:p>
            <a:pPr indent="-381000" lvl="0" marL="457200">
              <a:spcBef>
                <a:spcPts val="0"/>
              </a:spcBef>
              <a:buSzPct val="100000"/>
            </a:pPr>
            <a:r>
              <a:rPr i="1" lang="en" sz="2400"/>
              <a:t>By default</a:t>
            </a:r>
            <a:r>
              <a:rPr lang="en" sz="2400"/>
              <a:t>, pointers and references will start searching at the type the pointer or reference is declared.</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latin typeface="Courier New"/>
                <a:ea typeface="Courier New"/>
                <a:cs typeface="Courier New"/>
                <a:sym typeface="Courier New"/>
              </a:rPr>
              <a:t>protected:</a:t>
            </a:r>
            <a:r>
              <a:rPr lang="en"/>
              <a:t> members</a:t>
            </a:r>
          </a:p>
        </p:txBody>
      </p:sp>
      <p:sp>
        <p:nvSpPr>
          <p:cNvPr id="162" name="Shape 16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can be accessed by the derived class but not by objects outside the class.</a:t>
            </a:r>
          </a:p>
          <a:p>
            <a:pPr indent="-228600" lvl="0" marL="457200" rtl="0">
              <a:spcBef>
                <a:spcPts val="0"/>
              </a:spcBef>
            </a:pPr>
            <a:r>
              <a:rPr lang="en"/>
              <a:t>Only for inheritance, writing objects for other programmers to inherit.</a:t>
            </a:r>
          </a:p>
          <a:p>
            <a:pPr lvl="0" rtl="0">
              <a:spcBef>
                <a:spcPts val="0"/>
              </a:spcBef>
              <a:buNone/>
            </a:pPr>
            <a:r>
              <a:t/>
            </a:r>
            <a:endParaRPr/>
          </a:p>
          <a:p>
            <a:pPr lv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inheritance types.  </a:t>
            </a:r>
            <a:r>
              <a:rPr lang="en" sz="1400">
                <a:latin typeface="Courier New"/>
                <a:ea typeface="Courier New"/>
                <a:cs typeface="Courier New"/>
                <a:sym typeface="Courier New"/>
              </a:rPr>
              <a:t>:public :private :protected</a:t>
            </a:r>
          </a:p>
        </p:txBody>
      </p:sp>
      <p:sp>
        <p:nvSpPr>
          <p:cNvPr id="168" name="Shape 168"/>
          <p:cNvSpPr txBox="1"/>
          <p:nvPr>
            <p:ph idx="1" type="body"/>
          </p:nvPr>
        </p:nvSpPr>
        <p:spPr>
          <a:xfrm>
            <a:off x="457200" y="1200150"/>
            <a:ext cx="8229600" cy="508799"/>
          </a:xfrm>
          <a:prstGeom prst="rect">
            <a:avLst/>
          </a:prstGeom>
        </p:spPr>
        <p:txBody>
          <a:bodyPr anchorCtr="0" anchor="t" bIns="91425" lIns="91425" rIns="91425" tIns="91425">
            <a:noAutofit/>
          </a:bodyPr>
          <a:lstStyle/>
          <a:p>
            <a:pPr lvl="0" rtl="0">
              <a:spcBef>
                <a:spcPts val="0"/>
              </a:spcBef>
              <a:buNone/>
            </a:pPr>
            <a:r>
              <a:rPr lang="en" sz="1400">
                <a:latin typeface="Courier New"/>
                <a:ea typeface="Courier New"/>
                <a:cs typeface="Courier New"/>
                <a:sym typeface="Courier New"/>
              </a:rPr>
              <a:t>class SalariedEmployee :public FullTimeEmployee</a:t>
            </a:r>
          </a:p>
        </p:txBody>
      </p:sp>
      <p:sp>
        <p:nvSpPr>
          <p:cNvPr id="169" name="Shape 169"/>
          <p:cNvSpPr/>
          <p:nvPr/>
        </p:nvSpPr>
        <p:spPr>
          <a:xfrm>
            <a:off x="2814050" y="1623800"/>
            <a:ext cx="1343400" cy="892800"/>
          </a:xfrm>
          <a:prstGeom prst="upArrowCallout">
            <a:avLst>
              <a:gd fmla="val 25000" name="adj1"/>
              <a:gd fmla="val 25000" name="adj2"/>
              <a:gd fmla="val 25000" name="adj3"/>
              <a:gd fmla="val 64977" name="adj4"/>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inheritance type</a:t>
            </a:r>
          </a:p>
        </p:txBody>
      </p:sp>
      <p:sp>
        <p:nvSpPr>
          <p:cNvPr id="170" name="Shape 170"/>
          <p:cNvSpPr txBox="1"/>
          <p:nvPr/>
        </p:nvSpPr>
        <p:spPr>
          <a:xfrm>
            <a:off x="381100" y="3049850"/>
            <a:ext cx="5821500" cy="1207800"/>
          </a:xfrm>
          <a:prstGeom prst="rect">
            <a:avLst/>
          </a:prstGeom>
          <a:noFill/>
          <a:ln>
            <a:noFill/>
          </a:ln>
        </p:spPr>
        <p:txBody>
          <a:bodyPr anchorCtr="0" anchor="t" bIns="91425" lIns="91425" rIns="91425" tIns="91425">
            <a:noAutofit/>
          </a:bodyPr>
          <a:lstStyle/>
          <a:p>
            <a:pPr lvl="0">
              <a:spcBef>
                <a:spcPts val="0"/>
              </a:spcBef>
              <a:buClr>
                <a:schemeClr val="dk1"/>
              </a:buClr>
              <a:buFont typeface="Arial"/>
              <a:buNone/>
            </a:pPr>
            <a:r>
              <a:rPr lang="en">
                <a:solidFill>
                  <a:schemeClr val="dk1"/>
                </a:solidFill>
              </a:rPr>
              <a:t>:public means that everything in the base class is public (sort of)</a:t>
            </a:r>
          </a:p>
          <a:p>
            <a:pPr lvl="0">
              <a:spcBef>
                <a:spcPts val="0"/>
              </a:spcBef>
              <a:buClr>
                <a:schemeClr val="dk1"/>
              </a:buClr>
              <a:buFont typeface="Arial"/>
              <a:buNone/>
            </a:pPr>
            <a:r>
              <a:rPr lang="en">
                <a:solidFill>
                  <a:schemeClr val="dk1"/>
                </a:solidFill>
              </a:rPr>
              <a:t>:private means that everything in the base class is private (sort of)</a:t>
            </a: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graphicFrame>
        <p:nvGraphicFramePr>
          <p:cNvPr id="175" name="Shape 175"/>
          <p:cNvGraphicFramePr/>
          <p:nvPr/>
        </p:nvGraphicFramePr>
        <p:xfrm>
          <a:off x="952500" y="952500"/>
          <a:ext cx="3000000" cy="3000000"/>
        </p:xfrm>
        <a:graphic>
          <a:graphicData uri="http://schemas.openxmlformats.org/drawingml/2006/table">
            <a:tbl>
              <a:tblPr>
                <a:noFill/>
                <a:tableStyleId>{E2A66A4B-0E59-4207-8BEC-839CDE613A2F}</a:tableStyleId>
              </a:tblPr>
              <a:tblGrid>
                <a:gridCol w="1447800"/>
                <a:gridCol w="1447800"/>
                <a:gridCol w="1447800"/>
                <a:gridCol w="1447800"/>
                <a:gridCol w="1447800"/>
              </a:tblGrid>
              <a:tr h="381000">
                <a:tc gridSpan="2" rowSpan="2">
                  <a:txBody>
                    <a:bodyPr>
                      <a:noAutofit/>
                    </a:bodyPr>
                    <a:lstStyle/>
                    <a:p>
                      <a:pPr lvl="0" rtl="0">
                        <a:spcBef>
                          <a:spcPts val="0"/>
                        </a:spcBef>
                        <a:buNone/>
                      </a:pPr>
                      <a:r>
                        <a:rPr lang="en"/>
                        <a:t>What can be accessed in the derived class?</a:t>
                      </a:r>
                    </a:p>
                  </a:txBody>
                  <a:tcPr marT="91425" marB="91425" marR="91425" marL="91425"/>
                </a:tc>
                <a:tc rowSpan="2" hMerge="1"/>
                <a:tc gridSpan="3">
                  <a:txBody>
                    <a:bodyPr>
                      <a:noAutofit/>
                    </a:bodyPr>
                    <a:lstStyle/>
                    <a:p>
                      <a:pPr lvl="0" rtl="0" algn="ctr">
                        <a:spcBef>
                          <a:spcPts val="0"/>
                        </a:spcBef>
                        <a:buNone/>
                      </a:pPr>
                      <a:r>
                        <a:rPr lang="en"/>
                        <a:t>Inheritance type</a:t>
                      </a:r>
                    </a:p>
                  </a:txBody>
                  <a:tcPr marT="91425" marB="91425" marR="91425" marL="91425"/>
                </a:tc>
                <a:tc hMerge="1"/>
                <a:tc hMerge="1"/>
              </a:tr>
              <a:tr h="381000">
                <a:tc gridSpan="2" vMerge="1"/>
                <a:tc hMerge="1" vMerge="1"/>
                <a:tc>
                  <a:txBody>
                    <a:bodyPr>
                      <a:noAutofit/>
                    </a:bodyPr>
                    <a:lstStyle/>
                    <a:p>
                      <a:pPr lvl="0" rtl="0">
                        <a:spcBef>
                          <a:spcPts val="0"/>
                        </a:spcBef>
                        <a:buNone/>
                      </a:pPr>
                      <a:r>
                        <a:rPr lang="en"/>
                        <a:t>:private</a:t>
                      </a:r>
                    </a:p>
                  </a:txBody>
                  <a:tcPr marT="91425" marB="91425" marR="91425" marL="91425"/>
                </a:tc>
                <a:tc>
                  <a:txBody>
                    <a:bodyPr>
                      <a:noAutofit/>
                    </a:bodyPr>
                    <a:lstStyle/>
                    <a:p>
                      <a:pPr lvl="0" rtl="0">
                        <a:spcBef>
                          <a:spcPts val="0"/>
                        </a:spcBef>
                        <a:buNone/>
                      </a:pPr>
                      <a:r>
                        <a:rPr lang="en"/>
                        <a:t>:protected</a:t>
                      </a:r>
                    </a:p>
                  </a:txBody>
                  <a:tcPr marT="91425" marB="91425" marR="91425" marL="91425"/>
                </a:tc>
                <a:tc>
                  <a:txBody>
                    <a:bodyPr>
                      <a:noAutofit/>
                    </a:bodyPr>
                    <a:lstStyle/>
                    <a:p>
                      <a:pPr lvl="0" rtl="0">
                        <a:spcBef>
                          <a:spcPts val="0"/>
                        </a:spcBef>
                        <a:buNone/>
                      </a:pPr>
                      <a:r>
                        <a:rPr b="1" lang="en"/>
                        <a:t>:public</a:t>
                      </a:r>
                    </a:p>
                  </a:txBody>
                  <a:tcPr marT="91425" marB="91425" marR="91425" marL="91425"/>
                </a:tc>
              </a:tr>
              <a:tr h="381000">
                <a:tc rowSpan="3">
                  <a:txBody>
                    <a:bodyPr>
                      <a:noAutofit/>
                    </a:bodyPr>
                    <a:lstStyle/>
                    <a:p>
                      <a:pPr lvl="0" rtl="0">
                        <a:spcBef>
                          <a:spcPts val="0"/>
                        </a:spcBef>
                        <a:buNone/>
                      </a:pPr>
                      <a:r>
                        <a:rPr lang="en"/>
                        <a:t>Member type in the base class</a:t>
                      </a:r>
                    </a:p>
                  </a:txBody>
                  <a:tcPr marT="91425" marB="91425" marR="91425" marL="91425" anchor="ctr"/>
                </a:tc>
                <a:tc>
                  <a:txBody>
                    <a:bodyPr>
                      <a:noAutofit/>
                    </a:bodyPr>
                    <a:lstStyle/>
                    <a:p>
                      <a:pPr lvl="0" rtl="0">
                        <a:spcBef>
                          <a:spcPts val="0"/>
                        </a:spcBef>
                        <a:buNone/>
                      </a:pPr>
                      <a:r>
                        <a:rPr lang="en"/>
                        <a:t>private:</a:t>
                      </a:r>
                    </a:p>
                  </a:txBody>
                  <a:tcPr marT="91425" marB="91425" marR="91425" marL="91425"/>
                </a:tc>
                <a:tc>
                  <a:txBody>
                    <a:bodyPr>
                      <a:noAutofit/>
                    </a:bodyPr>
                    <a:lstStyle/>
                    <a:p>
                      <a:pPr lvl="0" rtl="0">
                        <a:spcBef>
                          <a:spcPts val="0"/>
                        </a:spcBef>
                        <a:buNone/>
                      </a:pPr>
                      <a:r>
                        <a:rPr i="1" lang="en">
                          <a:solidFill>
                            <a:schemeClr val="dk1"/>
                          </a:solidFill>
                        </a:rPr>
                        <a:t>inaccessible</a:t>
                      </a:r>
                    </a:p>
                  </a:txBody>
                  <a:tcPr marT="91425" marB="91425" marR="91425" marL="91425"/>
                </a:tc>
                <a:tc>
                  <a:txBody>
                    <a:bodyPr>
                      <a:noAutofit/>
                    </a:bodyPr>
                    <a:lstStyle/>
                    <a:p>
                      <a:pPr lvl="0" rtl="0">
                        <a:spcBef>
                          <a:spcPts val="0"/>
                        </a:spcBef>
                        <a:buNone/>
                      </a:pPr>
                      <a:r>
                        <a:rPr i="1" lang="en">
                          <a:solidFill>
                            <a:schemeClr val="dk1"/>
                          </a:solidFill>
                        </a:rPr>
                        <a:t>inaccessible</a:t>
                      </a:r>
                    </a:p>
                  </a:txBody>
                  <a:tcPr marT="91425" marB="91425" marR="91425" marL="91425"/>
                </a:tc>
                <a:tc>
                  <a:txBody>
                    <a:bodyPr>
                      <a:noAutofit/>
                    </a:bodyPr>
                    <a:lstStyle/>
                    <a:p>
                      <a:pPr lvl="0" rtl="0">
                        <a:spcBef>
                          <a:spcPts val="0"/>
                        </a:spcBef>
                        <a:buNone/>
                      </a:pPr>
                      <a:r>
                        <a:rPr i="1" lang="en"/>
                        <a:t>inaccessible</a:t>
                      </a:r>
                    </a:p>
                  </a:txBody>
                  <a:tcPr marT="91425" marB="91425" marR="91425" marL="91425"/>
                </a:tc>
              </a:tr>
              <a:tr h="381000">
                <a:tc vMerge="1"/>
                <a:tc>
                  <a:txBody>
                    <a:bodyPr>
                      <a:noAutofit/>
                    </a:bodyPr>
                    <a:lstStyle/>
                    <a:p>
                      <a:pPr lvl="0" rtl="0">
                        <a:spcBef>
                          <a:spcPts val="0"/>
                        </a:spcBef>
                        <a:buNone/>
                      </a:pPr>
                      <a:r>
                        <a:rPr lang="en"/>
                        <a:t>protected:</a:t>
                      </a:r>
                    </a:p>
                  </a:txBody>
                  <a:tcPr marT="91425" marB="91425" marR="91425" marL="91425"/>
                </a:tc>
                <a:tc>
                  <a:txBody>
                    <a:bodyPr>
                      <a:noAutofit/>
                    </a:bodyPr>
                    <a:lstStyle/>
                    <a:p>
                      <a:pPr lvl="0" rtl="0">
                        <a:spcBef>
                          <a:spcPts val="0"/>
                        </a:spcBef>
                        <a:buNone/>
                      </a:pPr>
                      <a:r>
                        <a:rPr lang="en"/>
                        <a:t>private</a:t>
                      </a:r>
                    </a:p>
                  </a:txBody>
                  <a:tcPr marT="91425" marB="91425" marR="91425" marL="91425"/>
                </a:tc>
                <a:tc>
                  <a:txBody>
                    <a:bodyPr>
                      <a:noAutofit/>
                    </a:bodyPr>
                    <a:lstStyle/>
                    <a:p>
                      <a:pPr lvl="0" rtl="0">
                        <a:spcBef>
                          <a:spcPts val="0"/>
                        </a:spcBef>
                        <a:buNone/>
                      </a:pPr>
                      <a:r>
                        <a:rPr lang="en"/>
                        <a:t>protected</a:t>
                      </a:r>
                    </a:p>
                  </a:txBody>
                  <a:tcPr marT="91425" marB="91425" marR="91425" marL="91425"/>
                </a:tc>
                <a:tc>
                  <a:txBody>
                    <a:bodyPr>
                      <a:noAutofit/>
                    </a:bodyPr>
                    <a:lstStyle/>
                    <a:p>
                      <a:pPr lvl="0" rtl="0">
                        <a:spcBef>
                          <a:spcPts val="0"/>
                        </a:spcBef>
                        <a:buNone/>
                      </a:pPr>
                      <a:r>
                        <a:rPr lang="en"/>
                        <a:t>protected</a:t>
                      </a:r>
                    </a:p>
                  </a:txBody>
                  <a:tcPr marT="91425" marB="91425" marR="91425" marL="91425"/>
                </a:tc>
              </a:tr>
              <a:tr h="381000">
                <a:tc vMerge="1"/>
                <a:tc>
                  <a:txBody>
                    <a:bodyPr>
                      <a:noAutofit/>
                    </a:bodyPr>
                    <a:lstStyle/>
                    <a:p>
                      <a:pPr lvl="0" rtl="0">
                        <a:spcBef>
                          <a:spcPts val="0"/>
                        </a:spcBef>
                        <a:buNone/>
                      </a:pPr>
                      <a:r>
                        <a:rPr lang="en"/>
                        <a:t>public:</a:t>
                      </a:r>
                    </a:p>
                  </a:txBody>
                  <a:tcPr marT="91425" marB="91425" marR="91425" marL="91425"/>
                </a:tc>
                <a:tc>
                  <a:txBody>
                    <a:bodyPr>
                      <a:noAutofit/>
                    </a:bodyPr>
                    <a:lstStyle/>
                    <a:p>
                      <a:pPr lvl="0" rtl="0">
                        <a:spcBef>
                          <a:spcPts val="0"/>
                        </a:spcBef>
                        <a:buNone/>
                      </a:pPr>
                      <a:r>
                        <a:rPr lang="en"/>
                        <a:t>private</a:t>
                      </a:r>
                    </a:p>
                  </a:txBody>
                  <a:tcPr marT="91425" marB="91425" marR="91425" marL="91425"/>
                </a:tc>
                <a:tc>
                  <a:txBody>
                    <a:bodyPr>
                      <a:noAutofit/>
                    </a:bodyPr>
                    <a:lstStyle/>
                    <a:p>
                      <a:pPr lvl="0" rtl="0">
                        <a:spcBef>
                          <a:spcPts val="0"/>
                        </a:spcBef>
                        <a:buNone/>
                      </a:pPr>
                      <a:r>
                        <a:rPr lang="en"/>
                        <a:t>protected</a:t>
                      </a:r>
                    </a:p>
                  </a:txBody>
                  <a:tcPr marT="91425" marB="91425" marR="91425" marL="91425"/>
                </a:tc>
                <a:tc>
                  <a:txBody>
                    <a:bodyPr>
                      <a:noAutofit/>
                    </a:bodyPr>
                    <a:lstStyle/>
                    <a:p>
                      <a:pPr lvl="0" rtl="0">
                        <a:spcBef>
                          <a:spcPts val="0"/>
                        </a:spcBef>
                        <a:buNone/>
                      </a:pPr>
                      <a:r>
                        <a:rPr lang="en"/>
                        <a:t>public</a:t>
                      </a: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example of private inheritance </a:t>
            </a:r>
          </a:p>
        </p:txBody>
      </p:sp>
      <p:sp>
        <p:nvSpPr>
          <p:cNvPr id="181" name="Shape 18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b="1" lang="en" sz="1800">
                <a:latin typeface="Courier New"/>
                <a:ea typeface="Courier New"/>
                <a:cs typeface="Courier New"/>
                <a:sym typeface="Courier New"/>
              </a:rPr>
              <a:t>class Stack :private LinkedList</a:t>
            </a:r>
          </a:p>
          <a:p>
            <a:pPr lvl="0" rtl="0">
              <a:spcBef>
                <a:spcPts val="0"/>
              </a:spcBef>
              <a:buNone/>
            </a:pPr>
            <a:r>
              <a:rPr b="1" lang="en" sz="1800">
                <a:latin typeface="Courier New"/>
                <a:ea typeface="Courier New"/>
                <a:cs typeface="Courier New"/>
                <a:sym typeface="Courier New"/>
              </a:rPr>
              <a:t>{</a:t>
            </a:r>
          </a:p>
          <a:p>
            <a:pPr lvl="0" rtl="0">
              <a:spcBef>
                <a:spcPts val="0"/>
              </a:spcBef>
              <a:buNone/>
            </a:pPr>
            <a:r>
              <a:rPr b="1" lang="en" sz="1800">
                <a:latin typeface="Courier New"/>
                <a:ea typeface="Courier New"/>
                <a:cs typeface="Courier New"/>
                <a:sym typeface="Courier New"/>
              </a:rPr>
              <a:t>	public: </a:t>
            </a:r>
          </a:p>
          <a:p>
            <a:pPr lvl="0" rtl="0">
              <a:spcBef>
                <a:spcPts val="0"/>
              </a:spcBef>
              <a:buNone/>
            </a:pPr>
            <a:r>
              <a:rPr b="1" lang="en" sz="1800">
                <a:latin typeface="Courier New"/>
                <a:ea typeface="Courier New"/>
                <a:cs typeface="Courier New"/>
                <a:sym typeface="Courier New"/>
              </a:rPr>
              <a:t>		void pop() {pop_front();}</a:t>
            </a:r>
          </a:p>
          <a:p>
            <a:pPr lvl="0" rtl="0">
              <a:spcBef>
                <a:spcPts val="0"/>
              </a:spcBef>
              <a:buNone/>
            </a:pPr>
            <a:r>
              <a:rPr b="1" lang="en" sz="1800">
                <a:latin typeface="Courier New"/>
                <a:ea typeface="Courier New"/>
                <a:cs typeface="Courier New"/>
                <a:sym typeface="Courier New"/>
              </a:rPr>
              <a:t>        void push(int data) {push_front(int data);}</a:t>
            </a:r>
          </a:p>
          <a:p>
            <a:pPr lvl="0" rtl="0">
              <a:spcBef>
                <a:spcPts val="0"/>
              </a:spcBef>
              <a:buNone/>
            </a:pPr>
            <a:r>
              <a:rPr b="1" lang="en" sz="1800">
                <a:latin typeface="Courier New"/>
                <a:ea typeface="Courier New"/>
                <a:cs typeface="Courier New"/>
                <a:sym typeface="Courier New"/>
              </a:rPr>
              <a:t>        int top() {return front();}</a:t>
            </a:r>
          </a:p>
          <a:p>
            <a:pPr lvl="0" rtl="0">
              <a:spcBef>
                <a:spcPts val="0"/>
              </a:spcBef>
              <a:buNone/>
            </a:pPr>
            <a:r>
              <a:rPr b="1" lang="en" sz="1800">
                <a:latin typeface="Courier New"/>
                <a:ea typeface="Courier New"/>
                <a:cs typeface="Courier New"/>
                <a:sym typeface="Courier New"/>
              </a:rPr>
              <a:t>        bool empty() {return LinkedList::empty();}</a:t>
            </a:r>
          </a:p>
          <a:p>
            <a:pPr lvl="0" rtl="0">
              <a:spcBef>
                <a:spcPts val="0"/>
              </a:spcBef>
              <a:buNone/>
            </a:pPr>
            <a:r>
              <a:rPr b="1" lang="en" sz="1800">
                <a:latin typeface="Courier New"/>
                <a:ea typeface="Courier New"/>
                <a:cs typeface="Courier New"/>
                <a:sym typeface="Courier New"/>
              </a:rPr>
              <a: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templates</a:t>
            </a:r>
          </a:p>
        </p:txBody>
      </p:sp>
      <p:sp>
        <p:nvSpPr>
          <p:cNvPr id="187" name="Shape 187"/>
          <p:cNvSpPr txBox="1"/>
          <p:nvPr>
            <p:ph idx="1" type="body"/>
          </p:nvPr>
        </p:nvSpPr>
        <p:spPr>
          <a:xfrm>
            <a:off x="457200" y="1200150"/>
            <a:ext cx="8229600" cy="3725700"/>
          </a:xfrm>
          <a:prstGeom prst="rect">
            <a:avLst/>
          </a:prstGeom>
        </p:spPr>
        <p:txBody>
          <a:bodyPr anchorCtr="0" anchor="t" bIns="91425" lIns="91425" rIns="91425" tIns="91425">
            <a:noAutofit/>
          </a:bodyPr>
          <a:lstStyle/>
          <a:p>
            <a:pPr lvl="0">
              <a:spcBef>
                <a:spcPts val="0"/>
              </a:spcBef>
              <a:buNone/>
            </a:pPr>
            <a:r>
              <a:rPr b="1" lang="en" sz="1800">
                <a:latin typeface="Courier New"/>
                <a:ea typeface="Courier New"/>
                <a:cs typeface="Courier New"/>
                <a:sym typeface="Courier New"/>
              </a:rPr>
              <a:t>template &lt;class T&gt;</a:t>
            </a:r>
          </a:p>
          <a:p>
            <a:pPr lvl="0" rtl="0">
              <a:spcBef>
                <a:spcPts val="0"/>
              </a:spcBef>
              <a:buNone/>
            </a:pPr>
            <a:r>
              <a:rPr b="1" lang="en" sz="1800">
                <a:latin typeface="Courier New"/>
                <a:ea typeface="Courier New"/>
                <a:cs typeface="Courier New"/>
                <a:sym typeface="Courier New"/>
              </a:rPr>
              <a:t>class Stack&lt;T&gt; :private LinkedList&lt;T&gt;</a:t>
            </a:r>
          </a:p>
          <a:p>
            <a:pPr lvl="0" rtl="0">
              <a:spcBef>
                <a:spcPts val="0"/>
              </a:spcBef>
              <a:buNone/>
            </a:pPr>
            <a:r>
              <a:rPr b="1" lang="en" sz="1800">
                <a:latin typeface="Courier New"/>
                <a:ea typeface="Courier New"/>
                <a:cs typeface="Courier New"/>
                <a:sym typeface="Courier New"/>
              </a:rPr>
              <a:t>{</a:t>
            </a:r>
          </a:p>
          <a:p>
            <a:pPr lvl="0" rtl="0">
              <a:spcBef>
                <a:spcPts val="0"/>
              </a:spcBef>
              <a:buNone/>
            </a:pPr>
            <a:r>
              <a:rPr b="1" lang="en" sz="1800">
                <a:latin typeface="Courier New"/>
                <a:ea typeface="Courier New"/>
                <a:cs typeface="Courier New"/>
                <a:sym typeface="Courier New"/>
              </a:rPr>
              <a:t>	public: </a:t>
            </a:r>
          </a:p>
          <a:p>
            <a:pPr lvl="0" rtl="0">
              <a:spcBef>
                <a:spcPts val="0"/>
              </a:spcBef>
              <a:buNone/>
            </a:pPr>
            <a:r>
              <a:rPr b="1" lang="en" sz="1800">
                <a:latin typeface="Courier New"/>
                <a:ea typeface="Courier New"/>
                <a:cs typeface="Courier New"/>
                <a:sym typeface="Courier New"/>
              </a:rPr>
              <a:t>		 void pop() {pop_front();}</a:t>
            </a:r>
          </a:p>
          <a:p>
            <a:pPr lvl="0" rtl="0">
              <a:spcBef>
                <a:spcPts val="0"/>
              </a:spcBef>
              <a:buNone/>
            </a:pPr>
            <a:r>
              <a:rPr b="1" lang="en" sz="1800">
                <a:latin typeface="Courier New"/>
                <a:ea typeface="Courier New"/>
                <a:cs typeface="Courier New"/>
                <a:sym typeface="Courier New"/>
              </a:rPr>
              <a:t>        void push(T data) {push_front(T data);}</a:t>
            </a:r>
          </a:p>
          <a:p>
            <a:pPr lvl="0" rtl="0">
              <a:spcBef>
                <a:spcPts val="0"/>
              </a:spcBef>
              <a:buNone/>
            </a:pPr>
            <a:r>
              <a:rPr b="1" lang="en" sz="1800">
                <a:latin typeface="Courier New"/>
                <a:ea typeface="Courier New"/>
                <a:cs typeface="Courier New"/>
                <a:sym typeface="Courier New"/>
              </a:rPr>
              <a:t>        T top() {return front();}</a:t>
            </a:r>
          </a:p>
          <a:p>
            <a:pPr lvl="0" rtl="0">
              <a:spcBef>
                <a:spcPts val="0"/>
              </a:spcBef>
              <a:buNone/>
            </a:pPr>
            <a:r>
              <a:rPr b="1" lang="en" sz="1800">
                <a:latin typeface="Courier New"/>
                <a:ea typeface="Courier New"/>
                <a:cs typeface="Courier New"/>
                <a:sym typeface="Courier New"/>
              </a:rPr>
              <a:t>        bool empty() {return</a:t>
            </a:r>
            <a:r>
              <a:rPr b="1" lang="en" sz="1800">
                <a:latin typeface="Courier New"/>
                <a:ea typeface="Courier New"/>
                <a:cs typeface="Courier New"/>
                <a:sym typeface="Courier New"/>
              </a:rPr>
              <a:t> LinkedList&lt;T&gt;::</a:t>
            </a:r>
            <a:r>
              <a:rPr b="1" lang="en" sz="1800">
                <a:latin typeface="Courier New"/>
                <a:ea typeface="Courier New"/>
                <a:cs typeface="Courier New"/>
                <a:sym typeface="Courier New"/>
              </a:rPr>
              <a:t>empty();}</a:t>
            </a:r>
          </a:p>
          <a:p>
            <a:pPr lvl="0" rtl="0">
              <a:spcBef>
                <a:spcPts val="0"/>
              </a:spcBef>
              <a:buNone/>
            </a:pPr>
            <a:r>
              <a:rPr b="1" lang="en" sz="1800">
                <a:latin typeface="Courier New"/>
                <a:ea typeface="Courier New"/>
                <a:cs typeface="Courier New"/>
                <a:sym typeface="Courier New"/>
              </a:rPr>
              <a: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another example of private inheritance </a:t>
            </a:r>
          </a:p>
        </p:txBody>
      </p:sp>
      <p:sp>
        <p:nvSpPr>
          <p:cNvPr id="193" name="Shape 19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b="1" lang="en" sz="1800">
                <a:latin typeface="Courier New"/>
                <a:ea typeface="Courier New"/>
                <a:cs typeface="Courier New"/>
                <a:sym typeface="Courier New"/>
              </a:rPr>
              <a:t>class Queue :private LinkedList</a:t>
            </a:r>
          </a:p>
          <a:p>
            <a:pPr lvl="0" rtl="0">
              <a:spcBef>
                <a:spcPts val="0"/>
              </a:spcBef>
              <a:buNone/>
            </a:pPr>
            <a:r>
              <a:rPr b="1" lang="en" sz="1800">
                <a:latin typeface="Courier New"/>
                <a:ea typeface="Courier New"/>
                <a:cs typeface="Courier New"/>
                <a:sym typeface="Courier New"/>
              </a:rPr>
              <a:t>{</a:t>
            </a:r>
          </a:p>
          <a:p>
            <a:pPr lvl="0" rtl="0">
              <a:spcBef>
                <a:spcPts val="0"/>
              </a:spcBef>
              <a:buNone/>
            </a:pPr>
            <a:r>
              <a:rPr b="1" lang="en" sz="1800">
                <a:latin typeface="Courier New"/>
                <a:ea typeface="Courier New"/>
                <a:cs typeface="Courier New"/>
                <a:sym typeface="Courier New"/>
              </a:rPr>
              <a:t>	public: </a:t>
            </a:r>
          </a:p>
          <a:p>
            <a:pPr lvl="0" rtl="0">
              <a:spcBef>
                <a:spcPts val="0"/>
              </a:spcBef>
              <a:buClr>
                <a:schemeClr val="dk1"/>
              </a:buClr>
              <a:buSzPct val="61111"/>
              <a:buFont typeface="Arial"/>
              <a:buNone/>
            </a:pPr>
            <a:r>
              <a:rPr b="1" lang="en" sz="1800">
                <a:latin typeface="Courier New"/>
                <a:ea typeface="Courier New"/>
                <a:cs typeface="Courier New"/>
                <a:sym typeface="Courier New"/>
              </a:rPr>
              <a:t>		 void dequeue() {pop_front();}</a:t>
            </a:r>
          </a:p>
          <a:p>
            <a:pPr lvl="0" rtl="0">
              <a:spcBef>
                <a:spcPts val="0"/>
              </a:spcBef>
              <a:buNone/>
            </a:pPr>
            <a:r>
              <a:rPr b="1" lang="en" sz="1800">
                <a:latin typeface="Courier New"/>
                <a:ea typeface="Courier New"/>
                <a:cs typeface="Courier New"/>
                <a:sym typeface="Courier New"/>
              </a:rPr>
              <a:t>        void enqueue(int data) {push_back(int data);}</a:t>
            </a:r>
          </a:p>
          <a:p>
            <a:pPr lvl="0" rtl="0">
              <a:spcBef>
                <a:spcPts val="0"/>
              </a:spcBef>
              <a:buNone/>
            </a:pPr>
            <a:r>
              <a:rPr b="1" lang="en" sz="1800">
                <a:latin typeface="Courier New"/>
                <a:ea typeface="Courier New"/>
                <a:cs typeface="Courier New"/>
                <a:sym typeface="Courier New"/>
              </a:rPr>
              <a:t>        int front() {return LinkedList::front();}</a:t>
            </a:r>
          </a:p>
          <a:p>
            <a:pPr lvl="0" rtl="0">
              <a:spcBef>
                <a:spcPts val="0"/>
              </a:spcBef>
              <a:buNone/>
            </a:pPr>
            <a:r>
              <a:rPr b="1" lang="en" sz="1800">
                <a:latin typeface="Courier New"/>
                <a:ea typeface="Courier New"/>
                <a:cs typeface="Courier New"/>
                <a:sym typeface="Courier New"/>
              </a:rPr>
              <a:t>        bool empty() {return LinkedList::empty();}</a:t>
            </a:r>
          </a:p>
          <a:p>
            <a:pPr lvl="0" rtl="0">
              <a:spcBef>
                <a:spcPts val="0"/>
              </a:spcBef>
              <a:buNone/>
            </a:pPr>
            <a:r>
              <a:rPr b="1" lang="en" sz="1800">
                <a:latin typeface="Courier New"/>
                <a:ea typeface="Courier New"/>
                <a:cs typeface="Courier New"/>
                <a:sym typeface="Courier New"/>
              </a:rPr>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Relationships between objects</a:t>
            </a:r>
          </a:p>
        </p:txBody>
      </p:sp>
      <p:sp>
        <p:nvSpPr>
          <p:cNvPr id="41" name="Shape 4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has-a, where one object is contained entirely inside another.</a:t>
            </a:r>
          </a:p>
          <a:p>
            <a:pPr indent="-228600" lvl="0" marL="457200" rtl="0">
              <a:spcBef>
                <a:spcPts val="0"/>
              </a:spcBef>
            </a:pPr>
            <a:r>
              <a:rPr lang="en"/>
              <a:t>knows-a, where one object has a pointer (or reference) to another object.</a:t>
            </a:r>
          </a:p>
          <a:p>
            <a:pPr indent="-228600" lvl="0" marL="457200">
              <a:spcBef>
                <a:spcPts val="0"/>
              </a:spcBef>
            </a:pPr>
            <a:r>
              <a:rPr lang="en"/>
              <a:t>is-a, where one object is an extension of another.</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has-a relationship</a:t>
            </a:r>
          </a:p>
        </p:txBody>
      </p:sp>
      <p:sp>
        <p:nvSpPr>
          <p:cNvPr id="47" name="Shape 47"/>
          <p:cNvSpPr/>
          <p:nvPr/>
        </p:nvSpPr>
        <p:spPr>
          <a:xfrm>
            <a:off x="728800" y="1360175"/>
            <a:ext cx="3401700" cy="2427599"/>
          </a:xfrm>
          <a:prstGeom prst="roundRect">
            <a:avLst>
              <a:gd fmla="val 16667" name="adj"/>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 name="Shape 48"/>
          <p:cNvSpPr/>
          <p:nvPr/>
        </p:nvSpPr>
        <p:spPr>
          <a:xfrm>
            <a:off x="2192925" y="2628375"/>
            <a:ext cx="1698300" cy="947099"/>
          </a:xfrm>
          <a:prstGeom prst="roundRect">
            <a:avLst>
              <a:gd fmla="val 16667" name="adj"/>
            </a:avLst>
          </a:prstGeom>
          <a:solidFill>
            <a:srgbClr val="FCE5C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 name="Shape 49"/>
          <p:cNvSpPr txBox="1"/>
          <p:nvPr/>
        </p:nvSpPr>
        <p:spPr>
          <a:xfrm>
            <a:off x="5601600" y="689100"/>
            <a:ext cx="3151500" cy="4087500"/>
          </a:xfrm>
          <a:prstGeom prst="rect">
            <a:avLst/>
          </a:prstGeom>
          <a:noFill/>
          <a:ln>
            <a:noFill/>
          </a:ln>
        </p:spPr>
        <p:txBody>
          <a:bodyPr anchorCtr="0" anchor="t" bIns="91425" lIns="91425" rIns="91425" tIns="91425">
            <a:noAutofit/>
          </a:bodyPr>
          <a:lstStyle/>
          <a:p>
            <a:pPr lvl="0" rtl="0">
              <a:spcBef>
                <a:spcPts val="0"/>
              </a:spcBef>
              <a:buNone/>
            </a:pPr>
            <a:r>
              <a:rPr lang="en"/>
              <a:t>class Thing</a:t>
            </a:r>
          </a:p>
          <a:p>
            <a:pPr lvl="0" rtl="0">
              <a:spcBef>
                <a:spcPts val="0"/>
              </a:spcBef>
              <a:buNone/>
            </a:pPr>
            <a:r>
              <a:rPr lang="en"/>
              <a:t>{</a:t>
            </a:r>
          </a:p>
          <a:p>
            <a:pPr lvl="0" rtl="0">
              <a:spcBef>
                <a:spcPts val="0"/>
              </a:spcBef>
              <a:buNone/>
            </a:pPr>
            <a:r>
              <a:t/>
            </a:r>
            <a:endParaRPr/>
          </a:p>
          <a:p>
            <a:pPr lvl="0" rtl="0">
              <a:spcBef>
                <a:spcPts val="0"/>
              </a:spcBef>
              <a:buNone/>
            </a:pPr>
            <a:r>
              <a:rPr lang="en"/>
              <a:t>    private:</a:t>
            </a:r>
          </a:p>
          <a:p>
            <a:pPr lvl="0" rtl="0">
              <a:spcBef>
                <a:spcPts val="0"/>
              </a:spcBef>
              <a:buNone/>
            </a:pPr>
            <a:r>
              <a:rPr lang="en"/>
              <a:t>       int m_Count;</a:t>
            </a:r>
          </a:p>
          <a:p>
            <a:pPr lvl="0">
              <a:spcBef>
                <a:spcPts val="0"/>
              </a:spcBef>
              <a:buNone/>
            </a:pPr>
            <a:r>
              <a:rPr lang="en"/>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knows-a relationship</a:t>
            </a:r>
          </a:p>
        </p:txBody>
      </p:sp>
      <p:sp>
        <p:nvSpPr>
          <p:cNvPr id="55" name="Shape 55"/>
          <p:cNvSpPr/>
          <p:nvPr/>
        </p:nvSpPr>
        <p:spPr>
          <a:xfrm>
            <a:off x="728800" y="1360175"/>
            <a:ext cx="3401700" cy="2427599"/>
          </a:xfrm>
          <a:prstGeom prst="roundRect">
            <a:avLst>
              <a:gd fmla="val 16667" name="adj"/>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a:off x="3684250" y="3994525"/>
            <a:ext cx="1698300" cy="947099"/>
          </a:xfrm>
          <a:prstGeom prst="roundRect">
            <a:avLst>
              <a:gd fmla="val 16667" name="adj"/>
            </a:avLst>
          </a:prstGeom>
          <a:solidFill>
            <a:srgbClr val="FCE5C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7" name="Shape 57"/>
          <p:cNvSpPr/>
          <p:nvPr/>
        </p:nvSpPr>
        <p:spPr>
          <a:xfrm>
            <a:off x="3254275" y="3036575"/>
            <a:ext cx="364800" cy="332099"/>
          </a:xfrm>
          <a:prstGeom prst="ellipse">
            <a:avLst/>
          </a:prstGeom>
          <a:solidFill>
            <a:srgbClr val="FCE5C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8" name="Shape 58"/>
          <p:cNvCxnSpPr>
            <a:endCxn id="56" idx="0"/>
          </p:cNvCxnSpPr>
          <p:nvPr/>
        </p:nvCxnSpPr>
        <p:spPr>
          <a:xfrm>
            <a:off x="3455800" y="3232525"/>
            <a:ext cx="1077600" cy="762000"/>
          </a:xfrm>
          <a:prstGeom prst="straightConnector1">
            <a:avLst/>
          </a:prstGeom>
          <a:noFill/>
          <a:ln cap="flat" cmpd="sng" w="19050">
            <a:solidFill>
              <a:schemeClr val="dk2"/>
            </a:solidFill>
            <a:prstDash val="solid"/>
            <a:round/>
            <a:headEnd len="lg" w="lg" type="none"/>
            <a:tailEnd len="lg" w="lg" type="triangle"/>
          </a:ln>
        </p:spPr>
      </p:cxnSp>
      <p:sp>
        <p:nvSpPr>
          <p:cNvPr id="59" name="Shape 59"/>
          <p:cNvSpPr txBox="1"/>
          <p:nvPr/>
        </p:nvSpPr>
        <p:spPr>
          <a:xfrm>
            <a:off x="5632800" y="712475"/>
            <a:ext cx="3151500" cy="4087499"/>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rPr lang="en">
                <a:solidFill>
                  <a:schemeClr val="dk1"/>
                </a:solidFill>
              </a:rPr>
              <a:t>class Thing</a:t>
            </a:r>
          </a:p>
          <a:p>
            <a:pPr lvl="0" rtl="0">
              <a:spcBef>
                <a:spcPts val="0"/>
              </a:spcBef>
              <a:buClr>
                <a:schemeClr val="dk1"/>
              </a:buClr>
              <a:buFont typeface="Arial"/>
              <a:buNone/>
            </a:pPr>
            <a:r>
              <a:rPr lang="en">
                <a:solidFill>
                  <a:schemeClr val="dk1"/>
                </a:solidFill>
              </a:rPr>
              <a:t>{</a:t>
            </a:r>
          </a:p>
          <a:p>
            <a:pPr lvl="0" rtl="0">
              <a:spcBef>
                <a:spcPts val="0"/>
              </a:spcBef>
              <a:buClr>
                <a:schemeClr val="dk1"/>
              </a:buClr>
              <a:buFont typeface="Arial"/>
              <a:buNone/>
            </a:pPr>
            <a:r>
              <a:t/>
            </a:r>
            <a:endParaRPr>
              <a:solidFill>
                <a:schemeClr val="dk1"/>
              </a:solidFill>
            </a:endParaRPr>
          </a:p>
          <a:p>
            <a:pPr lvl="0" rtl="0">
              <a:spcBef>
                <a:spcPts val="0"/>
              </a:spcBef>
              <a:buClr>
                <a:schemeClr val="dk1"/>
              </a:buClr>
              <a:buFont typeface="Arial"/>
              <a:buNone/>
            </a:pPr>
            <a:r>
              <a:rPr lang="en">
                <a:solidFill>
                  <a:schemeClr val="dk1"/>
                </a:solidFill>
              </a:rPr>
              <a:t>    private:</a:t>
            </a:r>
          </a:p>
          <a:p>
            <a:pPr lvl="0" rtl="0">
              <a:spcBef>
                <a:spcPts val="0"/>
              </a:spcBef>
              <a:buClr>
                <a:schemeClr val="dk1"/>
              </a:buClr>
              <a:buFont typeface="Arial"/>
              <a:buNone/>
            </a:pPr>
            <a:r>
              <a:rPr lang="en">
                <a:solidFill>
                  <a:schemeClr val="dk1"/>
                </a:solidFill>
              </a:rPr>
              <a:t>       int* m_Count;</a:t>
            </a:r>
          </a:p>
          <a:p>
            <a:pPr lvl="0" rtl="0">
              <a:spcBef>
                <a:spcPts val="0"/>
              </a:spcBef>
              <a:buClr>
                <a:schemeClr val="dk1"/>
              </a:buClr>
              <a:buFont typeface="Arial"/>
              <a:buNone/>
            </a:pPr>
            <a:r>
              <a:rPr lang="en">
                <a:solidFill>
                  <a:schemeClr val="dk1"/>
                </a:solidFill>
              </a:rPr>
              <a:t>}</a:t>
            </a:r>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Is-a (programming)</a:t>
            </a:r>
          </a:p>
        </p:txBody>
      </p:sp>
      <p:sp>
        <p:nvSpPr>
          <p:cNvPr id="65" name="Shape 65"/>
          <p:cNvSpPr/>
          <p:nvPr/>
        </p:nvSpPr>
        <p:spPr>
          <a:xfrm>
            <a:off x="964925" y="1930075"/>
            <a:ext cx="2743800" cy="771600"/>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6" name="Shape 66"/>
          <p:cNvSpPr/>
          <p:nvPr/>
        </p:nvSpPr>
        <p:spPr>
          <a:xfrm>
            <a:off x="930000" y="1942525"/>
            <a:ext cx="2181600" cy="746700"/>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Base</a:t>
            </a:r>
          </a:p>
        </p:txBody>
      </p:sp>
      <p:cxnSp>
        <p:nvCxnSpPr>
          <p:cNvPr id="67" name="Shape 67"/>
          <p:cNvCxnSpPr/>
          <p:nvPr/>
        </p:nvCxnSpPr>
        <p:spPr>
          <a:xfrm rot="10800000">
            <a:off x="3733700" y="2710125"/>
            <a:ext cx="1225200" cy="881100"/>
          </a:xfrm>
          <a:prstGeom prst="straightConnector1">
            <a:avLst/>
          </a:prstGeom>
          <a:noFill/>
          <a:ln cap="flat" cmpd="sng" w="9525">
            <a:solidFill>
              <a:schemeClr val="dk2"/>
            </a:solidFill>
            <a:prstDash val="solid"/>
            <a:round/>
            <a:headEnd len="lg" w="lg" type="none"/>
            <a:tailEnd len="lg" w="lg" type="triangle"/>
          </a:ln>
        </p:spPr>
      </p:cxnSp>
      <p:sp>
        <p:nvSpPr>
          <p:cNvPr id="68" name="Shape 68"/>
          <p:cNvSpPr txBox="1"/>
          <p:nvPr/>
        </p:nvSpPr>
        <p:spPr>
          <a:xfrm>
            <a:off x="4279250" y="3641575"/>
            <a:ext cx="1753800" cy="411000"/>
          </a:xfrm>
          <a:prstGeom prst="rect">
            <a:avLst/>
          </a:prstGeom>
          <a:noFill/>
          <a:ln>
            <a:noFill/>
          </a:ln>
        </p:spPr>
        <p:txBody>
          <a:bodyPr anchorCtr="0" anchor="t" bIns="91425" lIns="91425" rIns="91425" tIns="91425">
            <a:noAutofit/>
          </a:bodyPr>
          <a:lstStyle/>
          <a:p>
            <a:pPr lvl="0">
              <a:spcBef>
                <a:spcPts val="0"/>
              </a:spcBef>
              <a:buNone/>
            </a:pPr>
            <a:r>
              <a:rPr lang="en"/>
              <a:t>An 'extension', the derived class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is-a hierarchy</a:t>
            </a:r>
          </a:p>
        </p:txBody>
      </p:sp>
      <p:sp>
        <p:nvSpPr>
          <p:cNvPr id="74" name="Shape 74"/>
          <p:cNvSpPr txBox="1"/>
          <p:nvPr/>
        </p:nvSpPr>
        <p:spPr>
          <a:xfrm>
            <a:off x="3382975" y="1258512"/>
            <a:ext cx="875700" cy="391200"/>
          </a:xfrm>
          <a:prstGeom prst="rect">
            <a:avLst/>
          </a:prstGeom>
          <a:noFill/>
          <a:ln>
            <a:noFill/>
          </a:ln>
        </p:spPr>
        <p:txBody>
          <a:bodyPr anchorCtr="0" anchor="t" bIns="91425" lIns="91425" rIns="91425" tIns="91425">
            <a:noAutofit/>
          </a:bodyPr>
          <a:lstStyle/>
          <a:p>
            <a:pPr lvl="0">
              <a:spcBef>
                <a:spcPts val="0"/>
              </a:spcBef>
              <a:buNone/>
            </a:pPr>
            <a:r>
              <a:rPr lang="en"/>
              <a:t>animal</a:t>
            </a:r>
          </a:p>
        </p:txBody>
      </p:sp>
      <p:sp>
        <p:nvSpPr>
          <p:cNvPr id="75" name="Shape 75"/>
          <p:cNvSpPr txBox="1"/>
          <p:nvPr/>
        </p:nvSpPr>
        <p:spPr>
          <a:xfrm>
            <a:off x="2456975" y="1844850"/>
            <a:ext cx="1088099" cy="425099"/>
          </a:xfrm>
          <a:prstGeom prst="rect">
            <a:avLst/>
          </a:prstGeom>
          <a:noFill/>
          <a:ln>
            <a:noFill/>
          </a:ln>
        </p:spPr>
        <p:txBody>
          <a:bodyPr anchorCtr="0" anchor="t" bIns="91425" lIns="91425" rIns="91425" tIns="91425">
            <a:noAutofit/>
          </a:bodyPr>
          <a:lstStyle/>
          <a:p>
            <a:pPr lvl="0">
              <a:spcBef>
                <a:spcPts val="0"/>
              </a:spcBef>
              <a:buNone/>
            </a:pPr>
            <a:r>
              <a:rPr lang="en"/>
              <a:t>vertebrate</a:t>
            </a:r>
          </a:p>
        </p:txBody>
      </p:sp>
      <p:sp>
        <p:nvSpPr>
          <p:cNvPr id="76" name="Shape 76"/>
          <p:cNvSpPr txBox="1"/>
          <p:nvPr/>
        </p:nvSpPr>
        <p:spPr>
          <a:xfrm>
            <a:off x="3842100" y="1844850"/>
            <a:ext cx="1173899" cy="425099"/>
          </a:xfrm>
          <a:prstGeom prst="rect">
            <a:avLst/>
          </a:prstGeom>
          <a:noFill/>
          <a:ln>
            <a:noFill/>
          </a:ln>
        </p:spPr>
        <p:txBody>
          <a:bodyPr anchorCtr="0" anchor="t" bIns="91425" lIns="91425" rIns="91425" tIns="91425">
            <a:noAutofit/>
          </a:bodyPr>
          <a:lstStyle/>
          <a:p>
            <a:pPr lvl="0" rtl="0">
              <a:spcBef>
                <a:spcPts val="0"/>
              </a:spcBef>
              <a:buNone/>
            </a:pPr>
            <a:r>
              <a:rPr lang="en"/>
              <a:t>invertebrate</a:t>
            </a:r>
          </a:p>
        </p:txBody>
      </p:sp>
      <p:cxnSp>
        <p:nvCxnSpPr>
          <p:cNvPr id="77" name="Shape 77"/>
          <p:cNvCxnSpPr>
            <a:stCxn id="74" idx="2"/>
            <a:endCxn id="75" idx="0"/>
          </p:cNvCxnSpPr>
          <p:nvPr/>
        </p:nvCxnSpPr>
        <p:spPr>
          <a:xfrm flipH="1">
            <a:off x="3000925" y="1649712"/>
            <a:ext cx="819900" cy="195000"/>
          </a:xfrm>
          <a:prstGeom prst="straightConnector1">
            <a:avLst/>
          </a:prstGeom>
          <a:noFill/>
          <a:ln cap="flat" cmpd="sng" w="19050">
            <a:solidFill>
              <a:schemeClr val="dk2"/>
            </a:solidFill>
            <a:prstDash val="solid"/>
            <a:round/>
            <a:headEnd len="lg" w="lg" type="none"/>
            <a:tailEnd len="lg" w="lg" type="triangle"/>
          </a:ln>
        </p:spPr>
      </p:cxnSp>
      <p:cxnSp>
        <p:nvCxnSpPr>
          <p:cNvPr id="78" name="Shape 78"/>
          <p:cNvCxnSpPr>
            <a:stCxn id="74" idx="2"/>
            <a:endCxn id="76" idx="0"/>
          </p:cNvCxnSpPr>
          <p:nvPr/>
        </p:nvCxnSpPr>
        <p:spPr>
          <a:xfrm>
            <a:off x="3820825" y="1649712"/>
            <a:ext cx="608100" cy="195000"/>
          </a:xfrm>
          <a:prstGeom prst="straightConnector1">
            <a:avLst/>
          </a:prstGeom>
          <a:noFill/>
          <a:ln cap="flat" cmpd="sng" w="19050">
            <a:solidFill>
              <a:schemeClr val="dk2"/>
            </a:solidFill>
            <a:prstDash val="solid"/>
            <a:round/>
            <a:headEnd len="lg" w="lg" type="none"/>
            <a:tailEnd len="lg" w="lg" type="triangle"/>
          </a:ln>
        </p:spPr>
      </p:cxnSp>
      <p:sp>
        <p:nvSpPr>
          <p:cNvPr id="79" name="Shape 79"/>
          <p:cNvSpPr txBox="1"/>
          <p:nvPr/>
        </p:nvSpPr>
        <p:spPr>
          <a:xfrm>
            <a:off x="1088125" y="2286950"/>
            <a:ext cx="977699" cy="348600"/>
          </a:xfrm>
          <a:prstGeom prst="rect">
            <a:avLst/>
          </a:prstGeom>
          <a:noFill/>
          <a:ln>
            <a:noFill/>
          </a:ln>
        </p:spPr>
        <p:txBody>
          <a:bodyPr anchorCtr="0" anchor="t" bIns="91425" lIns="91425" rIns="91425" tIns="91425">
            <a:noAutofit/>
          </a:bodyPr>
          <a:lstStyle/>
          <a:p>
            <a:pPr lvl="0">
              <a:spcBef>
                <a:spcPts val="0"/>
              </a:spcBef>
              <a:buNone/>
            </a:pPr>
            <a:r>
              <a:rPr lang="en"/>
              <a:t>mammal</a:t>
            </a:r>
          </a:p>
        </p:txBody>
      </p:sp>
      <p:sp>
        <p:nvSpPr>
          <p:cNvPr id="80" name="Shape 80"/>
          <p:cNvSpPr txBox="1"/>
          <p:nvPr/>
        </p:nvSpPr>
        <p:spPr>
          <a:xfrm>
            <a:off x="2227425" y="2286900"/>
            <a:ext cx="611999" cy="569699"/>
          </a:xfrm>
          <a:prstGeom prst="rect">
            <a:avLst/>
          </a:prstGeom>
          <a:noFill/>
          <a:ln>
            <a:noFill/>
          </a:ln>
        </p:spPr>
        <p:txBody>
          <a:bodyPr anchorCtr="0" anchor="t" bIns="91425" lIns="91425" rIns="91425" tIns="91425">
            <a:noAutofit/>
          </a:bodyPr>
          <a:lstStyle/>
          <a:p>
            <a:pPr lvl="0">
              <a:spcBef>
                <a:spcPts val="0"/>
              </a:spcBef>
              <a:buNone/>
            </a:pPr>
            <a:r>
              <a:rPr lang="en"/>
              <a:t>fish</a:t>
            </a:r>
          </a:p>
        </p:txBody>
      </p:sp>
      <p:sp>
        <p:nvSpPr>
          <p:cNvPr id="81" name="Shape 81"/>
          <p:cNvSpPr txBox="1"/>
          <p:nvPr/>
        </p:nvSpPr>
        <p:spPr>
          <a:xfrm>
            <a:off x="2841700" y="2286950"/>
            <a:ext cx="1088099" cy="425099"/>
          </a:xfrm>
          <a:prstGeom prst="rect">
            <a:avLst/>
          </a:prstGeom>
          <a:noFill/>
          <a:ln>
            <a:noFill/>
          </a:ln>
        </p:spPr>
        <p:txBody>
          <a:bodyPr anchorCtr="0" anchor="t" bIns="91425" lIns="91425" rIns="91425" tIns="91425">
            <a:noAutofit/>
          </a:bodyPr>
          <a:lstStyle/>
          <a:p>
            <a:pPr lvl="0" rtl="0">
              <a:spcBef>
                <a:spcPts val="0"/>
              </a:spcBef>
              <a:buNone/>
            </a:pPr>
            <a:r>
              <a:rPr lang="en"/>
              <a:t>lizard</a:t>
            </a:r>
          </a:p>
        </p:txBody>
      </p:sp>
      <p:cxnSp>
        <p:nvCxnSpPr>
          <p:cNvPr id="82" name="Shape 82"/>
          <p:cNvCxnSpPr/>
          <p:nvPr/>
        </p:nvCxnSpPr>
        <p:spPr>
          <a:xfrm flipH="1">
            <a:off x="1819325" y="2133925"/>
            <a:ext cx="850199" cy="272100"/>
          </a:xfrm>
          <a:prstGeom prst="straightConnector1">
            <a:avLst/>
          </a:prstGeom>
          <a:noFill/>
          <a:ln cap="flat" cmpd="sng" w="19050">
            <a:solidFill>
              <a:schemeClr val="dk2"/>
            </a:solidFill>
            <a:prstDash val="solid"/>
            <a:round/>
            <a:headEnd len="lg" w="lg" type="none"/>
            <a:tailEnd len="lg" w="lg" type="triangle"/>
          </a:ln>
        </p:spPr>
      </p:cxnSp>
      <p:cxnSp>
        <p:nvCxnSpPr>
          <p:cNvPr id="83" name="Shape 83"/>
          <p:cNvCxnSpPr/>
          <p:nvPr/>
        </p:nvCxnSpPr>
        <p:spPr>
          <a:xfrm flipH="1">
            <a:off x="2644049" y="2142425"/>
            <a:ext cx="178500" cy="297600"/>
          </a:xfrm>
          <a:prstGeom prst="straightConnector1">
            <a:avLst/>
          </a:prstGeom>
          <a:noFill/>
          <a:ln cap="flat" cmpd="sng" w="19050">
            <a:solidFill>
              <a:schemeClr val="dk2"/>
            </a:solidFill>
            <a:prstDash val="solid"/>
            <a:round/>
            <a:headEnd len="lg" w="lg" type="none"/>
            <a:tailEnd len="lg" w="lg" type="triangle"/>
          </a:ln>
        </p:spPr>
      </p:cxnSp>
      <p:cxnSp>
        <p:nvCxnSpPr>
          <p:cNvPr id="84" name="Shape 84"/>
          <p:cNvCxnSpPr>
            <a:stCxn id="75" idx="2"/>
          </p:cNvCxnSpPr>
          <p:nvPr/>
        </p:nvCxnSpPr>
        <p:spPr>
          <a:xfrm>
            <a:off x="3001024" y="2269949"/>
            <a:ext cx="170100" cy="110400"/>
          </a:xfrm>
          <a:prstGeom prst="straightConnector1">
            <a:avLst/>
          </a:prstGeom>
          <a:noFill/>
          <a:ln cap="flat" cmpd="sng" w="19050">
            <a:solidFill>
              <a:schemeClr val="dk2"/>
            </a:solidFill>
            <a:prstDash val="solid"/>
            <a:round/>
            <a:headEnd len="lg" w="lg" type="none"/>
            <a:tailEnd len="lg" w="lg" type="triangle"/>
          </a:ln>
        </p:spPr>
      </p:cxnSp>
      <p:sp>
        <p:nvSpPr>
          <p:cNvPr id="85" name="Shape 85"/>
          <p:cNvSpPr/>
          <p:nvPr/>
        </p:nvSpPr>
        <p:spPr>
          <a:xfrm>
            <a:off x="4165800" y="1173225"/>
            <a:ext cx="3052200" cy="569699"/>
          </a:xfrm>
          <a:prstGeom prst="leftArrowCallout">
            <a:avLst>
              <a:gd fmla="val 25000" name="adj1"/>
              <a:gd fmla="val 25000" name="adj2"/>
              <a:gd fmla="val 25000" name="adj3"/>
              <a:gd fmla="val 64977" name="adj4"/>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Moves, Eats</a:t>
            </a:r>
          </a:p>
        </p:txBody>
      </p:sp>
      <p:sp>
        <p:nvSpPr>
          <p:cNvPr id="86" name="Shape 86"/>
          <p:cNvSpPr/>
          <p:nvPr/>
        </p:nvSpPr>
        <p:spPr>
          <a:xfrm>
            <a:off x="94150" y="1730100"/>
            <a:ext cx="2235899" cy="654599"/>
          </a:xfrm>
          <a:prstGeom prst="rightArrowCallout">
            <a:avLst>
              <a:gd fmla="val 25000" name="adj1"/>
              <a:gd fmla="val 25000" name="adj2"/>
              <a:gd fmla="val 25000" name="adj3"/>
              <a:gd fmla="val 64977" name="adj4"/>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backbone</a:t>
            </a:r>
          </a:p>
        </p:txBody>
      </p:sp>
      <p:cxnSp>
        <p:nvCxnSpPr>
          <p:cNvPr id="87" name="Shape 87"/>
          <p:cNvCxnSpPr>
            <a:stCxn id="79" idx="2"/>
          </p:cNvCxnSpPr>
          <p:nvPr/>
        </p:nvCxnSpPr>
        <p:spPr>
          <a:xfrm flipH="1">
            <a:off x="799374" y="2635550"/>
            <a:ext cx="777600" cy="1398000"/>
          </a:xfrm>
          <a:prstGeom prst="straightConnector1">
            <a:avLst/>
          </a:prstGeom>
          <a:noFill/>
          <a:ln cap="flat" cmpd="sng" w="19050">
            <a:solidFill>
              <a:schemeClr val="dk2"/>
            </a:solidFill>
            <a:prstDash val="solid"/>
            <a:round/>
            <a:headEnd len="lg" w="lg" type="none"/>
            <a:tailEnd len="lg" w="lg" type="triangle"/>
          </a:ln>
        </p:spPr>
      </p:cxnSp>
      <p:sp>
        <p:nvSpPr>
          <p:cNvPr id="88" name="Shape 88"/>
          <p:cNvSpPr/>
          <p:nvPr/>
        </p:nvSpPr>
        <p:spPr>
          <a:xfrm>
            <a:off x="459100" y="3706725"/>
            <a:ext cx="611999" cy="535499"/>
          </a:xfrm>
          <a:prstGeom prst="rect">
            <a:avLst/>
          </a:prstGeom>
          <a:solidFill>
            <a:schemeClr val="lt2"/>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Ken</a:t>
            </a:r>
          </a:p>
        </p:txBody>
      </p:sp>
      <p:sp>
        <p:nvSpPr>
          <p:cNvPr id="89" name="Shape 89"/>
          <p:cNvSpPr/>
          <p:nvPr/>
        </p:nvSpPr>
        <p:spPr>
          <a:xfrm>
            <a:off x="2227425" y="3595575"/>
            <a:ext cx="850199" cy="535499"/>
          </a:xfrm>
          <a:prstGeom prst="rect">
            <a:avLst/>
          </a:prstGeom>
          <a:solidFill>
            <a:schemeClr val="lt2"/>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Nemo</a:t>
            </a:r>
          </a:p>
        </p:txBody>
      </p:sp>
      <p:cxnSp>
        <p:nvCxnSpPr>
          <p:cNvPr id="90" name="Shape 90"/>
          <p:cNvCxnSpPr>
            <a:endCxn id="89" idx="0"/>
          </p:cNvCxnSpPr>
          <p:nvPr/>
        </p:nvCxnSpPr>
        <p:spPr>
          <a:xfrm>
            <a:off x="2542124" y="2610075"/>
            <a:ext cx="110400" cy="985500"/>
          </a:xfrm>
          <a:prstGeom prst="straightConnector1">
            <a:avLst/>
          </a:prstGeom>
          <a:noFill/>
          <a:ln cap="flat" cmpd="sng" w="19050">
            <a:solidFill>
              <a:schemeClr val="dk2"/>
            </a:solidFill>
            <a:prstDash val="solid"/>
            <a:round/>
            <a:headEnd len="lg" w="lg" type="none"/>
            <a:tailEnd len="lg" w="lg" type="triangle"/>
          </a:ln>
        </p:spPr>
      </p:cxnSp>
      <p:sp>
        <p:nvSpPr>
          <p:cNvPr id="91" name="Shape 91"/>
          <p:cNvSpPr/>
          <p:nvPr/>
        </p:nvSpPr>
        <p:spPr>
          <a:xfrm>
            <a:off x="3936275" y="2559000"/>
            <a:ext cx="4454699" cy="2218800"/>
          </a:xfrm>
          <a:prstGeom prst="wave">
            <a:avLst>
              <a:gd fmla="val 12500" name="adj1"/>
              <a:gd fmla="val 0" name="adj2"/>
            </a:avLst>
          </a:prstGeom>
          <a:solidFill>
            <a:srgbClr val="D9EAD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indent="-228600" lvl="0" marL="457200" rtl="0">
              <a:spcBef>
                <a:spcPts val="0"/>
              </a:spcBef>
              <a:buChar char="●"/>
            </a:pPr>
            <a:r>
              <a:rPr lang="en"/>
              <a:t>properties as inherited DOWN the hierarchy</a:t>
            </a:r>
          </a:p>
          <a:p>
            <a:pPr indent="-228600" lvl="0" marL="457200" rtl="0">
              <a:spcBef>
                <a:spcPts val="0"/>
              </a:spcBef>
              <a:buChar char="●"/>
            </a:pPr>
            <a:r>
              <a:rPr lang="en"/>
              <a:t>A base class (like animals) gives its properties to a derived class (like invertebrate)</a:t>
            </a:r>
          </a:p>
          <a:p>
            <a:pPr indent="-228600" lvl="0" marL="457200">
              <a:spcBef>
                <a:spcPts val="0"/>
              </a:spcBef>
              <a:buChar char="●"/>
            </a:pPr>
            <a:r>
              <a:rPr lang="en"/>
              <a:t>properties are both variables and methods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64900" y="164003"/>
            <a:ext cx="8229600" cy="857400"/>
          </a:xfrm>
          <a:prstGeom prst="rect">
            <a:avLst/>
          </a:prstGeom>
        </p:spPr>
        <p:txBody>
          <a:bodyPr anchorCtr="0" anchor="b" bIns="91425" lIns="91425" rIns="91425" tIns="91425">
            <a:noAutofit/>
          </a:bodyPr>
          <a:lstStyle/>
          <a:p>
            <a:pPr lvl="0">
              <a:spcBef>
                <a:spcPts val="0"/>
              </a:spcBef>
              <a:buNone/>
            </a:pPr>
            <a:r>
              <a:rPr lang="en"/>
              <a:t>is-a hierarchy </a:t>
            </a:r>
          </a:p>
        </p:txBody>
      </p:sp>
      <p:pic>
        <p:nvPicPr>
          <p:cNvPr id="97" name="Shape 97"/>
          <p:cNvPicPr preferRelativeResize="0"/>
          <p:nvPr/>
        </p:nvPicPr>
        <p:blipFill>
          <a:blip r:embed="rId3">
            <a:alphaModFix/>
          </a:blip>
          <a:stretch>
            <a:fillRect/>
          </a:stretch>
        </p:blipFill>
        <p:spPr>
          <a:xfrm>
            <a:off x="457200" y="1317350"/>
            <a:ext cx="3814975" cy="2861225"/>
          </a:xfrm>
          <a:prstGeom prst="rect">
            <a:avLst/>
          </a:prstGeom>
          <a:noFill/>
          <a:ln>
            <a:noFill/>
          </a:ln>
        </p:spPr>
      </p:pic>
      <p:sp>
        <p:nvSpPr>
          <p:cNvPr id="98" name="Shape 98"/>
          <p:cNvSpPr txBox="1"/>
          <p:nvPr/>
        </p:nvSpPr>
        <p:spPr>
          <a:xfrm>
            <a:off x="5772825" y="1021400"/>
            <a:ext cx="1661399" cy="419399"/>
          </a:xfrm>
          <a:prstGeom prst="rect">
            <a:avLst/>
          </a:prstGeom>
          <a:noFill/>
          <a:ln>
            <a:noFill/>
          </a:ln>
        </p:spPr>
        <p:txBody>
          <a:bodyPr anchorCtr="0" anchor="ctr" bIns="91425" lIns="91425" rIns="91425" tIns="91425">
            <a:noAutofit/>
          </a:bodyPr>
          <a:lstStyle/>
          <a:p>
            <a:pPr lvl="0" rtl="0" algn="ctr">
              <a:spcBef>
                <a:spcPts val="0"/>
              </a:spcBef>
              <a:buNone/>
            </a:pPr>
            <a:r>
              <a:rPr lang="en"/>
              <a:t>candy</a:t>
            </a:r>
          </a:p>
          <a:p>
            <a:pPr lvl="0" rtl="0" algn="ctr">
              <a:spcBef>
                <a:spcPts val="0"/>
              </a:spcBef>
              <a:buNone/>
            </a:pPr>
            <a:r>
              <a:rPr b="1" lang="en"/>
              <a:t>has position</a:t>
            </a:r>
          </a:p>
          <a:p>
            <a:pPr lvl="0" rtl="0" algn="ctr">
              <a:spcBef>
                <a:spcPts val="0"/>
              </a:spcBef>
              <a:buNone/>
            </a:pPr>
            <a:r>
              <a:rPr b="1" lang="en"/>
              <a:t>knows neighbors</a:t>
            </a:r>
          </a:p>
          <a:p>
            <a:pPr lvl="0" rtl="0" algn="ctr">
              <a:spcBef>
                <a:spcPts val="0"/>
              </a:spcBef>
              <a:buNone/>
            </a:pPr>
            <a:r>
              <a:rPr b="1" lang="en"/>
              <a:t>has color</a:t>
            </a:r>
          </a:p>
          <a:p>
            <a:pPr lvl="0" rtl="0" algn="ctr">
              <a:spcBef>
                <a:spcPts val="0"/>
              </a:spcBef>
              <a:buNone/>
            </a:pPr>
            <a:r>
              <a:t/>
            </a:r>
            <a:endParaRPr/>
          </a:p>
          <a:p>
            <a:pPr lvl="0" rtl="0" algn="ctr">
              <a:spcBef>
                <a:spcPts val="0"/>
              </a:spcBef>
              <a:buClr>
                <a:srgbClr val="000000"/>
              </a:buClr>
              <a:buFont typeface="Arial"/>
              <a:buNone/>
            </a:pPr>
            <a:r>
              <a:t/>
            </a:r>
            <a:endParaRPr/>
          </a:p>
        </p:txBody>
      </p:sp>
      <p:sp>
        <p:nvSpPr>
          <p:cNvPr id="99" name="Shape 99"/>
          <p:cNvSpPr txBox="1"/>
          <p:nvPr/>
        </p:nvSpPr>
        <p:spPr>
          <a:xfrm>
            <a:off x="4574325" y="2538262"/>
            <a:ext cx="1661399" cy="419399"/>
          </a:xfrm>
          <a:prstGeom prst="rect">
            <a:avLst/>
          </a:prstGeom>
          <a:noFill/>
          <a:ln>
            <a:noFill/>
          </a:ln>
        </p:spPr>
        <p:txBody>
          <a:bodyPr anchorCtr="0" anchor="ctr" bIns="91425" lIns="91425" rIns="91425" tIns="91425">
            <a:noAutofit/>
          </a:bodyPr>
          <a:lstStyle/>
          <a:p>
            <a:pPr lvl="0" rtl="0" algn="ctr">
              <a:spcBef>
                <a:spcPts val="0"/>
              </a:spcBef>
              <a:buNone/>
            </a:pPr>
            <a:r>
              <a:rPr lang="en"/>
              <a:t>regular</a:t>
            </a:r>
          </a:p>
          <a:p>
            <a:pPr lvl="0" rtl="0" algn="ctr">
              <a:spcBef>
                <a:spcPts val="0"/>
              </a:spcBef>
              <a:buNone/>
            </a:pPr>
            <a:r>
              <a:t/>
            </a:r>
            <a:endParaRPr b="1"/>
          </a:p>
        </p:txBody>
      </p:sp>
      <p:sp>
        <p:nvSpPr>
          <p:cNvPr id="100" name="Shape 100"/>
          <p:cNvSpPr txBox="1"/>
          <p:nvPr/>
        </p:nvSpPr>
        <p:spPr>
          <a:xfrm>
            <a:off x="7039825" y="3016387"/>
            <a:ext cx="1661399" cy="419399"/>
          </a:xfrm>
          <a:prstGeom prst="rect">
            <a:avLst/>
          </a:prstGeom>
          <a:noFill/>
          <a:ln>
            <a:noFill/>
          </a:ln>
        </p:spPr>
        <p:txBody>
          <a:bodyPr anchorCtr="0" anchor="ctr" bIns="91425" lIns="91425" rIns="91425" tIns="91425">
            <a:noAutofit/>
          </a:bodyPr>
          <a:lstStyle/>
          <a:p>
            <a:pPr lvl="0" rtl="0" algn="ctr">
              <a:spcBef>
                <a:spcPts val="0"/>
              </a:spcBef>
              <a:buNone/>
            </a:pPr>
            <a:r>
              <a:rPr lang="en"/>
              <a:t>special</a:t>
            </a:r>
          </a:p>
          <a:p>
            <a:pPr lvl="0" rtl="0" algn="ctr">
              <a:spcBef>
                <a:spcPts val="0"/>
              </a:spcBef>
              <a:buNone/>
            </a:pPr>
            <a:r>
              <a:t/>
            </a:r>
            <a:endParaRPr/>
          </a:p>
        </p:txBody>
      </p:sp>
      <p:sp>
        <p:nvSpPr>
          <p:cNvPr id="101" name="Shape 101"/>
          <p:cNvSpPr txBox="1"/>
          <p:nvPr/>
        </p:nvSpPr>
        <p:spPr>
          <a:xfrm>
            <a:off x="7357650" y="4532800"/>
            <a:ext cx="1661399" cy="419399"/>
          </a:xfrm>
          <a:prstGeom prst="rect">
            <a:avLst/>
          </a:prstGeom>
          <a:noFill/>
          <a:ln>
            <a:noFill/>
          </a:ln>
        </p:spPr>
        <p:txBody>
          <a:bodyPr anchorCtr="0" anchor="ctr" bIns="91425" lIns="91425" rIns="91425" tIns="91425">
            <a:noAutofit/>
          </a:bodyPr>
          <a:lstStyle/>
          <a:p>
            <a:pPr lvl="0" rtl="0" algn="ctr">
              <a:spcBef>
                <a:spcPts val="0"/>
              </a:spcBef>
              <a:buNone/>
            </a:pPr>
            <a:r>
              <a:rPr lang="en"/>
              <a:t>color bomb</a:t>
            </a:r>
          </a:p>
          <a:p>
            <a:pPr lvl="0" rtl="0" algn="ctr">
              <a:spcBef>
                <a:spcPts val="0"/>
              </a:spcBef>
              <a:buNone/>
            </a:pPr>
            <a:r>
              <a:t/>
            </a:r>
            <a:endParaRPr/>
          </a:p>
        </p:txBody>
      </p:sp>
      <p:sp>
        <p:nvSpPr>
          <p:cNvPr id="102" name="Shape 102"/>
          <p:cNvSpPr txBox="1"/>
          <p:nvPr/>
        </p:nvSpPr>
        <p:spPr>
          <a:xfrm>
            <a:off x="5378425" y="4304425"/>
            <a:ext cx="1661399" cy="454800"/>
          </a:xfrm>
          <a:prstGeom prst="rect">
            <a:avLst/>
          </a:prstGeom>
          <a:noFill/>
          <a:ln>
            <a:noFill/>
          </a:ln>
        </p:spPr>
        <p:txBody>
          <a:bodyPr anchorCtr="0" anchor="ctr" bIns="91425" lIns="91425" rIns="91425" tIns="91425">
            <a:noAutofit/>
          </a:bodyPr>
          <a:lstStyle/>
          <a:p>
            <a:pPr lvl="0" rtl="0" algn="ctr">
              <a:spcBef>
                <a:spcPts val="0"/>
              </a:spcBef>
              <a:buNone/>
            </a:pPr>
            <a:r>
              <a:rPr lang="en"/>
              <a:t>stripey</a:t>
            </a:r>
          </a:p>
        </p:txBody>
      </p:sp>
      <p:cxnSp>
        <p:nvCxnSpPr>
          <p:cNvPr id="103" name="Shape 103"/>
          <p:cNvCxnSpPr>
            <a:stCxn id="98" idx="2"/>
            <a:endCxn id="99" idx="0"/>
          </p:cNvCxnSpPr>
          <p:nvPr/>
        </p:nvCxnSpPr>
        <p:spPr>
          <a:xfrm flipH="1">
            <a:off x="5405024" y="1440799"/>
            <a:ext cx="1198500" cy="1097400"/>
          </a:xfrm>
          <a:prstGeom prst="straightConnector1">
            <a:avLst/>
          </a:prstGeom>
          <a:noFill/>
          <a:ln cap="flat" cmpd="sng" w="9525">
            <a:solidFill>
              <a:schemeClr val="dk2"/>
            </a:solidFill>
            <a:prstDash val="solid"/>
            <a:round/>
            <a:headEnd len="lg" w="lg" type="none"/>
            <a:tailEnd len="lg" w="lg" type="triangle"/>
          </a:ln>
        </p:spPr>
      </p:cxnSp>
      <p:cxnSp>
        <p:nvCxnSpPr>
          <p:cNvPr id="104" name="Shape 104"/>
          <p:cNvCxnSpPr>
            <a:stCxn id="98" idx="2"/>
            <a:endCxn id="100" idx="0"/>
          </p:cNvCxnSpPr>
          <p:nvPr/>
        </p:nvCxnSpPr>
        <p:spPr>
          <a:xfrm>
            <a:off x="6603524" y="1440799"/>
            <a:ext cx="1266900" cy="1575600"/>
          </a:xfrm>
          <a:prstGeom prst="straightConnector1">
            <a:avLst/>
          </a:prstGeom>
          <a:noFill/>
          <a:ln cap="flat" cmpd="sng" w="9525">
            <a:solidFill>
              <a:schemeClr val="dk2"/>
            </a:solidFill>
            <a:prstDash val="solid"/>
            <a:round/>
            <a:headEnd len="lg" w="lg" type="none"/>
            <a:tailEnd len="lg" w="lg" type="triangle"/>
          </a:ln>
        </p:spPr>
      </p:cxnSp>
      <p:cxnSp>
        <p:nvCxnSpPr>
          <p:cNvPr id="105" name="Shape 105"/>
          <p:cNvCxnSpPr>
            <a:stCxn id="100" idx="2"/>
            <a:endCxn id="102" idx="0"/>
          </p:cNvCxnSpPr>
          <p:nvPr/>
        </p:nvCxnSpPr>
        <p:spPr>
          <a:xfrm flipH="1">
            <a:off x="6209124" y="3435787"/>
            <a:ext cx="1661400" cy="868500"/>
          </a:xfrm>
          <a:prstGeom prst="straightConnector1">
            <a:avLst/>
          </a:prstGeom>
          <a:noFill/>
          <a:ln cap="flat" cmpd="sng" w="9525">
            <a:solidFill>
              <a:schemeClr val="dk2"/>
            </a:solidFill>
            <a:prstDash val="solid"/>
            <a:round/>
            <a:headEnd len="lg" w="lg" type="none"/>
            <a:tailEnd len="lg" w="lg" type="triangle"/>
          </a:ln>
        </p:spPr>
      </p:cxnSp>
      <p:cxnSp>
        <p:nvCxnSpPr>
          <p:cNvPr id="106" name="Shape 106"/>
          <p:cNvCxnSpPr>
            <a:stCxn id="100" idx="2"/>
            <a:endCxn id="101" idx="0"/>
          </p:cNvCxnSpPr>
          <p:nvPr/>
        </p:nvCxnSpPr>
        <p:spPr>
          <a:xfrm>
            <a:off x="7870524" y="3435787"/>
            <a:ext cx="317700" cy="1097100"/>
          </a:xfrm>
          <a:prstGeom prst="straightConnector1">
            <a:avLst/>
          </a:prstGeom>
          <a:noFill/>
          <a:ln cap="flat" cmpd="sng" w="9525">
            <a:solidFill>
              <a:schemeClr val="dk2"/>
            </a:solidFill>
            <a:prstDash val="solid"/>
            <a:round/>
            <a:headEnd len="lg" w="lg" type="none"/>
            <a:tailEnd len="lg" w="lg" type="triangle"/>
          </a:ln>
        </p:spPr>
      </p:cxnSp>
      <p:cxnSp>
        <p:nvCxnSpPr>
          <p:cNvPr id="107" name="Shape 107"/>
          <p:cNvCxnSpPr/>
          <p:nvPr/>
        </p:nvCxnSpPr>
        <p:spPr>
          <a:xfrm rot="10800000">
            <a:off x="3817799" y="2265675"/>
            <a:ext cx="1325700" cy="377399"/>
          </a:xfrm>
          <a:prstGeom prst="straightConnector1">
            <a:avLst/>
          </a:prstGeom>
          <a:noFill/>
          <a:ln cap="flat" cmpd="sng" w="38100">
            <a:solidFill>
              <a:srgbClr val="FF0000"/>
            </a:solidFill>
            <a:prstDash val="solid"/>
            <a:round/>
            <a:headEnd len="lg" w="lg" type="none"/>
            <a:tailEnd len="lg" w="lg" type="triangle"/>
          </a:ln>
        </p:spPr>
      </p:cxnSp>
      <p:cxnSp>
        <p:nvCxnSpPr>
          <p:cNvPr id="108" name="Shape 108"/>
          <p:cNvCxnSpPr/>
          <p:nvPr/>
        </p:nvCxnSpPr>
        <p:spPr>
          <a:xfrm rot="10800000">
            <a:off x="3540774" y="3087924"/>
            <a:ext cx="4161900" cy="1593900"/>
          </a:xfrm>
          <a:prstGeom prst="straightConnector1">
            <a:avLst/>
          </a:prstGeom>
          <a:noFill/>
          <a:ln cap="flat" cmpd="sng" w="38100">
            <a:solidFill>
              <a:srgbClr val="FF0000"/>
            </a:solidFill>
            <a:prstDash val="solid"/>
            <a:round/>
            <a:headEnd len="lg" w="lg" type="none"/>
            <a:tailEnd len="lg" w="lg" type="triangle"/>
          </a:ln>
        </p:spPr>
      </p:cxnSp>
      <p:sp>
        <p:nvSpPr>
          <p:cNvPr id="109" name="Shape 109"/>
          <p:cNvSpPr/>
          <p:nvPr/>
        </p:nvSpPr>
        <p:spPr>
          <a:xfrm>
            <a:off x="6865050" y="1440800"/>
            <a:ext cx="2567538" cy="1023677"/>
          </a:xfrm>
          <a:prstGeom prst="irregularSeal1">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sz="800"/>
              <a:t>abstract,</a:t>
            </a:r>
            <a:r>
              <a:rPr lang="en" sz="800"/>
              <a:t> because no instances of the class exist</a:t>
            </a:r>
          </a:p>
        </p:txBody>
      </p:sp>
      <p:cxnSp>
        <p:nvCxnSpPr>
          <p:cNvPr id="110" name="Shape 110"/>
          <p:cNvCxnSpPr/>
          <p:nvPr/>
        </p:nvCxnSpPr>
        <p:spPr>
          <a:xfrm rot="10800000">
            <a:off x="6871949" y="1099150"/>
            <a:ext cx="1116000" cy="562199"/>
          </a:xfrm>
          <a:prstGeom prst="straightConnector1">
            <a:avLst/>
          </a:prstGeom>
          <a:noFill/>
          <a:ln cap="flat" cmpd="sng" w="9525">
            <a:solidFill>
              <a:schemeClr val="dk2"/>
            </a:solidFill>
            <a:prstDash val="solid"/>
            <a:round/>
            <a:headEnd len="lg" w="lg" type="none"/>
            <a:tailEnd len="lg" w="lg" type="triangle"/>
          </a:ln>
        </p:spPr>
      </p:cxnSp>
      <p:cxnSp>
        <p:nvCxnSpPr>
          <p:cNvPr id="111" name="Shape 111"/>
          <p:cNvCxnSpPr>
            <a:endCxn id="100" idx="0"/>
          </p:cNvCxnSpPr>
          <p:nvPr/>
        </p:nvCxnSpPr>
        <p:spPr>
          <a:xfrm flipH="1">
            <a:off x="7870524" y="2139487"/>
            <a:ext cx="360900" cy="8769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Class example</a:t>
            </a:r>
          </a:p>
        </p:txBody>
      </p:sp>
      <p:sp>
        <p:nvSpPr>
          <p:cNvPr id="117" name="Shape 117"/>
          <p:cNvSpPr txBox="1"/>
          <p:nvPr/>
        </p:nvSpPr>
        <p:spPr>
          <a:xfrm>
            <a:off x="4284125" y="1186000"/>
            <a:ext cx="1071300" cy="501600"/>
          </a:xfrm>
          <a:prstGeom prst="rect">
            <a:avLst/>
          </a:prstGeom>
          <a:noFill/>
          <a:ln>
            <a:noFill/>
          </a:ln>
        </p:spPr>
        <p:txBody>
          <a:bodyPr anchorCtr="0" anchor="t" bIns="91425" lIns="91425" rIns="91425" tIns="91425">
            <a:noAutofit/>
          </a:bodyPr>
          <a:lstStyle/>
          <a:p>
            <a:pPr lvl="0">
              <a:spcBef>
                <a:spcPts val="0"/>
              </a:spcBef>
              <a:buNone/>
            </a:pPr>
            <a:r>
              <a:rPr lang="en"/>
              <a:t>Employee</a:t>
            </a:r>
          </a:p>
        </p:txBody>
      </p:sp>
      <p:sp>
        <p:nvSpPr>
          <p:cNvPr id="118" name="Shape 118"/>
          <p:cNvSpPr txBox="1"/>
          <p:nvPr/>
        </p:nvSpPr>
        <p:spPr>
          <a:xfrm>
            <a:off x="1021225" y="3570700"/>
            <a:ext cx="2040300" cy="501599"/>
          </a:xfrm>
          <a:prstGeom prst="rect">
            <a:avLst/>
          </a:prstGeom>
          <a:noFill/>
          <a:ln>
            <a:noFill/>
          </a:ln>
        </p:spPr>
        <p:txBody>
          <a:bodyPr anchorCtr="0" anchor="t" bIns="91425" lIns="91425" rIns="91425" tIns="91425">
            <a:noAutofit/>
          </a:bodyPr>
          <a:lstStyle/>
          <a:p>
            <a:pPr lvl="0">
              <a:spcBef>
                <a:spcPts val="0"/>
              </a:spcBef>
              <a:buNone/>
            </a:pPr>
            <a:r>
              <a:rPr lang="en"/>
              <a:t>SalariedEmployee</a:t>
            </a:r>
          </a:p>
        </p:txBody>
      </p:sp>
      <p:sp>
        <p:nvSpPr>
          <p:cNvPr id="119" name="Shape 119"/>
          <p:cNvSpPr txBox="1"/>
          <p:nvPr/>
        </p:nvSpPr>
        <p:spPr>
          <a:xfrm>
            <a:off x="3231025" y="3570700"/>
            <a:ext cx="2040300" cy="501599"/>
          </a:xfrm>
          <a:prstGeom prst="rect">
            <a:avLst/>
          </a:prstGeom>
          <a:noFill/>
          <a:ln>
            <a:noFill/>
          </a:ln>
        </p:spPr>
        <p:txBody>
          <a:bodyPr anchorCtr="0" anchor="t" bIns="91425" lIns="91425" rIns="91425" tIns="91425">
            <a:noAutofit/>
          </a:bodyPr>
          <a:lstStyle/>
          <a:p>
            <a:pPr lvl="0" rtl="0">
              <a:spcBef>
                <a:spcPts val="0"/>
              </a:spcBef>
              <a:buNone/>
            </a:pPr>
            <a:r>
              <a:rPr lang="en"/>
              <a:t>HourlyEmployee</a:t>
            </a:r>
          </a:p>
        </p:txBody>
      </p:sp>
      <p:sp>
        <p:nvSpPr>
          <p:cNvPr id="120" name="Shape 120"/>
          <p:cNvSpPr txBox="1"/>
          <p:nvPr/>
        </p:nvSpPr>
        <p:spPr>
          <a:xfrm>
            <a:off x="5109250" y="3570700"/>
            <a:ext cx="1071300" cy="501599"/>
          </a:xfrm>
          <a:prstGeom prst="rect">
            <a:avLst/>
          </a:prstGeom>
          <a:noFill/>
          <a:ln>
            <a:noFill/>
          </a:ln>
        </p:spPr>
        <p:txBody>
          <a:bodyPr anchorCtr="0" anchor="t" bIns="91425" lIns="91425" rIns="91425" tIns="91425">
            <a:noAutofit/>
          </a:bodyPr>
          <a:lstStyle/>
          <a:p>
            <a:pPr lvl="0" rtl="0">
              <a:spcBef>
                <a:spcPts val="0"/>
              </a:spcBef>
              <a:buNone/>
            </a:pPr>
            <a:r>
              <a:rPr lang="en"/>
              <a:t>Consultant</a:t>
            </a:r>
          </a:p>
        </p:txBody>
      </p:sp>
      <p:sp>
        <p:nvSpPr>
          <p:cNvPr id="121" name="Shape 121"/>
          <p:cNvSpPr txBox="1"/>
          <p:nvPr/>
        </p:nvSpPr>
        <p:spPr>
          <a:xfrm>
            <a:off x="6562425" y="3570700"/>
            <a:ext cx="2040300" cy="501599"/>
          </a:xfrm>
          <a:prstGeom prst="rect">
            <a:avLst/>
          </a:prstGeom>
          <a:noFill/>
          <a:ln>
            <a:noFill/>
          </a:ln>
        </p:spPr>
        <p:txBody>
          <a:bodyPr anchorCtr="0" anchor="t" bIns="91425" lIns="91425" rIns="91425" tIns="91425">
            <a:noAutofit/>
          </a:bodyPr>
          <a:lstStyle/>
          <a:p>
            <a:pPr lvl="0" rtl="0" algn="ctr">
              <a:spcBef>
                <a:spcPts val="0"/>
              </a:spcBef>
              <a:buNone/>
            </a:pPr>
            <a:r>
              <a:rPr lang="en"/>
              <a:t>Intern</a:t>
            </a:r>
          </a:p>
        </p:txBody>
      </p:sp>
      <p:sp>
        <p:nvSpPr>
          <p:cNvPr id="122" name="Shape 122"/>
          <p:cNvSpPr txBox="1"/>
          <p:nvPr/>
        </p:nvSpPr>
        <p:spPr>
          <a:xfrm>
            <a:off x="2275925" y="2105925"/>
            <a:ext cx="2040300" cy="501599"/>
          </a:xfrm>
          <a:prstGeom prst="rect">
            <a:avLst/>
          </a:prstGeom>
          <a:noFill/>
          <a:ln>
            <a:noFill/>
          </a:ln>
        </p:spPr>
        <p:txBody>
          <a:bodyPr anchorCtr="0" anchor="t" bIns="91425" lIns="91425" rIns="91425" tIns="91425">
            <a:noAutofit/>
          </a:bodyPr>
          <a:lstStyle/>
          <a:p>
            <a:pPr lvl="0" rtl="0">
              <a:spcBef>
                <a:spcPts val="0"/>
              </a:spcBef>
              <a:buNone/>
            </a:pPr>
            <a:r>
              <a:rPr lang="en"/>
              <a:t>FullTimeEmployee</a:t>
            </a:r>
          </a:p>
        </p:txBody>
      </p:sp>
      <p:sp>
        <p:nvSpPr>
          <p:cNvPr id="123" name="Shape 123"/>
          <p:cNvSpPr txBox="1"/>
          <p:nvPr/>
        </p:nvSpPr>
        <p:spPr>
          <a:xfrm>
            <a:off x="5208350" y="2105925"/>
            <a:ext cx="2040300" cy="501599"/>
          </a:xfrm>
          <a:prstGeom prst="rect">
            <a:avLst/>
          </a:prstGeom>
          <a:noFill/>
          <a:ln>
            <a:noFill/>
          </a:ln>
        </p:spPr>
        <p:txBody>
          <a:bodyPr anchorCtr="0" anchor="t" bIns="91425" lIns="91425" rIns="91425" tIns="91425">
            <a:noAutofit/>
          </a:bodyPr>
          <a:lstStyle/>
          <a:p>
            <a:pPr lvl="0" rtl="0">
              <a:spcBef>
                <a:spcPts val="0"/>
              </a:spcBef>
              <a:buNone/>
            </a:pPr>
            <a:r>
              <a:rPr lang="en"/>
              <a:t>ParttimeEmployee</a:t>
            </a:r>
          </a:p>
        </p:txBody>
      </p:sp>
      <p:cxnSp>
        <p:nvCxnSpPr>
          <p:cNvPr id="124" name="Shape 124"/>
          <p:cNvCxnSpPr>
            <a:stCxn id="117" idx="2"/>
            <a:endCxn id="122" idx="0"/>
          </p:cNvCxnSpPr>
          <p:nvPr/>
        </p:nvCxnSpPr>
        <p:spPr>
          <a:xfrm flipH="1">
            <a:off x="3296075" y="1687600"/>
            <a:ext cx="1523700" cy="418200"/>
          </a:xfrm>
          <a:prstGeom prst="straightConnector1">
            <a:avLst/>
          </a:prstGeom>
          <a:noFill/>
          <a:ln cap="flat" cmpd="sng" w="19050">
            <a:solidFill>
              <a:schemeClr val="dk2"/>
            </a:solidFill>
            <a:prstDash val="solid"/>
            <a:round/>
            <a:headEnd len="lg" w="lg" type="none"/>
            <a:tailEnd len="lg" w="lg" type="triangle"/>
          </a:ln>
        </p:spPr>
      </p:cxnSp>
      <p:cxnSp>
        <p:nvCxnSpPr>
          <p:cNvPr id="125" name="Shape 125"/>
          <p:cNvCxnSpPr>
            <a:stCxn id="117" idx="2"/>
            <a:endCxn id="123" idx="0"/>
          </p:cNvCxnSpPr>
          <p:nvPr/>
        </p:nvCxnSpPr>
        <p:spPr>
          <a:xfrm>
            <a:off x="4819775" y="1687600"/>
            <a:ext cx="1408800" cy="418200"/>
          </a:xfrm>
          <a:prstGeom prst="straightConnector1">
            <a:avLst/>
          </a:prstGeom>
          <a:noFill/>
          <a:ln cap="flat" cmpd="sng" w="19050">
            <a:solidFill>
              <a:schemeClr val="dk2"/>
            </a:solidFill>
            <a:prstDash val="solid"/>
            <a:round/>
            <a:headEnd len="lg" w="lg" type="none"/>
            <a:tailEnd len="lg" w="lg" type="triangle"/>
          </a:ln>
        </p:spPr>
      </p:cxnSp>
      <p:cxnSp>
        <p:nvCxnSpPr>
          <p:cNvPr id="126" name="Shape 126"/>
          <p:cNvCxnSpPr>
            <a:stCxn id="122" idx="2"/>
            <a:endCxn id="118" idx="0"/>
          </p:cNvCxnSpPr>
          <p:nvPr/>
        </p:nvCxnSpPr>
        <p:spPr>
          <a:xfrm flipH="1">
            <a:off x="2041475" y="2607524"/>
            <a:ext cx="1254600" cy="963300"/>
          </a:xfrm>
          <a:prstGeom prst="straightConnector1">
            <a:avLst/>
          </a:prstGeom>
          <a:noFill/>
          <a:ln cap="flat" cmpd="sng" w="19050">
            <a:solidFill>
              <a:schemeClr val="dk2"/>
            </a:solidFill>
            <a:prstDash val="solid"/>
            <a:round/>
            <a:headEnd len="lg" w="lg" type="none"/>
            <a:tailEnd len="lg" w="lg" type="triangle"/>
          </a:ln>
        </p:spPr>
      </p:cxnSp>
      <p:cxnSp>
        <p:nvCxnSpPr>
          <p:cNvPr id="127" name="Shape 127"/>
          <p:cNvCxnSpPr>
            <a:stCxn id="122" idx="2"/>
            <a:endCxn id="119" idx="0"/>
          </p:cNvCxnSpPr>
          <p:nvPr/>
        </p:nvCxnSpPr>
        <p:spPr>
          <a:xfrm>
            <a:off x="3296075" y="2607524"/>
            <a:ext cx="955200" cy="963300"/>
          </a:xfrm>
          <a:prstGeom prst="straightConnector1">
            <a:avLst/>
          </a:prstGeom>
          <a:noFill/>
          <a:ln cap="flat" cmpd="sng" w="19050">
            <a:solidFill>
              <a:schemeClr val="dk2"/>
            </a:solidFill>
            <a:prstDash val="solid"/>
            <a:round/>
            <a:headEnd len="lg" w="lg" type="none"/>
            <a:tailEnd len="lg" w="lg" type="triangle"/>
          </a:ln>
        </p:spPr>
      </p:cxnSp>
      <p:cxnSp>
        <p:nvCxnSpPr>
          <p:cNvPr id="128" name="Shape 128"/>
          <p:cNvCxnSpPr>
            <a:stCxn id="123" idx="2"/>
            <a:endCxn id="120" idx="0"/>
          </p:cNvCxnSpPr>
          <p:nvPr/>
        </p:nvCxnSpPr>
        <p:spPr>
          <a:xfrm flipH="1">
            <a:off x="5645000" y="2607524"/>
            <a:ext cx="583500" cy="963300"/>
          </a:xfrm>
          <a:prstGeom prst="straightConnector1">
            <a:avLst/>
          </a:prstGeom>
          <a:noFill/>
          <a:ln cap="flat" cmpd="sng" w="19050">
            <a:solidFill>
              <a:schemeClr val="dk2"/>
            </a:solidFill>
            <a:prstDash val="solid"/>
            <a:round/>
            <a:headEnd len="lg" w="lg" type="none"/>
            <a:tailEnd len="lg" w="lg" type="triangle"/>
          </a:ln>
        </p:spPr>
      </p:cxnSp>
      <p:cxnSp>
        <p:nvCxnSpPr>
          <p:cNvPr id="129" name="Shape 129"/>
          <p:cNvCxnSpPr>
            <a:stCxn id="123" idx="2"/>
            <a:endCxn id="121" idx="0"/>
          </p:cNvCxnSpPr>
          <p:nvPr/>
        </p:nvCxnSpPr>
        <p:spPr>
          <a:xfrm>
            <a:off x="6228500" y="2607524"/>
            <a:ext cx="1354200" cy="9633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Properties of inheritance</a:t>
            </a:r>
          </a:p>
        </p:txBody>
      </p:sp>
      <p:sp>
        <p:nvSpPr>
          <p:cNvPr id="135" name="Shape 13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private members cannot be accessed by derived classes.</a:t>
            </a:r>
          </a:p>
          <a:p>
            <a:pPr indent="-228600" lvl="0" marL="457200" rtl="0">
              <a:spcBef>
                <a:spcPts val="0"/>
              </a:spcBef>
            </a:pPr>
            <a:r>
              <a:rPr lang="en"/>
              <a:t>protected members can be accessed by derived classes (but not outside the class)</a:t>
            </a:r>
          </a:p>
          <a:p>
            <a:pPr indent="-228600" lvl="0" marL="457200">
              <a:spcBef>
                <a:spcPts val="0"/>
              </a:spcBef>
            </a:pPr>
            <a:r>
              <a:rPr lang="en"/>
              <a:t>constructors are called from base to derived in order.</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