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inheritance 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vectors of pointers to objects and polymorphism and </a:t>
            </a:r>
            <a:r>
              <a:rPr b="1" lang="en"/>
              <a:t>virtual 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pure</a:t>
            </a:r>
            <a:r>
              <a:rPr lang="en"/>
              <a:t> virtual functions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virtual void fun()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; /// makes it pure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It's declared as 'pure' in the base class and must be included in every derived class that's 'instantiated'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Classes with pure virtual functions that don't have the code are called 'abstract' and can't be instantiated.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The base class where the function is declared to be pure cannot be instantiated.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0" lang="en" sz="1400"/>
              <a:t>Pure virtual functions need to be in each and every derived class that </a:t>
            </a:r>
            <a:r>
              <a:rPr b="0" i="1" lang="en" sz="1400"/>
              <a:t>will be instantiated.</a:t>
            </a:r>
            <a:r>
              <a:rPr b="0" lang="en" sz="1400"/>
              <a:t> 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0" lang="en" sz="1400"/>
              <a:t>Classes that contain the pure virtual function are called ‘abstract’ and instances of those object can’t be created.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276325" y="1232750"/>
            <a:ext cx="1071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Employee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021225" y="3570700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SalariedEmployee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231025" y="3570700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HourlyEmployee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109250" y="3570700"/>
            <a:ext cx="1071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Consultant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562425" y="3570700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275925" y="2105925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FullTimeEmployee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208350" y="2105925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ParttimeEmployee</a:t>
            </a:r>
          </a:p>
        </p:txBody>
      </p:sp>
      <p:cxnSp>
        <p:nvCxnSpPr>
          <p:cNvPr id="149" name="Shape 149"/>
          <p:cNvCxnSpPr>
            <a:stCxn id="142" idx="2"/>
            <a:endCxn id="147" idx="0"/>
          </p:cNvCxnSpPr>
          <p:nvPr/>
        </p:nvCxnSpPr>
        <p:spPr>
          <a:xfrm flipH="1">
            <a:off x="3296075" y="1734349"/>
            <a:ext cx="1515900" cy="3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stCxn id="142" idx="2"/>
            <a:endCxn id="148" idx="0"/>
          </p:cNvCxnSpPr>
          <p:nvPr/>
        </p:nvCxnSpPr>
        <p:spPr>
          <a:xfrm>
            <a:off x="4811975" y="1734349"/>
            <a:ext cx="1416600" cy="3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stCxn id="147" idx="2"/>
            <a:endCxn id="143" idx="0"/>
          </p:cNvCxnSpPr>
          <p:nvPr/>
        </p:nvCxnSpPr>
        <p:spPr>
          <a:xfrm flipH="1">
            <a:off x="2041475" y="2607524"/>
            <a:ext cx="12546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>
            <a:stCxn id="147" idx="2"/>
            <a:endCxn id="144" idx="0"/>
          </p:cNvCxnSpPr>
          <p:nvPr/>
        </p:nvCxnSpPr>
        <p:spPr>
          <a:xfrm>
            <a:off x="3296075" y="2607524"/>
            <a:ext cx="9552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>
            <a:stCxn id="148" idx="2"/>
            <a:endCxn id="145" idx="0"/>
          </p:cNvCxnSpPr>
          <p:nvPr/>
        </p:nvCxnSpPr>
        <p:spPr>
          <a:xfrm flipH="1">
            <a:off x="5645000" y="2607524"/>
            <a:ext cx="5835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>
            <a:stCxn id="148" idx="2"/>
            <a:endCxn id="146" idx="0"/>
          </p:cNvCxnSpPr>
          <p:nvPr/>
        </p:nvCxnSpPr>
        <p:spPr>
          <a:xfrm>
            <a:off x="6228500" y="2607524"/>
            <a:ext cx="13542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5" name="Shape 155"/>
          <p:cNvSpPr txBox="1"/>
          <p:nvPr/>
        </p:nvSpPr>
        <p:spPr>
          <a:xfrm>
            <a:off x="5109250" y="1398800"/>
            <a:ext cx="2516400" cy="3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virtual void fun()=0;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633250" y="3913400"/>
            <a:ext cx="2516400" cy="3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033050" y="3837200"/>
            <a:ext cx="2516400" cy="3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fun() { … }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128050" y="3761000"/>
            <a:ext cx="2516400" cy="3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fun() { … }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65850" y="3913400"/>
            <a:ext cx="2516400" cy="3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fun() { … }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811400" y="2523300"/>
            <a:ext cx="2516400" cy="3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fun() {...}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19525" y="1325725"/>
            <a:ext cx="16218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 classes</a:t>
            </a:r>
          </a:p>
        </p:txBody>
      </p:sp>
      <p:cxnSp>
        <p:nvCxnSpPr>
          <p:cNvPr id="162" name="Shape 162"/>
          <p:cNvCxnSpPr>
            <a:stCxn id="161" idx="3"/>
            <a:endCxn id="142" idx="1"/>
          </p:cNvCxnSpPr>
          <p:nvPr/>
        </p:nvCxnSpPr>
        <p:spPr>
          <a:xfrm flipH="1" rot="10800000">
            <a:off x="2041325" y="1483524"/>
            <a:ext cx="2235000" cy="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61" idx="3"/>
            <a:endCxn id="147" idx="0"/>
          </p:cNvCxnSpPr>
          <p:nvPr/>
        </p:nvCxnSpPr>
        <p:spPr>
          <a:xfrm>
            <a:off x="2041325" y="1576524"/>
            <a:ext cx="1254900" cy="529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/>
          <p:nvPr/>
        </p:nvSpPr>
        <p:spPr>
          <a:xfrm>
            <a:off x="7502067" y="2752150"/>
            <a:ext cx="1287825" cy="1443200"/>
          </a:xfrm>
          <a:custGeom>
            <a:pathLst>
              <a:path extrusionOk="0" h="57728" w="51513">
                <a:moveTo>
                  <a:pt x="13729" y="57728"/>
                </a:moveTo>
                <a:cubicBezTo>
                  <a:pt x="25044" y="57728"/>
                  <a:pt x="38827" y="57540"/>
                  <a:pt x="46621" y="49337"/>
                </a:cubicBezTo>
                <a:cubicBezTo>
                  <a:pt x="53791" y="41790"/>
                  <a:pt x="52103" y="27522"/>
                  <a:pt x="47628" y="18124"/>
                </a:cubicBezTo>
                <a:cubicBezTo>
                  <a:pt x="45078" y="12769"/>
                  <a:pt x="42758" y="5820"/>
                  <a:pt x="37223" y="3692"/>
                </a:cubicBezTo>
                <a:cubicBezTo>
                  <a:pt x="29231" y="618"/>
                  <a:pt x="19987" y="4505"/>
                  <a:pt x="11715" y="6713"/>
                </a:cubicBezTo>
                <a:cubicBezTo>
                  <a:pt x="8490" y="7573"/>
                  <a:pt x="4759" y="6213"/>
                  <a:pt x="1982" y="4363"/>
                </a:cubicBezTo>
                <a:cubicBezTo>
                  <a:pt x="1478" y="4027"/>
                  <a:pt x="1245" y="3150"/>
                  <a:pt x="975" y="3692"/>
                </a:cubicBezTo>
                <a:cubicBezTo>
                  <a:pt x="-679" y="7000"/>
                  <a:pt x="304" y="11069"/>
                  <a:pt x="304" y="14768"/>
                </a:cubicBezTo>
                <a:cubicBezTo>
                  <a:pt x="304" y="17016"/>
                  <a:pt x="469" y="10246"/>
                  <a:pt x="975" y="8055"/>
                </a:cubicBezTo>
                <a:cubicBezTo>
                  <a:pt x="1981" y="3694"/>
                  <a:pt x="7992" y="2483"/>
                  <a:pt x="1171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Runtime vs compile time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Static allocation happens when the code is compiled as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array[100];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 allocation happens while the programming is running as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*a=(int*)malloc(100);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functions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virtual function decides which code to execute at runtime, not at compile time.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used the derived object type to decide what code to run.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called </a:t>
            </a:r>
            <a:r>
              <a:rPr b="1" i="1" lang="en"/>
              <a:t>polymorphism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Employee *empPtr = new SalariedEmployee();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empPtr-&gt;print();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276325" y="1232750"/>
            <a:ext cx="1071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Employee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021225" y="3570700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SalariedEmployee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231025" y="3570700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HourlyEmployee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109250" y="3570700"/>
            <a:ext cx="1071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Consultant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6562425" y="3570700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UnpaidEmployee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275925" y="2105925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FullTimeEmployee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5208350" y="2105925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ParttimeEmployee</a:t>
            </a:r>
          </a:p>
        </p:txBody>
      </p:sp>
      <p:cxnSp>
        <p:nvCxnSpPr>
          <p:cNvPr id="60" name="Shape 60"/>
          <p:cNvCxnSpPr>
            <a:stCxn id="53" idx="2"/>
            <a:endCxn id="58" idx="0"/>
          </p:cNvCxnSpPr>
          <p:nvPr/>
        </p:nvCxnSpPr>
        <p:spPr>
          <a:xfrm flipH="1">
            <a:off x="3296075" y="1734349"/>
            <a:ext cx="1515900" cy="3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" name="Shape 61"/>
          <p:cNvCxnSpPr>
            <a:stCxn id="53" idx="2"/>
            <a:endCxn id="59" idx="0"/>
          </p:cNvCxnSpPr>
          <p:nvPr/>
        </p:nvCxnSpPr>
        <p:spPr>
          <a:xfrm>
            <a:off x="4811975" y="1734349"/>
            <a:ext cx="1416600" cy="3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" name="Shape 62"/>
          <p:cNvCxnSpPr>
            <a:stCxn id="58" idx="2"/>
            <a:endCxn id="54" idx="0"/>
          </p:cNvCxnSpPr>
          <p:nvPr/>
        </p:nvCxnSpPr>
        <p:spPr>
          <a:xfrm flipH="1">
            <a:off x="2041475" y="2607524"/>
            <a:ext cx="12546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" name="Shape 63"/>
          <p:cNvCxnSpPr>
            <a:stCxn id="58" idx="2"/>
            <a:endCxn id="55" idx="0"/>
          </p:cNvCxnSpPr>
          <p:nvPr/>
        </p:nvCxnSpPr>
        <p:spPr>
          <a:xfrm>
            <a:off x="3296075" y="2607524"/>
            <a:ext cx="9552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" name="Shape 64"/>
          <p:cNvCxnSpPr>
            <a:stCxn id="59" idx="2"/>
            <a:endCxn id="56" idx="0"/>
          </p:cNvCxnSpPr>
          <p:nvPr/>
        </p:nvCxnSpPr>
        <p:spPr>
          <a:xfrm flipH="1">
            <a:off x="5645000" y="2607524"/>
            <a:ext cx="5835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" name="Shape 65"/>
          <p:cNvCxnSpPr>
            <a:stCxn id="59" idx="2"/>
            <a:endCxn id="57" idx="0"/>
          </p:cNvCxnSpPr>
          <p:nvPr/>
        </p:nvCxnSpPr>
        <p:spPr>
          <a:xfrm>
            <a:off x="6228500" y="2607524"/>
            <a:ext cx="13542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" name="Shape 66"/>
          <p:cNvSpPr txBox="1"/>
          <p:nvPr/>
        </p:nvSpPr>
        <p:spPr>
          <a:xfrm>
            <a:off x="5109250" y="1398800"/>
            <a:ext cx="3012899" cy="3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void 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</p:txBody>
      </p:sp>
      <p:sp>
        <p:nvSpPr>
          <p:cNvPr id="67" name="Shape 67"/>
          <p:cNvSpPr/>
          <p:nvPr/>
        </p:nvSpPr>
        <p:spPr>
          <a:xfrm>
            <a:off x="7123700" y="1384475"/>
            <a:ext cx="1071300" cy="444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93675" y="1392850"/>
            <a:ext cx="1560600" cy="17286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function is statically decided at compile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Employee *empPtr = new SalariedEmployee();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empPtr-&gt;print();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276325" y="1232750"/>
            <a:ext cx="1071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Employee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021225" y="3570700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SalariedEmployee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231025" y="3570700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HourlyEmployee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109250" y="3570700"/>
            <a:ext cx="1071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Consultant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562425" y="3570700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UnpaidEmployee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275925" y="2105925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FullTimeEmployee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208350" y="2105925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ParttimeEmployee</a:t>
            </a:r>
          </a:p>
        </p:txBody>
      </p:sp>
      <p:cxnSp>
        <p:nvCxnSpPr>
          <p:cNvPr id="81" name="Shape 81"/>
          <p:cNvCxnSpPr>
            <a:stCxn id="74" idx="2"/>
            <a:endCxn id="79" idx="0"/>
          </p:cNvCxnSpPr>
          <p:nvPr/>
        </p:nvCxnSpPr>
        <p:spPr>
          <a:xfrm flipH="1">
            <a:off x="3296075" y="1734349"/>
            <a:ext cx="1515900" cy="3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>
            <a:stCxn id="74" idx="2"/>
            <a:endCxn id="80" idx="0"/>
          </p:cNvCxnSpPr>
          <p:nvPr/>
        </p:nvCxnSpPr>
        <p:spPr>
          <a:xfrm>
            <a:off x="4811975" y="1734349"/>
            <a:ext cx="1416600" cy="3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>
            <a:stCxn id="79" idx="2"/>
            <a:endCxn id="75" idx="0"/>
          </p:cNvCxnSpPr>
          <p:nvPr/>
        </p:nvCxnSpPr>
        <p:spPr>
          <a:xfrm flipH="1">
            <a:off x="2041475" y="2607524"/>
            <a:ext cx="12546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>
            <a:stCxn id="79" idx="2"/>
            <a:endCxn id="76" idx="0"/>
          </p:cNvCxnSpPr>
          <p:nvPr/>
        </p:nvCxnSpPr>
        <p:spPr>
          <a:xfrm>
            <a:off x="3296075" y="2607524"/>
            <a:ext cx="9552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80" idx="2"/>
            <a:endCxn id="77" idx="0"/>
          </p:cNvCxnSpPr>
          <p:nvPr/>
        </p:nvCxnSpPr>
        <p:spPr>
          <a:xfrm flipH="1">
            <a:off x="5645000" y="2607524"/>
            <a:ext cx="5835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>
            <a:stCxn id="80" idx="2"/>
            <a:endCxn id="78" idx="0"/>
          </p:cNvCxnSpPr>
          <p:nvPr/>
        </p:nvCxnSpPr>
        <p:spPr>
          <a:xfrm>
            <a:off x="6228500" y="2607524"/>
            <a:ext cx="13542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" name="Shape 87"/>
          <p:cNvSpPr txBox="1"/>
          <p:nvPr/>
        </p:nvSpPr>
        <p:spPr>
          <a:xfrm>
            <a:off x="5062475" y="1384475"/>
            <a:ext cx="3012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void 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</p:txBody>
      </p:sp>
      <p:sp>
        <p:nvSpPr>
          <p:cNvPr id="88" name="Shape 88"/>
          <p:cNvSpPr/>
          <p:nvPr/>
        </p:nvSpPr>
        <p:spPr>
          <a:xfrm>
            <a:off x="7123700" y="1384475"/>
            <a:ext cx="1071300" cy="444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have</a:t>
            </a:r>
          </a:p>
        </p:txBody>
      </p:sp>
      <p:sp>
        <p:nvSpPr>
          <p:cNvPr id="89" name="Shape 89"/>
          <p:cNvSpPr/>
          <p:nvPr/>
        </p:nvSpPr>
        <p:spPr>
          <a:xfrm>
            <a:off x="33575" y="1232750"/>
            <a:ext cx="2206499" cy="1980299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want the program to decide dynamically while it's running to run the function in the derived class</a:t>
            </a:r>
          </a:p>
        </p:txBody>
      </p:sp>
      <p:sp>
        <p:nvSpPr>
          <p:cNvPr id="90" name="Shape 90"/>
          <p:cNvSpPr/>
          <p:nvPr/>
        </p:nvSpPr>
        <p:spPr>
          <a:xfrm>
            <a:off x="1535500" y="3993975"/>
            <a:ext cx="583499" cy="81389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keyword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virtual means 'decide at runtime' based on the instantiated type of the object.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Once a method is virtual in a base class, it remains virtual in all derived class whether or not the keyword is there.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Employee *empPtr = new SalariedEmployee();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empPtr-&gt;print();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276325" y="1232750"/>
            <a:ext cx="1071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Employee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021225" y="3570700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SalariedEmployee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231025" y="3570700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HourlyEmployee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109250" y="3570700"/>
            <a:ext cx="1071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Consultant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562425" y="3570700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UnpaidEmployee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275925" y="2105925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FullTimeEmployee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208350" y="2105925"/>
            <a:ext cx="2040300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ParttimeEmployee</a:t>
            </a:r>
          </a:p>
        </p:txBody>
      </p:sp>
      <p:cxnSp>
        <p:nvCxnSpPr>
          <p:cNvPr id="109" name="Shape 109"/>
          <p:cNvCxnSpPr>
            <a:stCxn id="102" idx="2"/>
            <a:endCxn id="107" idx="0"/>
          </p:cNvCxnSpPr>
          <p:nvPr/>
        </p:nvCxnSpPr>
        <p:spPr>
          <a:xfrm flipH="1">
            <a:off x="3296075" y="1734349"/>
            <a:ext cx="1515900" cy="3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stCxn id="102" idx="2"/>
            <a:endCxn id="108" idx="0"/>
          </p:cNvCxnSpPr>
          <p:nvPr/>
        </p:nvCxnSpPr>
        <p:spPr>
          <a:xfrm>
            <a:off x="4811975" y="1734349"/>
            <a:ext cx="1416600" cy="3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>
            <a:stCxn id="107" idx="2"/>
            <a:endCxn id="103" idx="0"/>
          </p:cNvCxnSpPr>
          <p:nvPr/>
        </p:nvCxnSpPr>
        <p:spPr>
          <a:xfrm flipH="1">
            <a:off x="2041475" y="2607524"/>
            <a:ext cx="12546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>
            <a:stCxn id="107" idx="2"/>
            <a:endCxn id="104" idx="0"/>
          </p:cNvCxnSpPr>
          <p:nvPr/>
        </p:nvCxnSpPr>
        <p:spPr>
          <a:xfrm>
            <a:off x="3296075" y="2607524"/>
            <a:ext cx="9552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>
            <a:stCxn id="108" idx="2"/>
            <a:endCxn id="105" idx="0"/>
          </p:cNvCxnSpPr>
          <p:nvPr/>
        </p:nvCxnSpPr>
        <p:spPr>
          <a:xfrm flipH="1">
            <a:off x="5645000" y="2607524"/>
            <a:ext cx="5835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>
            <a:stCxn id="108" idx="2"/>
            <a:endCxn id="106" idx="0"/>
          </p:cNvCxnSpPr>
          <p:nvPr/>
        </p:nvCxnSpPr>
        <p:spPr>
          <a:xfrm>
            <a:off x="6228500" y="2607524"/>
            <a:ext cx="1354200" cy="9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5" name="Shape 115"/>
          <p:cNvSpPr txBox="1"/>
          <p:nvPr/>
        </p:nvSpPr>
        <p:spPr>
          <a:xfrm>
            <a:off x="5109250" y="1398800"/>
            <a:ext cx="3012899" cy="3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void 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</p:txBody>
      </p:sp>
      <p:sp>
        <p:nvSpPr>
          <p:cNvPr id="116" name="Shape 116"/>
          <p:cNvSpPr/>
          <p:nvPr/>
        </p:nvSpPr>
        <p:spPr>
          <a:xfrm>
            <a:off x="33575" y="1232750"/>
            <a:ext cx="2206499" cy="1980299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Since it's virtual, start looking at the instantiated class of the object, then normal inheritance applies (go up the tree)</a:t>
            </a:r>
          </a:p>
        </p:txBody>
      </p:sp>
      <p:sp>
        <p:nvSpPr>
          <p:cNvPr id="117" name="Shape 117"/>
          <p:cNvSpPr/>
          <p:nvPr/>
        </p:nvSpPr>
        <p:spPr>
          <a:xfrm>
            <a:off x="1535500" y="4035950"/>
            <a:ext cx="583499" cy="81389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polymorphism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poly means many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morph mean change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Means lots of different types of objects in one container.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Creating a vector of different things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8" y="204625"/>
            <a:ext cx="4162800" cy="31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855850" y="3649950"/>
            <a:ext cx="59238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vector&lt;Building *&gt; m_Village;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i=0;i&lt;m_Village.size();i++)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m_Village[i]-&gt;update();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177075" y="545400"/>
            <a:ext cx="30627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update for drills will increase the about of materials in them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update for barracks will move troop production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I add a new building class, don't have to change the update loop, just need to program the update() method in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