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AC00FD-FA01-43B6-BD6F-993F84A4A232}">
  <a:tblStyle styleId="{8FAC00FD-FA01-43B6-BD6F-993F84A4A232}"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43197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62360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26748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33988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83145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88531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51720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55926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69165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6357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83168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1861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01309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89682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82335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58416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34989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90166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5482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1" name="Shape 11"/>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
        <p:nvSpPr>
          <p:cNvPr id="12" name="Shape 12"/>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 name="Shape 15"/>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lvl="0" algn="ctr">
              <a:spcBef>
                <a:spcPts val="360"/>
              </a:spcBef>
              <a:buSzPct val="100000"/>
              <a:buNone/>
              <a:defRPr sz="1800"/>
            </a:lvl1pPr>
          </a:lstStyle>
          <a:p>
            <a:endParaRPr/>
          </a:p>
        </p:txBody>
      </p:sp>
      <p:sp>
        <p:nvSpPr>
          <p:cNvPr id="27" name="Shape 27"/>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8"/>
        <p:cNvGrpSpPr/>
        <p:nvPr/>
      </p:nvGrpSpPr>
      <p:grpSpPr>
        <a:xfrm>
          <a:off x="0" y="0"/>
          <a:ext cx="0" cy="0"/>
          <a:chOff x="0" y="0"/>
          <a:chExt cx="0" cy="0"/>
        </a:xfrm>
      </p:grpSpPr>
      <p:sp>
        <p:nvSpPr>
          <p:cNvPr id="29" name="Shape 29"/>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a:endParaRPr/>
          </a:p>
        </p:txBody>
      </p:sp>
      <p:sp>
        <p:nvSpPr>
          <p:cNvPr id="8" name="Shape 8"/>
          <p:cNvSpPr txBox="1">
            <a:spLocks noGrp="1"/>
          </p:cNvSpPr>
          <p:nvPr>
            <p:ph type="sldNum" idx="12"/>
          </p:nvPr>
        </p:nvSpPr>
        <p:spPr>
          <a:xfrm>
            <a:off x="8556791" y="4749850"/>
            <a:ext cx="548699" cy="393524"/>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csit.parkland.edu/~kurban/permanent/cpp-examples/doodleBu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csit.parkland.edu/~kurban/permanent/cpp-examples/doodleStar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1583342"/>
            <a:ext cx="7772400" cy="1159856"/>
          </a:xfrm>
          <a:prstGeom prst="rect">
            <a:avLst/>
          </a:prstGeom>
        </p:spPr>
        <p:txBody>
          <a:bodyPr lIns="91425" tIns="91425" rIns="91425" bIns="91425" anchor="b" anchorCtr="0">
            <a:noAutofit/>
          </a:bodyPr>
          <a:lstStyle/>
          <a:p>
            <a:pPr lvl="0">
              <a:spcBef>
                <a:spcPts val="0"/>
              </a:spcBef>
              <a:buNone/>
            </a:pPr>
            <a:r>
              <a:rPr lang="en"/>
              <a:t>Doodlebugs</a:t>
            </a:r>
          </a:p>
        </p:txBody>
      </p:sp>
      <p:sp>
        <p:nvSpPr>
          <p:cNvPr id="35" name="Shape 35"/>
          <p:cNvSpPr txBox="1">
            <a:spLocks noGrp="1"/>
          </p:cNvSpPr>
          <p:nvPr>
            <p:ph type="subTitle" idx="1"/>
          </p:nvPr>
        </p:nvSpPr>
        <p:spPr>
          <a:xfrm>
            <a:off x="685800" y="2840053"/>
            <a:ext cx="7772400" cy="784737"/>
          </a:xfrm>
          <a:prstGeom prst="rect">
            <a:avLst/>
          </a:prstGeom>
        </p:spPr>
        <p:txBody>
          <a:bodyPr lIns="91425" tIns="91425" rIns="91425" bIns="91425" anchor="t" anchorCtr="0">
            <a:noAutofit/>
          </a:bodyPr>
          <a:lstStyle/>
          <a:p>
            <a:pPr lvl="0">
              <a:spcBef>
                <a:spcPts val="0"/>
              </a:spcBef>
              <a:buNone/>
            </a:pPr>
            <a:r>
              <a:rPr lang="en"/>
              <a:t>An example of inheritance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lvl="0" rtl="0">
              <a:spcBef>
                <a:spcPts val="0"/>
              </a:spcBef>
              <a:buNone/>
            </a:pPr>
            <a:r>
              <a:rPr lang="en" sz="1200"/>
              <a:t>Another option</a:t>
            </a:r>
          </a:p>
          <a:p>
            <a:pPr lvl="0" rtl="0">
              <a:spcBef>
                <a:spcPts val="0"/>
              </a:spcBef>
              <a:buNone/>
            </a:pPr>
            <a:endParaRPr sz="1200"/>
          </a:p>
        </p:txBody>
      </p:sp>
      <p:sp>
        <p:nvSpPr>
          <p:cNvPr id="120" name="Shape 120"/>
          <p:cNvSpPr txBox="1">
            <a:spLocks noGrp="1"/>
          </p:cNvSpPr>
          <p:nvPr>
            <p:ph type="body" idx="1"/>
          </p:nvPr>
        </p:nvSpPr>
        <p:spPr>
          <a:xfrm>
            <a:off x="457200" y="1200150"/>
            <a:ext cx="8229600" cy="899699"/>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a:p>
        </p:txBody>
      </p:sp>
      <p:graphicFrame>
        <p:nvGraphicFramePr>
          <p:cNvPr id="121" name="Shape 121"/>
          <p:cNvGraphicFramePr/>
          <p:nvPr/>
        </p:nvGraphicFramePr>
        <p:xfrm>
          <a:off x="1734650" y="2402000"/>
          <a:ext cx="1914250" cy="1981050"/>
        </p:xfrm>
        <a:graphic>
          <a:graphicData uri="http://schemas.openxmlformats.org/drawingml/2006/table">
            <a:tbl>
              <a:tblPr>
                <a:noFill/>
                <a:tableStyleId>{8FAC00FD-FA01-43B6-BD6F-993F84A4A232}</a:tableStyleId>
              </a:tblPr>
              <a:tblGrid>
                <a:gridCol w="382850"/>
                <a:gridCol w="382850"/>
                <a:gridCol w="382850"/>
                <a:gridCol w="382850"/>
                <a:gridCol w="382850"/>
              </a:tblGrid>
              <a:tr h="347850">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r>
              <a:tr h="347850">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r>
                        <a:rPr lang="en"/>
                        <a:t>o</a:t>
                      </a: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bl>
          </a:graphicData>
        </a:graphic>
      </p:graphicFrame>
      <p:sp>
        <p:nvSpPr>
          <p:cNvPr id="122" name="Shape 122"/>
          <p:cNvSpPr txBox="1"/>
          <p:nvPr/>
        </p:nvSpPr>
        <p:spPr>
          <a:xfrm>
            <a:off x="2317675" y="2006400"/>
            <a:ext cx="748200" cy="323099"/>
          </a:xfrm>
          <a:prstGeom prst="rect">
            <a:avLst/>
          </a:prstGeom>
          <a:noFill/>
          <a:ln>
            <a:noFill/>
          </a:ln>
        </p:spPr>
        <p:txBody>
          <a:bodyPr lIns="91425" tIns="91425" rIns="91425" bIns="91425" anchor="t" anchorCtr="0">
            <a:noAutofit/>
          </a:bodyPr>
          <a:lstStyle/>
          <a:p>
            <a:pPr lvl="0" algn="ctr" rtl="0">
              <a:spcBef>
                <a:spcPts val="0"/>
              </a:spcBef>
              <a:buNone/>
            </a:pPr>
            <a:r>
              <a:rPr lang="en"/>
              <a:t>World</a:t>
            </a:r>
          </a:p>
        </p:txBody>
      </p:sp>
      <p:cxnSp>
        <p:nvCxnSpPr>
          <p:cNvPr id="123" name="Shape 123"/>
          <p:cNvCxnSpPr/>
          <p:nvPr/>
        </p:nvCxnSpPr>
        <p:spPr>
          <a:xfrm rot="10800000" flipH="1">
            <a:off x="3477175" y="1785349"/>
            <a:ext cx="1479299" cy="1606800"/>
          </a:xfrm>
          <a:prstGeom prst="straightConnector1">
            <a:avLst/>
          </a:prstGeom>
          <a:noFill/>
          <a:ln w="19050" cap="flat" cmpd="sng">
            <a:solidFill>
              <a:schemeClr val="dk2"/>
            </a:solidFill>
            <a:prstDash val="solid"/>
            <a:round/>
            <a:headEnd type="none" w="lg" len="lg"/>
            <a:tailEnd type="triangle" w="lg" len="lg"/>
          </a:ln>
        </p:spPr>
      </p:cxnSp>
      <p:sp>
        <p:nvSpPr>
          <p:cNvPr id="124" name="Shape 124"/>
          <p:cNvSpPr txBox="1"/>
          <p:nvPr/>
        </p:nvSpPr>
        <p:spPr>
          <a:xfrm>
            <a:off x="5066975" y="1385775"/>
            <a:ext cx="1615199" cy="1309199"/>
          </a:xfrm>
          <a:prstGeom prst="rect">
            <a:avLst/>
          </a:prstGeom>
          <a:solidFill>
            <a:srgbClr val="CCCCCC"/>
          </a:solidFill>
          <a:ln>
            <a:noFill/>
          </a:ln>
        </p:spPr>
        <p:txBody>
          <a:bodyPr lIns="91425" tIns="91425" rIns="91425" bIns="91425" anchor="t" anchorCtr="0">
            <a:noAutofit/>
          </a:bodyPr>
          <a:lstStyle/>
          <a:p>
            <a:pPr lvl="0" rtl="0">
              <a:spcBef>
                <a:spcPts val="0"/>
              </a:spcBef>
              <a:buNone/>
            </a:pPr>
            <a:r>
              <a:rPr lang="en"/>
              <a:t>Cell</a:t>
            </a:r>
          </a:p>
          <a:p>
            <a:pPr lvl="0" rtl="0">
              <a:spcBef>
                <a:spcPts val="0"/>
              </a:spcBef>
              <a:buClr>
                <a:schemeClr val="dk1"/>
              </a:buClr>
              <a:buFont typeface="Arial"/>
              <a:buNone/>
            </a:pPr>
            <a:r>
              <a:rPr lang="en">
                <a:solidFill>
                  <a:schemeClr val="dk1"/>
                </a:solidFill>
              </a:rPr>
              <a:t>Cell* up</a:t>
            </a:r>
          </a:p>
          <a:p>
            <a:pPr lvl="0" rtl="0">
              <a:spcBef>
                <a:spcPts val="0"/>
              </a:spcBef>
              <a:buClr>
                <a:schemeClr val="dk1"/>
              </a:buClr>
              <a:buFont typeface="Arial"/>
              <a:buNone/>
            </a:pPr>
            <a:r>
              <a:rPr lang="en">
                <a:solidFill>
                  <a:schemeClr val="dk1"/>
                </a:solidFill>
              </a:rPr>
              <a:t>Cell* down</a:t>
            </a:r>
          </a:p>
          <a:p>
            <a:pPr lvl="0" rtl="0">
              <a:spcBef>
                <a:spcPts val="0"/>
              </a:spcBef>
              <a:buClr>
                <a:schemeClr val="dk1"/>
              </a:buClr>
              <a:buFont typeface="Arial"/>
              <a:buNone/>
            </a:pPr>
            <a:r>
              <a:rPr lang="en">
                <a:solidFill>
                  <a:schemeClr val="dk1"/>
                </a:solidFill>
              </a:rPr>
              <a:t>Cell* left</a:t>
            </a:r>
          </a:p>
          <a:p>
            <a:pPr lvl="0" rtl="0">
              <a:spcBef>
                <a:spcPts val="0"/>
              </a:spcBef>
              <a:buClr>
                <a:schemeClr val="dk1"/>
              </a:buClr>
              <a:buFont typeface="Arial"/>
              <a:buNone/>
            </a:pPr>
            <a:r>
              <a:rPr lang="en">
                <a:solidFill>
                  <a:schemeClr val="dk1"/>
                </a:solidFill>
              </a:rPr>
              <a:t>Cell* right (null) </a:t>
            </a:r>
          </a:p>
          <a:p>
            <a:pPr lvl="0" rtl="0">
              <a:spcBef>
                <a:spcPts val="0"/>
              </a:spcBef>
              <a:buClr>
                <a:srgbClr val="000000"/>
              </a:buClr>
              <a:buFont typeface="Arial"/>
              <a:buNone/>
            </a:pPr>
            <a:endParaRPr/>
          </a:p>
        </p:txBody>
      </p:sp>
      <p:cxnSp>
        <p:nvCxnSpPr>
          <p:cNvPr id="125" name="Shape 125"/>
          <p:cNvCxnSpPr/>
          <p:nvPr/>
        </p:nvCxnSpPr>
        <p:spPr>
          <a:xfrm>
            <a:off x="5891650" y="1963875"/>
            <a:ext cx="331500" cy="1555799"/>
          </a:xfrm>
          <a:prstGeom prst="straightConnector1">
            <a:avLst/>
          </a:prstGeom>
          <a:noFill/>
          <a:ln w="19050" cap="flat" cmpd="sng">
            <a:solidFill>
              <a:schemeClr val="dk2"/>
            </a:solidFill>
            <a:prstDash val="solid"/>
            <a:round/>
            <a:headEnd type="none" w="lg" len="lg"/>
            <a:tailEnd type="triangle" w="lg" len="lg"/>
          </a:ln>
        </p:spPr>
      </p:cxnSp>
      <p:sp>
        <p:nvSpPr>
          <p:cNvPr id="126" name="Shape 126"/>
          <p:cNvSpPr txBox="1"/>
          <p:nvPr/>
        </p:nvSpPr>
        <p:spPr>
          <a:xfrm>
            <a:off x="5832125" y="3536700"/>
            <a:ext cx="1513200" cy="1453800"/>
          </a:xfrm>
          <a:prstGeom prst="rect">
            <a:avLst/>
          </a:prstGeom>
          <a:no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Organism, Ant </a:t>
            </a:r>
          </a:p>
          <a:p>
            <a:pPr lvl="0" rtl="0">
              <a:spcBef>
                <a:spcPts val="0"/>
              </a:spcBef>
              <a:buNone/>
            </a:pPr>
            <a:r>
              <a:rPr lang="en"/>
              <a:t>Cell *myCell </a:t>
            </a:r>
          </a:p>
        </p:txBody>
      </p:sp>
      <p:cxnSp>
        <p:nvCxnSpPr>
          <p:cNvPr id="127" name="Shape 127"/>
          <p:cNvCxnSpPr/>
          <p:nvPr/>
        </p:nvCxnSpPr>
        <p:spPr>
          <a:xfrm rot="10800000">
            <a:off x="6580175" y="2295574"/>
            <a:ext cx="493199" cy="1666200"/>
          </a:xfrm>
          <a:prstGeom prst="straightConnector1">
            <a:avLst/>
          </a:prstGeom>
          <a:noFill/>
          <a:ln w="19050" cap="flat" cmpd="sng">
            <a:solidFill>
              <a:schemeClr val="dk2"/>
            </a:solidFill>
            <a:prstDash val="solid"/>
            <a:round/>
            <a:headEnd type="none" w="lg" len="lg"/>
            <a:tailEnd type="triangle" w="lg" len="lg"/>
          </a:ln>
        </p:spPr>
      </p:cxnSp>
      <p:cxnSp>
        <p:nvCxnSpPr>
          <p:cNvPr id="128" name="Shape 128"/>
          <p:cNvCxnSpPr/>
          <p:nvPr/>
        </p:nvCxnSpPr>
        <p:spPr>
          <a:xfrm flipH="1">
            <a:off x="3485625" y="1819350"/>
            <a:ext cx="1725899" cy="1258200"/>
          </a:xfrm>
          <a:prstGeom prst="straightConnector1">
            <a:avLst/>
          </a:prstGeom>
          <a:noFill/>
          <a:ln w="19050" cap="flat" cmpd="sng">
            <a:solidFill>
              <a:schemeClr val="dk2"/>
            </a:solidFill>
            <a:prstDash val="solid"/>
            <a:round/>
            <a:headEnd type="none" w="lg" len="lg"/>
            <a:tailEnd type="triangle" w="lg" len="lg"/>
          </a:ln>
        </p:spPr>
      </p:cxnSp>
      <p:cxnSp>
        <p:nvCxnSpPr>
          <p:cNvPr id="129" name="Shape 129"/>
          <p:cNvCxnSpPr>
            <a:stCxn id="124" idx="1"/>
          </p:cNvCxnSpPr>
          <p:nvPr/>
        </p:nvCxnSpPr>
        <p:spPr>
          <a:xfrm flipH="1">
            <a:off x="3570575" y="2040374"/>
            <a:ext cx="1496400" cy="1751399"/>
          </a:xfrm>
          <a:prstGeom prst="straightConnector1">
            <a:avLst/>
          </a:prstGeom>
          <a:noFill/>
          <a:ln w="19050" cap="flat" cmpd="sng">
            <a:solidFill>
              <a:schemeClr val="dk2"/>
            </a:solidFill>
            <a:prstDash val="solid"/>
            <a:round/>
            <a:headEnd type="none" w="lg" len="lg"/>
            <a:tailEnd type="triangle" w="lg" len="lg"/>
          </a:ln>
        </p:spPr>
      </p:cxnSp>
      <p:cxnSp>
        <p:nvCxnSpPr>
          <p:cNvPr id="130" name="Shape 130"/>
          <p:cNvCxnSpPr/>
          <p:nvPr/>
        </p:nvCxnSpPr>
        <p:spPr>
          <a:xfrm flipH="1">
            <a:off x="3111499" y="2244425"/>
            <a:ext cx="2074500" cy="1173299"/>
          </a:xfrm>
          <a:prstGeom prst="straightConnector1">
            <a:avLst/>
          </a:prstGeom>
          <a:noFill/>
          <a:ln w="19050" cap="flat" cmpd="sng">
            <a:solidFill>
              <a:schemeClr val="dk2"/>
            </a:solidFill>
            <a:prstDash val="solid"/>
            <a:round/>
            <a:headEnd type="none" w="lg" len="lg"/>
            <a:tailEnd type="triangle" w="lg" len="lg"/>
          </a:ln>
        </p:spPr>
      </p:cxnSp>
      <p:sp>
        <p:nvSpPr>
          <p:cNvPr id="131" name="Shape 131"/>
          <p:cNvSpPr txBox="1"/>
          <p:nvPr/>
        </p:nvSpPr>
        <p:spPr>
          <a:xfrm>
            <a:off x="5951150" y="2556262"/>
            <a:ext cx="3060600" cy="590699"/>
          </a:xfrm>
          <a:prstGeom prst="rect">
            <a:avLst/>
          </a:prstGeom>
          <a:noFill/>
          <a:ln>
            <a:noFill/>
          </a:ln>
        </p:spPr>
        <p:txBody>
          <a:bodyPr lIns="91425" tIns="91425" rIns="91425" bIns="91425" anchor="t" anchorCtr="0">
            <a:noAutofit/>
          </a:bodyPr>
          <a:lstStyle/>
          <a:p>
            <a:pPr lvl="0" rtl="0">
              <a:spcBef>
                <a:spcPts val="0"/>
              </a:spcBef>
              <a:buNone/>
            </a:pPr>
            <a:r>
              <a:rPr lang="en" sz="1000" dirty="0">
                <a:latin typeface="Courier New"/>
                <a:ea typeface="Courier New"/>
                <a:cs typeface="Courier New"/>
                <a:sym typeface="Courier New"/>
              </a:rPr>
              <a:t>void Cell::move() {</a:t>
            </a:r>
          </a:p>
          <a:p>
            <a:pPr lvl="0" rtl="0">
              <a:spcBef>
                <a:spcPts val="0"/>
              </a:spcBef>
              <a:buNone/>
            </a:pPr>
            <a:r>
              <a:rPr lang="en" sz="1000" dirty="0">
                <a:latin typeface="Courier New"/>
                <a:ea typeface="Courier New"/>
                <a:cs typeface="Courier New"/>
                <a:sym typeface="Courier New"/>
              </a:rPr>
              <a:t>  </a:t>
            </a:r>
            <a:r>
              <a:rPr lang="en" sz="1000" dirty="0">
                <a:solidFill>
                  <a:srgbClr val="FF0000"/>
                </a:solidFill>
                <a:latin typeface="Courier New"/>
                <a:ea typeface="Courier New"/>
                <a:cs typeface="Courier New"/>
                <a:sym typeface="Courier New"/>
              </a:rPr>
              <a:t>myCell-&gt;getUp</a:t>
            </a:r>
            <a:r>
              <a:rPr lang="en" sz="1000" dirty="0">
                <a:latin typeface="Courier New"/>
                <a:ea typeface="Courier New"/>
                <a:cs typeface="Courier New"/>
                <a:sym typeface="Courier New"/>
              </a:rPr>
              <a:t>()-&gt;isEmpty();</a:t>
            </a:r>
          </a:p>
        </p:txBody>
      </p:sp>
      <p:sp>
        <p:nvSpPr>
          <p:cNvPr id="132" name="Shape 132"/>
          <p:cNvSpPr txBox="1"/>
          <p:nvPr/>
        </p:nvSpPr>
        <p:spPr>
          <a:xfrm>
            <a:off x="430775" y="919000"/>
            <a:ext cx="3191399" cy="1148099"/>
          </a:xfrm>
          <a:prstGeom prst="rect">
            <a:avLst/>
          </a:prstGeom>
          <a:solidFill>
            <a:srgbClr val="FFF2CC"/>
          </a:solidFill>
          <a:ln>
            <a:noFill/>
          </a:ln>
        </p:spPr>
        <p:txBody>
          <a:bodyPr lIns="91425" tIns="91425" rIns="91425" bIns="91425" anchor="t" anchorCtr="0">
            <a:noAutofit/>
          </a:bodyPr>
          <a:lstStyle/>
          <a:p>
            <a:pPr lvl="0" rtl="0">
              <a:spcBef>
                <a:spcPts val="0"/>
              </a:spcBef>
              <a:buNone/>
            </a:pPr>
            <a:r>
              <a:rPr lang="en"/>
              <a:t>There are no issues with finding and changing the neighbors, they're built into the world and won't need to be changed.  The organism need to know about the cell it's 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lvl="0" rtl="0">
              <a:spcBef>
                <a:spcPts val="0"/>
              </a:spcBef>
              <a:buNone/>
            </a:pPr>
            <a:r>
              <a:rPr lang="en" sz="1200"/>
              <a:t>OffTheBoard and null. </a:t>
            </a:r>
          </a:p>
          <a:p>
            <a:pPr lvl="0" rtl="0">
              <a:spcBef>
                <a:spcPts val="0"/>
              </a:spcBef>
              <a:buNone/>
            </a:pPr>
            <a:endParaRPr sz="1200"/>
          </a:p>
        </p:txBody>
      </p:sp>
      <p:graphicFrame>
        <p:nvGraphicFramePr>
          <p:cNvPr id="138" name="Shape 138"/>
          <p:cNvGraphicFramePr/>
          <p:nvPr/>
        </p:nvGraphicFramePr>
        <p:xfrm>
          <a:off x="1734650" y="2402000"/>
          <a:ext cx="1914250" cy="1981050"/>
        </p:xfrm>
        <a:graphic>
          <a:graphicData uri="http://schemas.openxmlformats.org/drawingml/2006/table">
            <a:tbl>
              <a:tblPr>
                <a:noFill/>
                <a:tableStyleId>{8FAC00FD-FA01-43B6-BD6F-993F84A4A232}</a:tableStyleId>
              </a:tblPr>
              <a:tblGrid>
                <a:gridCol w="382850"/>
                <a:gridCol w="382850"/>
                <a:gridCol w="382850"/>
                <a:gridCol w="382850"/>
                <a:gridCol w="382850"/>
              </a:tblGrid>
              <a:tr h="347850">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r>
              <a:tr h="347850">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r>
                        <a:rPr lang="en"/>
                        <a:t>o</a:t>
                      </a: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bl>
          </a:graphicData>
        </a:graphic>
      </p:graphicFrame>
      <p:sp>
        <p:nvSpPr>
          <p:cNvPr id="139" name="Shape 139"/>
          <p:cNvSpPr txBox="1"/>
          <p:nvPr/>
        </p:nvSpPr>
        <p:spPr>
          <a:xfrm>
            <a:off x="2317675" y="2006400"/>
            <a:ext cx="748200" cy="323099"/>
          </a:xfrm>
          <a:prstGeom prst="rect">
            <a:avLst/>
          </a:prstGeom>
          <a:noFill/>
          <a:ln>
            <a:noFill/>
          </a:ln>
        </p:spPr>
        <p:txBody>
          <a:bodyPr lIns="91425" tIns="91425" rIns="91425" bIns="91425" anchor="t" anchorCtr="0">
            <a:noAutofit/>
          </a:bodyPr>
          <a:lstStyle/>
          <a:p>
            <a:pPr lvl="0" algn="ctr" rtl="0">
              <a:spcBef>
                <a:spcPts val="0"/>
              </a:spcBef>
              <a:buNone/>
            </a:pPr>
            <a:r>
              <a:rPr lang="en"/>
              <a:t>World</a:t>
            </a:r>
          </a:p>
        </p:txBody>
      </p:sp>
      <p:cxnSp>
        <p:nvCxnSpPr>
          <p:cNvPr id="140" name="Shape 140"/>
          <p:cNvCxnSpPr/>
          <p:nvPr/>
        </p:nvCxnSpPr>
        <p:spPr>
          <a:xfrm rot="10800000" flipH="1">
            <a:off x="3477175" y="1785349"/>
            <a:ext cx="1479299" cy="1606800"/>
          </a:xfrm>
          <a:prstGeom prst="straightConnector1">
            <a:avLst/>
          </a:prstGeom>
          <a:noFill/>
          <a:ln w="19050" cap="flat" cmpd="sng">
            <a:solidFill>
              <a:schemeClr val="dk2"/>
            </a:solidFill>
            <a:prstDash val="solid"/>
            <a:round/>
            <a:headEnd type="none" w="lg" len="lg"/>
            <a:tailEnd type="triangle" w="lg" len="lg"/>
          </a:ln>
        </p:spPr>
      </p:cxnSp>
      <p:sp>
        <p:nvSpPr>
          <p:cNvPr id="141" name="Shape 141"/>
          <p:cNvSpPr txBox="1"/>
          <p:nvPr/>
        </p:nvSpPr>
        <p:spPr>
          <a:xfrm>
            <a:off x="5066975" y="1385775"/>
            <a:ext cx="1615199" cy="1309199"/>
          </a:xfrm>
          <a:prstGeom prst="rect">
            <a:avLst/>
          </a:prstGeom>
          <a:solidFill>
            <a:srgbClr val="CCCCCC"/>
          </a:solidFill>
          <a:ln>
            <a:noFill/>
          </a:ln>
        </p:spPr>
        <p:txBody>
          <a:bodyPr lIns="91425" tIns="91425" rIns="91425" bIns="91425" anchor="t" anchorCtr="0">
            <a:noAutofit/>
          </a:bodyPr>
          <a:lstStyle/>
          <a:p>
            <a:pPr lvl="0" rtl="0">
              <a:spcBef>
                <a:spcPts val="0"/>
              </a:spcBef>
              <a:buNone/>
            </a:pPr>
            <a:r>
              <a:rPr lang="en"/>
              <a:t>Cell</a:t>
            </a:r>
          </a:p>
          <a:p>
            <a:pPr lvl="0" rtl="0">
              <a:spcBef>
                <a:spcPts val="0"/>
              </a:spcBef>
              <a:buNone/>
            </a:pPr>
            <a:r>
              <a:rPr lang="en">
                <a:solidFill>
                  <a:schemeClr val="dk1"/>
                </a:solidFill>
              </a:rPr>
              <a:t>Cell* up</a:t>
            </a:r>
          </a:p>
          <a:p>
            <a:pPr lvl="0" rtl="0">
              <a:spcBef>
                <a:spcPts val="0"/>
              </a:spcBef>
              <a:buNone/>
            </a:pPr>
            <a:r>
              <a:rPr lang="en">
                <a:solidFill>
                  <a:schemeClr val="dk1"/>
                </a:solidFill>
              </a:rPr>
              <a:t>Cell* down</a:t>
            </a:r>
          </a:p>
          <a:p>
            <a:pPr lvl="0" rtl="0">
              <a:spcBef>
                <a:spcPts val="0"/>
              </a:spcBef>
              <a:buNone/>
            </a:pPr>
            <a:r>
              <a:rPr lang="en">
                <a:solidFill>
                  <a:schemeClr val="dk1"/>
                </a:solidFill>
              </a:rPr>
              <a:t>Cell* left</a:t>
            </a:r>
          </a:p>
          <a:p>
            <a:pPr lvl="0" rtl="0">
              <a:spcBef>
                <a:spcPts val="0"/>
              </a:spcBef>
              <a:buNone/>
            </a:pPr>
            <a:r>
              <a:rPr lang="en">
                <a:solidFill>
                  <a:schemeClr val="dk1"/>
                </a:solidFill>
              </a:rPr>
              <a:t>Cell* right </a:t>
            </a:r>
          </a:p>
          <a:p>
            <a:pPr lvl="0" rtl="0">
              <a:spcBef>
                <a:spcPts val="0"/>
              </a:spcBef>
              <a:buNone/>
            </a:pPr>
            <a:endParaRPr/>
          </a:p>
        </p:txBody>
      </p:sp>
      <p:cxnSp>
        <p:nvCxnSpPr>
          <p:cNvPr id="142" name="Shape 142"/>
          <p:cNvCxnSpPr/>
          <p:nvPr/>
        </p:nvCxnSpPr>
        <p:spPr>
          <a:xfrm>
            <a:off x="5891650" y="1963875"/>
            <a:ext cx="331500" cy="1555800"/>
          </a:xfrm>
          <a:prstGeom prst="straightConnector1">
            <a:avLst/>
          </a:prstGeom>
          <a:noFill/>
          <a:ln w="19050" cap="flat" cmpd="sng">
            <a:solidFill>
              <a:schemeClr val="dk2"/>
            </a:solidFill>
            <a:prstDash val="solid"/>
            <a:round/>
            <a:headEnd type="none" w="lg" len="lg"/>
            <a:tailEnd type="triangle" w="lg" len="lg"/>
          </a:ln>
        </p:spPr>
      </p:cxnSp>
      <p:sp>
        <p:nvSpPr>
          <p:cNvPr id="143" name="Shape 143"/>
          <p:cNvSpPr txBox="1"/>
          <p:nvPr/>
        </p:nvSpPr>
        <p:spPr>
          <a:xfrm>
            <a:off x="5832125" y="3536700"/>
            <a:ext cx="1513200" cy="1453800"/>
          </a:xfrm>
          <a:prstGeom prst="rect">
            <a:avLst/>
          </a:prstGeom>
          <a:no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Organism, Ant </a:t>
            </a:r>
          </a:p>
          <a:p>
            <a:pPr lvl="0" rtl="0">
              <a:spcBef>
                <a:spcPts val="0"/>
              </a:spcBef>
              <a:buNone/>
            </a:pPr>
            <a:r>
              <a:rPr lang="en"/>
              <a:t>Cell *myCell </a:t>
            </a:r>
          </a:p>
        </p:txBody>
      </p:sp>
      <p:cxnSp>
        <p:nvCxnSpPr>
          <p:cNvPr id="144" name="Shape 144"/>
          <p:cNvCxnSpPr/>
          <p:nvPr/>
        </p:nvCxnSpPr>
        <p:spPr>
          <a:xfrm rot="10800000">
            <a:off x="6580175" y="2295574"/>
            <a:ext cx="493199" cy="1666200"/>
          </a:xfrm>
          <a:prstGeom prst="straightConnector1">
            <a:avLst/>
          </a:prstGeom>
          <a:noFill/>
          <a:ln w="19050" cap="flat" cmpd="sng">
            <a:solidFill>
              <a:schemeClr val="dk2"/>
            </a:solidFill>
            <a:prstDash val="solid"/>
            <a:round/>
            <a:headEnd type="none" w="lg" len="lg"/>
            <a:tailEnd type="triangle" w="lg" len="lg"/>
          </a:ln>
        </p:spPr>
      </p:cxnSp>
      <p:cxnSp>
        <p:nvCxnSpPr>
          <p:cNvPr id="145" name="Shape 145"/>
          <p:cNvCxnSpPr/>
          <p:nvPr/>
        </p:nvCxnSpPr>
        <p:spPr>
          <a:xfrm flipH="1">
            <a:off x="3485625" y="1819350"/>
            <a:ext cx="1725899" cy="1258200"/>
          </a:xfrm>
          <a:prstGeom prst="straightConnector1">
            <a:avLst/>
          </a:prstGeom>
          <a:noFill/>
          <a:ln w="19050" cap="flat" cmpd="sng">
            <a:solidFill>
              <a:schemeClr val="dk2"/>
            </a:solidFill>
            <a:prstDash val="solid"/>
            <a:round/>
            <a:headEnd type="none" w="lg" len="lg"/>
            <a:tailEnd type="triangle" w="lg" len="lg"/>
          </a:ln>
        </p:spPr>
      </p:cxnSp>
      <p:cxnSp>
        <p:nvCxnSpPr>
          <p:cNvPr id="146" name="Shape 146"/>
          <p:cNvCxnSpPr>
            <a:stCxn id="141" idx="1"/>
          </p:cNvCxnSpPr>
          <p:nvPr/>
        </p:nvCxnSpPr>
        <p:spPr>
          <a:xfrm flipH="1">
            <a:off x="3570575" y="2040374"/>
            <a:ext cx="1496400" cy="1751399"/>
          </a:xfrm>
          <a:prstGeom prst="straightConnector1">
            <a:avLst/>
          </a:prstGeom>
          <a:noFill/>
          <a:ln w="19050" cap="flat" cmpd="sng">
            <a:solidFill>
              <a:schemeClr val="dk2"/>
            </a:solidFill>
            <a:prstDash val="solid"/>
            <a:round/>
            <a:headEnd type="none" w="lg" len="lg"/>
            <a:tailEnd type="triangle" w="lg" len="lg"/>
          </a:ln>
        </p:spPr>
      </p:cxnSp>
      <p:cxnSp>
        <p:nvCxnSpPr>
          <p:cNvPr id="147" name="Shape 147"/>
          <p:cNvCxnSpPr/>
          <p:nvPr/>
        </p:nvCxnSpPr>
        <p:spPr>
          <a:xfrm flipH="1">
            <a:off x="3111499" y="2244425"/>
            <a:ext cx="2074500" cy="1173299"/>
          </a:xfrm>
          <a:prstGeom prst="straightConnector1">
            <a:avLst/>
          </a:prstGeom>
          <a:noFill/>
          <a:ln w="19050" cap="flat" cmpd="sng">
            <a:solidFill>
              <a:schemeClr val="dk2"/>
            </a:solidFill>
            <a:prstDash val="solid"/>
            <a:round/>
            <a:headEnd type="none" w="lg" len="lg"/>
            <a:tailEnd type="triangle" w="lg" len="lg"/>
          </a:ln>
        </p:spPr>
      </p:cxnSp>
      <p:sp>
        <p:nvSpPr>
          <p:cNvPr id="148" name="Shape 148"/>
          <p:cNvSpPr txBox="1"/>
          <p:nvPr/>
        </p:nvSpPr>
        <p:spPr>
          <a:xfrm>
            <a:off x="5951150" y="2556262"/>
            <a:ext cx="3060600" cy="590699"/>
          </a:xfrm>
          <a:prstGeom prst="rect">
            <a:avLst/>
          </a:prstGeom>
          <a:noFill/>
          <a:ln>
            <a:noFill/>
          </a:ln>
        </p:spPr>
        <p:txBody>
          <a:bodyPr lIns="91425" tIns="91425" rIns="91425" bIns="91425" anchor="t" anchorCtr="0">
            <a:noAutofit/>
          </a:bodyPr>
          <a:lstStyle/>
          <a:p>
            <a:pPr lvl="0" rtl="0">
              <a:spcBef>
                <a:spcPts val="0"/>
              </a:spcBef>
              <a:buNone/>
            </a:pPr>
            <a:r>
              <a:rPr lang="en" sz="1000">
                <a:latin typeface="Courier New"/>
                <a:ea typeface="Courier New"/>
                <a:cs typeface="Courier New"/>
                <a:sym typeface="Courier New"/>
              </a:rPr>
              <a:t>void Cell::move() {</a:t>
            </a:r>
          </a:p>
          <a:p>
            <a:pPr lvl="0" rtl="0">
              <a:spcBef>
                <a:spcPts val="0"/>
              </a:spcBef>
              <a:buNone/>
            </a:pPr>
            <a:r>
              <a:rPr lang="en" sz="1000">
                <a:latin typeface="Courier New"/>
                <a:ea typeface="Courier New"/>
                <a:cs typeface="Courier New"/>
                <a:sym typeface="Courier New"/>
              </a:rPr>
              <a:t>  myCell-&gt;getUp()-&gt;isEmpty();</a:t>
            </a:r>
          </a:p>
        </p:txBody>
      </p:sp>
      <p:sp>
        <p:nvSpPr>
          <p:cNvPr id="149" name="Shape 149"/>
          <p:cNvSpPr/>
          <p:nvPr/>
        </p:nvSpPr>
        <p:spPr>
          <a:xfrm>
            <a:off x="1368775" y="1980875"/>
            <a:ext cx="2678100" cy="27800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50" name="Shape 150"/>
          <p:cNvCxnSpPr/>
          <p:nvPr/>
        </p:nvCxnSpPr>
        <p:spPr>
          <a:xfrm>
            <a:off x="1742850" y="2014900"/>
            <a:ext cx="8399" cy="416699"/>
          </a:xfrm>
          <a:prstGeom prst="straightConnector1">
            <a:avLst/>
          </a:prstGeom>
          <a:noFill/>
          <a:ln w="19050" cap="flat" cmpd="sng">
            <a:solidFill>
              <a:schemeClr val="dk2"/>
            </a:solidFill>
            <a:prstDash val="solid"/>
            <a:round/>
            <a:headEnd type="none" w="lg" len="lg"/>
            <a:tailEnd type="none" w="lg" len="lg"/>
          </a:ln>
        </p:spPr>
      </p:cxnSp>
      <p:cxnSp>
        <p:nvCxnSpPr>
          <p:cNvPr id="151" name="Shape 151"/>
          <p:cNvCxnSpPr/>
          <p:nvPr/>
        </p:nvCxnSpPr>
        <p:spPr>
          <a:xfrm>
            <a:off x="1402775" y="2397475"/>
            <a:ext cx="374100" cy="17100"/>
          </a:xfrm>
          <a:prstGeom prst="straightConnector1">
            <a:avLst/>
          </a:prstGeom>
          <a:noFill/>
          <a:ln w="19050" cap="flat" cmpd="sng">
            <a:solidFill>
              <a:schemeClr val="dk2"/>
            </a:solidFill>
            <a:prstDash val="solid"/>
            <a:round/>
            <a:headEnd type="none" w="lg" len="lg"/>
            <a:tailEnd type="none" w="lg" len="lg"/>
          </a:ln>
        </p:spPr>
      </p:cxnSp>
      <p:cxnSp>
        <p:nvCxnSpPr>
          <p:cNvPr id="152" name="Shape 152"/>
          <p:cNvCxnSpPr/>
          <p:nvPr/>
        </p:nvCxnSpPr>
        <p:spPr>
          <a:xfrm rot="10800000" flipH="1">
            <a:off x="1377275" y="2788650"/>
            <a:ext cx="357000" cy="8399"/>
          </a:xfrm>
          <a:prstGeom prst="straightConnector1">
            <a:avLst/>
          </a:prstGeom>
          <a:noFill/>
          <a:ln w="19050" cap="flat" cmpd="sng">
            <a:solidFill>
              <a:schemeClr val="dk2"/>
            </a:solidFill>
            <a:prstDash val="solid"/>
            <a:round/>
            <a:headEnd type="none" w="lg" len="lg"/>
            <a:tailEnd type="none" w="lg" len="lg"/>
          </a:ln>
        </p:spPr>
      </p:cxnSp>
      <p:cxnSp>
        <p:nvCxnSpPr>
          <p:cNvPr id="153" name="Shape 153"/>
          <p:cNvCxnSpPr>
            <a:stCxn id="149" idx="1"/>
          </p:cNvCxnSpPr>
          <p:nvPr/>
        </p:nvCxnSpPr>
        <p:spPr>
          <a:xfrm rot="10800000" flipH="1">
            <a:off x="1368775" y="3205024"/>
            <a:ext cx="365400" cy="165900"/>
          </a:xfrm>
          <a:prstGeom prst="straightConnector1">
            <a:avLst/>
          </a:prstGeom>
          <a:noFill/>
          <a:ln w="19050" cap="flat" cmpd="sng">
            <a:solidFill>
              <a:schemeClr val="dk2"/>
            </a:solidFill>
            <a:prstDash val="solid"/>
            <a:round/>
            <a:headEnd type="none" w="lg" len="lg"/>
            <a:tailEnd type="none" w="lg" len="lg"/>
          </a:ln>
        </p:spPr>
      </p:cxnSp>
      <p:cxnSp>
        <p:nvCxnSpPr>
          <p:cNvPr id="154" name="Shape 154"/>
          <p:cNvCxnSpPr/>
          <p:nvPr/>
        </p:nvCxnSpPr>
        <p:spPr>
          <a:xfrm>
            <a:off x="2125425" y="2006400"/>
            <a:ext cx="17100" cy="433500"/>
          </a:xfrm>
          <a:prstGeom prst="straightConnector1">
            <a:avLst/>
          </a:prstGeom>
          <a:noFill/>
          <a:ln w="19050" cap="flat" cmpd="sng">
            <a:solidFill>
              <a:schemeClr val="dk2"/>
            </a:solidFill>
            <a:prstDash val="solid"/>
            <a:round/>
            <a:headEnd type="none" w="lg" len="lg"/>
            <a:tailEnd type="none" w="lg" len="lg"/>
          </a:ln>
        </p:spPr>
      </p:cxnSp>
      <p:cxnSp>
        <p:nvCxnSpPr>
          <p:cNvPr id="155" name="Shape 155"/>
          <p:cNvCxnSpPr/>
          <p:nvPr/>
        </p:nvCxnSpPr>
        <p:spPr>
          <a:xfrm>
            <a:off x="518600" y="1521800"/>
            <a:ext cx="1156199" cy="697200"/>
          </a:xfrm>
          <a:prstGeom prst="straightConnector1">
            <a:avLst/>
          </a:prstGeom>
          <a:noFill/>
          <a:ln w="19050" cap="flat" cmpd="sng">
            <a:solidFill>
              <a:schemeClr val="dk2"/>
            </a:solidFill>
            <a:prstDash val="solid"/>
            <a:round/>
            <a:headEnd type="none" w="lg" len="lg"/>
            <a:tailEnd type="triangle" w="lg" len="lg"/>
          </a:ln>
        </p:spPr>
      </p:cxnSp>
      <p:sp>
        <p:nvSpPr>
          <p:cNvPr id="156" name="Shape 156"/>
          <p:cNvSpPr txBox="1"/>
          <p:nvPr/>
        </p:nvSpPr>
        <p:spPr>
          <a:xfrm>
            <a:off x="331575" y="1020200"/>
            <a:ext cx="1878899" cy="416699"/>
          </a:xfrm>
          <a:prstGeom prst="rect">
            <a:avLst/>
          </a:prstGeom>
          <a:noFill/>
          <a:ln>
            <a:noFill/>
          </a:ln>
        </p:spPr>
        <p:txBody>
          <a:bodyPr lIns="91425" tIns="91425" rIns="91425" bIns="91425" anchor="t" anchorCtr="0">
            <a:noAutofit/>
          </a:bodyPr>
          <a:lstStyle/>
          <a:p>
            <a:pPr lvl="0">
              <a:spcBef>
                <a:spcPts val="0"/>
              </a:spcBef>
              <a:buNone/>
            </a:pPr>
            <a:r>
              <a:rPr lang="en"/>
              <a:t>Cells that aren’t empty. ‘Border Cells’</a:t>
            </a:r>
          </a:p>
        </p:txBody>
      </p:sp>
      <p:sp>
        <p:nvSpPr>
          <p:cNvPr id="157" name="Shape 157"/>
          <p:cNvSpPr txBox="1"/>
          <p:nvPr/>
        </p:nvSpPr>
        <p:spPr>
          <a:xfrm>
            <a:off x="2621125" y="150050"/>
            <a:ext cx="3191399" cy="1031099"/>
          </a:xfrm>
          <a:prstGeom prst="rect">
            <a:avLst/>
          </a:prstGeom>
          <a:solidFill>
            <a:srgbClr val="FFF2CC"/>
          </a:solidFill>
          <a:ln>
            <a:noFill/>
          </a:ln>
        </p:spPr>
        <p:txBody>
          <a:bodyPr lIns="91425" tIns="91425" rIns="91425" bIns="91425" anchor="t" anchorCtr="0">
            <a:noAutofit/>
          </a:bodyPr>
          <a:lstStyle/>
          <a:p>
            <a:pPr lvl="0" rtl="0">
              <a:spcBef>
                <a:spcPts val="0"/>
              </a:spcBef>
              <a:buNone/>
            </a:pPr>
            <a:r>
              <a:rPr lang="en"/>
              <a:t>Rather than using a null pointer when a neighbor is off the board, we can set a 'border' around it. Unfortunately, the 'border' is now an Organism.</a:t>
            </a:r>
          </a:p>
        </p:txBody>
      </p:sp>
      <p:cxnSp>
        <p:nvCxnSpPr>
          <p:cNvPr id="158" name="Shape 158"/>
          <p:cNvCxnSpPr/>
          <p:nvPr/>
        </p:nvCxnSpPr>
        <p:spPr>
          <a:xfrm flipH="1">
            <a:off x="3841150" y="2480950"/>
            <a:ext cx="1512000" cy="872700"/>
          </a:xfrm>
          <a:prstGeom prst="straightConnector1">
            <a:avLst/>
          </a:prstGeom>
          <a:noFill/>
          <a:ln w="9525" cap="flat" cmpd="sng">
            <a:solidFill>
              <a:srgbClr val="FF0000"/>
            </a:solidFill>
            <a:prstDash val="solid"/>
            <a:round/>
            <a:headEnd type="none" w="lg" len="lg"/>
            <a:tailEnd type="triangle" w="lg" len="lg"/>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t>Console version</a:t>
            </a:r>
          </a:p>
        </p:txBody>
      </p:sp>
      <p:sp>
        <p:nvSpPr>
          <p:cNvPr id="164" name="Shape 164"/>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lvl="0">
              <a:spcBef>
                <a:spcPts val="0"/>
              </a:spcBef>
              <a:buNone/>
            </a:pPr>
            <a:r>
              <a:rPr lang="en" u="sng">
                <a:solidFill>
                  <a:schemeClr val="hlink"/>
                </a:solidFill>
                <a:hlinkClick r:id="rId3"/>
              </a:rPr>
              <a:t>http://www.csit.parkland.edu/~kurban/permanent/cpp-examples/doodleBug/</a:t>
            </a:r>
          </a:p>
          <a:p>
            <a:pPr lvl="0">
              <a:spcBef>
                <a:spcPts val="0"/>
              </a:spcBef>
              <a:buNone/>
            </a:pPr>
            <a:endParaRPr/>
          </a:p>
          <a:p>
            <a:pPr lvl="0">
              <a:spcBef>
                <a:spcPts val="0"/>
              </a:spcBef>
              <a:buNone/>
            </a:pPr>
            <a:r>
              <a:rPr lang="en"/>
              <a:t>This should work on most platforms.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26350" y="213678"/>
            <a:ext cx="8229600" cy="857400"/>
          </a:xfrm>
          <a:prstGeom prst="rect">
            <a:avLst/>
          </a:prstGeom>
        </p:spPr>
        <p:txBody>
          <a:bodyPr lIns="91425" tIns="91425" rIns="91425" bIns="91425" anchor="b" anchorCtr="0">
            <a:noAutofit/>
          </a:bodyPr>
          <a:lstStyle/>
          <a:p>
            <a:pPr lvl="0" rtl="0">
              <a:spcBef>
                <a:spcPts val="0"/>
              </a:spcBef>
              <a:buNone/>
            </a:pPr>
            <a:r>
              <a:rPr lang="en"/>
              <a:t>Web version</a:t>
            </a:r>
          </a:p>
        </p:txBody>
      </p:sp>
      <p:graphicFrame>
        <p:nvGraphicFramePr>
          <p:cNvPr id="170" name="Shape 170"/>
          <p:cNvGraphicFramePr/>
          <p:nvPr/>
        </p:nvGraphicFramePr>
        <p:xfrm>
          <a:off x="1275550" y="1577350"/>
          <a:ext cx="1914250" cy="1981050"/>
        </p:xfrm>
        <a:graphic>
          <a:graphicData uri="http://schemas.openxmlformats.org/drawingml/2006/table">
            <a:tbl>
              <a:tblPr>
                <a:noFill/>
                <a:tableStyleId>{8FAC00FD-FA01-43B6-BD6F-993F84A4A232}</a:tableStyleId>
              </a:tblPr>
              <a:tblGrid>
                <a:gridCol w="382850"/>
                <a:gridCol w="382850"/>
                <a:gridCol w="382850"/>
                <a:gridCol w="382850"/>
                <a:gridCol w="382850"/>
              </a:tblGrid>
              <a:tr h="347850">
                <a:tc>
                  <a:txBody>
                    <a:bodyPr/>
                    <a:lstStyle/>
                    <a:p>
                      <a:pPr lvl="0" rt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rtl="0">
                        <a:spcBef>
                          <a:spcPts val="0"/>
                        </a:spcBef>
                        <a:buNone/>
                      </a:pPr>
                      <a:r>
                        <a:rPr lang="en"/>
                        <a:t>o</a:t>
                      </a:r>
                    </a:p>
                  </a:txBody>
                  <a:tcPr marL="91425" marR="91425" marT="91425" marB="91425"/>
                </a:tc>
                <a:tc>
                  <a:txBody>
                    <a:bodyPr/>
                    <a:lstStyle/>
                    <a:p>
                      <a:pPr lv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rtl="0">
                        <a:spcBef>
                          <a:spcPts val="0"/>
                        </a:spcBef>
                        <a:buNone/>
                      </a:pPr>
                      <a:r>
                        <a:rPr lang="en"/>
                        <a:t>o</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rtl="0">
                        <a:spcBef>
                          <a:spcPts val="0"/>
                        </a:spcBef>
                        <a:buNone/>
                      </a:pPr>
                      <a:r>
                        <a:rPr lang="en"/>
                        <a:t>X</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bl>
          </a:graphicData>
        </a:graphic>
      </p:graphicFrame>
      <p:sp>
        <p:nvSpPr>
          <p:cNvPr id="171" name="Shape 171"/>
          <p:cNvSpPr/>
          <p:nvPr/>
        </p:nvSpPr>
        <p:spPr>
          <a:xfrm>
            <a:off x="3477175" y="493100"/>
            <a:ext cx="2244299" cy="4403700"/>
          </a:xfrm>
          <a:prstGeom prst="homePlate">
            <a:avLst>
              <a:gd name="adj"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Once submit is hit, the </a:t>
            </a:r>
            <a:r>
              <a:rPr lang="en" b="1"/>
              <a:t>‘state’ </a:t>
            </a:r>
          </a:p>
          <a:p>
            <a:pPr lvl="0" rtl="0">
              <a:spcBef>
                <a:spcPts val="0"/>
              </a:spcBef>
              <a:buNone/>
            </a:pPr>
            <a:r>
              <a:rPr lang="en"/>
              <a:t>b, b, b, o, b, </a:t>
            </a:r>
          </a:p>
          <a:p>
            <a:pPr lvl="0" rtl="0">
              <a:spcBef>
                <a:spcPts val="0"/>
              </a:spcBef>
              <a:buNone/>
            </a:pPr>
            <a:r>
              <a:rPr lang="en"/>
              <a:t>b, b, o, b, b</a:t>
            </a:r>
          </a:p>
          <a:p>
            <a:pPr lvl="0" rtl="0">
              <a:spcBef>
                <a:spcPts val="0"/>
              </a:spcBef>
              <a:buNone/>
            </a:pPr>
            <a:r>
              <a:rPr lang="en"/>
              <a:t>b, b, X, b, b</a:t>
            </a:r>
          </a:p>
          <a:p>
            <a:pPr lvl="0" rtl="0">
              <a:spcBef>
                <a:spcPts val="0"/>
              </a:spcBef>
              <a:buNone/>
            </a:pPr>
            <a:r>
              <a:rPr lang="en"/>
              <a:t>b, b, b, b, b</a:t>
            </a:r>
          </a:p>
          <a:p>
            <a:pPr lvl="0" rtl="0">
              <a:spcBef>
                <a:spcPts val="0"/>
              </a:spcBef>
              <a:buNone/>
            </a:pPr>
            <a:r>
              <a:rPr lang="en"/>
              <a:t>b, b, b, b, b</a:t>
            </a:r>
          </a:p>
          <a:p>
            <a:pPr lvl="0" rtl="0">
              <a:spcBef>
                <a:spcPts val="0"/>
              </a:spcBef>
              <a:buNone/>
            </a:pPr>
            <a:r>
              <a:rPr lang="en"/>
              <a:t>is sent.</a:t>
            </a:r>
          </a:p>
          <a:p>
            <a:pPr lvl="0" rtl="0">
              <a:spcBef>
                <a:spcPts val="0"/>
              </a:spcBef>
              <a:buNone/>
            </a:pPr>
            <a:endParaRPr/>
          </a:p>
          <a:p>
            <a:pPr lvl="0" rtl="0">
              <a:spcBef>
                <a:spcPts val="0"/>
              </a:spcBef>
              <a:buNone/>
            </a:pPr>
            <a:r>
              <a:rPr lang="en"/>
              <a:t>The program then generates the ‘next state’  and sets up the next time submit will be clicked.</a:t>
            </a:r>
          </a:p>
        </p:txBody>
      </p:sp>
      <p:graphicFrame>
        <p:nvGraphicFramePr>
          <p:cNvPr id="172" name="Shape 172"/>
          <p:cNvGraphicFramePr/>
          <p:nvPr/>
        </p:nvGraphicFramePr>
        <p:xfrm>
          <a:off x="6129350" y="1620600"/>
          <a:ext cx="1914250" cy="1981050"/>
        </p:xfrm>
        <a:graphic>
          <a:graphicData uri="http://schemas.openxmlformats.org/drawingml/2006/table">
            <a:tbl>
              <a:tblPr>
                <a:noFill/>
                <a:tableStyleId>{8FAC00FD-FA01-43B6-BD6F-993F84A4A232}</a:tableStyleId>
              </a:tblPr>
              <a:tblGrid>
                <a:gridCol w="382850"/>
                <a:gridCol w="382850"/>
                <a:gridCol w="382850"/>
                <a:gridCol w="382850"/>
                <a:gridCol w="382850"/>
              </a:tblGrid>
              <a:tr h="347850">
                <a:tc>
                  <a:txBody>
                    <a:bodyPr/>
                    <a:lstStyle/>
                    <a:p>
                      <a:pPr lvl="0" rt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rtl="0">
                        <a:spcBef>
                          <a:spcPts val="0"/>
                        </a:spcBef>
                        <a:buNone/>
                      </a:pPr>
                      <a:r>
                        <a:rPr lang="en"/>
                        <a:t> </a:t>
                      </a:r>
                    </a:p>
                  </a:txBody>
                  <a:tcPr marL="91425" marR="91425" marT="91425" marB="91425"/>
                </a:tc>
                <a:tc>
                  <a:txBody>
                    <a:bodyPr/>
                    <a:lstStyle/>
                    <a:p>
                      <a:pPr lvl="0">
                        <a:spcBef>
                          <a:spcPts val="0"/>
                        </a:spcBef>
                        <a:buNone/>
                      </a:pPr>
                      <a:r>
                        <a:rPr lang="en"/>
                        <a:t>o</a:t>
                      </a:r>
                    </a:p>
                  </a:txBody>
                  <a:tcPr marL="91425" marR="91425" marT="91425" marB="91425"/>
                </a:tc>
              </a:tr>
              <a:tr h="347850">
                <a:tc>
                  <a:txBody>
                    <a:bodyPr/>
                    <a:lstStyle/>
                    <a:p>
                      <a:pPr lvl="0" rtl="0">
                        <a:spcBef>
                          <a:spcPts val="0"/>
                        </a:spcBef>
                        <a:buNone/>
                      </a:pPr>
                      <a:r>
                        <a:rPr lang="en"/>
                        <a:t> </a:t>
                      </a:r>
                    </a:p>
                  </a:txBody>
                  <a:tcPr marL="91425" marR="91425" marT="91425" marB="91425"/>
                </a:tc>
                <a:tc>
                  <a:txBody>
                    <a:bodyPr/>
                    <a:lstStyle/>
                    <a:p>
                      <a:pPr lvl="0">
                        <a:spcBef>
                          <a:spcPts val="0"/>
                        </a:spcBef>
                        <a:buNone/>
                      </a:pPr>
                      <a:endParaRPr/>
                    </a:p>
                  </a:txBody>
                  <a:tcPr marL="91425" marR="91425" marT="91425" marB="91425"/>
                </a:tc>
                <a:tc>
                  <a:txBody>
                    <a:bodyPr/>
                    <a:lstStyle/>
                    <a:p>
                      <a:pPr lvl="0" rtl="0">
                        <a:spcBef>
                          <a:spcPts val="0"/>
                        </a:spcBef>
                        <a:buNone/>
                      </a:pPr>
                      <a:r>
                        <a:rPr lang="en"/>
                        <a:t> X</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rtl="0">
                        <a:spcBef>
                          <a:spcPts val="0"/>
                        </a:spcBef>
                        <a:buNone/>
                      </a:pPr>
                      <a:r>
                        <a:rPr lang="en"/>
                        <a:t> </a:t>
                      </a:r>
                    </a:p>
                  </a:txBody>
                  <a:tcPr marL="91425" marR="91425" marT="91425" marB="91425"/>
                </a:tc>
                <a:tc>
                  <a:txBody>
                    <a:bodyPr/>
                    <a:lstStyle/>
                    <a:p>
                      <a:pPr lvl="0" rtl="0">
                        <a:spcBef>
                          <a:spcPts val="0"/>
                        </a:spcBef>
                        <a:buNone/>
                      </a:pPr>
                      <a:r>
                        <a:rPr lang="en"/>
                        <a:t> </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a:spcBef>
                          <a:spcPts val="0"/>
                        </a:spcBef>
                        <a:buNone/>
                      </a:pPr>
                      <a:r>
                        <a:rPr lang="en"/>
                        <a:t> </a:t>
                      </a:r>
                    </a:p>
                  </a:txBody>
                  <a:tcPr marL="91425" marR="91425" marT="91425" marB="91425"/>
                </a:tc>
                <a:tc>
                  <a:txBody>
                    <a:bodyPr/>
                    <a:lstStyle/>
                    <a:p>
                      <a:pPr lvl="0" rtl="0">
                        <a:spcBef>
                          <a:spcPts val="0"/>
                        </a:spcBef>
                        <a:buNone/>
                      </a:pPr>
                      <a:r>
                        <a:rPr lang="en"/>
                        <a:t> </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rtl="0">
                        <a:spcBef>
                          <a:spcPts val="0"/>
                        </a:spcBef>
                        <a:buNone/>
                      </a:pPr>
                      <a:r>
                        <a:rPr lang="en"/>
                        <a:t> </a:t>
                      </a:r>
                    </a:p>
                  </a:txBody>
                  <a:tcPr marL="91425" marR="91425" marT="91425" marB="91425"/>
                </a:tc>
                <a:tc>
                  <a:txBody>
                    <a:bodyPr/>
                    <a:lstStyle/>
                    <a:p>
                      <a:pPr lvl="0">
                        <a:spcBef>
                          <a:spcPts val="0"/>
                        </a:spcBef>
                        <a:buNone/>
                      </a:pPr>
                      <a:endParaRPr/>
                    </a:p>
                  </a:txBody>
                  <a:tcPr marL="91425" marR="91425" marT="91425" marB="91425"/>
                </a:tc>
              </a:tr>
            </a:tbl>
          </a:graphicData>
        </a:graphic>
      </p:graphicFrame>
      <p:sp>
        <p:nvSpPr>
          <p:cNvPr id="173" name="Shape 173"/>
          <p:cNvSpPr/>
          <p:nvPr/>
        </p:nvSpPr>
        <p:spPr>
          <a:xfrm>
            <a:off x="1649325" y="3723725"/>
            <a:ext cx="977699" cy="280500"/>
          </a:xfrm>
          <a:prstGeom prst="flowChartAlternateProcess">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SUBMIT</a:t>
            </a:r>
          </a:p>
        </p:txBody>
      </p:sp>
      <p:sp>
        <p:nvSpPr>
          <p:cNvPr id="174" name="Shape 174"/>
          <p:cNvSpPr/>
          <p:nvPr/>
        </p:nvSpPr>
        <p:spPr>
          <a:xfrm>
            <a:off x="6597625" y="3765600"/>
            <a:ext cx="977699" cy="280500"/>
          </a:xfrm>
          <a:prstGeom prst="flowChartAlternateProcess">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SUBMIT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sz="2400"/>
              <a:t>What do we need to determine the state of the World?</a:t>
            </a:r>
          </a:p>
        </p:txBody>
      </p:sp>
      <p:sp>
        <p:nvSpPr>
          <p:cNvPr id="180" name="Shape 18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rtl="0">
              <a:spcBef>
                <a:spcPts val="0"/>
              </a:spcBef>
            </a:pPr>
            <a:r>
              <a:rPr lang="en"/>
              <a:t>Positions of the DoodleBugs and Ants</a:t>
            </a:r>
          </a:p>
          <a:p>
            <a:pPr marL="457200" lvl="0" indent="-228600" rtl="0">
              <a:spcBef>
                <a:spcPts val="0"/>
              </a:spcBef>
            </a:pPr>
            <a:r>
              <a:rPr lang="en"/>
              <a:t>Breed counter and Starve counter of each organism</a:t>
            </a:r>
          </a:p>
          <a:p>
            <a:pPr lvl="0">
              <a:spcBef>
                <a:spcPts val="0"/>
              </a:spcBef>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t>Web version</a:t>
            </a:r>
          </a:p>
        </p:txBody>
      </p:sp>
      <p:sp>
        <p:nvSpPr>
          <p:cNvPr id="186" name="Shape 186"/>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lvl="0">
              <a:spcBef>
                <a:spcPts val="0"/>
              </a:spcBef>
              <a:buNone/>
            </a:pPr>
            <a:r>
              <a:rPr lang="en"/>
              <a:t>As of now, the web version just initializes.</a:t>
            </a:r>
          </a:p>
          <a:p>
            <a:pPr lvl="0">
              <a:spcBef>
                <a:spcPts val="0"/>
              </a:spcBef>
              <a:buNone/>
            </a:pPr>
            <a:endParaRPr/>
          </a:p>
          <a:p>
            <a:pPr lvl="0">
              <a:spcBef>
                <a:spcPts val="0"/>
              </a:spcBef>
              <a:buNone/>
            </a:pPr>
            <a:r>
              <a:rPr lang="en" u="sng">
                <a:solidFill>
                  <a:schemeClr val="hlink"/>
                </a:solidFill>
                <a:hlinkClick r:id="rId3"/>
              </a:rPr>
              <a:t>http://www.csit.parkland.edu/~kurban/permanent/cpp-examples/doodleStart/</a:t>
            </a:r>
          </a:p>
          <a:p>
            <a:pPr lvl="0">
              <a:spcBef>
                <a:spcPts val="0"/>
              </a:spcBef>
              <a:buNone/>
            </a:pPr>
            <a:r>
              <a:rPr lang="en"/>
              <a:t>  </a:t>
            </a:r>
          </a:p>
          <a:p>
            <a:pPr lvl="0">
              <a:spcBef>
                <a:spcPts val="0"/>
              </a:spcBef>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lvl="0" rtl="0">
              <a:spcBef>
                <a:spcPts val="0"/>
              </a:spcBef>
              <a:buNone/>
            </a:pPr>
            <a:r>
              <a:rPr lang="en" sz="1200"/>
              <a:t>OffTheBoard and null. </a:t>
            </a:r>
          </a:p>
          <a:p>
            <a:pPr lvl="0" rtl="0">
              <a:spcBef>
                <a:spcPts val="0"/>
              </a:spcBef>
              <a:buNone/>
            </a:pPr>
            <a:endParaRPr sz="1200"/>
          </a:p>
        </p:txBody>
      </p:sp>
      <p:graphicFrame>
        <p:nvGraphicFramePr>
          <p:cNvPr id="192" name="Shape 192"/>
          <p:cNvGraphicFramePr/>
          <p:nvPr/>
        </p:nvGraphicFramePr>
        <p:xfrm>
          <a:off x="1734650" y="2402000"/>
          <a:ext cx="1914250" cy="1981050"/>
        </p:xfrm>
        <a:graphic>
          <a:graphicData uri="http://schemas.openxmlformats.org/drawingml/2006/table">
            <a:tbl>
              <a:tblPr>
                <a:noFill/>
                <a:tableStyleId>{8FAC00FD-FA01-43B6-BD6F-993F84A4A232}</a:tableStyleId>
              </a:tblPr>
              <a:tblGrid>
                <a:gridCol w="382850"/>
                <a:gridCol w="382850"/>
                <a:gridCol w="382850"/>
                <a:gridCol w="382850"/>
                <a:gridCol w="382850"/>
              </a:tblGrid>
              <a:tr h="347850">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r>
              <a:tr h="347850">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r>
                        <a:rPr lang="en"/>
                        <a:t>o</a:t>
                      </a: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bl>
          </a:graphicData>
        </a:graphic>
      </p:graphicFrame>
      <p:sp>
        <p:nvSpPr>
          <p:cNvPr id="193" name="Shape 193"/>
          <p:cNvSpPr txBox="1"/>
          <p:nvPr/>
        </p:nvSpPr>
        <p:spPr>
          <a:xfrm>
            <a:off x="2317675" y="2006400"/>
            <a:ext cx="748200" cy="323100"/>
          </a:xfrm>
          <a:prstGeom prst="rect">
            <a:avLst/>
          </a:prstGeom>
          <a:noFill/>
          <a:ln>
            <a:noFill/>
          </a:ln>
        </p:spPr>
        <p:txBody>
          <a:bodyPr lIns="91425" tIns="91425" rIns="91425" bIns="91425" anchor="t" anchorCtr="0">
            <a:noAutofit/>
          </a:bodyPr>
          <a:lstStyle/>
          <a:p>
            <a:pPr lvl="0" algn="ctr" rtl="0">
              <a:spcBef>
                <a:spcPts val="0"/>
              </a:spcBef>
              <a:buNone/>
            </a:pPr>
            <a:r>
              <a:rPr lang="en"/>
              <a:t>World</a:t>
            </a:r>
          </a:p>
        </p:txBody>
      </p:sp>
      <p:cxnSp>
        <p:nvCxnSpPr>
          <p:cNvPr id="194" name="Shape 194"/>
          <p:cNvCxnSpPr/>
          <p:nvPr/>
        </p:nvCxnSpPr>
        <p:spPr>
          <a:xfrm rot="10800000" flipH="1">
            <a:off x="3477175" y="1785350"/>
            <a:ext cx="1479300" cy="1606800"/>
          </a:xfrm>
          <a:prstGeom prst="straightConnector1">
            <a:avLst/>
          </a:prstGeom>
          <a:noFill/>
          <a:ln w="19050" cap="flat" cmpd="sng">
            <a:solidFill>
              <a:schemeClr val="dk2"/>
            </a:solidFill>
            <a:prstDash val="solid"/>
            <a:round/>
            <a:headEnd type="none" w="lg" len="lg"/>
            <a:tailEnd type="triangle" w="lg" len="lg"/>
          </a:ln>
        </p:spPr>
      </p:cxnSp>
      <p:sp>
        <p:nvSpPr>
          <p:cNvPr id="195" name="Shape 195"/>
          <p:cNvSpPr txBox="1"/>
          <p:nvPr/>
        </p:nvSpPr>
        <p:spPr>
          <a:xfrm>
            <a:off x="5066975" y="1385775"/>
            <a:ext cx="1615200" cy="1309200"/>
          </a:xfrm>
          <a:prstGeom prst="rect">
            <a:avLst/>
          </a:prstGeom>
          <a:solidFill>
            <a:srgbClr val="CCCCCC"/>
          </a:solidFill>
          <a:ln>
            <a:noFill/>
          </a:ln>
        </p:spPr>
        <p:txBody>
          <a:bodyPr lIns="91425" tIns="91425" rIns="91425" bIns="91425" anchor="t" anchorCtr="0">
            <a:noAutofit/>
          </a:bodyPr>
          <a:lstStyle/>
          <a:p>
            <a:pPr lvl="0" rtl="0">
              <a:spcBef>
                <a:spcPts val="0"/>
              </a:spcBef>
              <a:buNone/>
            </a:pPr>
            <a:r>
              <a:rPr lang="en"/>
              <a:t>Cell</a:t>
            </a:r>
          </a:p>
          <a:p>
            <a:pPr lvl="0" rtl="0">
              <a:spcBef>
                <a:spcPts val="0"/>
              </a:spcBef>
              <a:buNone/>
            </a:pPr>
            <a:r>
              <a:rPr lang="en">
                <a:solidFill>
                  <a:schemeClr val="dk1"/>
                </a:solidFill>
              </a:rPr>
              <a:t>vector&lt;Cell*&gt; neighbors</a:t>
            </a:r>
          </a:p>
          <a:p>
            <a:pPr lvl="0" rtl="0">
              <a:spcBef>
                <a:spcPts val="0"/>
              </a:spcBef>
              <a:buNone/>
            </a:pPr>
            <a:endParaRPr/>
          </a:p>
        </p:txBody>
      </p:sp>
      <p:cxnSp>
        <p:nvCxnSpPr>
          <p:cNvPr id="196" name="Shape 196"/>
          <p:cNvCxnSpPr/>
          <p:nvPr/>
        </p:nvCxnSpPr>
        <p:spPr>
          <a:xfrm>
            <a:off x="5891650" y="1963875"/>
            <a:ext cx="331500" cy="1555800"/>
          </a:xfrm>
          <a:prstGeom prst="straightConnector1">
            <a:avLst/>
          </a:prstGeom>
          <a:noFill/>
          <a:ln w="19050" cap="flat" cmpd="sng">
            <a:solidFill>
              <a:schemeClr val="dk2"/>
            </a:solidFill>
            <a:prstDash val="solid"/>
            <a:round/>
            <a:headEnd type="none" w="lg" len="lg"/>
            <a:tailEnd type="triangle" w="lg" len="lg"/>
          </a:ln>
        </p:spPr>
      </p:cxnSp>
      <p:sp>
        <p:nvSpPr>
          <p:cNvPr id="197" name="Shape 197"/>
          <p:cNvSpPr txBox="1"/>
          <p:nvPr/>
        </p:nvSpPr>
        <p:spPr>
          <a:xfrm>
            <a:off x="5832125" y="3536700"/>
            <a:ext cx="1513200" cy="1453800"/>
          </a:xfrm>
          <a:prstGeom prst="rect">
            <a:avLst/>
          </a:prstGeom>
          <a:no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Organism, Ant </a:t>
            </a:r>
          </a:p>
          <a:p>
            <a:pPr lvl="0" rtl="0">
              <a:spcBef>
                <a:spcPts val="0"/>
              </a:spcBef>
              <a:buNone/>
            </a:pPr>
            <a:r>
              <a:rPr lang="en"/>
              <a:t>Cell *myCell </a:t>
            </a:r>
          </a:p>
        </p:txBody>
      </p:sp>
      <p:cxnSp>
        <p:nvCxnSpPr>
          <p:cNvPr id="198" name="Shape 198"/>
          <p:cNvCxnSpPr/>
          <p:nvPr/>
        </p:nvCxnSpPr>
        <p:spPr>
          <a:xfrm rot="10800000">
            <a:off x="6580175" y="2295575"/>
            <a:ext cx="493200" cy="1666200"/>
          </a:xfrm>
          <a:prstGeom prst="straightConnector1">
            <a:avLst/>
          </a:prstGeom>
          <a:noFill/>
          <a:ln w="19050" cap="flat" cmpd="sng">
            <a:solidFill>
              <a:schemeClr val="dk2"/>
            </a:solidFill>
            <a:prstDash val="solid"/>
            <a:round/>
            <a:headEnd type="none" w="lg" len="lg"/>
            <a:tailEnd type="triangle" w="lg" len="lg"/>
          </a:ln>
        </p:spPr>
      </p:cxnSp>
      <p:cxnSp>
        <p:nvCxnSpPr>
          <p:cNvPr id="199" name="Shape 199"/>
          <p:cNvCxnSpPr/>
          <p:nvPr/>
        </p:nvCxnSpPr>
        <p:spPr>
          <a:xfrm flipH="1">
            <a:off x="3498400" y="1819350"/>
            <a:ext cx="1725900" cy="1258200"/>
          </a:xfrm>
          <a:prstGeom prst="straightConnector1">
            <a:avLst/>
          </a:prstGeom>
          <a:noFill/>
          <a:ln w="19050" cap="flat" cmpd="sng">
            <a:solidFill>
              <a:schemeClr val="dk2"/>
            </a:solidFill>
            <a:prstDash val="solid"/>
            <a:round/>
            <a:headEnd type="none" w="lg" len="lg"/>
            <a:tailEnd type="triangle" w="lg" len="lg"/>
          </a:ln>
        </p:spPr>
      </p:cxnSp>
      <p:cxnSp>
        <p:nvCxnSpPr>
          <p:cNvPr id="200" name="Shape 200"/>
          <p:cNvCxnSpPr>
            <a:stCxn id="195" idx="1"/>
          </p:cNvCxnSpPr>
          <p:nvPr/>
        </p:nvCxnSpPr>
        <p:spPr>
          <a:xfrm flipH="1">
            <a:off x="3570575" y="2040375"/>
            <a:ext cx="1496400" cy="1751400"/>
          </a:xfrm>
          <a:prstGeom prst="straightConnector1">
            <a:avLst/>
          </a:prstGeom>
          <a:noFill/>
          <a:ln w="19050" cap="flat" cmpd="sng">
            <a:solidFill>
              <a:schemeClr val="dk2"/>
            </a:solidFill>
            <a:prstDash val="solid"/>
            <a:round/>
            <a:headEnd type="none" w="lg" len="lg"/>
            <a:tailEnd type="triangle" w="lg" len="lg"/>
          </a:ln>
        </p:spPr>
      </p:cxnSp>
      <p:cxnSp>
        <p:nvCxnSpPr>
          <p:cNvPr id="201" name="Shape 201"/>
          <p:cNvCxnSpPr/>
          <p:nvPr/>
        </p:nvCxnSpPr>
        <p:spPr>
          <a:xfrm flipH="1">
            <a:off x="3111500" y="2244425"/>
            <a:ext cx="2074500" cy="1173300"/>
          </a:xfrm>
          <a:prstGeom prst="straightConnector1">
            <a:avLst/>
          </a:prstGeom>
          <a:noFill/>
          <a:ln w="19050" cap="flat" cmpd="sng">
            <a:solidFill>
              <a:schemeClr val="dk2"/>
            </a:solidFill>
            <a:prstDash val="solid"/>
            <a:round/>
            <a:headEnd type="none" w="lg" len="lg"/>
            <a:tailEnd type="triangle" w="lg" len="lg"/>
          </a:ln>
        </p:spPr>
      </p:cxnSp>
      <p:sp>
        <p:nvSpPr>
          <p:cNvPr id="202" name="Shape 202"/>
          <p:cNvSpPr txBox="1"/>
          <p:nvPr/>
        </p:nvSpPr>
        <p:spPr>
          <a:xfrm>
            <a:off x="5951150" y="2556262"/>
            <a:ext cx="3060600" cy="590700"/>
          </a:xfrm>
          <a:prstGeom prst="rect">
            <a:avLst/>
          </a:prstGeom>
          <a:noFill/>
          <a:ln>
            <a:noFill/>
          </a:ln>
        </p:spPr>
        <p:txBody>
          <a:bodyPr lIns="91425" tIns="91425" rIns="91425" bIns="91425" anchor="t" anchorCtr="0">
            <a:noAutofit/>
          </a:bodyPr>
          <a:lstStyle/>
          <a:p>
            <a:pPr lvl="0" rtl="0">
              <a:spcBef>
                <a:spcPts val="0"/>
              </a:spcBef>
              <a:buNone/>
            </a:pPr>
            <a:r>
              <a:rPr lang="en" sz="1000">
                <a:latin typeface="Courier New"/>
                <a:ea typeface="Courier New"/>
                <a:cs typeface="Courier New"/>
                <a:sym typeface="Courier New"/>
              </a:rPr>
              <a:t>void Cell::move() {</a:t>
            </a:r>
          </a:p>
          <a:p>
            <a:pPr lvl="0" rtl="0">
              <a:spcBef>
                <a:spcPts val="0"/>
              </a:spcBef>
              <a:buNone/>
            </a:pPr>
            <a:r>
              <a:rPr lang="en" sz="1000">
                <a:latin typeface="Courier New"/>
                <a:ea typeface="Courier New"/>
                <a:cs typeface="Courier New"/>
                <a:sym typeface="Courier New"/>
              </a:rPr>
              <a:t>  myCell-&gt;getUp()-&gt;isEmpty();</a:t>
            </a:r>
          </a:p>
        </p:txBody>
      </p:sp>
      <p:sp>
        <p:nvSpPr>
          <p:cNvPr id="203" name="Shape 203"/>
          <p:cNvSpPr/>
          <p:nvPr/>
        </p:nvSpPr>
        <p:spPr>
          <a:xfrm>
            <a:off x="1368775" y="1980875"/>
            <a:ext cx="2678100" cy="27801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04" name="Shape 204"/>
          <p:cNvCxnSpPr/>
          <p:nvPr/>
        </p:nvCxnSpPr>
        <p:spPr>
          <a:xfrm>
            <a:off x="1742850" y="2014900"/>
            <a:ext cx="8400" cy="416700"/>
          </a:xfrm>
          <a:prstGeom prst="straightConnector1">
            <a:avLst/>
          </a:prstGeom>
          <a:noFill/>
          <a:ln w="19050" cap="flat" cmpd="sng">
            <a:solidFill>
              <a:schemeClr val="dk2"/>
            </a:solidFill>
            <a:prstDash val="solid"/>
            <a:round/>
            <a:headEnd type="none" w="lg" len="lg"/>
            <a:tailEnd type="none" w="lg" len="lg"/>
          </a:ln>
        </p:spPr>
      </p:cxnSp>
      <p:cxnSp>
        <p:nvCxnSpPr>
          <p:cNvPr id="205" name="Shape 205"/>
          <p:cNvCxnSpPr/>
          <p:nvPr/>
        </p:nvCxnSpPr>
        <p:spPr>
          <a:xfrm>
            <a:off x="1402775" y="2397475"/>
            <a:ext cx="374100" cy="17100"/>
          </a:xfrm>
          <a:prstGeom prst="straightConnector1">
            <a:avLst/>
          </a:prstGeom>
          <a:noFill/>
          <a:ln w="19050" cap="flat" cmpd="sng">
            <a:solidFill>
              <a:schemeClr val="dk2"/>
            </a:solidFill>
            <a:prstDash val="solid"/>
            <a:round/>
            <a:headEnd type="none" w="lg" len="lg"/>
            <a:tailEnd type="none" w="lg" len="lg"/>
          </a:ln>
        </p:spPr>
      </p:cxnSp>
      <p:cxnSp>
        <p:nvCxnSpPr>
          <p:cNvPr id="206" name="Shape 206"/>
          <p:cNvCxnSpPr/>
          <p:nvPr/>
        </p:nvCxnSpPr>
        <p:spPr>
          <a:xfrm rot="10800000" flipH="1">
            <a:off x="1377275" y="2788650"/>
            <a:ext cx="357000" cy="8400"/>
          </a:xfrm>
          <a:prstGeom prst="straightConnector1">
            <a:avLst/>
          </a:prstGeom>
          <a:noFill/>
          <a:ln w="19050" cap="flat" cmpd="sng">
            <a:solidFill>
              <a:schemeClr val="dk2"/>
            </a:solidFill>
            <a:prstDash val="solid"/>
            <a:round/>
            <a:headEnd type="none" w="lg" len="lg"/>
            <a:tailEnd type="none" w="lg" len="lg"/>
          </a:ln>
        </p:spPr>
      </p:cxnSp>
      <p:cxnSp>
        <p:nvCxnSpPr>
          <p:cNvPr id="207" name="Shape 207"/>
          <p:cNvCxnSpPr>
            <a:stCxn id="203" idx="1"/>
          </p:cNvCxnSpPr>
          <p:nvPr/>
        </p:nvCxnSpPr>
        <p:spPr>
          <a:xfrm rot="10800000" flipH="1">
            <a:off x="1368775" y="3205025"/>
            <a:ext cx="365400" cy="165900"/>
          </a:xfrm>
          <a:prstGeom prst="straightConnector1">
            <a:avLst/>
          </a:prstGeom>
          <a:noFill/>
          <a:ln w="19050" cap="flat" cmpd="sng">
            <a:solidFill>
              <a:schemeClr val="dk2"/>
            </a:solidFill>
            <a:prstDash val="solid"/>
            <a:round/>
            <a:headEnd type="none" w="lg" len="lg"/>
            <a:tailEnd type="none" w="lg" len="lg"/>
          </a:ln>
        </p:spPr>
      </p:cxnSp>
      <p:cxnSp>
        <p:nvCxnSpPr>
          <p:cNvPr id="208" name="Shape 208"/>
          <p:cNvCxnSpPr/>
          <p:nvPr/>
        </p:nvCxnSpPr>
        <p:spPr>
          <a:xfrm>
            <a:off x="2125425" y="2006400"/>
            <a:ext cx="17100" cy="433500"/>
          </a:xfrm>
          <a:prstGeom prst="straightConnector1">
            <a:avLst/>
          </a:prstGeom>
          <a:noFill/>
          <a:ln w="19050" cap="flat" cmpd="sng">
            <a:solidFill>
              <a:schemeClr val="dk2"/>
            </a:solidFill>
            <a:prstDash val="solid"/>
            <a:round/>
            <a:headEnd type="none" w="lg" len="lg"/>
            <a:tailEnd type="none" w="lg" len="lg"/>
          </a:ln>
        </p:spPr>
      </p:cxnSp>
      <p:cxnSp>
        <p:nvCxnSpPr>
          <p:cNvPr id="209" name="Shape 209"/>
          <p:cNvCxnSpPr/>
          <p:nvPr/>
        </p:nvCxnSpPr>
        <p:spPr>
          <a:xfrm>
            <a:off x="518600" y="1521800"/>
            <a:ext cx="1156200" cy="697200"/>
          </a:xfrm>
          <a:prstGeom prst="straightConnector1">
            <a:avLst/>
          </a:prstGeom>
          <a:noFill/>
          <a:ln w="19050" cap="flat" cmpd="sng">
            <a:solidFill>
              <a:schemeClr val="dk2"/>
            </a:solidFill>
            <a:prstDash val="solid"/>
            <a:round/>
            <a:headEnd type="none" w="lg" len="lg"/>
            <a:tailEnd type="triangle" w="lg" len="lg"/>
          </a:ln>
        </p:spPr>
      </p:cxnSp>
      <p:sp>
        <p:nvSpPr>
          <p:cNvPr id="210" name="Shape 210"/>
          <p:cNvSpPr txBox="1"/>
          <p:nvPr/>
        </p:nvSpPr>
        <p:spPr>
          <a:xfrm>
            <a:off x="331575" y="1020200"/>
            <a:ext cx="1878900" cy="416700"/>
          </a:xfrm>
          <a:prstGeom prst="rect">
            <a:avLst/>
          </a:prstGeom>
          <a:noFill/>
          <a:ln>
            <a:noFill/>
          </a:ln>
        </p:spPr>
        <p:txBody>
          <a:bodyPr lIns="91425" tIns="91425" rIns="91425" bIns="91425" anchor="t" anchorCtr="0">
            <a:noAutofit/>
          </a:bodyPr>
          <a:lstStyle/>
          <a:p>
            <a:pPr lvl="0" rtl="0">
              <a:spcBef>
                <a:spcPts val="0"/>
              </a:spcBef>
              <a:buNone/>
            </a:pPr>
            <a:r>
              <a:rPr lang="en"/>
              <a:t>Cells that aren’t empty. ‘Border Cells’</a:t>
            </a:r>
          </a:p>
        </p:txBody>
      </p:sp>
      <p:sp>
        <p:nvSpPr>
          <p:cNvPr id="211" name="Shape 211"/>
          <p:cNvSpPr txBox="1"/>
          <p:nvPr/>
        </p:nvSpPr>
        <p:spPr>
          <a:xfrm>
            <a:off x="2621125" y="150050"/>
            <a:ext cx="3191400" cy="1031100"/>
          </a:xfrm>
          <a:prstGeom prst="rect">
            <a:avLst/>
          </a:prstGeom>
          <a:solidFill>
            <a:srgbClr val="FFF2CC"/>
          </a:solidFill>
          <a:ln>
            <a:noFill/>
          </a:ln>
        </p:spPr>
        <p:txBody>
          <a:bodyPr lIns="91425" tIns="91425" rIns="91425" bIns="91425" anchor="t" anchorCtr="0">
            <a:noAutofit/>
          </a:bodyPr>
          <a:lstStyle/>
          <a:p>
            <a:pPr lvl="0" rtl="0">
              <a:spcBef>
                <a:spcPts val="0"/>
              </a:spcBef>
              <a:buNone/>
            </a:pPr>
            <a:r>
              <a:rPr lang="en"/>
              <a:t>Rather than using different pointers, how about a vector&lt;Cell*&gt; that keeps track of all the neighbors.</a:t>
            </a:r>
          </a:p>
        </p:txBody>
      </p:sp>
      <p:cxnSp>
        <p:nvCxnSpPr>
          <p:cNvPr id="212" name="Shape 212"/>
          <p:cNvCxnSpPr/>
          <p:nvPr/>
        </p:nvCxnSpPr>
        <p:spPr>
          <a:xfrm flipH="1">
            <a:off x="3841150" y="2480950"/>
            <a:ext cx="1512000" cy="872700"/>
          </a:xfrm>
          <a:prstGeom prst="straightConnector1">
            <a:avLst/>
          </a:prstGeom>
          <a:noFill/>
          <a:ln w="9525" cap="flat" cmpd="sng">
            <a:solidFill>
              <a:srgbClr val="FF0000"/>
            </a:solidFill>
            <a:prstDash val="solid"/>
            <a:round/>
            <a:headEnd type="none" w="lg" len="lg"/>
            <a:tailEnd type="triangle" w="lg" len="lg"/>
          </a:ln>
        </p:spPr>
      </p:cxnSp>
      <p:sp>
        <p:nvSpPr>
          <p:cNvPr id="213" name="Shape 213"/>
          <p:cNvSpPr/>
          <p:nvPr/>
        </p:nvSpPr>
        <p:spPr>
          <a:xfrm>
            <a:off x="7085999" y="523520"/>
            <a:ext cx="1878876" cy="2032776"/>
          </a:xfrm>
          <a:prstGeom prst="irregularSeal2">
            <a:avLst/>
          </a:prstGeom>
          <a:solidFill>
            <a:srgbClr val="F4CC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800"/>
              <a:t>Notice that a vector&lt;Cell*&gt; is a better solution than up, down, right and left!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p:nvPr/>
        </p:nvSpPr>
        <p:spPr>
          <a:xfrm>
            <a:off x="1368775" y="1447475"/>
            <a:ext cx="2678100" cy="2780099"/>
          </a:xfrm>
          <a:prstGeom prst="rect">
            <a:avLst/>
          </a:prstGeom>
          <a:solidFill>
            <a:srgbClr val="F4CCCC"/>
          </a:solidFill>
          <a:ln w="2857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 name="Shape 219"/>
          <p:cNvSpPr txBox="1">
            <a:spLocks noGrp="1"/>
          </p:cNvSpPr>
          <p:nvPr>
            <p:ph type="title"/>
          </p:nvPr>
        </p:nvSpPr>
        <p:spPr>
          <a:xfrm>
            <a:off x="3248275" y="128600"/>
            <a:ext cx="1937099" cy="590699"/>
          </a:xfrm>
          <a:prstGeom prst="rect">
            <a:avLst/>
          </a:prstGeom>
        </p:spPr>
        <p:txBody>
          <a:bodyPr lIns="91425" tIns="91425" rIns="91425" bIns="91425" anchor="t" anchorCtr="0">
            <a:noAutofit/>
          </a:bodyPr>
          <a:lstStyle/>
          <a:p>
            <a:pPr lvl="0" rtl="0">
              <a:spcBef>
                <a:spcPts val="0"/>
              </a:spcBef>
              <a:buNone/>
            </a:pPr>
            <a:r>
              <a:rPr lang="en" sz="3000"/>
              <a:t>The Plan </a:t>
            </a:r>
          </a:p>
          <a:p>
            <a:pPr lvl="0" rtl="0">
              <a:spcBef>
                <a:spcPts val="0"/>
              </a:spcBef>
              <a:buNone/>
            </a:pPr>
            <a:endParaRPr sz="1200"/>
          </a:p>
        </p:txBody>
      </p:sp>
      <p:graphicFrame>
        <p:nvGraphicFramePr>
          <p:cNvPr id="220" name="Shape 220"/>
          <p:cNvGraphicFramePr/>
          <p:nvPr/>
        </p:nvGraphicFramePr>
        <p:xfrm>
          <a:off x="1734650" y="1868600"/>
          <a:ext cx="1914250" cy="1981050"/>
        </p:xfrm>
        <a:graphic>
          <a:graphicData uri="http://schemas.openxmlformats.org/drawingml/2006/table">
            <a:tbl>
              <a:tblPr>
                <a:noFill/>
                <a:tableStyleId>{8FAC00FD-FA01-43B6-BD6F-993F84A4A232}</a:tableStyleId>
              </a:tblPr>
              <a:tblGrid>
                <a:gridCol w="382850"/>
                <a:gridCol w="382850"/>
                <a:gridCol w="382850"/>
                <a:gridCol w="382850"/>
                <a:gridCol w="382850"/>
              </a:tblGrid>
              <a:tr h="347850">
                <a:tc>
                  <a:txBody>
                    <a:bodyPr/>
                    <a:lstStyle/>
                    <a:p>
                      <a:pPr lvl="0" rtl="0">
                        <a:spcBef>
                          <a:spcPts val="0"/>
                        </a:spcBef>
                        <a:buNone/>
                      </a:pPr>
                      <a:endParaRPr/>
                    </a:p>
                  </a:txBody>
                  <a:tcPr marL="91425" marR="91425" marT="91425" marB="91425">
                    <a:solidFill>
                      <a:srgbClr val="FFFFFF"/>
                    </a:solidFill>
                  </a:tcPr>
                </a:tc>
                <a:tc>
                  <a:txBody>
                    <a:bodyPr/>
                    <a:lstStyle/>
                    <a:p>
                      <a:pPr lvl="0" rtl="0">
                        <a:spcBef>
                          <a:spcPts val="0"/>
                        </a:spcBef>
                        <a:buNone/>
                      </a:pPr>
                      <a:endParaRPr/>
                    </a:p>
                  </a:txBody>
                  <a:tcPr marL="91425" marR="91425" marT="91425" marB="91425">
                    <a:solidFill>
                      <a:srgbClr val="FFFFFF"/>
                    </a:solidFill>
                  </a:tcPr>
                </a:tc>
                <a:tc>
                  <a:txBody>
                    <a:bodyPr/>
                    <a:lstStyle/>
                    <a:p>
                      <a:pPr lvl="0" rtl="0">
                        <a:spcBef>
                          <a:spcPts val="0"/>
                        </a:spcBef>
                        <a:buNone/>
                      </a:pPr>
                      <a:endParaRPr/>
                    </a:p>
                  </a:txBody>
                  <a:tcPr marL="91425" marR="91425" marT="91425" marB="91425">
                    <a:solidFill>
                      <a:srgbClr val="FFFFFF"/>
                    </a:solidFill>
                  </a:tcPr>
                </a:tc>
                <a:tc>
                  <a:txBody>
                    <a:bodyPr/>
                    <a:lstStyle/>
                    <a:p>
                      <a:pPr lvl="0" rtl="0">
                        <a:spcBef>
                          <a:spcPts val="0"/>
                        </a:spcBef>
                        <a:buNone/>
                      </a:pPr>
                      <a:endParaRPr/>
                    </a:p>
                  </a:txBody>
                  <a:tcPr marL="91425" marR="91425" marT="91425" marB="91425">
                    <a:solidFill>
                      <a:srgbClr val="FFFFFF"/>
                    </a:solidFill>
                  </a:tcPr>
                </a:tc>
                <a:tc>
                  <a:txBody>
                    <a:bodyPr/>
                    <a:lstStyle/>
                    <a:p>
                      <a:pPr lvl="0" rtl="0">
                        <a:spcBef>
                          <a:spcPts val="0"/>
                        </a:spcBef>
                        <a:buNone/>
                      </a:pPr>
                      <a:endParaRPr/>
                    </a:p>
                  </a:txBody>
                  <a:tcPr marL="91425" marR="91425" marT="91425" marB="91425">
                    <a:solidFill>
                      <a:srgbClr val="FFFFFF"/>
                    </a:solidFill>
                  </a:tcPr>
                </a:tc>
              </a:tr>
              <a:tr h="347850">
                <a:tc>
                  <a:txBody>
                    <a:bodyPr/>
                    <a:lstStyle/>
                    <a:p>
                      <a:pPr lvl="0" rtl="0">
                        <a:spcBef>
                          <a:spcPts val="0"/>
                        </a:spcBef>
                        <a:buNone/>
                      </a:pPr>
                      <a:endParaRPr/>
                    </a:p>
                  </a:txBody>
                  <a:tcPr marL="91425" marR="91425" marT="91425" marB="91425">
                    <a:solidFill>
                      <a:srgbClr val="FFFFFF"/>
                    </a:solidFill>
                  </a:tcPr>
                </a:tc>
                <a:tc>
                  <a:txBody>
                    <a:bodyPr/>
                    <a:lstStyle/>
                    <a:p>
                      <a:pPr lvl="0" rtl="0">
                        <a:spcBef>
                          <a:spcPts val="0"/>
                        </a:spcBef>
                        <a:buNone/>
                      </a:pPr>
                      <a:endParaRPr/>
                    </a:p>
                  </a:txBody>
                  <a:tcPr marL="91425" marR="91425" marT="91425" marB="91425">
                    <a:solidFill>
                      <a:srgbClr val="FFFFFF"/>
                    </a:solidFill>
                  </a:tcPr>
                </a:tc>
                <a:tc>
                  <a:txBody>
                    <a:bodyPr/>
                    <a:lstStyle/>
                    <a:p>
                      <a:pPr lvl="0" rtl="0">
                        <a:spcBef>
                          <a:spcPts val="0"/>
                        </a:spcBef>
                        <a:buNone/>
                      </a:pPr>
                      <a:endParaRPr/>
                    </a:p>
                  </a:txBody>
                  <a:tcPr marL="91425" marR="91425" marT="91425" marB="91425">
                    <a:solidFill>
                      <a:srgbClr val="FFFFFF"/>
                    </a:solidFill>
                  </a:tcPr>
                </a:tc>
                <a:tc>
                  <a:txBody>
                    <a:bodyPr/>
                    <a:lstStyle/>
                    <a:p>
                      <a:pPr lvl="0" rtl="0">
                        <a:spcBef>
                          <a:spcPts val="0"/>
                        </a:spcBef>
                        <a:buNone/>
                      </a:pPr>
                      <a:endParaRPr/>
                    </a:p>
                  </a:txBody>
                  <a:tcPr marL="91425" marR="91425" marT="91425" marB="91425">
                    <a:solidFill>
                      <a:srgbClr val="FFFFFF"/>
                    </a:solidFill>
                  </a:tcPr>
                </a:tc>
                <a:tc>
                  <a:txBody>
                    <a:bodyPr/>
                    <a:lstStyle/>
                    <a:p>
                      <a:pPr lvl="0" rtl="0">
                        <a:spcBef>
                          <a:spcPts val="0"/>
                        </a:spcBef>
                        <a:buNone/>
                      </a:pPr>
                      <a:endParaRPr/>
                    </a:p>
                  </a:txBody>
                  <a:tcPr marL="91425" marR="91425" marT="91425" marB="91425">
                    <a:solidFill>
                      <a:srgbClr val="FFFFFF"/>
                    </a:solidFill>
                  </a:tcPr>
                </a:tc>
              </a:tr>
              <a:tr h="347850">
                <a:tc>
                  <a:txBody>
                    <a:bodyPr/>
                    <a:lstStyle/>
                    <a:p>
                      <a:pPr lvl="0">
                        <a:spcBef>
                          <a:spcPts val="0"/>
                        </a:spcBef>
                        <a:buNone/>
                      </a:pPr>
                      <a:endParaRPr/>
                    </a:p>
                  </a:txBody>
                  <a:tcPr marL="91425" marR="91425" marT="91425" marB="91425">
                    <a:solidFill>
                      <a:srgbClr val="FFFFFF"/>
                    </a:solidFill>
                  </a:tcPr>
                </a:tc>
                <a:tc>
                  <a:txBody>
                    <a:bodyPr/>
                    <a:lstStyle/>
                    <a:p>
                      <a:pPr lvl="0" rtl="0">
                        <a:spcBef>
                          <a:spcPts val="0"/>
                        </a:spcBef>
                        <a:buNone/>
                      </a:pPr>
                      <a:endParaRPr/>
                    </a:p>
                  </a:txBody>
                  <a:tcPr marL="91425" marR="91425" marT="91425" marB="91425">
                    <a:solidFill>
                      <a:srgbClr val="FFFFFF"/>
                    </a:solidFill>
                  </a:tcPr>
                </a:tc>
                <a:tc>
                  <a:txBody>
                    <a:bodyPr/>
                    <a:lstStyle/>
                    <a:p>
                      <a:pPr lvl="0" rtl="0">
                        <a:spcBef>
                          <a:spcPts val="0"/>
                        </a:spcBef>
                        <a:buNone/>
                      </a:pPr>
                      <a:endParaRPr/>
                    </a:p>
                  </a:txBody>
                  <a:tcPr marL="91425" marR="91425" marT="91425" marB="91425">
                    <a:solidFill>
                      <a:srgbClr val="FFFFFF"/>
                    </a:solidFill>
                  </a:tcPr>
                </a:tc>
                <a:tc>
                  <a:txBody>
                    <a:bodyPr/>
                    <a:lstStyle/>
                    <a:p>
                      <a:pPr lvl="0" rtl="0">
                        <a:spcBef>
                          <a:spcPts val="0"/>
                        </a:spcBef>
                        <a:buNone/>
                      </a:pPr>
                      <a:endParaRPr/>
                    </a:p>
                  </a:txBody>
                  <a:tcPr marL="91425" marR="91425" marT="91425" marB="91425">
                    <a:solidFill>
                      <a:srgbClr val="FFFFFF"/>
                    </a:solidFill>
                  </a:tcPr>
                </a:tc>
                <a:tc>
                  <a:txBody>
                    <a:bodyPr/>
                    <a:lstStyle/>
                    <a:p>
                      <a:pPr lvl="0" rtl="0">
                        <a:spcBef>
                          <a:spcPts val="0"/>
                        </a:spcBef>
                        <a:buNone/>
                      </a:pPr>
                      <a:r>
                        <a:rPr lang="en"/>
                        <a:t>o</a:t>
                      </a:r>
                    </a:p>
                  </a:txBody>
                  <a:tcPr marL="91425" marR="91425" marT="91425" marB="91425">
                    <a:solidFill>
                      <a:srgbClr val="FFFFFF"/>
                    </a:solidFill>
                  </a:tcPr>
                </a:tc>
              </a:tr>
              <a:tr h="347850">
                <a:tc>
                  <a:txBody>
                    <a:bodyPr/>
                    <a:lstStyle/>
                    <a:p>
                      <a:pPr lvl="0">
                        <a:spcBef>
                          <a:spcPts val="0"/>
                        </a:spcBef>
                        <a:buNone/>
                      </a:pPr>
                      <a:endParaRPr/>
                    </a:p>
                  </a:txBody>
                  <a:tcPr marL="91425" marR="91425" marT="91425" marB="91425">
                    <a:solidFill>
                      <a:srgbClr val="FFFFFF"/>
                    </a:solidFill>
                  </a:tcPr>
                </a:tc>
                <a:tc>
                  <a:txBody>
                    <a:bodyPr/>
                    <a:lstStyle/>
                    <a:p>
                      <a:pPr lvl="0" rtl="0">
                        <a:spcBef>
                          <a:spcPts val="0"/>
                        </a:spcBef>
                        <a:buNone/>
                      </a:pPr>
                      <a:endParaRPr/>
                    </a:p>
                  </a:txBody>
                  <a:tcPr marL="91425" marR="91425" marT="91425" marB="91425">
                    <a:solidFill>
                      <a:srgbClr val="FFFFFF"/>
                    </a:solidFill>
                  </a:tcPr>
                </a:tc>
                <a:tc>
                  <a:txBody>
                    <a:bodyPr/>
                    <a:lstStyle/>
                    <a:p>
                      <a:pPr lvl="0" rtl="0">
                        <a:spcBef>
                          <a:spcPts val="0"/>
                        </a:spcBef>
                        <a:buNone/>
                      </a:pPr>
                      <a:endParaRPr/>
                    </a:p>
                  </a:txBody>
                  <a:tcPr marL="91425" marR="91425" marT="91425" marB="91425">
                    <a:solidFill>
                      <a:srgbClr val="FFFFFF"/>
                    </a:solidFill>
                  </a:tcPr>
                </a:tc>
                <a:tc>
                  <a:txBody>
                    <a:bodyPr/>
                    <a:lstStyle/>
                    <a:p>
                      <a:pPr lvl="0">
                        <a:spcBef>
                          <a:spcPts val="0"/>
                        </a:spcBef>
                        <a:buNone/>
                      </a:pPr>
                      <a:endParaRPr/>
                    </a:p>
                  </a:txBody>
                  <a:tcPr marL="91425" marR="91425" marT="91425" marB="91425">
                    <a:solidFill>
                      <a:srgbClr val="FFFFFF"/>
                    </a:solidFill>
                  </a:tcPr>
                </a:tc>
                <a:tc>
                  <a:txBody>
                    <a:bodyPr/>
                    <a:lstStyle/>
                    <a:p>
                      <a:pPr lvl="0" rtl="0">
                        <a:spcBef>
                          <a:spcPts val="0"/>
                        </a:spcBef>
                        <a:buNone/>
                      </a:pPr>
                      <a:endParaRPr/>
                    </a:p>
                  </a:txBody>
                  <a:tcPr marL="91425" marR="91425" marT="91425" marB="91425">
                    <a:solidFill>
                      <a:srgbClr val="FFFFFF"/>
                    </a:solidFill>
                  </a:tcPr>
                </a:tc>
              </a:tr>
              <a:tr h="347850">
                <a:tc>
                  <a:txBody>
                    <a:bodyPr/>
                    <a:lstStyle/>
                    <a:p>
                      <a:pPr lvl="0">
                        <a:spcBef>
                          <a:spcPts val="0"/>
                        </a:spcBef>
                        <a:buNone/>
                      </a:pPr>
                      <a:endParaRPr/>
                    </a:p>
                  </a:txBody>
                  <a:tcPr marL="91425" marR="91425" marT="91425" marB="91425">
                    <a:solidFill>
                      <a:srgbClr val="FFFFFF"/>
                    </a:solidFill>
                  </a:tcPr>
                </a:tc>
                <a:tc>
                  <a:txBody>
                    <a:bodyPr/>
                    <a:lstStyle/>
                    <a:p>
                      <a:pPr lvl="0">
                        <a:spcBef>
                          <a:spcPts val="0"/>
                        </a:spcBef>
                        <a:buNone/>
                      </a:pPr>
                      <a:endParaRPr/>
                    </a:p>
                  </a:txBody>
                  <a:tcPr marL="91425" marR="91425" marT="91425" marB="91425">
                    <a:solidFill>
                      <a:srgbClr val="FFFFFF"/>
                    </a:solidFill>
                  </a:tcPr>
                </a:tc>
                <a:tc>
                  <a:txBody>
                    <a:bodyPr/>
                    <a:lstStyle/>
                    <a:p>
                      <a:pPr lvl="0">
                        <a:spcBef>
                          <a:spcPts val="0"/>
                        </a:spcBef>
                        <a:buNone/>
                      </a:pPr>
                      <a:endParaRPr/>
                    </a:p>
                  </a:txBody>
                  <a:tcPr marL="91425" marR="91425" marT="91425" marB="91425">
                    <a:solidFill>
                      <a:srgbClr val="FFFFFF"/>
                    </a:solidFill>
                  </a:tcPr>
                </a:tc>
                <a:tc>
                  <a:txBody>
                    <a:bodyPr/>
                    <a:lstStyle/>
                    <a:p>
                      <a:pPr lvl="0">
                        <a:spcBef>
                          <a:spcPts val="0"/>
                        </a:spcBef>
                        <a:buNone/>
                      </a:pPr>
                      <a:endParaRPr/>
                    </a:p>
                  </a:txBody>
                  <a:tcPr marL="91425" marR="91425" marT="91425" marB="91425">
                    <a:solidFill>
                      <a:srgbClr val="FFFFFF"/>
                    </a:solidFill>
                  </a:tcPr>
                </a:tc>
                <a:tc>
                  <a:txBody>
                    <a:bodyPr/>
                    <a:lstStyle/>
                    <a:p>
                      <a:pPr lvl="0">
                        <a:spcBef>
                          <a:spcPts val="0"/>
                        </a:spcBef>
                        <a:buNone/>
                      </a:pPr>
                      <a:endParaRPr/>
                    </a:p>
                  </a:txBody>
                  <a:tcPr marL="91425" marR="91425" marT="91425" marB="91425">
                    <a:solidFill>
                      <a:srgbClr val="FFFFFF"/>
                    </a:solidFill>
                  </a:tcPr>
                </a:tc>
              </a:tr>
            </a:tbl>
          </a:graphicData>
        </a:graphic>
      </p:graphicFrame>
      <p:sp>
        <p:nvSpPr>
          <p:cNvPr id="221" name="Shape 221"/>
          <p:cNvSpPr txBox="1"/>
          <p:nvPr/>
        </p:nvSpPr>
        <p:spPr>
          <a:xfrm>
            <a:off x="2317675" y="1473000"/>
            <a:ext cx="748200" cy="323099"/>
          </a:xfrm>
          <a:prstGeom prst="rect">
            <a:avLst/>
          </a:prstGeom>
          <a:noFill/>
          <a:ln>
            <a:noFill/>
          </a:ln>
        </p:spPr>
        <p:txBody>
          <a:bodyPr lIns="91425" tIns="91425" rIns="91425" bIns="91425" anchor="t" anchorCtr="0">
            <a:noAutofit/>
          </a:bodyPr>
          <a:lstStyle/>
          <a:p>
            <a:pPr lvl="0" algn="ctr" rtl="0">
              <a:spcBef>
                <a:spcPts val="0"/>
              </a:spcBef>
              <a:buNone/>
            </a:pPr>
            <a:r>
              <a:rPr lang="en">
                <a:latin typeface="Impact"/>
                <a:ea typeface="Impact"/>
                <a:cs typeface="Impact"/>
                <a:sym typeface="Impact"/>
              </a:rPr>
              <a:t>World</a:t>
            </a:r>
          </a:p>
        </p:txBody>
      </p:sp>
      <p:cxnSp>
        <p:nvCxnSpPr>
          <p:cNvPr id="222" name="Shape 222"/>
          <p:cNvCxnSpPr/>
          <p:nvPr/>
        </p:nvCxnSpPr>
        <p:spPr>
          <a:xfrm rot="10800000" flipH="1">
            <a:off x="3477175" y="1251949"/>
            <a:ext cx="1479299" cy="1606800"/>
          </a:xfrm>
          <a:prstGeom prst="straightConnector1">
            <a:avLst/>
          </a:prstGeom>
          <a:noFill/>
          <a:ln w="19050" cap="flat" cmpd="sng">
            <a:solidFill>
              <a:schemeClr val="dk2"/>
            </a:solidFill>
            <a:prstDash val="solid"/>
            <a:round/>
            <a:headEnd type="none" w="lg" len="lg"/>
            <a:tailEnd type="triangle" w="lg" len="lg"/>
          </a:ln>
        </p:spPr>
      </p:cxnSp>
      <p:sp>
        <p:nvSpPr>
          <p:cNvPr id="223" name="Shape 223"/>
          <p:cNvSpPr txBox="1"/>
          <p:nvPr/>
        </p:nvSpPr>
        <p:spPr>
          <a:xfrm>
            <a:off x="5066975" y="852375"/>
            <a:ext cx="2278200" cy="1374300"/>
          </a:xfrm>
          <a:prstGeom prst="rect">
            <a:avLst/>
          </a:prstGeom>
          <a:solidFill>
            <a:srgbClr val="CCCCCC"/>
          </a:solidFill>
          <a:ln>
            <a:noFill/>
          </a:ln>
        </p:spPr>
        <p:txBody>
          <a:bodyPr lIns="91425" tIns="91425" rIns="91425" bIns="91425" anchor="t" anchorCtr="0">
            <a:noAutofit/>
          </a:bodyPr>
          <a:lstStyle/>
          <a:p>
            <a:pPr lvl="0" rtl="0">
              <a:spcBef>
                <a:spcPts val="0"/>
              </a:spcBef>
              <a:buNone/>
            </a:pPr>
            <a:r>
              <a:rPr lang="en">
                <a:latin typeface="Impact"/>
                <a:ea typeface="Impact"/>
                <a:cs typeface="Impact"/>
                <a:sym typeface="Impact"/>
              </a:rPr>
              <a:t>Cell</a:t>
            </a:r>
          </a:p>
          <a:p>
            <a:pPr lvl="0" rtl="0">
              <a:spcBef>
                <a:spcPts val="0"/>
              </a:spcBef>
              <a:buNone/>
            </a:pPr>
            <a:r>
              <a:rPr lang="en">
                <a:solidFill>
                  <a:schemeClr val="dk1"/>
                </a:solidFill>
              </a:rPr>
              <a:t>list&lt;Cell*&gt; neighbors</a:t>
            </a:r>
          </a:p>
          <a:p>
            <a:pPr lvl="0" rtl="0">
              <a:spcBef>
                <a:spcPts val="0"/>
              </a:spcBef>
              <a:buNone/>
            </a:pPr>
            <a:r>
              <a:rPr lang="en">
                <a:solidFill>
                  <a:schemeClr val="dk1"/>
                </a:solidFill>
              </a:rPr>
              <a:t>Organism * m_Critter</a:t>
            </a:r>
          </a:p>
          <a:p>
            <a:pPr lvl="0" rtl="0">
              <a:spcBef>
                <a:spcPts val="0"/>
              </a:spcBef>
              <a:buNone/>
            </a:pPr>
            <a:endParaRPr/>
          </a:p>
        </p:txBody>
      </p:sp>
      <p:cxnSp>
        <p:nvCxnSpPr>
          <p:cNvPr id="224" name="Shape 224"/>
          <p:cNvCxnSpPr/>
          <p:nvPr/>
        </p:nvCxnSpPr>
        <p:spPr>
          <a:xfrm>
            <a:off x="6077100" y="2095575"/>
            <a:ext cx="146100" cy="890700"/>
          </a:xfrm>
          <a:prstGeom prst="straightConnector1">
            <a:avLst/>
          </a:prstGeom>
          <a:noFill/>
          <a:ln w="19050" cap="flat" cmpd="sng">
            <a:solidFill>
              <a:schemeClr val="dk2"/>
            </a:solidFill>
            <a:prstDash val="solid"/>
            <a:round/>
            <a:headEnd type="none" w="lg" len="lg"/>
            <a:tailEnd type="triangle" w="lg" len="lg"/>
          </a:ln>
        </p:spPr>
      </p:cxnSp>
      <p:sp>
        <p:nvSpPr>
          <p:cNvPr id="225" name="Shape 225"/>
          <p:cNvSpPr txBox="1"/>
          <p:nvPr/>
        </p:nvSpPr>
        <p:spPr>
          <a:xfrm>
            <a:off x="5832125" y="3003300"/>
            <a:ext cx="1513200" cy="1453800"/>
          </a:xfrm>
          <a:prstGeom prst="rect">
            <a:avLst/>
          </a:prstGeom>
          <a:solidFill>
            <a:srgbClr val="D0E0E3"/>
          </a:solid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Organism, Ant </a:t>
            </a:r>
          </a:p>
          <a:p>
            <a:pPr lvl="0" rtl="0">
              <a:spcBef>
                <a:spcPts val="0"/>
              </a:spcBef>
              <a:buNone/>
            </a:pPr>
            <a:r>
              <a:rPr lang="en"/>
              <a:t>Cell *myCell </a:t>
            </a:r>
          </a:p>
        </p:txBody>
      </p:sp>
      <p:cxnSp>
        <p:nvCxnSpPr>
          <p:cNvPr id="226" name="Shape 226"/>
          <p:cNvCxnSpPr/>
          <p:nvPr/>
        </p:nvCxnSpPr>
        <p:spPr>
          <a:xfrm rot="10800000">
            <a:off x="6580175" y="1762174"/>
            <a:ext cx="493199" cy="1666200"/>
          </a:xfrm>
          <a:prstGeom prst="straightConnector1">
            <a:avLst/>
          </a:prstGeom>
          <a:noFill/>
          <a:ln w="19050" cap="flat" cmpd="sng">
            <a:solidFill>
              <a:schemeClr val="dk2"/>
            </a:solidFill>
            <a:prstDash val="solid"/>
            <a:round/>
            <a:headEnd type="none" w="lg" len="lg"/>
            <a:tailEnd type="triangle" w="lg" len="lg"/>
          </a:ln>
        </p:spPr>
      </p:cxnSp>
      <p:cxnSp>
        <p:nvCxnSpPr>
          <p:cNvPr id="227" name="Shape 227"/>
          <p:cNvCxnSpPr/>
          <p:nvPr/>
        </p:nvCxnSpPr>
        <p:spPr>
          <a:xfrm flipH="1">
            <a:off x="3485625" y="1285950"/>
            <a:ext cx="1725899" cy="1258200"/>
          </a:xfrm>
          <a:prstGeom prst="straightConnector1">
            <a:avLst/>
          </a:prstGeom>
          <a:noFill/>
          <a:ln w="19050" cap="flat" cmpd="sng">
            <a:solidFill>
              <a:schemeClr val="dk2"/>
            </a:solidFill>
            <a:prstDash val="solid"/>
            <a:round/>
            <a:headEnd type="none" w="lg" len="lg"/>
            <a:tailEnd type="triangle" w="lg" len="lg"/>
          </a:ln>
        </p:spPr>
      </p:cxnSp>
      <p:cxnSp>
        <p:nvCxnSpPr>
          <p:cNvPr id="228" name="Shape 228"/>
          <p:cNvCxnSpPr>
            <a:stCxn id="223" idx="1"/>
          </p:cNvCxnSpPr>
          <p:nvPr/>
        </p:nvCxnSpPr>
        <p:spPr>
          <a:xfrm flipH="1">
            <a:off x="3570575" y="1539525"/>
            <a:ext cx="1496400" cy="1751400"/>
          </a:xfrm>
          <a:prstGeom prst="straightConnector1">
            <a:avLst/>
          </a:prstGeom>
          <a:noFill/>
          <a:ln w="19050" cap="flat" cmpd="sng">
            <a:solidFill>
              <a:schemeClr val="dk2"/>
            </a:solidFill>
            <a:prstDash val="solid"/>
            <a:round/>
            <a:headEnd type="none" w="lg" len="lg"/>
            <a:tailEnd type="triangle" w="lg" len="lg"/>
          </a:ln>
        </p:spPr>
      </p:cxnSp>
      <p:cxnSp>
        <p:nvCxnSpPr>
          <p:cNvPr id="229" name="Shape 229"/>
          <p:cNvCxnSpPr/>
          <p:nvPr/>
        </p:nvCxnSpPr>
        <p:spPr>
          <a:xfrm flipH="1">
            <a:off x="3111499" y="1711025"/>
            <a:ext cx="2074500" cy="1173299"/>
          </a:xfrm>
          <a:prstGeom prst="straightConnector1">
            <a:avLst/>
          </a:prstGeom>
          <a:noFill/>
          <a:ln w="19050" cap="flat" cmpd="sng">
            <a:solidFill>
              <a:schemeClr val="dk2"/>
            </a:solidFill>
            <a:prstDash val="solid"/>
            <a:round/>
            <a:headEnd type="none" w="lg" len="lg"/>
            <a:tailEnd type="triangle" w="lg" len="lg"/>
          </a:ln>
        </p:spPr>
      </p:cxnSp>
      <p:cxnSp>
        <p:nvCxnSpPr>
          <p:cNvPr id="230" name="Shape 230"/>
          <p:cNvCxnSpPr/>
          <p:nvPr/>
        </p:nvCxnSpPr>
        <p:spPr>
          <a:xfrm>
            <a:off x="1742850" y="1481500"/>
            <a:ext cx="8399" cy="416699"/>
          </a:xfrm>
          <a:prstGeom prst="straightConnector1">
            <a:avLst/>
          </a:prstGeom>
          <a:noFill/>
          <a:ln w="19050" cap="flat" cmpd="sng">
            <a:solidFill>
              <a:schemeClr val="dk2"/>
            </a:solidFill>
            <a:prstDash val="solid"/>
            <a:round/>
            <a:headEnd type="none" w="lg" len="lg"/>
            <a:tailEnd type="none" w="lg" len="lg"/>
          </a:ln>
        </p:spPr>
      </p:cxnSp>
      <p:cxnSp>
        <p:nvCxnSpPr>
          <p:cNvPr id="231" name="Shape 231"/>
          <p:cNvCxnSpPr/>
          <p:nvPr/>
        </p:nvCxnSpPr>
        <p:spPr>
          <a:xfrm>
            <a:off x="1402775" y="1864075"/>
            <a:ext cx="374100" cy="17100"/>
          </a:xfrm>
          <a:prstGeom prst="straightConnector1">
            <a:avLst/>
          </a:prstGeom>
          <a:noFill/>
          <a:ln w="19050" cap="flat" cmpd="sng">
            <a:solidFill>
              <a:schemeClr val="dk2"/>
            </a:solidFill>
            <a:prstDash val="solid"/>
            <a:round/>
            <a:headEnd type="none" w="lg" len="lg"/>
            <a:tailEnd type="none" w="lg" len="lg"/>
          </a:ln>
        </p:spPr>
      </p:cxnSp>
      <p:cxnSp>
        <p:nvCxnSpPr>
          <p:cNvPr id="232" name="Shape 232"/>
          <p:cNvCxnSpPr/>
          <p:nvPr/>
        </p:nvCxnSpPr>
        <p:spPr>
          <a:xfrm rot="10800000" flipH="1">
            <a:off x="1377275" y="2255250"/>
            <a:ext cx="357000" cy="8399"/>
          </a:xfrm>
          <a:prstGeom prst="straightConnector1">
            <a:avLst/>
          </a:prstGeom>
          <a:noFill/>
          <a:ln w="19050" cap="flat" cmpd="sng">
            <a:solidFill>
              <a:schemeClr val="dk2"/>
            </a:solidFill>
            <a:prstDash val="solid"/>
            <a:round/>
            <a:headEnd type="none" w="lg" len="lg"/>
            <a:tailEnd type="none" w="lg" len="lg"/>
          </a:ln>
        </p:spPr>
      </p:cxnSp>
      <p:cxnSp>
        <p:nvCxnSpPr>
          <p:cNvPr id="233" name="Shape 233"/>
          <p:cNvCxnSpPr>
            <a:stCxn id="218" idx="1"/>
          </p:cNvCxnSpPr>
          <p:nvPr/>
        </p:nvCxnSpPr>
        <p:spPr>
          <a:xfrm rot="10800000" flipH="1">
            <a:off x="1368775" y="2671624"/>
            <a:ext cx="365400" cy="165900"/>
          </a:xfrm>
          <a:prstGeom prst="straightConnector1">
            <a:avLst/>
          </a:prstGeom>
          <a:noFill/>
          <a:ln w="19050" cap="flat" cmpd="sng">
            <a:solidFill>
              <a:schemeClr val="dk2"/>
            </a:solidFill>
            <a:prstDash val="solid"/>
            <a:round/>
            <a:headEnd type="none" w="lg" len="lg"/>
            <a:tailEnd type="none" w="lg" len="lg"/>
          </a:ln>
        </p:spPr>
      </p:cxnSp>
      <p:cxnSp>
        <p:nvCxnSpPr>
          <p:cNvPr id="234" name="Shape 234"/>
          <p:cNvCxnSpPr/>
          <p:nvPr/>
        </p:nvCxnSpPr>
        <p:spPr>
          <a:xfrm>
            <a:off x="2125425" y="1473000"/>
            <a:ext cx="17100" cy="433500"/>
          </a:xfrm>
          <a:prstGeom prst="straightConnector1">
            <a:avLst/>
          </a:prstGeom>
          <a:noFill/>
          <a:ln w="19050" cap="flat" cmpd="sng">
            <a:solidFill>
              <a:schemeClr val="dk2"/>
            </a:solidFill>
            <a:prstDash val="solid"/>
            <a:round/>
            <a:headEnd type="none" w="lg" len="lg"/>
            <a:tailEnd type="none" w="lg" len="lg"/>
          </a:ln>
        </p:spPr>
      </p:cxnSp>
      <p:cxnSp>
        <p:nvCxnSpPr>
          <p:cNvPr id="235" name="Shape 235"/>
          <p:cNvCxnSpPr>
            <a:stCxn id="236" idx="2"/>
          </p:cNvCxnSpPr>
          <p:nvPr/>
        </p:nvCxnSpPr>
        <p:spPr>
          <a:xfrm>
            <a:off x="1271024" y="1251799"/>
            <a:ext cx="403799" cy="433800"/>
          </a:xfrm>
          <a:prstGeom prst="straightConnector1">
            <a:avLst/>
          </a:prstGeom>
          <a:noFill/>
          <a:ln w="19050" cap="flat" cmpd="sng">
            <a:solidFill>
              <a:schemeClr val="dk2"/>
            </a:solidFill>
            <a:prstDash val="solid"/>
            <a:round/>
            <a:headEnd type="none" w="lg" len="lg"/>
            <a:tailEnd type="triangle" w="lg" len="lg"/>
          </a:ln>
        </p:spPr>
      </p:cxnSp>
      <p:sp>
        <p:nvSpPr>
          <p:cNvPr id="236" name="Shape 236"/>
          <p:cNvSpPr txBox="1"/>
          <p:nvPr/>
        </p:nvSpPr>
        <p:spPr>
          <a:xfrm>
            <a:off x="331575" y="486800"/>
            <a:ext cx="1878899" cy="764999"/>
          </a:xfrm>
          <a:prstGeom prst="rect">
            <a:avLst/>
          </a:prstGeom>
          <a:noFill/>
          <a:ln>
            <a:noFill/>
          </a:ln>
        </p:spPr>
        <p:txBody>
          <a:bodyPr lIns="91425" tIns="91425" rIns="91425" bIns="91425" anchor="t" anchorCtr="0">
            <a:noAutofit/>
          </a:bodyPr>
          <a:lstStyle/>
          <a:p>
            <a:pPr lvl="0" rtl="0">
              <a:spcBef>
                <a:spcPts val="0"/>
              </a:spcBef>
              <a:buNone/>
            </a:pPr>
            <a:r>
              <a:rPr lang="en"/>
              <a:t>Cells that aren’t empty. ‘Cells with </a:t>
            </a:r>
            <a:r>
              <a:rPr lang="en" b="1" i="1"/>
              <a:t>Border</a:t>
            </a:r>
            <a:r>
              <a:rPr lang="en"/>
              <a:t> organisms’</a:t>
            </a:r>
          </a:p>
        </p:txBody>
      </p:sp>
      <p:sp>
        <p:nvSpPr>
          <p:cNvPr id="237" name="Shape 237"/>
          <p:cNvSpPr txBox="1"/>
          <p:nvPr/>
        </p:nvSpPr>
        <p:spPr>
          <a:xfrm>
            <a:off x="6005325" y="3476550"/>
            <a:ext cx="935099" cy="442200"/>
          </a:xfrm>
          <a:prstGeom prst="rect">
            <a:avLst/>
          </a:prstGeom>
          <a:noFill/>
          <a:ln>
            <a:noFill/>
          </a:ln>
        </p:spPr>
        <p:txBody>
          <a:bodyPr lIns="91425" tIns="91425" rIns="91425" bIns="91425" anchor="t" anchorCtr="0">
            <a:noAutofit/>
          </a:bodyPr>
          <a:lstStyle/>
          <a:p>
            <a:pPr lvl="0" rtl="0">
              <a:spcBef>
                <a:spcPts val="0"/>
              </a:spcBef>
              <a:buNone/>
            </a:pPr>
            <a:r>
              <a:rPr lang="en">
                <a:latin typeface="Impact"/>
                <a:ea typeface="Impact"/>
                <a:cs typeface="Impact"/>
                <a:sym typeface="Impact"/>
              </a:rPr>
              <a:t>Organism</a:t>
            </a:r>
          </a:p>
        </p:txBody>
      </p:sp>
      <p:sp>
        <p:nvSpPr>
          <p:cNvPr id="238" name="Shape 238"/>
          <p:cNvSpPr txBox="1"/>
          <p:nvPr/>
        </p:nvSpPr>
        <p:spPr>
          <a:xfrm>
            <a:off x="4879250" y="4701300"/>
            <a:ext cx="1071900" cy="442200"/>
          </a:xfrm>
          <a:prstGeom prst="rect">
            <a:avLst/>
          </a:prstGeom>
          <a:noFill/>
          <a:ln>
            <a:noFill/>
          </a:ln>
        </p:spPr>
        <p:txBody>
          <a:bodyPr lIns="91425" tIns="91425" rIns="91425" bIns="91425" anchor="ctr" anchorCtr="0">
            <a:noAutofit/>
          </a:bodyPr>
          <a:lstStyle/>
          <a:p>
            <a:pPr lvl="0" algn="ctr" rtl="0">
              <a:spcBef>
                <a:spcPts val="0"/>
              </a:spcBef>
              <a:buNone/>
            </a:pPr>
            <a:r>
              <a:rPr lang="en">
                <a:latin typeface="Impact"/>
                <a:ea typeface="Impact"/>
                <a:cs typeface="Impact"/>
                <a:sym typeface="Impact"/>
              </a:rPr>
              <a:t>Doodlebug</a:t>
            </a:r>
          </a:p>
        </p:txBody>
      </p:sp>
      <p:sp>
        <p:nvSpPr>
          <p:cNvPr id="239" name="Shape 239"/>
          <p:cNvSpPr txBox="1"/>
          <p:nvPr/>
        </p:nvSpPr>
        <p:spPr>
          <a:xfrm>
            <a:off x="5951150" y="4701300"/>
            <a:ext cx="935099" cy="442200"/>
          </a:xfrm>
          <a:prstGeom prst="rect">
            <a:avLst/>
          </a:prstGeom>
          <a:noFill/>
          <a:ln>
            <a:noFill/>
          </a:ln>
        </p:spPr>
        <p:txBody>
          <a:bodyPr lIns="91425" tIns="91425" rIns="91425" bIns="91425" anchor="ctr" anchorCtr="0">
            <a:noAutofit/>
          </a:bodyPr>
          <a:lstStyle/>
          <a:p>
            <a:pPr lvl="0" algn="ctr" rtl="0">
              <a:spcBef>
                <a:spcPts val="0"/>
              </a:spcBef>
              <a:buNone/>
            </a:pPr>
            <a:r>
              <a:rPr lang="en">
                <a:latin typeface="Impact"/>
                <a:ea typeface="Impact"/>
                <a:cs typeface="Impact"/>
                <a:sym typeface="Impact"/>
              </a:rPr>
              <a:t>Ant</a:t>
            </a:r>
          </a:p>
        </p:txBody>
      </p:sp>
      <p:cxnSp>
        <p:nvCxnSpPr>
          <p:cNvPr id="240" name="Shape 240"/>
          <p:cNvCxnSpPr>
            <a:stCxn id="237" idx="2"/>
            <a:endCxn id="238" idx="0"/>
          </p:cNvCxnSpPr>
          <p:nvPr/>
        </p:nvCxnSpPr>
        <p:spPr>
          <a:xfrm flipH="1">
            <a:off x="5415074" y="3918750"/>
            <a:ext cx="1057800" cy="782400"/>
          </a:xfrm>
          <a:prstGeom prst="straightConnector1">
            <a:avLst/>
          </a:prstGeom>
          <a:noFill/>
          <a:ln w="19050" cap="flat" cmpd="sng">
            <a:solidFill>
              <a:schemeClr val="dk2"/>
            </a:solidFill>
            <a:prstDash val="solid"/>
            <a:round/>
            <a:headEnd type="none" w="lg" len="lg"/>
            <a:tailEnd type="triangle" w="lg" len="lg"/>
          </a:ln>
        </p:spPr>
      </p:cxnSp>
      <p:cxnSp>
        <p:nvCxnSpPr>
          <p:cNvPr id="241" name="Shape 241"/>
          <p:cNvCxnSpPr>
            <a:stCxn id="237" idx="2"/>
            <a:endCxn id="239" idx="0"/>
          </p:cNvCxnSpPr>
          <p:nvPr/>
        </p:nvCxnSpPr>
        <p:spPr>
          <a:xfrm flipH="1">
            <a:off x="6418574" y="3918750"/>
            <a:ext cx="54300" cy="782400"/>
          </a:xfrm>
          <a:prstGeom prst="straightConnector1">
            <a:avLst/>
          </a:prstGeom>
          <a:noFill/>
          <a:ln w="19050" cap="flat" cmpd="sng">
            <a:solidFill>
              <a:schemeClr val="dk2"/>
            </a:solidFill>
            <a:prstDash val="solid"/>
            <a:round/>
            <a:headEnd type="none" w="lg" len="lg"/>
            <a:tailEnd type="triangle" w="lg" len="lg"/>
          </a:ln>
        </p:spPr>
      </p:cxnSp>
      <p:sp>
        <p:nvSpPr>
          <p:cNvPr id="242" name="Shape 242"/>
          <p:cNvSpPr txBox="1"/>
          <p:nvPr/>
        </p:nvSpPr>
        <p:spPr>
          <a:xfrm>
            <a:off x="246525" y="3342800"/>
            <a:ext cx="1878899" cy="471300"/>
          </a:xfrm>
          <a:prstGeom prst="rect">
            <a:avLst/>
          </a:prstGeom>
          <a:noFill/>
          <a:ln>
            <a:noFill/>
          </a:ln>
        </p:spPr>
        <p:txBody>
          <a:bodyPr lIns="91425" tIns="91425" rIns="91425" bIns="91425" anchor="t" anchorCtr="0">
            <a:noAutofit/>
          </a:bodyPr>
          <a:lstStyle/>
          <a:p>
            <a:pPr lvl="0" rtl="0">
              <a:spcBef>
                <a:spcPts val="0"/>
              </a:spcBef>
              <a:buNone/>
            </a:pPr>
            <a:r>
              <a:rPr lang="en"/>
              <a:t>Cells that are empty. ‘Cells with </a:t>
            </a:r>
            <a:r>
              <a:rPr lang="en" b="1" i="1"/>
              <a:t>Empty</a:t>
            </a:r>
            <a:r>
              <a:rPr lang="en"/>
              <a:t> organisms’</a:t>
            </a:r>
          </a:p>
        </p:txBody>
      </p:sp>
      <p:sp>
        <p:nvSpPr>
          <p:cNvPr id="243" name="Shape 243"/>
          <p:cNvSpPr txBox="1"/>
          <p:nvPr/>
        </p:nvSpPr>
        <p:spPr>
          <a:xfrm>
            <a:off x="6757025" y="4701300"/>
            <a:ext cx="935099" cy="442200"/>
          </a:xfrm>
          <a:prstGeom prst="rect">
            <a:avLst/>
          </a:prstGeom>
          <a:noFill/>
          <a:ln>
            <a:noFill/>
          </a:ln>
        </p:spPr>
        <p:txBody>
          <a:bodyPr lIns="91425" tIns="91425" rIns="91425" bIns="91425" anchor="ctr" anchorCtr="0">
            <a:noAutofit/>
          </a:bodyPr>
          <a:lstStyle/>
          <a:p>
            <a:pPr lvl="0" algn="ctr" rtl="0">
              <a:spcBef>
                <a:spcPts val="0"/>
              </a:spcBef>
              <a:buNone/>
            </a:pPr>
            <a:r>
              <a:rPr lang="en">
                <a:latin typeface="Impact"/>
                <a:ea typeface="Impact"/>
                <a:cs typeface="Impact"/>
                <a:sym typeface="Impact"/>
              </a:rPr>
              <a:t>Border</a:t>
            </a:r>
          </a:p>
        </p:txBody>
      </p:sp>
      <p:sp>
        <p:nvSpPr>
          <p:cNvPr id="244" name="Shape 244"/>
          <p:cNvSpPr txBox="1"/>
          <p:nvPr/>
        </p:nvSpPr>
        <p:spPr>
          <a:xfrm>
            <a:off x="7692125" y="4701300"/>
            <a:ext cx="935099" cy="442200"/>
          </a:xfrm>
          <a:prstGeom prst="rect">
            <a:avLst/>
          </a:prstGeom>
          <a:noFill/>
          <a:ln>
            <a:noFill/>
          </a:ln>
        </p:spPr>
        <p:txBody>
          <a:bodyPr lIns="91425" tIns="91425" rIns="91425" bIns="91425" anchor="ctr" anchorCtr="0">
            <a:noAutofit/>
          </a:bodyPr>
          <a:lstStyle/>
          <a:p>
            <a:pPr lvl="0" algn="ctr" rtl="0">
              <a:spcBef>
                <a:spcPts val="0"/>
              </a:spcBef>
              <a:buNone/>
            </a:pPr>
            <a:r>
              <a:rPr lang="en">
                <a:latin typeface="Impact"/>
                <a:ea typeface="Impact"/>
                <a:cs typeface="Impact"/>
                <a:sym typeface="Impact"/>
              </a:rPr>
              <a:t>Empty</a:t>
            </a:r>
          </a:p>
        </p:txBody>
      </p:sp>
      <p:cxnSp>
        <p:nvCxnSpPr>
          <p:cNvPr id="245" name="Shape 245"/>
          <p:cNvCxnSpPr>
            <a:stCxn id="242" idx="0"/>
          </p:cNvCxnSpPr>
          <p:nvPr/>
        </p:nvCxnSpPr>
        <p:spPr>
          <a:xfrm rot="10800000" flipH="1">
            <a:off x="1185974" y="3280400"/>
            <a:ext cx="1456499" cy="62400"/>
          </a:xfrm>
          <a:prstGeom prst="straightConnector1">
            <a:avLst/>
          </a:prstGeom>
          <a:noFill/>
          <a:ln w="9525" cap="flat" cmpd="sng">
            <a:solidFill>
              <a:schemeClr val="dk2"/>
            </a:solidFill>
            <a:prstDash val="solid"/>
            <a:round/>
            <a:headEnd type="none" w="lg" len="lg"/>
            <a:tailEnd type="triangle" w="lg" len="lg"/>
          </a:ln>
        </p:spPr>
      </p:cxnSp>
      <p:cxnSp>
        <p:nvCxnSpPr>
          <p:cNvPr id="246" name="Shape 246"/>
          <p:cNvCxnSpPr>
            <a:stCxn id="237" idx="2"/>
            <a:endCxn id="243" idx="0"/>
          </p:cNvCxnSpPr>
          <p:nvPr/>
        </p:nvCxnSpPr>
        <p:spPr>
          <a:xfrm>
            <a:off x="6472874" y="3918750"/>
            <a:ext cx="751799" cy="782400"/>
          </a:xfrm>
          <a:prstGeom prst="straightConnector1">
            <a:avLst/>
          </a:prstGeom>
          <a:noFill/>
          <a:ln w="9525" cap="flat" cmpd="sng">
            <a:solidFill>
              <a:schemeClr val="dk2"/>
            </a:solidFill>
            <a:prstDash val="solid"/>
            <a:round/>
            <a:headEnd type="none" w="lg" len="lg"/>
            <a:tailEnd type="triangle" w="lg" len="lg"/>
          </a:ln>
        </p:spPr>
      </p:cxnSp>
      <p:cxnSp>
        <p:nvCxnSpPr>
          <p:cNvPr id="247" name="Shape 247"/>
          <p:cNvCxnSpPr>
            <a:stCxn id="237" idx="2"/>
            <a:endCxn id="244" idx="0"/>
          </p:cNvCxnSpPr>
          <p:nvPr/>
        </p:nvCxnSpPr>
        <p:spPr>
          <a:xfrm>
            <a:off x="6472874" y="3918750"/>
            <a:ext cx="1686899" cy="782400"/>
          </a:xfrm>
          <a:prstGeom prst="straightConnector1">
            <a:avLst/>
          </a:prstGeom>
          <a:noFill/>
          <a:ln w="9525" cap="flat" cmpd="sng">
            <a:solidFill>
              <a:schemeClr val="dk2"/>
            </a:solidFill>
            <a:prstDash val="solid"/>
            <a:round/>
            <a:headEnd type="none" w="lg" len="lg"/>
            <a:tailEnd type="triangle" w="lg" len="lg"/>
          </a:ln>
        </p:spPr>
      </p:cxnSp>
      <p:cxnSp>
        <p:nvCxnSpPr>
          <p:cNvPr id="248" name="Shape 248"/>
          <p:cNvCxnSpPr/>
          <p:nvPr/>
        </p:nvCxnSpPr>
        <p:spPr>
          <a:xfrm rot="10800000" flipH="1">
            <a:off x="1367975" y="3044500"/>
            <a:ext cx="393600" cy="28499"/>
          </a:xfrm>
          <a:prstGeom prst="straightConnector1">
            <a:avLst/>
          </a:prstGeom>
          <a:noFill/>
          <a:ln w="9525" cap="flat" cmpd="sng">
            <a:solidFill>
              <a:schemeClr val="dk2"/>
            </a:solidFill>
            <a:prstDash val="solid"/>
            <a:round/>
            <a:headEnd type="none" w="lg" len="lg"/>
            <a:tailEnd type="none" w="lg" len="lg"/>
          </a:ln>
        </p:spPr>
      </p:cxnSp>
      <p:cxnSp>
        <p:nvCxnSpPr>
          <p:cNvPr id="249" name="Shape 249"/>
          <p:cNvCxnSpPr/>
          <p:nvPr/>
        </p:nvCxnSpPr>
        <p:spPr>
          <a:xfrm flipH="1">
            <a:off x="2114974" y="3837100"/>
            <a:ext cx="11400" cy="382199"/>
          </a:xfrm>
          <a:prstGeom prst="straightConnector1">
            <a:avLst/>
          </a:prstGeom>
          <a:noFill/>
          <a:ln w="9525" cap="flat" cmpd="sng">
            <a:solidFill>
              <a:schemeClr val="dk2"/>
            </a:solidFill>
            <a:prstDash val="solid"/>
            <a:round/>
            <a:headEnd type="none" w="lg" len="lg"/>
            <a:tailEnd type="none" w="lg" len="lg"/>
          </a:ln>
        </p:spPr>
      </p:cxnSp>
      <p:cxnSp>
        <p:nvCxnSpPr>
          <p:cNvPr id="250" name="Shape 250"/>
          <p:cNvCxnSpPr/>
          <p:nvPr/>
        </p:nvCxnSpPr>
        <p:spPr>
          <a:xfrm flipH="1">
            <a:off x="2502724" y="3837100"/>
            <a:ext cx="5700" cy="382199"/>
          </a:xfrm>
          <a:prstGeom prst="straightConnector1">
            <a:avLst/>
          </a:prstGeom>
          <a:noFill/>
          <a:ln w="9525" cap="flat" cmpd="sng">
            <a:solidFill>
              <a:schemeClr val="dk2"/>
            </a:solidFill>
            <a:prstDash val="solid"/>
            <a:round/>
            <a:headEnd type="none" w="lg" len="lg"/>
            <a:tailEnd type="none" w="lg" len="lg"/>
          </a:ln>
        </p:spPr>
      </p:cxnSp>
      <p:cxnSp>
        <p:nvCxnSpPr>
          <p:cNvPr id="251" name="Shape 251"/>
          <p:cNvCxnSpPr/>
          <p:nvPr/>
        </p:nvCxnSpPr>
        <p:spPr>
          <a:xfrm flipH="1">
            <a:off x="2879074" y="3831400"/>
            <a:ext cx="11400" cy="387899"/>
          </a:xfrm>
          <a:prstGeom prst="straightConnector1">
            <a:avLst/>
          </a:prstGeom>
          <a:noFill/>
          <a:ln w="9525" cap="flat" cmpd="sng">
            <a:solidFill>
              <a:schemeClr val="dk2"/>
            </a:solidFill>
            <a:prstDash val="solid"/>
            <a:round/>
            <a:headEnd type="none" w="lg" len="lg"/>
            <a:tailEnd type="none" w="lg" len="lg"/>
          </a:ln>
        </p:spPr>
      </p:cxnSp>
      <p:cxnSp>
        <p:nvCxnSpPr>
          <p:cNvPr id="252" name="Shape 252"/>
          <p:cNvCxnSpPr/>
          <p:nvPr/>
        </p:nvCxnSpPr>
        <p:spPr>
          <a:xfrm flipH="1">
            <a:off x="3255449" y="3854225"/>
            <a:ext cx="11400" cy="365099"/>
          </a:xfrm>
          <a:prstGeom prst="straightConnector1">
            <a:avLst/>
          </a:prstGeom>
          <a:noFill/>
          <a:ln w="9525" cap="flat" cmpd="sng">
            <a:solidFill>
              <a:schemeClr val="dk2"/>
            </a:solidFill>
            <a:prstDash val="solid"/>
            <a:round/>
            <a:headEnd type="none" w="lg" len="lg"/>
            <a:tailEnd type="none" w="lg" len="lg"/>
          </a:ln>
        </p:spPr>
      </p:cxnSp>
      <p:cxnSp>
        <p:nvCxnSpPr>
          <p:cNvPr id="253" name="Shape 253"/>
          <p:cNvCxnSpPr/>
          <p:nvPr/>
        </p:nvCxnSpPr>
        <p:spPr>
          <a:xfrm flipH="1">
            <a:off x="3648899" y="3837100"/>
            <a:ext cx="5700" cy="387899"/>
          </a:xfrm>
          <a:prstGeom prst="straightConnector1">
            <a:avLst/>
          </a:prstGeom>
          <a:noFill/>
          <a:ln w="9525" cap="flat" cmpd="sng">
            <a:solidFill>
              <a:schemeClr val="dk2"/>
            </a:solidFill>
            <a:prstDash val="solid"/>
            <a:round/>
            <a:headEnd type="none" w="lg" len="lg"/>
            <a:tailEnd type="none" w="lg" len="lg"/>
          </a:ln>
        </p:spPr>
      </p:cxnSp>
      <p:cxnSp>
        <p:nvCxnSpPr>
          <p:cNvPr id="254" name="Shape 254"/>
          <p:cNvCxnSpPr/>
          <p:nvPr/>
        </p:nvCxnSpPr>
        <p:spPr>
          <a:xfrm>
            <a:off x="1750025" y="3842825"/>
            <a:ext cx="0" cy="382199"/>
          </a:xfrm>
          <a:prstGeom prst="straightConnector1">
            <a:avLst/>
          </a:prstGeom>
          <a:noFill/>
          <a:ln w="9525" cap="flat" cmpd="sng">
            <a:solidFill>
              <a:schemeClr val="dk2"/>
            </a:solidFill>
            <a:prstDash val="solid"/>
            <a:round/>
            <a:headEnd type="none" w="lg" len="lg"/>
            <a:tailEnd type="none" w="lg" len="lg"/>
          </a:ln>
        </p:spPr>
      </p:cxnSp>
      <p:cxnSp>
        <p:nvCxnSpPr>
          <p:cNvPr id="255" name="Shape 255"/>
          <p:cNvCxnSpPr/>
          <p:nvPr/>
        </p:nvCxnSpPr>
        <p:spPr>
          <a:xfrm rot="10800000" flipH="1">
            <a:off x="3654600" y="3437949"/>
            <a:ext cx="365099" cy="17100"/>
          </a:xfrm>
          <a:prstGeom prst="straightConnector1">
            <a:avLst/>
          </a:prstGeom>
          <a:noFill/>
          <a:ln w="9525" cap="flat" cmpd="sng">
            <a:solidFill>
              <a:schemeClr val="dk2"/>
            </a:solidFill>
            <a:prstDash val="solid"/>
            <a:round/>
            <a:headEnd type="none" w="lg" len="lg"/>
            <a:tailEnd type="none" w="lg" len="lg"/>
          </a:ln>
        </p:spPr>
      </p:cxnSp>
      <p:cxnSp>
        <p:nvCxnSpPr>
          <p:cNvPr id="256" name="Shape 256"/>
          <p:cNvCxnSpPr/>
          <p:nvPr/>
        </p:nvCxnSpPr>
        <p:spPr>
          <a:xfrm>
            <a:off x="3683100" y="3797200"/>
            <a:ext cx="342000" cy="17100"/>
          </a:xfrm>
          <a:prstGeom prst="straightConnector1">
            <a:avLst/>
          </a:prstGeom>
          <a:noFill/>
          <a:ln w="9525" cap="flat" cmpd="sng">
            <a:solidFill>
              <a:schemeClr val="dk2"/>
            </a:solidFill>
            <a:prstDash val="solid"/>
            <a:round/>
            <a:headEnd type="none" w="lg" len="lg"/>
            <a:tailEnd type="none" w="lg" len="lg"/>
          </a:ln>
        </p:spPr>
      </p:cxnSp>
      <p:cxnSp>
        <p:nvCxnSpPr>
          <p:cNvPr id="257" name="Shape 257"/>
          <p:cNvCxnSpPr/>
          <p:nvPr/>
        </p:nvCxnSpPr>
        <p:spPr>
          <a:xfrm flipH="1">
            <a:off x="3626099" y="1521975"/>
            <a:ext cx="5700" cy="347700"/>
          </a:xfrm>
          <a:prstGeom prst="straightConnector1">
            <a:avLst/>
          </a:prstGeom>
          <a:noFill/>
          <a:ln w="9525" cap="flat" cmpd="sng">
            <a:solidFill>
              <a:schemeClr val="dk2"/>
            </a:solidFill>
            <a:prstDash val="solid"/>
            <a:round/>
            <a:headEnd type="none" w="lg" len="lg"/>
            <a:tailEnd type="none" w="lg" len="lg"/>
          </a:ln>
        </p:spPr>
      </p:cxnSp>
      <p:cxnSp>
        <p:nvCxnSpPr>
          <p:cNvPr id="258" name="Shape 258"/>
          <p:cNvCxnSpPr/>
          <p:nvPr/>
        </p:nvCxnSpPr>
        <p:spPr>
          <a:xfrm>
            <a:off x="3694525" y="1858400"/>
            <a:ext cx="342000" cy="0"/>
          </a:xfrm>
          <a:prstGeom prst="straightConnector1">
            <a:avLst/>
          </a:prstGeom>
          <a:noFill/>
          <a:ln w="9525" cap="flat" cmpd="sng">
            <a:solidFill>
              <a:schemeClr val="dk2"/>
            </a:solidFill>
            <a:prstDash val="solid"/>
            <a:round/>
            <a:headEnd type="none" w="lg" len="lg"/>
            <a:tailEnd type="none" w="lg" len="lg"/>
          </a:ln>
        </p:spPr>
      </p:cxnSp>
      <p:cxnSp>
        <p:nvCxnSpPr>
          <p:cNvPr id="259" name="Shape 259"/>
          <p:cNvCxnSpPr/>
          <p:nvPr/>
        </p:nvCxnSpPr>
        <p:spPr>
          <a:xfrm>
            <a:off x="3255425" y="1487750"/>
            <a:ext cx="28499" cy="347999"/>
          </a:xfrm>
          <a:prstGeom prst="straightConnector1">
            <a:avLst/>
          </a:prstGeom>
          <a:noFill/>
          <a:ln w="9525" cap="flat" cmpd="sng">
            <a:solidFill>
              <a:schemeClr val="dk2"/>
            </a:solidFill>
            <a:prstDash val="solid"/>
            <a:round/>
            <a:headEnd type="none" w="lg" len="lg"/>
            <a:tailEnd type="none" w="lg" len="lg"/>
          </a:ln>
        </p:spPr>
      </p:cxnSp>
      <p:sp>
        <p:nvSpPr>
          <p:cNvPr id="260" name="Shape 260"/>
          <p:cNvSpPr/>
          <p:nvPr/>
        </p:nvSpPr>
        <p:spPr>
          <a:xfrm>
            <a:off x="45025" y="1762175"/>
            <a:ext cx="1049100" cy="433500"/>
          </a:xfrm>
          <a:prstGeom prst="roundRect">
            <a:avLst>
              <a:gd name="adj" fmla="val 16667"/>
            </a:avLst>
          </a:prstGeom>
          <a:solidFill>
            <a:srgbClr val="C9DAF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latin typeface="Impact"/>
                <a:ea typeface="Impact"/>
                <a:cs typeface="Impact"/>
                <a:sym typeface="Impact"/>
              </a:rPr>
              <a:t>Display</a:t>
            </a:r>
          </a:p>
        </p:txBody>
      </p:sp>
      <p:sp>
        <p:nvSpPr>
          <p:cNvPr id="261" name="Shape 261"/>
          <p:cNvSpPr/>
          <p:nvPr/>
        </p:nvSpPr>
        <p:spPr>
          <a:xfrm>
            <a:off x="45025" y="2226675"/>
            <a:ext cx="1049100" cy="433500"/>
          </a:xfrm>
          <a:prstGeom prst="roundRect">
            <a:avLst>
              <a:gd name="adj" fmla="val 16667"/>
            </a:avLst>
          </a:prstGeom>
          <a:solidFill>
            <a:srgbClr val="C9DAF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latin typeface="Impact"/>
                <a:ea typeface="Impact"/>
                <a:cs typeface="Impact"/>
                <a:sym typeface="Impact"/>
              </a:rPr>
              <a:t>HTMLform</a:t>
            </a:r>
          </a:p>
        </p:txBody>
      </p:sp>
      <p:cxnSp>
        <p:nvCxnSpPr>
          <p:cNvPr id="262" name="Shape 262"/>
          <p:cNvCxnSpPr>
            <a:stCxn id="221" idx="1"/>
            <a:endCxn id="260" idx="3"/>
          </p:cNvCxnSpPr>
          <p:nvPr/>
        </p:nvCxnSpPr>
        <p:spPr>
          <a:xfrm flipH="1">
            <a:off x="1094275" y="1634549"/>
            <a:ext cx="1223400" cy="344399"/>
          </a:xfrm>
          <a:prstGeom prst="straightConnector1">
            <a:avLst/>
          </a:prstGeom>
          <a:noFill/>
          <a:ln w="9525" cap="flat" cmpd="sng">
            <a:solidFill>
              <a:srgbClr val="A61C00"/>
            </a:solidFill>
            <a:prstDash val="solid"/>
            <a:round/>
            <a:headEnd type="stealth" w="lg" len="lg"/>
            <a:tailEnd type="triangle" w="lg" len="lg"/>
          </a:ln>
        </p:spPr>
      </p:cxnSp>
      <p:cxnSp>
        <p:nvCxnSpPr>
          <p:cNvPr id="263" name="Shape 263"/>
          <p:cNvCxnSpPr>
            <a:stCxn id="221" idx="1"/>
            <a:endCxn id="261" idx="3"/>
          </p:cNvCxnSpPr>
          <p:nvPr/>
        </p:nvCxnSpPr>
        <p:spPr>
          <a:xfrm flipH="1">
            <a:off x="1094275" y="1634549"/>
            <a:ext cx="1223400" cy="808799"/>
          </a:xfrm>
          <a:prstGeom prst="straightConnector1">
            <a:avLst/>
          </a:prstGeom>
          <a:noFill/>
          <a:ln w="9525" cap="flat" cmpd="sng">
            <a:solidFill>
              <a:srgbClr val="A61C00"/>
            </a:solidFill>
            <a:prstDash val="solid"/>
            <a:round/>
            <a:headEnd type="stealth" w="lg" len="lg"/>
            <a:tailEnd type="triangle" w="lg" len="lg"/>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percents</a:t>
            </a:r>
          </a:p>
        </p:txBody>
      </p:sp>
      <p:sp>
        <p:nvSpPr>
          <p:cNvPr id="269" name="Shape 269"/>
          <p:cNvSpPr/>
          <p:nvPr/>
        </p:nvSpPr>
        <p:spPr>
          <a:xfrm>
            <a:off x="977700" y="2057400"/>
            <a:ext cx="7243499" cy="8246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 name="Shape 270"/>
          <p:cNvSpPr/>
          <p:nvPr/>
        </p:nvSpPr>
        <p:spPr>
          <a:xfrm>
            <a:off x="1062700" y="3111600"/>
            <a:ext cx="7158400" cy="1415525"/>
          </a:xfrm>
          <a:custGeom>
            <a:avLst/>
            <a:gdLst/>
            <a:ahLst/>
            <a:cxnLst/>
            <a:rect l="0" t="0" r="0" b="0"/>
            <a:pathLst>
              <a:path w="286336" h="56621" extrusionOk="0">
                <a:moveTo>
                  <a:pt x="0" y="1360"/>
                </a:moveTo>
                <a:cubicBezTo>
                  <a:pt x="6606" y="16499"/>
                  <a:pt x="16720" y="31997"/>
                  <a:pt x="31286" y="39788"/>
                </a:cubicBezTo>
                <a:cubicBezTo>
                  <a:pt x="49556" y="49560"/>
                  <a:pt x="71507" y="54055"/>
                  <a:pt x="92158" y="52370"/>
                </a:cubicBezTo>
                <a:cubicBezTo>
                  <a:pt x="101373" y="51617"/>
                  <a:pt x="105119" y="38764"/>
                  <a:pt x="113242" y="34347"/>
                </a:cubicBezTo>
                <a:cubicBezTo>
                  <a:pt x="119530" y="30926"/>
                  <a:pt x="127668" y="27634"/>
                  <a:pt x="134326" y="30266"/>
                </a:cubicBezTo>
                <a:cubicBezTo>
                  <a:pt x="140027" y="32519"/>
                  <a:pt x="142417" y="39812"/>
                  <a:pt x="144528" y="45569"/>
                </a:cubicBezTo>
                <a:cubicBezTo>
                  <a:pt x="144762" y="46207"/>
                  <a:pt x="144150" y="47494"/>
                  <a:pt x="144528" y="46929"/>
                </a:cubicBezTo>
                <a:cubicBezTo>
                  <a:pt x="147821" y="41993"/>
                  <a:pt x="151580" y="33823"/>
                  <a:pt x="157451" y="34687"/>
                </a:cubicBezTo>
                <a:cubicBezTo>
                  <a:pt x="160768" y="35175"/>
                  <a:pt x="160398" y="36293"/>
                  <a:pt x="163232" y="38088"/>
                </a:cubicBezTo>
                <a:cubicBezTo>
                  <a:pt x="170602" y="42756"/>
                  <a:pt x="169600" y="44783"/>
                  <a:pt x="177855" y="47609"/>
                </a:cubicBezTo>
                <a:cubicBezTo>
                  <a:pt x="204167" y="56615"/>
                  <a:pt x="234583" y="60187"/>
                  <a:pt x="261171" y="52030"/>
                </a:cubicBezTo>
                <a:cubicBezTo>
                  <a:pt x="272341" y="48602"/>
                  <a:pt x="274779" y="32714"/>
                  <a:pt x="278854" y="21764"/>
                </a:cubicBezTo>
                <a:cubicBezTo>
                  <a:pt x="281529" y="14574"/>
                  <a:pt x="286336" y="7671"/>
                  <a:pt x="286336" y="0"/>
                </a:cubicBezTo>
              </a:path>
            </a:pathLst>
          </a:custGeom>
          <a:noFill/>
          <a:ln w="19050" cap="flat" cmpd="sng">
            <a:solidFill>
              <a:schemeClr val="dk2"/>
            </a:solidFill>
            <a:prstDash val="solid"/>
            <a:round/>
            <a:headEnd type="none" w="lg" len="lg"/>
            <a:tailEnd type="none" w="lg" len="lg"/>
          </a:ln>
        </p:spPr>
      </p:sp>
      <p:sp>
        <p:nvSpPr>
          <p:cNvPr id="271" name="Shape 271"/>
          <p:cNvSpPr txBox="1"/>
          <p:nvPr/>
        </p:nvSpPr>
        <p:spPr>
          <a:xfrm>
            <a:off x="4063800" y="4386850"/>
            <a:ext cx="1360199" cy="433500"/>
          </a:xfrm>
          <a:prstGeom prst="rect">
            <a:avLst/>
          </a:prstGeom>
          <a:noFill/>
          <a:ln>
            <a:noFill/>
          </a:ln>
        </p:spPr>
        <p:txBody>
          <a:bodyPr lIns="91425" tIns="91425" rIns="91425" bIns="91425" anchor="t" anchorCtr="0">
            <a:noAutofit/>
          </a:bodyPr>
          <a:lstStyle/>
          <a:p>
            <a:pPr lvl="0" rtl="0">
              <a:spcBef>
                <a:spcPts val="0"/>
              </a:spcBef>
              <a:buNone/>
            </a:pPr>
            <a:r>
              <a:rPr lang="en"/>
              <a:t>100%</a:t>
            </a:r>
          </a:p>
        </p:txBody>
      </p:sp>
      <p:sp>
        <p:nvSpPr>
          <p:cNvPr id="272" name="Shape 272"/>
          <p:cNvSpPr/>
          <p:nvPr/>
        </p:nvSpPr>
        <p:spPr>
          <a:xfrm>
            <a:off x="1020200" y="1392329"/>
            <a:ext cx="1955375" cy="648075"/>
          </a:xfrm>
          <a:custGeom>
            <a:avLst/>
            <a:gdLst/>
            <a:ahLst/>
            <a:cxnLst/>
            <a:rect l="0" t="0" r="0" b="0"/>
            <a:pathLst>
              <a:path w="78215" h="25923" extrusionOk="0">
                <a:moveTo>
                  <a:pt x="0" y="25923"/>
                </a:moveTo>
                <a:cubicBezTo>
                  <a:pt x="5113" y="16060"/>
                  <a:pt x="16115" y="3394"/>
                  <a:pt x="26865" y="6199"/>
                </a:cubicBezTo>
                <a:cubicBezTo>
                  <a:pt x="32916" y="7778"/>
                  <a:pt x="35191" y="22480"/>
                  <a:pt x="40468" y="19122"/>
                </a:cubicBezTo>
                <a:cubicBezTo>
                  <a:pt x="43916" y="16927"/>
                  <a:pt x="43612" y="11537"/>
                  <a:pt x="44549" y="7559"/>
                </a:cubicBezTo>
                <a:cubicBezTo>
                  <a:pt x="45100" y="5218"/>
                  <a:pt x="46644" y="-1732"/>
                  <a:pt x="45569" y="418"/>
                </a:cubicBezTo>
                <a:cubicBezTo>
                  <a:pt x="43223" y="5109"/>
                  <a:pt x="42809" y="13300"/>
                  <a:pt x="47269" y="16061"/>
                </a:cubicBezTo>
                <a:cubicBezTo>
                  <a:pt x="50902" y="18310"/>
                  <a:pt x="55479" y="13452"/>
                  <a:pt x="59171" y="11300"/>
                </a:cubicBezTo>
                <a:cubicBezTo>
                  <a:pt x="61831" y="9748"/>
                  <a:pt x="65276" y="10133"/>
                  <a:pt x="68353" y="10280"/>
                </a:cubicBezTo>
                <a:cubicBezTo>
                  <a:pt x="74414" y="10568"/>
                  <a:pt x="78215" y="19514"/>
                  <a:pt x="78215" y="25583"/>
                </a:cubicBezTo>
              </a:path>
            </a:pathLst>
          </a:custGeom>
          <a:noFill/>
          <a:ln w="19050" cap="flat" cmpd="sng">
            <a:solidFill>
              <a:schemeClr val="dk2"/>
            </a:solidFill>
            <a:prstDash val="solid"/>
            <a:round/>
            <a:headEnd type="none" w="lg" len="lg"/>
            <a:tailEnd type="none" w="lg" len="lg"/>
          </a:ln>
        </p:spPr>
      </p:sp>
      <p:sp>
        <p:nvSpPr>
          <p:cNvPr id="273" name="Shape 273"/>
          <p:cNvSpPr txBox="1"/>
          <p:nvPr/>
        </p:nvSpPr>
        <p:spPr>
          <a:xfrm>
            <a:off x="1266375" y="1062700"/>
            <a:ext cx="1547999" cy="529799"/>
          </a:xfrm>
          <a:prstGeom prst="rect">
            <a:avLst/>
          </a:prstGeom>
          <a:noFill/>
          <a:ln>
            <a:noFill/>
          </a:ln>
        </p:spPr>
        <p:txBody>
          <a:bodyPr lIns="91425" tIns="91425" rIns="91425" bIns="91425" anchor="t" anchorCtr="0">
            <a:noAutofit/>
          </a:bodyPr>
          <a:lstStyle/>
          <a:p>
            <a:pPr lvl="0" rtl="0">
              <a:spcBef>
                <a:spcPts val="0"/>
              </a:spcBef>
              <a:buNone/>
            </a:pPr>
            <a:r>
              <a:rPr lang="en"/>
              <a:t>25% → 2500</a:t>
            </a:r>
          </a:p>
        </p:txBody>
      </p:sp>
      <p:sp>
        <p:nvSpPr>
          <p:cNvPr id="274" name="Shape 274"/>
          <p:cNvSpPr/>
          <p:nvPr/>
        </p:nvSpPr>
        <p:spPr>
          <a:xfrm>
            <a:off x="3018921" y="1352150"/>
            <a:ext cx="296721" cy="662750"/>
          </a:xfrm>
          <a:custGeom>
            <a:avLst/>
            <a:gdLst/>
            <a:ahLst/>
            <a:cxnLst/>
            <a:rect l="0" t="0" r="0" b="0"/>
            <a:pathLst>
              <a:path w="23771" h="26510" extrusionOk="0">
                <a:moveTo>
                  <a:pt x="307" y="26510"/>
                </a:moveTo>
                <a:cubicBezTo>
                  <a:pt x="-231" y="18992"/>
                  <a:pt x="-818" y="6815"/>
                  <a:pt x="6428" y="4745"/>
                </a:cubicBezTo>
                <a:cubicBezTo>
                  <a:pt x="8970" y="4018"/>
                  <a:pt x="8357" y="13084"/>
                  <a:pt x="10509" y="11547"/>
                </a:cubicBezTo>
                <a:cubicBezTo>
                  <a:pt x="13046" y="9734"/>
                  <a:pt x="13569" y="5823"/>
                  <a:pt x="13569" y="2705"/>
                </a:cubicBezTo>
                <a:cubicBezTo>
                  <a:pt x="13569" y="2025"/>
                  <a:pt x="13426" y="0"/>
                  <a:pt x="13569" y="665"/>
                </a:cubicBezTo>
                <a:cubicBezTo>
                  <a:pt x="14248" y="3834"/>
                  <a:pt x="16840" y="10538"/>
                  <a:pt x="19350" y="8486"/>
                </a:cubicBezTo>
                <a:cubicBezTo>
                  <a:pt x="20299" y="7709"/>
                  <a:pt x="21913" y="5325"/>
                  <a:pt x="22411" y="6446"/>
                </a:cubicBezTo>
                <a:cubicBezTo>
                  <a:pt x="25087" y="12468"/>
                  <a:pt x="22479" y="19707"/>
                  <a:pt x="23771" y="26170"/>
                </a:cubicBezTo>
              </a:path>
            </a:pathLst>
          </a:custGeom>
          <a:noFill/>
          <a:ln w="19050" cap="flat" cmpd="sng">
            <a:solidFill>
              <a:schemeClr val="dk2"/>
            </a:solidFill>
            <a:prstDash val="solid"/>
            <a:round/>
            <a:headEnd type="none" w="lg" len="lg"/>
            <a:tailEnd type="none" w="lg" len="lg"/>
          </a:ln>
        </p:spPr>
      </p:sp>
      <p:sp>
        <p:nvSpPr>
          <p:cNvPr id="275" name="Shape 275"/>
          <p:cNvSpPr txBox="1"/>
          <p:nvPr/>
        </p:nvSpPr>
        <p:spPr>
          <a:xfrm>
            <a:off x="2814511" y="1062700"/>
            <a:ext cx="1360199" cy="433500"/>
          </a:xfrm>
          <a:prstGeom prst="rect">
            <a:avLst/>
          </a:prstGeom>
          <a:noFill/>
          <a:ln>
            <a:noFill/>
          </a:ln>
        </p:spPr>
        <p:txBody>
          <a:bodyPr lIns="91425" tIns="91425" rIns="91425" bIns="91425" anchor="t" anchorCtr="0">
            <a:noAutofit/>
          </a:bodyPr>
          <a:lstStyle/>
          <a:p>
            <a:pPr lvl="0" rtl="0">
              <a:spcBef>
                <a:spcPts val="0"/>
              </a:spcBef>
              <a:buNone/>
            </a:pPr>
            <a:r>
              <a:rPr lang="en"/>
              <a:t>1.25% → 125</a:t>
            </a:r>
          </a:p>
        </p:txBody>
      </p:sp>
      <p:sp>
        <p:nvSpPr>
          <p:cNvPr id="276" name="Shape 276"/>
          <p:cNvSpPr/>
          <p:nvPr/>
        </p:nvSpPr>
        <p:spPr>
          <a:xfrm>
            <a:off x="3001075" y="1921375"/>
            <a:ext cx="68450" cy="1300750"/>
          </a:xfrm>
          <a:custGeom>
            <a:avLst/>
            <a:gdLst/>
            <a:ahLst/>
            <a:cxnLst/>
            <a:rect l="0" t="0" r="0" b="0"/>
            <a:pathLst>
              <a:path w="2738" h="52030" extrusionOk="0">
                <a:moveTo>
                  <a:pt x="0" y="0"/>
                </a:moveTo>
                <a:cubicBezTo>
                  <a:pt x="0" y="17346"/>
                  <a:pt x="5228" y="35201"/>
                  <a:pt x="1021" y="52030"/>
                </a:cubicBezTo>
              </a:path>
            </a:pathLst>
          </a:custGeom>
          <a:noFill/>
          <a:ln w="19050" cap="flat" cmpd="sng">
            <a:solidFill>
              <a:schemeClr val="dk2"/>
            </a:solidFill>
            <a:prstDash val="solid"/>
            <a:round/>
            <a:headEnd type="none" w="lg" len="lg"/>
            <a:tailEnd type="none" w="lg" len="lg"/>
          </a:ln>
        </p:spPr>
      </p:sp>
      <p:sp>
        <p:nvSpPr>
          <p:cNvPr id="277" name="Shape 277"/>
          <p:cNvSpPr/>
          <p:nvPr/>
        </p:nvSpPr>
        <p:spPr>
          <a:xfrm>
            <a:off x="3341150" y="1972375"/>
            <a:ext cx="10025" cy="1224250"/>
          </a:xfrm>
          <a:custGeom>
            <a:avLst/>
            <a:gdLst/>
            <a:ahLst/>
            <a:cxnLst/>
            <a:rect l="0" t="0" r="0" b="0"/>
            <a:pathLst>
              <a:path w="401" h="48970" extrusionOk="0">
                <a:moveTo>
                  <a:pt x="0" y="0"/>
                </a:moveTo>
                <a:cubicBezTo>
                  <a:pt x="582" y="16313"/>
                  <a:pt x="340" y="32646"/>
                  <a:pt x="340" y="48970"/>
                </a:cubicBezTo>
              </a:path>
            </a:pathLst>
          </a:custGeom>
          <a:noFill/>
          <a:ln w="19050" cap="flat" cmpd="sng">
            <a:solidFill>
              <a:schemeClr val="dk2"/>
            </a:solidFill>
            <a:prstDash val="solid"/>
            <a:round/>
            <a:headEnd type="none" w="lg" len="lg"/>
            <a:tailEnd type="none" w="lg" len="lg"/>
          </a:ln>
        </p:spPr>
      </p:sp>
      <p:sp>
        <p:nvSpPr>
          <p:cNvPr id="278" name="Shape 278"/>
          <p:cNvSpPr/>
          <p:nvPr/>
        </p:nvSpPr>
        <p:spPr>
          <a:xfrm>
            <a:off x="8161575" y="1802350"/>
            <a:ext cx="131075" cy="1419775"/>
          </a:xfrm>
          <a:custGeom>
            <a:avLst/>
            <a:gdLst/>
            <a:ahLst/>
            <a:cxnLst/>
            <a:rect l="0" t="0" r="0" b="0"/>
            <a:pathLst>
              <a:path w="5243" h="56791" extrusionOk="0">
                <a:moveTo>
                  <a:pt x="0" y="0"/>
                </a:moveTo>
                <a:cubicBezTo>
                  <a:pt x="3522" y="18616"/>
                  <a:pt x="8372" y="38816"/>
                  <a:pt x="2381" y="56791"/>
                </a:cubicBezTo>
              </a:path>
            </a:pathLst>
          </a:custGeom>
          <a:noFill/>
          <a:ln w="19050" cap="flat" cmpd="sng">
            <a:solidFill>
              <a:schemeClr val="dk2"/>
            </a:solidFill>
            <a:prstDash val="solid"/>
            <a:round/>
            <a:headEnd type="none" w="lg" len="lg"/>
            <a:tailEnd type="none" w="lg" len="lg"/>
          </a:ln>
        </p:spPr>
      </p:sp>
      <p:sp>
        <p:nvSpPr>
          <p:cNvPr id="279" name="Shape 279"/>
          <p:cNvSpPr txBox="1"/>
          <p:nvPr/>
        </p:nvSpPr>
        <p:spPr>
          <a:xfrm>
            <a:off x="2337950" y="3222125"/>
            <a:ext cx="867299" cy="382499"/>
          </a:xfrm>
          <a:prstGeom prst="rect">
            <a:avLst/>
          </a:prstGeom>
          <a:noFill/>
          <a:ln>
            <a:noFill/>
          </a:ln>
        </p:spPr>
        <p:txBody>
          <a:bodyPr lIns="91425" tIns="91425" rIns="91425" bIns="91425" anchor="t" anchorCtr="0">
            <a:noAutofit/>
          </a:bodyPr>
          <a:lstStyle/>
          <a:p>
            <a:pPr lvl="0" rtl="0">
              <a:spcBef>
                <a:spcPts val="0"/>
              </a:spcBef>
              <a:buNone/>
            </a:pPr>
            <a:r>
              <a:rPr lang="en"/>
              <a:t>2500</a:t>
            </a:r>
          </a:p>
        </p:txBody>
      </p:sp>
      <p:sp>
        <p:nvSpPr>
          <p:cNvPr id="280" name="Shape 280"/>
          <p:cNvSpPr txBox="1"/>
          <p:nvPr/>
        </p:nvSpPr>
        <p:spPr>
          <a:xfrm>
            <a:off x="3069525" y="3234775"/>
            <a:ext cx="1020299" cy="289200"/>
          </a:xfrm>
          <a:prstGeom prst="rect">
            <a:avLst/>
          </a:prstGeom>
          <a:noFill/>
          <a:ln>
            <a:noFill/>
          </a:ln>
        </p:spPr>
        <p:txBody>
          <a:bodyPr lIns="91425" tIns="91425" rIns="91425" bIns="91425" anchor="t" anchorCtr="0">
            <a:noAutofit/>
          </a:bodyPr>
          <a:lstStyle/>
          <a:p>
            <a:pPr lvl="0" rtl="0">
              <a:spcBef>
                <a:spcPts val="0"/>
              </a:spcBef>
              <a:buNone/>
            </a:pPr>
            <a:r>
              <a:rPr lang="en"/>
              <a:t>2625</a:t>
            </a:r>
          </a:p>
        </p:txBody>
      </p:sp>
      <p:sp>
        <p:nvSpPr>
          <p:cNvPr id="281" name="Shape 281"/>
          <p:cNvSpPr txBox="1"/>
          <p:nvPr/>
        </p:nvSpPr>
        <p:spPr>
          <a:xfrm>
            <a:off x="7532475" y="3188125"/>
            <a:ext cx="1020299" cy="382499"/>
          </a:xfrm>
          <a:prstGeom prst="rect">
            <a:avLst/>
          </a:prstGeom>
          <a:noFill/>
          <a:ln>
            <a:noFill/>
          </a:ln>
        </p:spPr>
        <p:txBody>
          <a:bodyPr lIns="91425" tIns="91425" rIns="91425" bIns="91425" anchor="t" anchorCtr="0">
            <a:noAutofit/>
          </a:bodyPr>
          <a:lstStyle/>
          <a:p>
            <a:pPr lvl="0" rtl="0">
              <a:spcBef>
                <a:spcPts val="0"/>
              </a:spcBef>
              <a:buNone/>
            </a:pPr>
            <a:r>
              <a:rPr lang="en"/>
              <a:t>10000</a:t>
            </a:r>
          </a:p>
        </p:txBody>
      </p:sp>
      <p:sp>
        <p:nvSpPr>
          <p:cNvPr id="282" name="Shape 282"/>
          <p:cNvSpPr txBox="1"/>
          <p:nvPr/>
        </p:nvSpPr>
        <p:spPr>
          <a:xfrm>
            <a:off x="1350175" y="2262725"/>
            <a:ext cx="1020299" cy="289200"/>
          </a:xfrm>
          <a:prstGeom prst="rect">
            <a:avLst/>
          </a:prstGeom>
          <a:noFill/>
          <a:ln>
            <a:noFill/>
          </a:ln>
        </p:spPr>
        <p:txBody>
          <a:bodyPr lIns="91425" tIns="91425" rIns="91425" bIns="91425" anchor="t" anchorCtr="0">
            <a:noAutofit/>
          </a:bodyPr>
          <a:lstStyle/>
          <a:p>
            <a:pPr lvl="0" rtl="0">
              <a:spcBef>
                <a:spcPts val="0"/>
              </a:spcBef>
              <a:buNone/>
            </a:pPr>
            <a:r>
              <a:rPr lang="en"/>
              <a:t>Ant</a:t>
            </a:r>
          </a:p>
        </p:txBody>
      </p:sp>
      <p:sp>
        <p:nvSpPr>
          <p:cNvPr id="283" name="Shape 283"/>
          <p:cNvSpPr txBox="1"/>
          <p:nvPr/>
        </p:nvSpPr>
        <p:spPr>
          <a:xfrm rot="5229926">
            <a:off x="2797233" y="2190604"/>
            <a:ext cx="740105" cy="433423"/>
          </a:xfrm>
          <a:prstGeom prst="rect">
            <a:avLst/>
          </a:prstGeom>
          <a:noFill/>
          <a:ln>
            <a:noFill/>
          </a:ln>
        </p:spPr>
        <p:txBody>
          <a:bodyPr lIns="91425" tIns="91425" rIns="91425" bIns="91425" anchor="t" anchorCtr="0">
            <a:noAutofit/>
          </a:bodyPr>
          <a:lstStyle/>
          <a:p>
            <a:pPr lvl="0" rtl="0">
              <a:spcBef>
                <a:spcPts val="0"/>
              </a:spcBef>
              <a:buNone/>
            </a:pPr>
            <a:r>
              <a:rPr lang="en"/>
              <a:t>doodle</a:t>
            </a:r>
          </a:p>
        </p:txBody>
      </p:sp>
      <p:sp>
        <p:nvSpPr>
          <p:cNvPr id="284" name="Shape 284"/>
          <p:cNvSpPr txBox="1"/>
          <p:nvPr/>
        </p:nvSpPr>
        <p:spPr>
          <a:xfrm>
            <a:off x="3650150" y="726300"/>
            <a:ext cx="1089600" cy="289200"/>
          </a:xfrm>
          <a:prstGeom prst="rect">
            <a:avLst/>
          </a:prstGeom>
          <a:noFill/>
          <a:ln>
            <a:noFill/>
          </a:ln>
        </p:spPr>
        <p:txBody>
          <a:bodyPr lIns="91425" tIns="91425" rIns="91425" bIns="91425" anchor="t" anchorCtr="0">
            <a:noAutofit/>
          </a:bodyPr>
          <a:lstStyle/>
          <a:p>
            <a:pPr lvl="0" rtl="0">
              <a:spcBef>
                <a:spcPts val="0"/>
              </a:spcBef>
              <a:buNone/>
            </a:pPr>
            <a:r>
              <a:rPr lang="en"/>
              <a:t>4% → 400</a:t>
            </a:r>
          </a:p>
        </p:txBody>
      </p:sp>
      <p:sp>
        <p:nvSpPr>
          <p:cNvPr id="285" name="Shape 285"/>
          <p:cNvSpPr txBox="1"/>
          <p:nvPr/>
        </p:nvSpPr>
        <p:spPr>
          <a:xfrm>
            <a:off x="4069175" y="3147325"/>
            <a:ext cx="977699" cy="289200"/>
          </a:xfrm>
          <a:prstGeom prst="rect">
            <a:avLst/>
          </a:prstGeom>
          <a:noFill/>
          <a:ln>
            <a:noFill/>
          </a:ln>
        </p:spPr>
        <p:txBody>
          <a:bodyPr lIns="91425" tIns="91425" rIns="91425" bIns="91425" anchor="t" anchorCtr="0">
            <a:noAutofit/>
          </a:bodyPr>
          <a:lstStyle/>
          <a:p>
            <a:pPr lvl="0" rtl="0">
              <a:spcBef>
                <a:spcPts val="0"/>
              </a:spcBef>
              <a:buNone/>
            </a:pPr>
            <a:r>
              <a:rPr lang="en"/>
              <a:t>3025</a:t>
            </a:r>
          </a:p>
        </p:txBody>
      </p:sp>
      <p:cxnSp>
        <p:nvCxnSpPr>
          <p:cNvPr id="286" name="Shape 286"/>
          <p:cNvCxnSpPr/>
          <p:nvPr/>
        </p:nvCxnSpPr>
        <p:spPr>
          <a:xfrm flipH="1">
            <a:off x="4320624" y="2076500"/>
            <a:ext cx="27900" cy="800700"/>
          </a:xfrm>
          <a:prstGeom prst="straightConnector1">
            <a:avLst/>
          </a:prstGeom>
          <a:noFill/>
          <a:ln w="19050" cap="flat" cmpd="sng">
            <a:solidFill>
              <a:schemeClr val="dk2"/>
            </a:solidFill>
            <a:prstDash val="solid"/>
            <a:round/>
            <a:headEnd type="none" w="lg" len="lg"/>
            <a:tailEnd type="none" w="lg" len="lg"/>
          </a:ln>
        </p:spPr>
      </p:cxnSp>
      <p:sp>
        <p:nvSpPr>
          <p:cNvPr id="287" name="Shape 287"/>
          <p:cNvSpPr txBox="1"/>
          <p:nvPr/>
        </p:nvSpPr>
        <p:spPr>
          <a:xfrm>
            <a:off x="3402025" y="2355000"/>
            <a:ext cx="707699" cy="433500"/>
          </a:xfrm>
          <a:prstGeom prst="rect">
            <a:avLst/>
          </a:prstGeom>
          <a:noFill/>
          <a:ln>
            <a:noFill/>
          </a:ln>
        </p:spPr>
        <p:txBody>
          <a:bodyPr lIns="91425" tIns="91425" rIns="91425" bIns="91425" anchor="t" anchorCtr="0">
            <a:noAutofit/>
          </a:bodyPr>
          <a:lstStyle/>
          <a:p>
            <a:pPr lvl="0" rtl="0">
              <a:spcBef>
                <a:spcPts val="0"/>
              </a:spcBef>
              <a:buNone/>
            </a:pPr>
            <a:r>
              <a:rPr lang="en"/>
              <a:t>rock</a:t>
            </a:r>
          </a:p>
        </p:txBody>
      </p:sp>
      <p:cxnSp>
        <p:nvCxnSpPr>
          <p:cNvPr id="288" name="Shape 288"/>
          <p:cNvCxnSpPr>
            <a:stCxn id="284" idx="2"/>
          </p:cNvCxnSpPr>
          <p:nvPr/>
        </p:nvCxnSpPr>
        <p:spPr>
          <a:xfrm flipH="1">
            <a:off x="3836450" y="1015500"/>
            <a:ext cx="358500" cy="100500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05973"/>
            <a:ext cx="8229600" cy="1119599"/>
          </a:xfrm>
          <a:prstGeom prst="rect">
            <a:avLst/>
          </a:prstGeom>
        </p:spPr>
        <p:txBody>
          <a:bodyPr lIns="91425" tIns="91425" rIns="91425" bIns="91425" anchor="b" anchorCtr="0">
            <a:noAutofit/>
          </a:bodyPr>
          <a:lstStyle/>
          <a:p>
            <a:pPr lvl="0" rtl="0">
              <a:spcBef>
                <a:spcPts val="0"/>
              </a:spcBef>
              <a:buNone/>
            </a:pPr>
            <a:r>
              <a:rPr lang="en"/>
              <a:t>Page 888-9 from text. Ex 9 (9th ed)</a:t>
            </a:r>
          </a:p>
          <a:p>
            <a:pPr lvl="0">
              <a:spcBef>
                <a:spcPts val="0"/>
              </a:spcBef>
              <a:buNone/>
            </a:pPr>
            <a:r>
              <a:rPr lang="en"/>
              <a:t>Page 863-4 Ex 11 (8th ed)</a:t>
            </a:r>
          </a:p>
        </p:txBody>
      </p:sp>
      <p:sp>
        <p:nvSpPr>
          <p:cNvPr id="41" name="Shape 41"/>
          <p:cNvSpPr txBox="1">
            <a:spLocks noGrp="1"/>
          </p:cNvSpPr>
          <p:nvPr>
            <p:ph type="body" idx="1"/>
          </p:nvPr>
        </p:nvSpPr>
        <p:spPr>
          <a:xfrm>
            <a:off x="457200" y="1200150"/>
            <a:ext cx="8229600" cy="899699"/>
          </a:xfrm>
          <a:prstGeom prst="rect">
            <a:avLst/>
          </a:prstGeom>
        </p:spPr>
        <p:txBody>
          <a:bodyPr lIns="91425" tIns="91425" rIns="91425" bIns="91425" anchor="t" anchorCtr="0">
            <a:noAutofit/>
          </a:bodyPr>
          <a:lstStyle/>
          <a:p>
            <a:pPr marL="457200" lvl="0" indent="-228600" rtl="0">
              <a:spcBef>
                <a:spcPts val="0"/>
              </a:spcBef>
            </a:pPr>
            <a:r>
              <a:rPr lang="en"/>
              <a:t>2D Predator - Prey Simulation</a:t>
            </a:r>
          </a:p>
          <a:p>
            <a:pPr lvl="0">
              <a:spcBef>
                <a:spcPts val="0"/>
              </a:spcBef>
              <a:buNone/>
            </a:pPr>
            <a:endParaRPr/>
          </a:p>
        </p:txBody>
      </p:sp>
      <p:graphicFrame>
        <p:nvGraphicFramePr>
          <p:cNvPr id="42" name="Shape 42"/>
          <p:cNvGraphicFramePr/>
          <p:nvPr/>
        </p:nvGraphicFramePr>
        <p:xfrm>
          <a:off x="1734650" y="2402000"/>
          <a:ext cx="1914250" cy="1981050"/>
        </p:xfrm>
        <a:graphic>
          <a:graphicData uri="http://schemas.openxmlformats.org/drawingml/2006/table">
            <a:tbl>
              <a:tblPr>
                <a:noFill/>
                <a:tableStyleId>{8FAC00FD-FA01-43B6-BD6F-993F84A4A232}</a:tableStyleId>
              </a:tblPr>
              <a:tblGrid>
                <a:gridCol w="382850"/>
                <a:gridCol w="382850"/>
                <a:gridCol w="382850"/>
                <a:gridCol w="382850"/>
                <a:gridCol w="382850"/>
              </a:tblGrid>
              <a:tr h="34785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r>
                        <a:rPr lang="en"/>
                        <a:t>o</a:t>
                      </a:r>
                    </a:p>
                  </a:txBody>
                  <a:tcPr marL="91425" marR="91425" marT="91425" marB="91425"/>
                </a:tc>
                <a:tc>
                  <a:txBody>
                    <a:bodyPr/>
                    <a:lstStyle/>
                    <a:p>
                      <a:pPr lv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r>
                        <a:rPr lang="en"/>
                        <a:t>o</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r>
                        <a:rPr lang="en"/>
                        <a:t>X</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bl>
          </a:graphicData>
        </a:graphic>
      </p:graphicFrame>
      <p:sp>
        <p:nvSpPr>
          <p:cNvPr id="43" name="Shape 43"/>
          <p:cNvSpPr/>
          <p:nvPr/>
        </p:nvSpPr>
        <p:spPr>
          <a:xfrm>
            <a:off x="5526075" y="2184925"/>
            <a:ext cx="2711999" cy="2635499"/>
          </a:xfrm>
          <a:prstGeom prst="verticalScroll">
            <a:avLst>
              <a:gd name="adj" fmla="val 125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457200" lvl="0" indent="-228600" rtl="0">
              <a:spcBef>
                <a:spcPts val="0"/>
              </a:spcBef>
              <a:buChar char="●"/>
            </a:pPr>
            <a:r>
              <a:rPr lang="en"/>
              <a:t>Doodlebugs - X</a:t>
            </a:r>
          </a:p>
          <a:p>
            <a:pPr marL="457200" lvl="0" indent="-228600" rtl="0">
              <a:spcBef>
                <a:spcPts val="0"/>
              </a:spcBef>
              <a:buChar char="●"/>
            </a:pPr>
            <a:r>
              <a:rPr lang="en"/>
              <a:t>Ants - o</a:t>
            </a:r>
          </a:p>
          <a:p>
            <a:pPr marL="457200" lvl="0" indent="-228600">
              <a:spcBef>
                <a:spcPts val="0"/>
              </a:spcBef>
              <a:buChar char="●"/>
            </a:pPr>
            <a:r>
              <a:rPr lang="en"/>
              <a:t>nothing - space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t>How to draw a grid</a:t>
            </a:r>
          </a:p>
        </p:txBody>
      </p:sp>
      <p:sp>
        <p:nvSpPr>
          <p:cNvPr id="49" name="Shape 4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2400">
                <a:latin typeface="Courier New"/>
                <a:ea typeface="Courier New"/>
                <a:cs typeface="Courier New"/>
                <a:sym typeface="Courier New"/>
              </a:rPr>
              <a:t>for (row=0; row&lt;MAXROW; row++)</a:t>
            </a:r>
          </a:p>
          <a:p>
            <a:pPr lvl="0" rtl="0">
              <a:spcBef>
                <a:spcPts val="0"/>
              </a:spcBef>
              <a:buNone/>
            </a:pPr>
            <a:r>
              <a:rPr lang="en" sz="2400">
                <a:latin typeface="Courier New"/>
                <a:ea typeface="Courier New"/>
                <a:cs typeface="Courier New"/>
                <a:sym typeface="Courier New"/>
              </a:rPr>
              <a:t>{</a:t>
            </a:r>
          </a:p>
          <a:p>
            <a:pPr lvl="0" rtl="0">
              <a:spcBef>
                <a:spcPts val="0"/>
              </a:spcBef>
              <a:buNone/>
            </a:pPr>
            <a:r>
              <a:rPr lang="en" sz="2400">
                <a:latin typeface="Courier New"/>
                <a:ea typeface="Courier New"/>
                <a:cs typeface="Courier New"/>
                <a:sym typeface="Courier New"/>
              </a:rPr>
              <a:t>   for (col=0; col&lt;MAXCOL; col++)</a:t>
            </a:r>
          </a:p>
          <a:p>
            <a:pPr lvl="0" rtl="0">
              <a:spcBef>
                <a:spcPts val="0"/>
              </a:spcBef>
              <a:buNone/>
            </a:pPr>
            <a:r>
              <a:rPr lang="en" sz="2400">
                <a:latin typeface="Courier New"/>
                <a:ea typeface="Courier New"/>
                <a:cs typeface="Courier New"/>
                <a:sym typeface="Courier New"/>
              </a:rPr>
              <a:t>   {</a:t>
            </a:r>
          </a:p>
          <a:p>
            <a:pPr lvl="0" rtl="0">
              <a:spcBef>
                <a:spcPts val="0"/>
              </a:spcBef>
              <a:buNone/>
            </a:pPr>
            <a:r>
              <a:rPr lang="en" sz="2400">
                <a:latin typeface="Courier New"/>
                <a:ea typeface="Courier New"/>
                <a:cs typeface="Courier New"/>
                <a:sym typeface="Courier New"/>
              </a:rPr>
              <a:t>        /// draw cell[row][col] across</a:t>
            </a:r>
          </a:p>
          <a:p>
            <a:pPr lvl="0" rtl="0">
              <a:spcBef>
                <a:spcPts val="0"/>
              </a:spcBef>
              <a:buNone/>
            </a:pPr>
            <a:r>
              <a:rPr lang="en" sz="2400">
                <a:latin typeface="Courier New"/>
                <a:ea typeface="Courier New"/>
                <a:cs typeface="Courier New"/>
                <a:sym typeface="Courier New"/>
              </a:rPr>
              <a:t>   }</a:t>
            </a:r>
          </a:p>
          <a:p>
            <a:pPr lvl="0" rtl="0">
              <a:spcBef>
                <a:spcPts val="0"/>
              </a:spcBef>
              <a:buNone/>
            </a:pPr>
            <a:r>
              <a:rPr lang="en" sz="2400">
                <a:latin typeface="Courier New"/>
                <a:ea typeface="Courier New"/>
                <a:cs typeface="Courier New"/>
                <a:sym typeface="Courier New"/>
              </a:rPr>
              <a:t>   /// skip to next line</a:t>
            </a:r>
          </a:p>
          <a:p>
            <a:pPr lvl="0">
              <a:spcBef>
                <a:spcPts val="0"/>
              </a:spcBef>
              <a:buNone/>
            </a:pPr>
            <a:r>
              <a:rPr lang="en" sz="2400">
                <a:latin typeface="Courier New"/>
                <a:ea typeface="Courier New"/>
                <a:cs typeface="Courier New"/>
                <a:sym typeface="Courier New"/>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How to move everything</a:t>
            </a:r>
          </a:p>
        </p:txBody>
      </p:sp>
      <p:sp>
        <p:nvSpPr>
          <p:cNvPr id="55" name="Shape 5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2400">
                <a:latin typeface="Courier New"/>
                <a:ea typeface="Courier New"/>
                <a:cs typeface="Courier New"/>
                <a:sym typeface="Courier New"/>
              </a:rPr>
              <a:t>for (row=0; row&lt;MAXROW; row++)</a:t>
            </a:r>
          </a:p>
          <a:p>
            <a:pPr lvl="0" rtl="0">
              <a:spcBef>
                <a:spcPts val="0"/>
              </a:spcBef>
              <a:buNone/>
            </a:pPr>
            <a:r>
              <a:rPr lang="en" sz="2400">
                <a:latin typeface="Courier New"/>
                <a:ea typeface="Courier New"/>
                <a:cs typeface="Courier New"/>
                <a:sym typeface="Courier New"/>
              </a:rPr>
              <a:t>{</a:t>
            </a:r>
          </a:p>
          <a:p>
            <a:pPr lvl="0" rtl="0">
              <a:spcBef>
                <a:spcPts val="0"/>
              </a:spcBef>
              <a:buNone/>
            </a:pPr>
            <a:r>
              <a:rPr lang="en" sz="2400">
                <a:latin typeface="Courier New"/>
                <a:ea typeface="Courier New"/>
                <a:cs typeface="Courier New"/>
                <a:sym typeface="Courier New"/>
              </a:rPr>
              <a:t>   for (col=0; col&lt;MAXCOL; col++)</a:t>
            </a:r>
          </a:p>
          <a:p>
            <a:pPr lvl="0" rtl="0">
              <a:spcBef>
                <a:spcPts val="0"/>
              </a:spcBef>
              <a:buNone/>
            </a:pPr>
            <a:r>
              <a:rPr lang="en" sz="2400">
                <a:latin typeface="Courier New"/>
                <a:ea typeface="Courier New"/>
                <a:cs typeface="Courier New"/>
                <a:sym typeface="Courier New"/>
              </a:rPr>
              <a:t>   {</a:t>
            </a:r>
          </a:p>
          <a:p>
            <a:pPr lvl="0" rtl="0">
              <a:spcBef>
                <a:spcPts val="0"/>
              </a:spcBef>
              <a:buNone/>
            </a:pPr>
            <a:r>
              <a:rPr lang="en" sz="2400">
                <a:latin typeface="Courier New"/>
                <a:ea typeface="Courier New"/>
                <a:cs typeface="Courier New"/>
                <a:sym typeface="Courier New"/>
              </a:rPr>
              <a:t>        /// move the critter @ row, col</a:t>
            </a:r>
          </a:p>
          <a:p>
            <a:pPr lvl="0" rtl="0">
              <a:spcBef>
                <a:spcPts val="0"/>
              </a:spcBef>
              <a:buNone/>
            </a:pPr>
            <a:r>
              <a:rPr lang="en" sz="2400">
                <a:latin typeface="Courier New"/>
                <a:ea typeface="Courier New"/>
                <a:cs typeface="Courier New"/>
                <a:sym typeface="Courier New"/>
              </a:rPr>
              <a:t>			critter[row][col]-&gt;move();</a:t>
            </a:r>
          </a:p>
          <a:p>
            <a:pPr lvl="0" rtl="0">
              <a:spcBef>
                <a:spcPts val="0"/>
              </a:spcBef>
              <a:buNone/>
            </a:pPr>
            <a:r>
              <a:rPr lang="en" sz="2400">
                <a:latin typeface="Courier New"/>
                <a:ea typeface="Courier New"/>
                <a:cs typeface="Courier New"/>
                <a:sym typeface="Courier New"/>
              </a:rPr>
              <a:t>   }</a:t>
            </a:r>
          </a:p>
          <a:p>
            <a:pPr lvl="0" rtl="0">
              <a:spcBef>
                <a:spcPts val="0"/>
              </a:spcBef>
              <a:buNone/>
            </a:pPr>
            <a:r>
              <a:rPr lang="en" sz="2400">
                <a:latin typeface="Courier New"/>
                <a:ea typeface="Courier New"/>
                <a:cs typeface="Courier New"/>
                <a:sym typeface="Courier New"/>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t>Inheritance - virtual functions</a:t>
            </a:r>
          </a:p>
        </p:txBody>
      </p:sp>
      <p:sp>
        <p:nvSpPr>
          <p:cNvPr id="61" name="Shape 61"/>
          <p:cNvSpPr txBox="1"/>
          <p:nvPr/>
        </p:nvSpPr>
        <p:spPr>
          <a:xfrm>
            <a:off x="2652525" y="1266750"/>
            <a:ext cx="935099" cy="442200"/>
          </a:xfrm>
          <a:prstGeom prst="rect">
            <a:avLst/>
          </a:prstGeom>
          <a:noFill/>
          <a:ln>
            <a:noFill/>
          </a:ln>
        </p:spPr>
        <p:txBody>
          <a:bodyPr lIns="91425" tIns="91425" rIns="91425" bIns="91425" anchor="t" anchorCtr="0">
            <a:noAutofit/>
          </a:bodyPr>
          <a:lstStyle/>
          <a:p>
            <a:pPr lvl="0">
              <a:spcBef>
                <a:spcPts val="0"/>
              </a:spcBef>
              <a:buNone/>
            </a:pPr>
            <a:r>
              <a:rPr lang="en">
                <a:latin typeface="Impact"/>
                <a:ea typeface="Impact"/>
                <a:cs typeface="Impact"/>
                <a:sym typeface="Impact"/>
              </a:rPr>
              <a:t>Organism</a:t>
            </a:r>
          </a:p>
        </p:txBody>
      </p:sp>
      <p:sp>
        <p:nvSpPr>
          <p:cNvPr id="62" name="Shape 62"/>
          <p:cNvSpPr txBox="1"/>
          <p:nvPr/>
        </p:nvSpPr>
        <p:spPr>
          <a:xfrm>
            <a:off x="1580675" y="2574750"/>
            <a:ext cx="1071900" cy="442200"/>
          </a:xfrm>
          <a:prstGeom prst="rect">
            <a:avLst/>
          </a:prstGeom>
          <a:noFill/>
          <a:ln>
            <a:noFill/>
          </a:ln>
        </p:spPr>
        <p:txBody>
          <a:bodyPr lIns="91425" tIns="91425" rIns="91425" bIns="91425" anchor="t" anchorCtr="0">
            <a:noAutofit/>
          </a:bodyPr>
          <a:lstStyle/>
          <a:p>
            <a:pPr lvl="0" rtl="0">
              <a:spcBef>
                <a:spcPts val="0"/>
              </a:spcBef>
              <a:buNone/>
            </a:pPr>
            <a:r>
              <a:rPr lang="en">
                <a:latin typeface="Impact"/>
                <a:ea typeface="Impact"/>
                <a:cs typeface="Impact"/>
                <a:sym typeface="Impact"/>
              </a:rPr>
              <a:t>Doodlebug</a:t>
            </a:r>
          </a:p>
        </p:txBody>
      </p:sp>
      <p:sp>
        <p:nvSpPr>
          <p:cNvPr id="63" name="Shape 63"/>
          <p:cNvSpPr txBox="1"/>
          <p:nvPr/>
        </p:nvSpPr>
        <p:spPr>
          <a:xfrm>
            <a:off x="3867000" y="2574750"/>
            <a:ext cx="935099" cy="442200"/>
          </a:xfrm>
          <a:prstGeom prst="rect">
            <a:avLst/>
          </a:prstGeom>
          <a:noFill/>
          <a:ln>
            <a:noFill/>
          </a:ln>
        </p:spPr>
        <p:txBody>
          <a:bodyPr lIns="91425" tIns="91425" rIns="91425" bIns="91425" anchor="t" anchorCtr="0">
            <a:noAutofit/>
          </a:bodyPr>
          <a:lstStyle/>
          <a:p>
            <a:pPr lvl="0" algn="ctr" rtl="0">
              <a:spcBef>
                <a:spcPts val="0"/>
              </a:spcBef>
              <a:buNone/>
            </a:pPr>
            <a:r>
              <a:rPr lang="en">
                <a:latin typeface="Impact"/>
                <a:ea typeface="Impact"/>
                <a:cs typeface="Impact"/>
                <a:sym typeface="Impact"/>
              </a:rPr>
              <a:t>Ant</a:t>
            </a:r>
          </a:p>
        </p:txBody>
      </p:sp>
      <p:cxnSp>
        <p:nvCxnSpPr>
          <p:cNvPr id="64" name="Shape 64"/>
          <p:cNvCxnSpPr>
            <a:stCxn id="61" idx="2"/>
            <a:endCxn id="62" idx="0"/>
          </p:cNvCxnSpPr>
          <p:nvPr/>
        </p:nvCxnSpPr>
        <p:spPr>
          <a:xfrm flipH="1">
            <a:off x="2116574" y="1708950"/>
            <a:ext cx="1003500" cy="865800"/>
          </a:xfrm>
          <a:prstGeom prst="straightConnector1">
            <a:avLst/>
          </a:prstGeom>
          <a:noFill/>
          <a:ln w="19050" cap="flat" cmpd="sng">
            <a:solidFill>
              <a:schemeClr val="dk2"/>
            </a:solidFill>
            <a:prstDash val="solid"/>
            <a:round/>
            <a:headEnd type="none" w="lg" len="lg"/>
            <a:tailEnd type="triangle" w="lg" len="lg"/>
          </a:ln>
        </p:spPr>
      </p:cxnSp>
      <p:cxnSp>
        <p:nvCxnSpPr>
          <p:cNvPr id="65" name="Shape 65"/>
          <p:cNvCxnSpPr>
            <a:stCxn id="61" idx="2"/>
            <a:endCxn id="63" idx="0"/>
          </p:cNvCxnSpPr>
          <p:nvPr/>
        </p:nvCxnSpPr>
        <p:spPr>
          <a:xfrm>
            <a:off x="3120074" y="1708950"/>
            <a:ext cx="1214400" cy="865800"/>
          </a:xfrm>
          <a:prstGeom prst="straightConnector1">
            <a:avLst/>
          </a:prstGeom>
          <a:noFill/>
          <a:ln w="19050" cap="flat" cmpd="sng">
            <a:solidFill>
              <a:schemeClr val="dk2"/>
            </a:solidFill>
            <a:prstDash val="solid"/>
            <a:round/>
            <a:headEnd type="none" w="lg" len="lg"/>
            <a:tailEnd type="triangle" w="lg" len="lg"/>
          </a:ln>
        </p:spPr>
      </p:cxnSp>
      <p:sp>
        <p:nvSpPr>
          <p:cNvPr id="66" name="Shape 66"/>
          <p:cNvSpPr txBox="1"/>
          <p:nvPr/>
        </p:nvSpPr>
        <p:spPr>
          <a:xfrm>
            <a:off x="3281650" y="1555525"/>
            <a:ext cx="3043500" cy="697500"/>
          </a:xfrm>
          <a:prstGeom prst="rect">
            <a:avLst/>
          </a:prstGeom>
          <a:noFill/>
          <a:ln>
            <a:noFill/>
          </a:ln>
        </p:spPr>
        <p:txBody>
          <a:bodyPr lIns="91425" tIns="91425" rIns="91425" bIns="91425" anchor="t" anchorCtr="0">
            <a:noAutofit/>
          </a:bodyPr>
          <a:lstStyle/>
          <a:p>
            <a:pPr lvl="0" rtl="0">
              <a:spcBef>
                <a:spcPts val="0"/>
              </a:spcBef>
              <a:buNone/>
            </a:pPr>
            <a:r>
              <a:rPr lang="en">
                <a:latin typeface="Courier New"/>
                <a:ea typeface="Courier New"/>
                <a:cs typeface="Courier New"/>
                <a:sym typeface="Courier New"/>
              </a:rPr>
              <a:t>virtual void move()=0;</a:t>
            </a:r>
          </a:p>
          <a:p>
            <a:pPr lvl="0" rtl="0">
              <a:spcBef>
                <a:spcPts val="0"/>
              </a:spcBef>
              <a:buNone/>
            </a:pPr>
            <a:r>
              <a:rPr lang="en">
                <a:latin typeface="Courier New"/>
                <a:ea typeface="Courier New"/>
                <a:cs typeface="Courier New"/>
                <a:sym typeface="Courier New"/>
              </a:rPr>
              <a:t>starveCounter;</a:t>
            </a:r>
          </a:p>
          <a:p>
            <a:pPr lvl="0">
              <a:spcBef>
                <a:spcPts val="0"/>
              </a:spcBef>
              <a:buNone/>
            </a:pPr>
            <a:r>
              <a:rPr lang="en">
                <a:latin typeface="Courier New"/>
                <a:ea typeface="Courier New"/>
                <a:cs typeface="Courier New"/>
                <a:sym typeface="Courier New"/>
              </a:rPr>
              <a:t>breedCounter;</a:t>
            </a:r>
          </a:p>
        </p:txBody>
      </p:sp>
      <p:sp>
        <p:nvSpPr>
          <p:cNvPr id="67" name="Shape 67"/>
          <p:cNvSpPr txBox="1"/>
          <p:nvPr/>
        </p:nvSpPr>
        <p:spPr>
          <a:xfrm>
            <a:off x="1470175" y="2923675"/>
            <a:ext cx="3043500" cy="697500"/>
          </a:xfrm>
          <a:prstGeom prst="rect">
            <a:avLst/>
          </a:prstGeom>
          <a:noFill/>
          <a:ln>
            <a:noFill/>
          </a:ln>
        </p:spPr>
        <p:txBody>
          <a:bodyPr lIns="91425" tIns="91425" rIns="91425" bIns="91425" anchor="t" anchorCtr="0">
            <a:noAutofit/>
          </a:bodyPr>
          <a:lstStyle/>
          <a:p>
            <a:pPr lvl="0" rtl="0">
              <a:spcBef>
                <a:spcPts val="0"/>
              </a:spcBef>
              <a:buNone/>
            </a:pPr>
            <a:r>
              <a:rPr lang="en">
                <a:latin typeface="Courier New"/>
                <a:ea typeface="Courier New"/>
                <a:cs typeface="Courier New"/>
                <a:sym typeface="Courier New"/>
              </a:rPr>
              <a:t>move() </a:t>
            </a:r>
          </a:p>
          <a:p>
            <a:pPr lvl="0" rtl="0">
              <a:spcBef>
                <a:spcPts val="0"/>
              </a:spcBef>
              <a:buNone/>
            </a:pPr>
            <a:r>
              <a:rPr lang="en">
                <a:latin typeface="Courier New"/>
                <a:ea typeface="Courier New"/>
                <a:cs typeface="Courier New"/>
                <a:sym typeface="Courier New"/>
              </a:rPr>
              <a:t>   // starve?</a:t>
            </a:r>
          </a:p>
          <a:p>
            <a:pPr lvl="0" rtl="0">
              <a:spcBef>
                <a:spcPts val="0"/>
              </a:spcBef>
              <a:buNone/>
            </a:pPr>
            <a:r>
              <a:rPr lang="en">
                <a:latin typeface="Courier New"/>
                <a:ea typeface="Courier New"/>
                <a:cs typeface="Courier New"/>
                <a:sym typeface="Courier New"/>
              </a:rPr>
              <a:t>   // breed?</a:t>
            </a:r>
          </a:p>
        </p:txBody>
      </p:sp>
      <p:sp>
        <p:nvSpPr>
          <p:cNvPr id="68" name="Shape 68"/>
          <p:cNvSpPr txBox="1"/>
          <p:nvPr/>
        </p:nvSpPr>
        <p:spPr>
          <a:xfrm>
            <a:off x="4156075" y="3016950"/>
            <a:ext cx="3043500" cy="697500"/>
          </a:xfrm>
          <a:prstGeom prst="rect">
            <a:avLst/>
          </a:prstGeom>
          <a:noFill/>
          <a:ln>
            <a:noFill/>
          </a:ln>
        </p:spPr>
        <p:txBody>
          <a:bodyPr lIns="91425" tIns="91425" rIns="91425" bIns="91425" anchor="t" anchorCtr="0">
            <a:noAutofit/>
          </a:bodyPr>
          <a:lstStyle/>
          <a:p>
            <a:pPr lvl="0" rtl="0">
              <a:spcBef>
                <a:spcPts val="0"/>
              </a:spcBef>
              <a:buNone/>
            </a:pPr>
            <a:r>
              <a:rPr lang="en">
                <a:latin typeface="Courier New"/>
                <a:ea typeface="Courier New"/>
                <a:cs typeface="Courier New"/>
                <a:sym typeface="Courier New"/>
              </a:rPr>
              <a:t>move() </a:t>
            </a:r>
          </a:p>
          <a:p>
            <a:pPr lvl="0" rtl="0">
              <a:spcBef>
                <a:spcPts val="0"/>
              </a:spcBef>
              <a:buNone/>
            </a:pPr>
            <a:r>
              <a:rPr lang="en">
                <a:latin typeface="Courier New"/>
                <a:ea typeface="Courier New"/>
                <a:cs typeface="Courier New"/>
                <a:sym typeface="Courier New"/>
              </a:rPr>
              <a:t>    // breed?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000"/>
              <a:t>"The world is a vector of organisms, each having a position."</a:t>
            </a:r>
          </a:p>
        </p:txBody>
      </p:sp>
      <p:sp>
        <p:nvSpPr>
          <p:cNvPr id="74" name="Shape 74"/>
          <p:cNvSpPr/>
          <p:nvPr/>
        </p:nvSpPr>
        <p:spPr>
          <a:xfrm>
            <a:off x="869900" y="1966750"/>
            <a:ext cx="1002300" cy="699599"/>
          </a:xfrm>
          <a:prstGeom prst="roundRect">
            <a:avLst>
              <a:gd name="adj" fmla="val 16667"/>
            </a:avLst>
          </a:prstGeom>
          <a:solidFill>
            <a:srgbClr val="A2C4C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Ant</a:t>
            </a:r>
          </a:p>
          <a:p>
            <a:pPr lvl="0">
              <a:spcBef>
                <a:spcPts val="0"/>
              </a:spcBef>
              <a:buNone/>
            </a:pPr>
            <a:r>
              <a:rPr lang="en"/>
              <a:t>0,1</a:t>
            </a:r>
          </a:p>
        </p:txBody>
      </p:sp>
      <p:sp>
        <p:nvSpPr>
          <p:cNvPr id="75" name="Shape 75"/>
          <p:cNvSpPr/>
          <p:nvPr/>
        </p:nvSpPr>
        <p:spPr>
          <a:xfrm>
            <a:off x="2005600" y="1966750"/>
            <a:ext cx="1002300" cy="699599"/>
          </a:xfrm>
          <a:prstGeom prst="roundRect">
            <a:avLst>
              <a:gd name="adj" fmla="val 16667"/>
            </a:avLst>
          </a:prstGeom>
          <a:solidFill>
            <a:srgbClr val="A2C4C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Doodle</a:t>
            </a:r>
          </a:p>
          <a:p>
            <a:pPr lvl="0">
              <a:spcBef>
                <a:spcPts val="0"/>
              </a:spcBef>
              <a:buNone/>
            </a:pPr>
            <a:r>
              <a:rPr lang="en"/>
              <a:t>4, 8</a:t>
            </a:r>
          </a:p>
        </p:txBody>
      </p:sp>
      <p:sp>
        <p:nvSpPr>
          <p:cNvPr id="76" name="Shape 76"/>
          <p:cNvSpPr/>
          <p:nvPr/>
        </p:nvSpPr>
        <p:spPr>
          <a:xfrm>
            <a:off x="3141300" y="1966750"/>
            <a:ext cx="1002300" cy="699599"/>
          </a:xfrm>
          <a:prstGeom prst="roundRect">
            <a:avLst>
              <a:gd name="adj" fmla="val 16667"/>
            </a:avLst>
          </a:prstGeom>
          <a:solidFill>
            <a:srgbClr val="A2C4C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Ant</a:t>
            </a:r>
          </a:p>
          <a:p>
            <a:pPr lvl="0">
              <a:spcBef>
                <a:spcPts val="0"/>
              </a:spcBef>
              <a:buNone/>
            </a:pPr>
            <a:r>
              <a:rPr lang="en"/>
              <a:t>9,12</a:t>
            </a:r>
          </a:p>
        </p:txBody>
      </p:sp>
      <p:sp>
        <p:nvSpPr>
          <p:cNvPr id="77" name="Shape 77"/>
          <p:cNvSpPr/>
          <p:nvPr/>
        </p:nvSpPr>
        <p:spPr>
          <a:xfrm>
            <a:off x="4277000" y="1966750"/>
            <a:ext cx="1002300" cy="699599"/>
          </a:xfrm>
          <a:prstGeom prst="roundRect">
            <a:avLst>
              <a:gd name="adj" fmla="val 16667"/>
            </a:avLst>
          </a:prstGeom>
          <a:solidFill>
            <a:srgbClr val="A2C4C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Ant</a:t>
            </a:r>
          </a:p>
          <a:p>
            <a:pPr lvl="0">
              <a:spcBef>
                <a:spcPts val="0"/>
              </a:spcBef>
              <a:buNone/>
            </a:pPr>
            <a:r>
              <a:rPr lang="en"/>
              <a:t>2,2</a:t>
            </a:r>
          </a:p>
        </p:txBody>
      </p:sp>
      <p:sp>
        <p:nvSpPr>
          <p:cNvPr id="78" name="Shape 78"/>
          <p:cNvSpPr/>
          <p:nvPr/>
        </p:nvSpPr>
        <p:spPr>
          <a:xfrm>
            <a:off x="5412700" y="1966750"/>
            <a:ext cx="1002300" cy="699599"/>
          </a:xfrm>
          <a:prstGeom prst="roundRect">
            <a:avLst>
              <a:gd name="adj" fmla="val 16667"/>
            </a:avLst>
          </a:prstGeom>
          <a:solidFill>
            <a:srgbClr val="A2C4C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Doodle</a:t>
            </a:r>
          </a:p>
          <a:p>
            <a:pPr lvl="0">
              <a:spcBef>
                <a:spcPts val="0"/>
              </a:spcBef>
              <a:buNone/>
            </a:pPr>
            <a:r>
              <a:rPr lang="en"/>
              <a:t>4, 11</a:t>
            </a:r>
          </a:p>
        </p:txBody>
      </p:sp>
      <p:sp>
        <p:nvSpPr>
          <p:cNvPr id="79" name="Shape 79"/>
          <p:cNvSpPr txBox="1"/>
          <p:nvPr/>
        </p:nvSpPr>
        <p:spPr>
          <a:xfrm>
            <a:off x="4549175" y="3139200"/>
            <a:ext cx="3139799" cy="964799"/>
          </a:xfrm>
          <a:prstGeom prst="rect">
            <a:avLst/>
          </a:prstGeom>
          <a:solidFill>
            <a:srgbClr val="FFF2CC"/>
          </a:solidFill>
          <a:ln>
            <a:noFill/>
          </a:ln>
        </p:spPr>
        <p:txBody>
          <a:bodyPr lIns="91425" tIns="91425" rIns="91425" bIns="91425" anchor="t" anchorCtr="0">
            <a:noAutofit/>
          </a:bodyPr>
          <a:lstStyle/>
          <a:p>
            <a:pPr lvl="0" rtl="0">
              <a:spcBef>
                <a:spcPts val="0"/>
              </a:spcBef>
              <a:buNone/>
            </a:pPr>
            <a:r>
              <a:rPr lang="en"/>
              <a:t>There are issues with finding and changing the neighbors with this idea.</a:t>
            </a:r>
          </a:p>
          <a:p>
            <a:pPr lvl="0">
              <a:spcBef>
                <a:spcPts val="0"/>
              </a:spcBef>
              <a:buNone/>
            </a:pPr>
            <a:r>
              <a:rPr lang="en"/>
              <a:t>It is compact!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000"/>
              <a:t>World composed of </a:t>
            </a:r>
            <a:r>
              <a:rPr lang="en" sz="3000" i="1"/>
              <a:t>n</a:t>
            </a:r>
            <a:r>
              <a:rPr lang="en" sz="3000"/>
              <a:t> x </a:t>
            </a:r>
            <a:r>
              <a:rPr lang="en" sz="3000" i="1"/>
              <a:t>m</a:t>
            </a:r>
            <a:r>
              <a:rPr lang="en" sz="3000"/>
              <a:t> grid of cells”</a:t>
            </a:r>
          </a:p>
        </p:txBody>
      </p:sp>
      <p:sp>
        <p:nvSpPr>
          <p:cNvPr id="85" name="Shape 85"/>
          <p:cNvSpPr txBox="1">
            <a:spLocks noGrp="1"/>
          </p:cNvSpPr>
          <p:nvPr>
            <p:ph type="body" idx="1"/>
          </p:nvPr>
        </p:nvSpPr>
        <p:spPr>
          <a:xfrm>
            <a:off x="457200" y="1200150"/>
            <a:ext cx="8229600" cy="899699"/>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a:p>
        </p:txBody>
      </p:sp>
      <p:graphicFrame>
        <p:nvGraphicFramePr>
          <p:cNvPr id="86" name="Shape 86"/>
          <p:cNvGraphicFramePr/>
          <p:nvPr/>
        </p:nvGraphicFramePr>
        <p:xfrm>
          <a:off x="1734650" y="2402000"/>
          <a:ext cx="1914250" cy="1981050"/>
        </p:xfrm>
        <a:graphic>
          <a:graphicData uri="http://schemas.openxmlformats.org/drawingml/2006/table">
            <a:tbl>
              <a:tblPr>
                <a:noFill/>
                <a:tableStyleId>{8FAC00FD-FA01-43B6-BD6F-993F84A4A232}</a:tableStyleId>
              </a:tblPr>
              <a:tblGrid>
                <a:gridCol w="382850"/>
                <a:gridCol w="382850"/>
                <a:gridCol w="382850"/>
                <a:gridCol w="382850"/>
                <a:gridCol w="382850"/>
              </a:tblGrid>
              <a:tr h="347850">
                <a:tc>
                  <a:txBody>
                    <a:bodyPr/>
                    <a:lstStyle/>
                    <a:p>
                      <a:pPr lvl="0" rt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bl>
          </a:graphicData>
        </a:graphic>
      </p:graphicFrame>
      <p:sp>
        <p:nvSpPr>
          <p:cNvPr id="87" name="Shape 87"/>
          <p:cNvSpPr txBox="1"/>
          <p:nvPr/>
        </p:nvSpPr>
        <p:spPr>
          <a:xfrm>
            <a:off x="2317675" y="2006400"/>
            <a:ext cx="748200" cy="323099"/>
          </a:xfrm>
          <a:prstGeom prst="rect">
            <a:avLst/>
          </a:prstGeom>
          <a:noFill/>
          <a:ln>
            <a:noFill/>
          </a:ln>
        </p:spPr>
        <p:txBody>
          <a:bodyPr lIns="91425" tIns="91425" rIns="91425" bIns="91425" anchor="t" anchorCtr="0">
            <a:noAutofit/>
          </a:bodyPr>
          <a:lstStyle/>
          <a:p>
            <a:pPr lvl="0" algn="ctr">
              <a:spcBef>
                <a:spcPts val="0"/>
              </a:spcBef>
              <a:buNone/>
            </a:pPr>
            <a:r>
              <a:rPr lang="en"/>
              <a:t>World</a:t>
            </a:r>
          </a:p>
        </p:txBody>
      </p:sp>
      <p:cxnSp>
        <p:nvCxnSpPr>
          <p:cNvPr id="88" name="Shape 88"/>
          <p:cNvCxnSpPr/>
          <p:nvPr/>
        </p:nvCxnSpPr>
        <p:spPr>
          <a:xfrm rot="10800000" flipH="1">
            <a:off x="3443175" y="1785300"/>
            <a:ext cx="1513200" cy="824699"/>
          </a:xfrm>
          <a:prstGeom prst="straightConnector1">
            <a:avLst/>
          </a:prstGeom>
          <a:noFill/>
          <a:ln w="19050" cap="flat" cmpd="sng">
            <a:solidFill>
              <a:schemeClr val="dk2"/>
            </a:solidFill>
            <a:prstDash val="solid"/>
            <a:round/>
            <a:headEnd type="none" w="lg" len="lg"/>
            <a:tailEnd type="triangle" w="lg" len="lg"/>
          </a:ln>
        </p:spPr>
      </p:cxnSp>
      <p:sp>
        <p:nvSpPr>
          <p:cNvPr id="89" name="Shape 89"/>
          <p:cNvSpPr txBox="1"/>
          <p:nvPr/>
        </p:nvSpPr>
        <p:spPr>
          <a:xfrm>
            <a:off x="5066975" y="1385775"/>
            <a:ext cx="1615199" cy="899699"/>
          </a:xfrm>
          <a:prstGeom prst="rect">
            <a:avLst/>
          </a:prstGeom>
          <a:solidFill>
            <a:srgbClr val="CCCCCC"/>
          </a:solidFill>
          <a:ln>
            <a:noFill/>
          </a:ln>
        </p:spPr>
        <p:txBody>
          <a:bodyPr lIns="91425" tIns="91425" rIns="91425" bIns="91425" anchor="t" anchorCtr="0">
            <a:noAutofit/>
          </a:bodyPr>
          <a:lstStyle/>
          <a:p>
            <a:pPr lvl="0">
              <a:spcBef>
                <a:spcPts val="0"/>
              </a:spcBef>
              <a:buNone/>
            </a:pPr>
            <a:r>
              <a:rPr lang="en"/>
              <a:t>Cell</a:t>
            </a:r>
          </a:p>
        </p:txBody>
      </p:sp>
      <p:cxnSp>
        <p:nvCxnSpPr>
          <p:cNvPr id="90" name="Shape 90"/>
          <p:cNvCxnSpPr/>
          <p:nvPr/>
        </p:nvCxnSpPr>
        <p:spPr>
          <a:xfrm>
            <a:off x="5891650" y="1963875"/>
            <a:ext cx="331500" cy="1555799"/>
          </a:xfrm>
          <a:prstGeom prst="straightConnector1">
            <a:avLst/>
          </a:prstGeom>
          <a:noFill/>
          <a:ln w="19050" cap="flat" cmpd="sng">
            <a:solidFill>
              <a:schemeClr val="dk2"/>
            </a:solidFill>
            <a:prstDash val="solid"/>
            <a:round/>
            <a:headEnd type="none" w="lg" len="lg"/>
            <a:tailEnd type="triangle" w="lg" len="lg"/>
          </a:ln>
        </p:spPr>
      </p:cxnSp>
      <p:sp>
        <p:nvSpPr>
          <p:cNvPr id="91" name="Shape 91"/>
          <p:cNvSpPr txBox="1"/>
          <p:nvPr/>
        </p:nvSpPr>
        <p:spPr>
          <a:xfrm>
            <a:off x="5832125" y="3536700"/>
            <a:ext cx="1513200" cy="824699"/>
          </a:xfrm>
          <a:prstGeom prst="rect">
            <a:avLst/>
          </a:prstGeom>
          <a:no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
              <a:t>Organism (DoodleBug, Ant)</a:t>
            </a:r>
          </a:p>
        </p:txBody>
      </p:sp>
      <p:sp>
        <p:nvSpPr>
          <p:cNvPr id="92" name="Shape 92"/>
          <p:cNvSpPr txBox="1"/>
          <p:nvPr/>
        </p:nvSpPr>
        <p:spPr>
          <a:xfrm>
            <a:off x="303375" y="1105725"/>
            <a:ext cx="3139799" cy="964799"/>
          </a:xfrm>
          <a:prstGeom prst="rect">
            <a:avLst/>
          </a:prstGeom>
          <a:solidFill>
            <a:srgbClr val="FFF2CC"/>
          </a:solidFill>
          <a:ln>
            <a:noFill/>
          </a:ln>
        </p:spPr>
        <p:txBody>
          <a:bodyPr lIns="91425" tIns="91425" rIns="91425" bIns="91425" anchor="t" anchorCtr="0">
            <a:noAutofit/>
          </a:bodyPr>
          <a:lstStyle/>
          <a:p>
            <a:pPr lvl="0" rtl="0">
              <a:spcBef>
                <a:spcPts val="0"/>
              </a:spcBef>
              <a:buNone/>
            </a:pPr>
            <a:r>
              <a:rPr lang="en"/>
              <a:t>finding and changing the neighbors is easy with this idea.</a:t>
            </a:r>
          </a:p>
          <a:p>
            <a:pPr lvl="0" rtl="0">
              <a:spcBef>
                <a:spcPts val="0"/>
              </a:spcBef>
              <a:buNone/>
            </a:pPr>
            <a:r>
              <a:rPr lang="en"/>
              <a:t>It is not compact, lots of 'blanks'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sz="3000"/>
              <a:t>“World composed of n x m  grid of cells”</a:t>
            </a:r>
          </a:p>
        </p:txBody>
      </p:sp>
      <p:sp>
        <p:nvSpPr>
          <p:cNvPr id="98" name="Shape 9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dirty="0"/>
              <a:t>World Class</a:t>
            </a:r>
          </a:p>
          <a:p>
            <a:pPr marL="457200" lvl="0" indent="-228600" rtl="0">
              <a:spcBef>
                <a:spcPts val="0"/>
              </a:spcBef>
            </a:pPr>
            <a:r>
              <a:rPr lang="en" dirty="0"/>
              <a:t> vector&lt; vector&lt;Cell*&gt; &gt; m_Grid; </a:t>
            </a:r>
          </a:p>
          <a:p>
            <a:pPr marL="457200" lvl="0" indent="-228600" rtl="0">
              <a:spcBef>
                <a:spcPts val="0"/>
              </a:spcBef>
            </a:pPr>
            <a:r>
              <a:rPr lang="en" dirty="0" smtClean="0"/>
              <a:t> Cell</a:t>
            </a:r>
            <a:r>
              <a:rPr lang="en" dirty="0"/>
              <a:t>* m_Grid[MAXROWS][MAXCOLS];</a:t>
            </a:r>
          </a:p>
          <a:p>
            <a:pPr lvl="0" rtl="0">
              <a:spcBef>
                <a:spcPts val="0"/>
              </a:spcBef>
              <a:buNone/>
            </a:pPr>
            <a:r>
              <a:rPr lang="en" dirty="0"/>
              <a:t>Cell Class</a:t>
            </a:r>
          </a:p>
          <a:p>
            <a:pPr marL="457200" lvl="0" indent="-228600" rtl="0">
              <a:spcBef>
                <a:spcPts val="0"/>
              </a:spcBef>
              <a:buChar char="●"/>
            </a:pPr>
            <a:r>
              <a:rPr lang="en" dirty="0"/>
              <a:t>Organism* m_Critter;</a:t>
            </a:r>
          </a:p>
          <a:p>
            <a:pPr lvl="0" rtl="0">
              <a:spcBef>
                <a:spcPts val="0"/>
              </a:spcBef>
              <a:buNone/>
            </a:pPr>
            <a:endParaRPr dirty="0"/>
          </a:p>
          <a:p>
            <a:pPr lvl="0">
              <a:spcBef>
                <a:spcPts val="0"/>
              </a:spcBef>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lvl="0" rtl="0">
              <a:spcBef>
                <a:spcPts val="0"/>
              </a:spcBef>
              <a:buNone/>
            </a:pPr>
            <a:r>
              <a:rPr lang="en" sz="1200"/>
              <a:t>Moving for an Ant, move randomly choose 1 of {up, down, left or right} and move if we can.  We can only move if the Cell is empty and on the board.</a:t>
            </a:r>
          </a:p>
          <a:p>
            <a:pPr lvl="0" rtl="0">
              <a:spcBef>
                <a:spcPts val="0"/>
              </a:spcBef>
              <a:buNone/>
            </a:pPr>
            <a:r>
              <a:rPr lang="en" sz="1200"/>
              <a:t>Moving for a doodle:  first check for Ant in all of {up, down, left or right}, and eat it if there’s one.  Otherwise move like an Ant</a:t>
            </a:r>
          </a:p>
          <a:p>
            <a:pPr lvl="0" rtl="0">
              <a:spcBef>
                <a:spcPts val="0"/>
              </a:spcBef>
              <a:buNone/>
            </a:pPr>
            <a:endParaRPr sz="1200"/>
          </a:p>
        </p:txBody>
      </p:sp>
      <p:graphicFrame>
        <p:nvGraphicFramePr>
          <p:cNvPr id="104" name="Shape 104"/>
          <p:cNvGraphicFramePr/>
          <p:nvPr/>
        </p:nvGraphicFramePr>
        <p:xfrm>
          <a:off x="1734650" y="2402000"/>
          <a:ext cx="1914250" cy="1981050"/>
        </p:xfrm>
        <a:graphic>
          <a:graphicData uri="http://schemas.openxmlformats.org/drawingml/2006/table">
            <a:tbl>
              <a:tblPr>
                <a:noFill/>
                <a:tableStyleId>{8FAC00FD-FA01-43B6-BD6F-993F84A4A232}</a:tableStyleId>
              </a:tblPr>
              <a:tblGrid>
                <a:gridCol w="382850"/>
                <a:gridCol w="382850"/>
                <a:gridCol w="382850"/>
                <a:gridCol w="382850"/>
                <a:gridCol w="382850"/>
              </a:tblGrid>
              <a:tr h="347850">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r>
              <a:tr h="347850">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rtl="0">
                        <a:spcBef>
                          <a:spcPts val="0"/>
                        </a:spcBef>
                        <a:buNone/>
                      </a:pPr>
                      <a:r>
                        <a:rPr lang="en"/>
                        <a:t>o</a:t>
                      </a: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r h="347850">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r>
            </a:tbl>
          </a:graphicData>
        </a:graphic>
      </p:graphicFrame>
      <p:sp>
        <p:nvSpPr>
          <p:cNvPr id="105" name="Shape 105"/>
          <p:cNvSpPr txBox="1"/>
          <p:nvPr/>
        </p:nvSpPr>
        <p:spPr>
          <a:xfrm>
            <a:off x="2317675" y="2006400"/>
            <a:ext cx="748200" cy="323099"/>
          </a:xfrm>
          <a:prstGeom prst="rect">
            <a:avLst/>
          </a:prstGeom>
          <a:noFill/>
          <a:ln>
            <a:noFill/>
          </a:ln>
        </p:spPr>
        <p:txBody>
          <a:bodyPr lIns="91425" tIns="91425" rIns="91425" bIns="91425" anchor="t" anchorCtr="0">
            <a:noAutofit/>
          </a:bodyPr>
          <a:lstStyle/>
          <a:p>
            <a:pPr lvl="0" algn="ctr" rtl="0">
              <a:spcBef>
                <a:spcPts val="0"/>
              </a:spcBef>
              <a:buNone/>
            </a:pPr>
            <a:r>
              <a:rPr lang="en"/>
              <a:t>World</a:t>
            </a:r>
          </a:p>
        </p:txBody>
      </p:sp>
      <p:cxnSp>
        <p:nvCxnSpPr>
          <p:cNvPr id="106" name="Shape 106"/>
          <p:cNvCxnSpPr/>
          <p:nvPr/>
        </p:nvCxnSpPr>
        <p:spPr>
          <a:xfrm rot="10800000" flipH="1">
            <a:off x="3477175" y="1785349"/>
            <a:ext cx="1479299" cy="1606800"/>
          </a:xfrm>
          <a:prstGeom prst="straightConnector1">
            <a:avLst/>
          </a:prstGeom>
          <a:noFill/>
          <a:ln w="19050" cap="flat" cmpd="sng">
            <a:solidFill>
              <a:schemeClr val="dk2"/>
            </a:solidFill>
            <a:prstDash val="solid"/>
            <a:round/>
            <a:headEnd type="none" w="lg" len="lg"/>
            <a:tailEnd type="triangle" w="lg" len="lg"/>
          </a:ln>
        </p:spPr>
      </p:cxnSp>
      <p:sp>
        <p:nvSpPr>
          <p:cNvPr id="107" name="Shape 107"/>
          <p:cNvSpPr txBox="1"/>
          <p:nvPr/>
        </p:nvSpPr>
        <p:spPr>
          <a:xfrm>
            <a:off x="5066975" y="1385775"/>
            <a:ext cx="1615199" cy="899699"/>
          </a:xfrm>
          <a:prstGeom prst="rect">
            <a:avLst/>
          </a:prstGeom>
          <a:solidFill>
            <a:srgbClr val="CCCCCC"/>
          </a:solidFill>
          <a:ln>
            <a:noFill/>
          </a:ln>
        </p:spPr>
        <p:txBody>
          <a:bodyPr lIns="91425" tIns="91425" rIns="91425" bIns="91425" anchor="t" anchorCtr="0">
            <a:noAutofit/>
          </a:bodyPr>
          <a:lstStyle/>
          <a:p>
            <a:pPr lvl="0" rtl="0">
              <a:spcBef>
                <a:spcPts val="0"/>
              </a:spcBef>
              <a:buNone/>
            </a:pPr>
            <a:r>
              <a:rPr lang="en"/>
              <a:t>Cell</a:t>
            </a:r>
          </a:p>
        </p:txBody>
      </p:sp>
      <p:cxnSp>
        <p:nvCxnSpPr>
          <p:cNvPr id="108" name="Shape 108"/>
          <p:cNvCxnSpPr/>
          <p:nvPr/>
        </p:nvCxnSpPr>
        <p:spPr>
          <a:xfrm>
            <a:off x="5891650" y="1963875"/>
            <a:ext cx="331500" cy="1555799"/>
          </a:xfrm>
          <a:prstGeom prst="straightConnector1">
            <a:avLst/>
          </a:prstGeom>
          <a:noFill/>
          <a:ln w="19050" cap="flat" cmpd="sng">
            <a:solidFill>
              <a:schemeClr val="dk2"/>
            </a:solidFill>
            <a:prstDash val="solid"/>
            <a:round/>
            <a:headEnd type="none" w="lg" len="lg"/>
            <a:tailEnd type="triangle" w="lg" len="lg"/>
          </a:ln>
        </p:spPr>
      </p:cxnSp>
      <p:sp>
        <p:nvSpPr>
          <p:cNvPr id="109" name="Shape 109"/>
          <p:cNvSpPr txBox="1"/>
          <p:nvPr/>
        </p:nvSpPr>
        <p:spPr>
          <a:xfrm>
            <a:off x="5832125" y="3536700"/>
            <a:ext cx="1513200" cy="1453800"/>
          </a:xfrm>
          <a:prstGeom prst="rect">
            <a:avLst/>
          </a:prstGeom>
          <a:no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Organism, Ant </a:t>
            </a:r>
          </a:p>
          <a:p>
            <a:pPr lvl="0" rtl="0">
              <a:spcBef>
                <a:spcPts val="0"/>
              </a:spcBef>
              <a:buNone/>
            </a:pPr>
            <a:r>
              <a:rPr lang="en"/>
              <a:t>Cell* up</a:t>
            </a:r>
          </a:p>
          <a:p>
            <a:pPr lvl="0" rtl="0">
              <a:spcBef>
                <a:spcPts val="0"/>
              </a:spcBef>
              <a:buNone/>
            </a:pPr>
            <a:r>
              <a:rPr lang="en"/>
              <a:t>Cell* down</a:t>
            </a:r>
          </a:p>
          <a:p>
            <a:pPr lvl="0" rtl="0">
              <a:spcBef>
                <a:spcPts val="0"/>
              </a:spcBef>
              <a:buNone/>
            </a:pPr>
            <a:r>
              <a:rPr lang="en"/>
              <a:t>Cell* left</a:t>
            </a:r>
          </a:p>
          <a:p>
            <a:pPr lvl="0" rtl="0">
              <a:spcBef>
                <a:spcPts val="0"/>
              </a:spcBef>
              <a:buNone/>
            </a:pPr>
            <a:r>
              <a:rPr lang="en"/>
              <a:t>Cell* right (null)</a:t>
            </a:r>
          </a:p>
        </p:txBody>
      </p:sp>
      <p:cxnSp>
        <p:nvCxnSpPr>
          <p:cNvPr id="110" name="Shape 110"/>
          <p:cNvCxnSpPr/>
          <p:nvPr/>
        </p:nvCxnSpPr>
        <p:spPr>
          <a:xfrm rot="10800000">
            <a:off x="3519550" y="2987000"/>
            <a:ext cx="3137100" cy="935100"/>
          </a:xfrm>
          <a:prstGeom prst="straightConnector1">
            <a:avLst/>
          </a:prstGeom>
          <a:noFill/>
          <a:ln w="19050" cap="flat" cmpd="sng">
            <a:solidFill>
              <a:schemeClr val="dk2"/>
            </a:solidFill>
            <a:prstDash val="solid"/>
            <a:round/>
            <a:headEnd type="none" w="lg" len="lg"/>
            <a:tailEnd type="triangle" w="lg" len="lg"/>
          </a:ln>
        </p:spPr>
      </p:cxnSp>
      <p:cxnSp>
        <p:nvCxnSpPr>
          <p:cNvPr id="111" name="Shape 111"/>
          <p:cNvCxnSpPr/>
          <p:nvPr/>
        </p:nvCxnSpPr>
        <p:spPr>
          <a:xfrm rot="10800000">
            <a:off x="3519550" y="3757624"/>
            <a:ext cx="3400799" cy="442200"/>
          </a:xfrm>
          <a:prstGeom prst="straightConnector1">
            <a:avLst/>
          </a:prstGeom>
          <a:noFill/>
          <a:ln w="19050" cap="flat" cmpd="sng">
            <a:solidFill>
              <a:schemeClr val="dk2"/>
            </a:solidFill>
            <a:prstDash val="solid"/>
            <a:round/>
            <a:headEnd type="none" w="lg" len="lg"/>
            <a:tailEnd type="triangle" w="lg" len="lg"/>
          </a:ln>
        </p:spPr>
      </p:cxnSp>
      <p:cxnSp>
        <p:nvCxnSpPr>
          <p:cNvPr id="112" name="Shape 112"/>
          <p:cNvCxnSpPr/>
          <p:nvPr/>
        </p:nvCxnSpPr>
        <p:spPr>
          <a:xfrm rot="10800000">
            <a:off x="3128699" y="3417750"/>
            <a:ext cx="3621600" cy="960599"/>
          </a:xfrm>
          <a:prstGeom prst="straightConnector1">
            <a:avLst/>
          </a:prstGeom>
          <a:noFill/>
          <a:ln w="19050" cap="flat" cmpd="sng">
            <a:solidFill>
              <a:schemeClr val="dk2"/>
            </a:solidFill>
            <a:prstDash val="solid"/>
            <a:round/>
            <a:headEnd type="none" w="lg" len="lg"/>
            <a:tailEnd type="triangle" w="lg" len="lg"/>
          </a:ln>
        </p:spPr>
      </p:cxnSp>
      <p:sp>
        <p:nvSpPr>
          <p:cNvPr id="113" name="Shape 113"/>
          <p:cNvSpPr txBox="1"/>
          <p:nvPr/>
        </p:nvSpPr>
        <p:spPr>
          <a:xfrm>
            <a:off x="5951150" y="2556262"/>
            <a:ext cx="3060600" cy="590699"/>
          </a:xfrm>
          <a:prstGeom prst="rect">
            <a:avLst/>
          </a:prstGeom>
          <a:noFill/>
          <a:ln>
            <a:noFill/>
          </a:ln>
        </p:spPr>
        <p:txBody>
          <a:bodyPr lIns="91425" tIns="91425" rIns="91425" bIns="91425" anchor="t" anchorCtr="0">
            <a:noAutofit/>
          </a:bodyPr>
          <a:lstStyle/>
          <a:p>
            <a:pPr lvl="0" rtl="0">
              <a:spcBef>
                <a:spcPts val="0"/>
              </a:spcBef>
              <a:buNone/>
            </a:pPr>
            <a:r>
              <a:rPr lang="en" sz="1000" dirty="0">
                <a:latin typeface="Courier New"/>
                <a:ea typeface="Courier New"/>
                <a:cs typeface="Courier New"/>
                <a:sym typeface="Courier New"/>
              </a:rPr>
              <a:t>void Cell::move() {</a:t>
            </a:r>
          </a:p>
          <a:p>
            <a:pPr lvl="0">
              <a:spcBef>
                <a:spcPts val="0"/>
              </a:spcBef>
              <a:buNone/>
            </a:pPr>
            <a:r>
              <a:rPr lang="en" sz="1000" dirty="0">
                <a:latin typeface="Courier New"/>
                <a:ea typeface="Courier New"/>
                <a:cs typeface="Courier New"/>
                <a:sym typeface="Courier New"/>
              </a:rPr>
              <a:t>  </a:t>
            </a:r>
            <a:r>
              <a:rPr lang="en" sz="1000" dirty="0">
                <a:solidFill>
                  <a:srgbClr val="FF0000"/>
                </a:solidFill>
                <a:latin typeface="Courier New"/>
                <a:ea typeface="Courier New"/>
                <a:cs typeface="Courier New"/>
                <a:sym typeface="Courier New"/>
              </a:rPr>
              <a:t>myUp</a:t>
            </a:r>
            <a:r>
              <a:rPr lang="en" sz="1000" dirty="0">
                <a:latin typeface="Courier New"/>
                <a:ea typeface="Courier New"/>
                <a:cs typeface="Courier New"/>
                <a:sym typeface="Courier New"/>
              </a:rPr>
              <a:t>-&gt;isEmpty();</a:t>
            </a:r>
          </a:p>
        </p:txBody>
      </p:sp>
      <p:sp>
        <p:nvSpPr>
          <p:cNvPr id="114" name="Shape 114"/>
          <p:cNvSpPr txBox="1"/>
          <p:nvPr/>
        </p:nvSpPr>
        <p:spPr>
          <a:xfrm>
            <a:off x="379750" y="1129775"/>
            <a:ext cx="3139799" cy="964799"/>
          </a:xfrm>
          <a:prstGeom prst="rect">
            <a:avLst/>
          </a:prstGeom>
          <a:solidFill>
            <a:srgbClr val="FFF2CC"/>
          </a:solidFill>
          <a:ln>
            <a:noFill/>
          </a:ln>
        </p:spPr>
        <p:txBody>
          <a:bodyPr lIns="91425" tIns="91425" rIns="91425" bIns="91425" anchor="t" anchorCtr="0">
            <a:noAutofit/>
          </a:bodyPr>
          <a:lstStyle/>
          <a:p>
            <a:pPr lvl="0" rtl="0">
              <a:spcBef>
                <a:spcPts val="0"/>
              </a:spcBef>
              <a:buNone/>
            </a:pPr>
            <a:r>
              <a:rPr lang="en"/>
              <a:t>There are issues with finding and changing the neighbors with this idea. they will need to be updated each move.</a:t>
            </a:r>
          </a:p>
        </p:txBody>
      </p:sp>
    </p:spTree>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843</Words>
  <Application>Microsoft Office PowerPoint</Application>
  <PresentationFormat>On-screen Show (16:9)</PresentationFormat>
  <Paragraphs>183</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Courier New</vt:lpstr>
      <vt:lpstr>Impact</vt:lpstr>
      <vt:lpstr>simple-light</vt:lpstr>
      <vt:lpstr>Doodlebugs</vt:lpstr>
      <vt:lpstr>Page 888-9 from text. Ex 9 (9th ed) Page 863-4 Ex 11 (8th ed)</vt:lpstr>
      <vt:lpstr>How to draw a grid</vt:lpstr>
      <vt:lpstr>How to move everything</vt:lpstr>
      <vt:lpstr>Inheritance - virtual functions</vt:lpstr>
      <vt:lpstr>"The world is a vector of organisms, each having a position."</vt:lpstr>
      <vt:lpstr>World composed of n x m grid of cells”</vt:lpstr>
      <vt:lpstr>“World composed of n x m  grid of cells”</vt:lpstr>
      <vt:lpstr>Moving for an Ant, move randomly choose 1 of {up, down, left or right} and move if we can.  We can only move if the Cell is empty and on the board. Moving for a doodle:  first check for Ant in all of {up, down, left or right}, and eat it if there’s one.  Otherwise move like an Ant </vt:lpstr>
      <vt:lpstr>Another option </vt:lpstr>
      <vt:lpstr>OffTheBoard and null.  </vt:lpstr>
      <vt:lpstr>Console version</vt:lpstr>
      <vt:lpstr>Web version</vt:lpstr>
      <vt:lpstr>What do we need to determine the state of the World?</vt:lpstr>
      <vt:lpstr>Web version</vt:lpstr>
      <vt:lpstr>OffTheBoard and null.  </vt:lpstr>
      <vt:lpstr>The Plan  </vt:lpstr>
      <vt:lpstr>percents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Doodlebugs</dc:title>
  <cp:lastModifiedBy>Yongtao Li</cp:lastModifiedBy>
  <cp:revision>1</cp:revision>
  <dcterms:modified xsi:type="dcterms:W3CDTF">2017-05-10T15:10:09Z</dcterms:modified>
</cp:coreProperties>
</file>