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log.hackerrank.com/the-unhealthy-obsession-with-tree-question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eveloper.com/mgmt/three-types-of-interview-questions-software-developers-should-expect.html" TargetMode="External"/><Relationship Id="rId4" Type="http://schemas.openxmlformats.org/officeDocument/2006/relationships/hyperlink" Target="http://citeseerx.ist.psu.edu/viewdoc/download?doi=10.1.1.471.4772&amp;rep=rep1&amp;type=pdf" TargetMode="External"/><Relationship Id="rId5" Type="http://schemas.openxmlformats.org/officeDocument/2006/relationships/hyperlink" Target="http://javarevisited.blogspot.com/2012/01/google-interview-questions-answers-top.html" TargetMode="External"/><Relationship Id="rId6" Type="http://schemas.openxmlformats.org/officeDocument/2006/relationships/hyperlink" Target="https://www.careercup.com/page?sort=vot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Trees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http://blog.hackerrank.com/the-unhealthy-obsession-with-tree-questions/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550 to the tree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60" name="Shape 160"/>
          <p:cNvCxnSpPr>
            <a:stCxn id="159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9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3016100" y="2411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cxnSp>
        <p:nvCxnSpPr>
          <p:cNvPr id="163" name="Shape 163"/>
          <p:cNvCxnSpPr>
            <a:stCxn id="162" idx="2"/>
          </p:cNvCxnSpPr>
          <p:nvPr/>
        </p:nvCxnSpPr>
        <p:spPr>
          <a:xfrm flipH="1">
            <a:off x="2656849" y="2846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62" idx="2"/>
          </p:cNvCxnSpPr>
          <p:nvPr/>
        </p:nvCxnSpPr>
        <p:spPr>
          <a:xfrm>
            <a:off x="3299749" y="2846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66" name="Shape 166"/>
          <p:cNvCxnSpPr>
            <a:stCxn id="165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65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3783150" y="3470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</a:t>
            </a:r>
          </a:p>
        </p:txBody>
      </p:sp>
      <p:cxnSp>
        <p:nvCxnSpPr>
          <p:cNvPr id="169" name="Shape 169"/>
          <p:cNvCxnSpPr>
            <a:stCxn id="168" idx="2"/>
          </p:cNvCxnSpPr>
          <p:nvPr/>
        </p:nvCxnSpPr>
        <p:spPr>
          <a:xfrm flipH="1">
            <a:off x="3423899" y="3905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68" idx="2"/>
          </p:cNvCxnSpPr>
          <p:nvPr/>
        </p:nvCxnSpPr>
        <p:spPr>
          <a:xfrm>
            <a:off x="4066799" y="3905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72" name="Shape 172"/>
          <p:cNvCxnSpPr>
            <a:stCxn id="171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71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x="4492275" y="23166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550</a:t>
            </a:r>
          </a:p>
        </p:txBody>
      </p:sp>
      <p:cxnSp>
        <p:nvCxnSpPr>
          <p:cNvPr id="175" name="Shape 175"/>
          <p:cNvCxnSpPr>
            <a:stCxn id="174" idx="2"/>
          </p:cNvCxnSpPr>
          <p:nvPr/>
        </p:nvCxnSpPr>
        <p:spPr>
          <a:xfrm flipH="1">
            <a:off x="4746524" y="2751674"/>
            <a:ext cx="29400" cy="7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74" idx="2"/>
          </p:cNvCxnSpPr>
          <p:nvPr/>
        </p:nvCxnSpPr>
        <p:spPr>
          <a:xfrm>
            <a:off x="4775924" y="27516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tree (recursively)</a:t>
            </a:r>
          </a:p>
        </p:txBody>
      </p:sp>
      <p:sp>
        <p:nvSpPr>
          <p:cNvPr id="182" name="Shape 182"/>
          <p:cNvSpPr/>
          <p:nvPr/>
        </p:nvSpPr>
        <p:spPr>
          <a:xfrm>
            <a:off x="3441650" y="158855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83" name="Shape 183"/>
          <p:cNvCxnSpPr>
            <a:stCxn id="182" idx="4"/>
          </p:cNvCxnSpPr>
          <p:nvPr/>
        </p:nvCxnSpPr>
        <p:spPr>
          <a:xfrm flipH="1">
            <a:off x="3177050" y="2534150"/>
            <a:ext cx="1044600" cy="11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82" idx="4"/>
          </p:cNvCxnSpPr>
          <p:nvPr/>
        </p:nvCxnSpPr>
        <p:spPr>
          <a:xfrm>
            <a:off x="4221650" y="2534150"/>
            <a:ext cx="10542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/>
          <p:nvPr/>
        </p:nvSpPr>
        <p:spPr>
          <a:xfrm>
            <a:off x="2297600" y="36969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86" name="Shape 186"/>
          <p:cNvSpPr/>
          <p:nvPr/>
        </p:nvSpPr>
        <p:spPr>
          <a:xfrm>
            <a:off x="44450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BSTNode* that's what I mean by a tree.  </a:t>
            </a:r>
          </a:p>
        </p:txBody>
      </p:sp>
      <p:sp>
        <p:nvSpPr>
          <p:cNvPr id="192" name="Shape 192"/>
          <p:cNvSpPr/>
          <p:nvPr/>
        </p:nvSpPr>
        <p:spPr>
          <a:xfrm>
            <a:off x="3441650" y="158855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93" name="Shape 193"/>
          <p:cNvCxnSpPr>
            <a:stCxn id="192" idx="4"/>
          </p:cNvCxnSpPr>
          <p:nvPr/>
        </p:nvCxnSpPr>
        <p:spPr>
          <a:xfrm flipH="1">
            <a:off x="3177050" y="2534150"/>
            <a:ext cx="1044600" cy="11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>
            <a:stCxn id="192" idx="4"/>
          </p:cNvCxnSpPr>
          <p:nvPr/>
        </p:nvCxnSpPr>
        <p:spPr>
          <a:xfrm>
            <a:off x="4221650" y="2534150"/>
            <a:ext cx="10542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2297600" y="36969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96" name="Shape 196"/>
          <p:cNvSpPr/>
          <p:nvPr/>
        </p:nvSpPr>
        <p:spPr>
          <a:xfrm>
            <a:off x="44450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cxnSp>
        <p:nvCxnSpPr>
          <p:cNvPr id="197" name="Shape 197"/>
          <p:cNvCxnSpPr>
            <a:endCxn id="192" idx="0"/>
          </p:cNvCxnSpPr>
          <p:nvPr/>
        </p:nvCxnSpPr>
        <p:spPr>
          <a:xfrm>
            <a:off x="2070650" y="1380650"/>
            <a:ext cx="21510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1427750" y="1134700"/>
            <a:ext cx="813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into a tree, (if it doesn't go here), I call the same procedure on either the left or right subtree  </a:t>
            </a:r>
          </a:p>
        </p:txBody>
      </p:sp>
      <p:sp>
        <p:nvSpPr>
          <p:cNvPr id="204" name="Shape 204"/>
          <p:cNvSpPr/>
          <p:nvPr/>
        </p:nvSpPr>
        <p:spPr>
          <a:xfrm>
            <a:off x="3441650" y="158855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205" name="Shape 205"/>
          <p:cNvCxnSpPr>
            <a:stCxn id="204" idx="4"/>
          </p:cNvCxnSpPr>
          <p:nvPr/>
        </p:nvCxnSpPr>
        <p:spPr>
          <a:xfrm flipH="1">
            <a:off x="3177050" y="2534150"/>
            <a:ext cx="1044600" cy="11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204" idx="4"/>
          </p:cNvCxnSpPr>
          <p:nvPr/>
        </p:nvCxnSpPr>
        <p:spPr>
          <a:xfrm>
            <a:off x="4221650" y="2534150"/>
            <a:ext cx="10542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2297600" y="36969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208" name="Shape 208"/>
          <p:cNvSpPr/>
          <p:nvPr/>
        </p:nvSpPr>
        <p:spPr>
          <a:xfrm>
            <a:off x="44450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442975"/>
            <a:ext cx="8520600" cy="41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template &lt;class T&gt;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void BinarySearchTree&lt;T&gt;::insertHelper(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Node&lt;T&gt;* &amp;n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T data) 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if (n == NULLNODE) 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n = new Node&lt;T&gt;;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n-&gt;data=data;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n-&gt;left=NULLNODE;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n-&gt;right=NULLNODE;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/// n is not null, so we can check left &amp; right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 &lt; n-&gt;data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insertHelper(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n-&gt;left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data);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insertHelper(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n-&gt;right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data);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 for 250.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20" name="Shape 220"/>
          <p:cNvCxnSpPr>
            <a:stCxn id="219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9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3016100" y="2411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 flipH="1">
            <a:off x="2656849" y="2846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22" idx="2"/>
          </p:cNvCxnSpPr>
          <p:nvPr/>
        </p:nvCxnSpPr>
        <p:spPr>
          <a:xfrm>
            <a:off x="3299749" y="2846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26" name="Shape 226"/>
          <p:cNvCxnSpPr>
            <a:stCxn id="225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25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3783150" y="3470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</a:t>
            </a:r>
          </a:p>
        </p:txBody>
      </p:sp>
      <p:cxnSp>
        <p:nvCxnSpPr>
          <p:cNvPr id="229" name="Shape 229"/>
          <p:cNvCxnSpPr>
            <a:stCxn id="228" idx="2"/>
          </p:cNvCxnSpPr>
          <p:nvPr/>
        </p:nvCxnSpPr>
        <p:spPr>
          <a:xfrm flipH="1">
            <a:off x="3423899" y="3905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stCxn id="228" idx="2"/>
          </p:cNvCxnSpPr>
          <p:nvPr/>
        </p:nvCxnSpPr>
        <p:spPr>
          <a:xfrm>
            <a:off x="4066799" y="3905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32" name="Shape 232"/>
          <p:cNvCxnSpPr>
            <a:stCxn id="231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31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4492275" y="23166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550</a:t>
            </a:r>
          </a:p>
        </p:txBody>
      </p:sp>
      <p:cxnSp>
        <p:nvCxnSpPr>
          <p:cNvPr id="235" name="Shape 235"/>
          <p:cNvCxnSpPr>
            <a:stCxn id="234" idx="2"/>
          </p:cNvCxnSpPr>
          <p:nvPr/>
        </p:nvCxnSpPr>
        <p:spPr>
          <a:xfrm flipH="1">
            <a:off x="4746524" y="2751674"/>
            <a:ext cx="29400" cy="7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34" idx="2"/>
          </p:cNvCxnSpPr>
          <p:nvPr/>
        </p:nvCxnSpPr>
        <p:spPr>
          <a:xfrm>
            <a:off x="4775924" y="27516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2638000" y="1314350"/>
            <a:ext cx="992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1948925" y="2363925"/>
            <a:ext cx="992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39" name="Shape 239"/>
          <p:cNvSpPr/>
          <p:nvPr/>
        </p:nvSpPr>
        <p:spPr>
          <a:xfrm>
            <a:off x="2732600" y="3413500"/>
            <a:ext cx="992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 for 150.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725300" y="1352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46" name="Shape 246"/>
          <p:cNvCxnSpPr>
            <a:stCxn id="245" idx="2"/>
          </p:cNvCxnSpPr>
          <p:nvPr/>
        </p:nvCxnSpPr>
        <p:spPr>
          <a:xfrm flipH="1">
            <a:off x="3366050" y="1787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5" idx="2"/>
          </p:cNvCxnSpPr>
          <p:nvPr/>
        </p:nvCxnSpPr>
        <p:spPr>
          <a:xfrm>
            <a:off x="4008950" y="1787175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3016100" y="2411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cxnSp>
        <p:nvCxnSpPr>
          <p:cNvPr id="249" name="Shape 249"/>
          <p:cNvCxnSpPr>
            <a:stCxn id="248" idx="2"/>
          </p:cNvCxnSpPr>
          <p:nvPr/>
        </p:nvCxnSpPr>
        <p:spPr>
          <a:xfrm flipH="1">
            <a:off x="2656849" y="2846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stCxn id="248" idx="2"/>
          </p:cNvCxnSpPr>
          <p:nvPr/>
        </p:nvCxnSpPr>
        <p:spPr>
          <a:xfrm>
            <a:off x="3299749" y="2846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725300" y="1352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52" name="Shape 252"/>
          <p:cNvCxnSpPr>
            <a:stCxn id="251" idx="2"/>
          </p:cNvCxnSpPr>
          <p:nvPr/>
        </p:nvCxnSpPr>
        <p:spPr>
          <a:xfrm flipH="1">
            <a:off x="3366050" y="1787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51" idx="2"/>
          </p:cNvCxnSpPr>
          <p:nvPr/>
        </p:nvCxnSpPr>
        <p:spPr>
          <a:xfrm>
            <a:off x="4008950" y="1787175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4" name="Shape 254"/>
          <p:cNvSpPr txBox="1"/>
          <p:nvPr/>
        </p:nvSpPr>
        <p:spPr>
          <a:xfrm>
            <a:off x="3783150" y="3470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</a:t>
            </a:r>
          </a:p>
        </p:txBody>
      </p:sp>
      <p:cxnSp>
        <p:nvCxnSpPr>
          <p:cNvPr id="255" name="Shape 255"/>
          <p:cNvCxnSpPr>
            <a:stCxn id="254" idx="2"/>
          </p:cNvCxnSpPr>
          <p:nvPr/>
        </p:nvCxnSpPr>
        <p:spPr>
          <a:xfrm flipH="1">
            <a:off x="3423899" y="3905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>
            <a:stCxn id="254" idx="2"/>
          </p:cNvCxnSpPr>
          <p:nvPr/>
        </p:nvCxnSpPr>
        <p:spPr>
          <a:xfrm>
            <a:off x="4066799" y="3905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3725300" y="1352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258" name="Shape 258"/>
          <p:cNvCxnSpPr>
            <a:stCxn id="257" idx="2"/>
          </p:cNvCxnSpPr>
          <p:nvPr/>
        </p:nvCxnSpPr>
        <p:spPr>
          <a:xfrm flipH="1">
            <a:off x="3366050" y="1787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7" idx="2"/>
          </p:cNvCxnSpPr>
          <p:nvPr/>
        </p:nvCxnSpPr>
        <p:spPr>
          <a:xfrm>
            <a:off x="4008950" y="1787175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4492275" y="23166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550</a:t>
            </a:r>
          </a:p>
        </p:txBody>
      </p:sp>
      <p:cxnSp>
        <p:nvCxnSpPr>
          <p:cNvPr id="261" name="Shape 261"/>
          <p:cNvCxnSpPr>
            <a:stCxn id="260" idx="2"/>
          </p:cNvCxnSpPr>
          <p:nvPr/>
        </p:nvCxnSpPr>
        <p:spPr>
          <a:xfrm flipH="1">
            <a:off x="4746524" y="2751674"/>
            <a:ext cx="29400" cy="7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60" idx="2"/>
          </p:cNvCxnSpPr>
          <p:nvPr/>
        </p:nvCxnSpPr>
        <p:spPr>
          <a:xfrm>
            <a:off x="4775924" y="27516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2638000" y="1314350"/>
            <a:ext cx="992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64" name="Shape 264"/>
          <p:cNvSpPr/>
          <p:nvPr/>
        </p:nvSpPr>
        <p:spPr>
          <a:xfrm>
            <a:off x="1948925" y="2363925"/>
            <a:ext cx="992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1068475" y="3167675"/>
            <a:ext cx="1493700" cy="5294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found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338450"/>
            <a:ext cx="8520600" cy="42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template &lt;class T&gt;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bool BinarySearchTree&lt;T&gt;::findHelper(Node&lt;T&gt;* n, T lookingFor)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if (!n) /// if n is NULLNODE return not found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return false; 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if (n-&gt;data &lt; lookingFor) 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return findHelper(n-&gt;right, lookingFor);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else if (lookingFor &lt; n-&gt;data) 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return findHelper(n-&gt;left, lookingFor);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else  /// found, return true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return true; 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Running time for insert and search is proportional to 'height' of the tree.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I insert nodes in order, like 50, 60 ,70, 80, 90, 100, 110, etc, you get a tall thin tree and the height is O(n)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best case is when the tree is short and wide, the height is O(lg 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many trees that can contain the same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many (MANY) schemes to 'height balance' a binary search tree (CSC220)  Red Black - AVL - Splay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pieces of recursion: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"recursive" case, the rule that uses a smaller subproblem of itself.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"base" case, where recursion isn't needed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insertion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Base case:  A node without children, insert it to the left or right depending on &lt; or &gt;.  More specifically, if the node is &lt; the the value and the right child is null (and vice versa)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Interview Questions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http://www.developer.com/mgmt/three-types-of-interview-questions-software-developers-should-expect.html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http://citeseerx.ist.psu.edu/viewdoc/download?doi=10.1.1.471.4772&amp;rep=rep1&amp;type=pdf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http://javarevisited.blogspot.com/2012/01/google-interview-questions-answers-top.html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https://www.careercup.com/page?sort=votes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Printing trees (traversal)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traversal visits every node in the tree.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 order traversal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 the node, then the left, then the right subtrees (recursively)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order traversal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 all the values in the tree 'In order" or sorted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order traversal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 the left, then the right subtrees, then the node (recursively)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Traversals</a:t>
            </a:r>
          </a:p>
        </p:txBody>
      </p:sp>
      <p:sp>
        <p:nvSpPr>
          <p:cNvPr id="294" name="Shape 294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295" name="Shape 295"/>
          <p:cNvCxnSpPr>
            <a:stCxn id="294" idx="4"/>
            <a:endCxn id="296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stCxn id="294" idx="4"/>
            <a:endCxn id="298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298" name="Shape 298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inorder traversal</a:t>
            </a:r>
          </a:p>
        </p:txBody>
      </p:sp>
      <p:sp>
        <p:nvSpPr>
          <p:cNvPr id="304" name="Shape 304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305" name="Shape 305"/>
          <p:cNvCxnSpPr>
            <a:stCxn id="304" idx="4"/>
            <a:endCxn id="306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304" idx="4"/>
            <a:endCxn id="308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308" name="Shape 308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309" name="Shape 309"/>
          <p:cNvSpPr/>
          <p:nvPr/>
        </p:nvSpPr>
        <p:spPr>
          <a:xfrm>
            <a:off x="5852675" y="520125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If there's no tree, print nothing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Least, print first</a:t>
            </a:r>
          </a:p>
        </p:txBody>
      </p:sp>
      <p:sp>
        <p:nvSpPr>
          <p:cNvPr id="311" name="Shape 311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after the left subtree</a:t>
            </a:r>
          </a:p>
        </p:txBody>
      </p:sp>
      <p:sp>
        <p:nvSpPr>
          <p:cNvPr id="312" name="Shape 312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after the node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template &lt;class T&gt;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BinarySearchTree&lt;T&gt;::inorderHelper(Node&lt;T&gt;* n)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if (n == NULLNODE) return;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/// in order traversal of the tree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inorderHelper(n-&gt;left);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std::cout &lt;&lt; n-&gt;data &lt;&lt; " ";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inorderHelper(n-&gt;right);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Inorder traversal</a:t>
            </a:r>
          </a:p>
        </p:txBody>
      </p:sp>
      <p:sp>
        <p:nvSpPr>
          <p:cNvPr id="324" name="Shape 324"/>
          <p:cNvSpPr/>
          <p:nvPr/>
        </p:nvSpPr>
        <p:spPr>
          <a:xfrm>
            <a:off x="3706400" y="12954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325" name="Shape 325"/>
          <p:cNvSpPr/>
          <p:nvPr/>
        </p:nvSpPr>
        <p:spPr>
          <a:xfrm>
            <a:off x="3140225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326" name="Shape 326"/>
          <p:cNvSpPr/>
          <p:nvPr/>
        </p:nvSpPr>
        <p:spPr>
          <a:xfrm>
            <a:off x="4264650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632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55</a:t>
            </a:r>
          </a:p>
        </p:txBody>
      </p:sp>
      <p:sp>
        <p:nvSpPr>
          <p:cNvPr id="328" name="Shape 328"/>
          <p:cNvSpPr/>
          <p:nvPr/>
        </p:nvSpPr>
        <p:spPr>
          <a:xfrm>
            <a:off x="49683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70</a:t>
            </a:r>
          </a:p>
        </p:txBody>
      </p:sp>
      <p:sp>
        <p:nvSpPr>
          <p:cNvPr id="329" name="Shape 329"/>
          <p:cNvSpPr/>
          <p:nvPr/>
        </p:nvSpPr>
        <p:spPr>
          <a:xfrm>
            <a:off x="32642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45</a:t>
            </a:r>
          </a:p>
        </p:txBody>
      </p:sp>
      <p:sp>
        <p:nvSpPr>
          <p:cNvPr id="330" name="Shape 330"/>
          <p:cNvSpPr/>
          <p:nvPr/>
        </p:nvSpPr>
        <p:spPr>
          <a:xfrm>
            <a:off x="2950612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331" name="Shape 331"/>
          <p:cNvSpPr/>
          <p:nvPr/>
        </p:nvSpPr>
        <p:spPr>
          <a:xfrm>
            <a:off x="364995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48</a:t>
            </a:r>
          </a:p>
        </p:txBody>
      </p:sp>
      <p:sp>
        <p:nvSpPr>
          <p:cNvPr id="332" name="Shape 332"/>
          <p:cNvSpPr/>
          <p:nvPr/>
        </p:nvSpPr>
        <p:spPr>
          <a:xfrm>
            <a:off x="4812125" y="354737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66</a:t>
            </a:r>
          </a:p>
        </p:txBody>
      </p:sp>
      <p:sp>
        <p:nvSpPr>
          <p:cNvPr id="333" name="Shape 333"/>
          <p:cNvSpPr/>
          <p:nvPr/>
        </p:nvSpPr>
        <p:spPr>
          <a:xfrm>
            <a:off x="5583075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334" name="Shape 334"/>
          <p:cNvSpPr/>
          <p:nvPr/>
        </p:nvSpPr>
        <p:spPr>
          <a:xfrm>
            <a:off x="4968375" y="43115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  <p:cxnSp>
        <p:nvCxnSpPr>
          <p:cNvPr id="335" name="Shape 335"/>
          <p:cNvCxnSpPr>
            <a:stCxn id="324" idx="3"/>
            <a:endCxn id="325" idx="7"/>
          </p:cNvCxnSpPr>
          <p:nvPr/>
        </p:nvCxnSpPr>
        <p:spPr>
          <a:xfrm flipH="1">
            <a:off x="3665020" y="1784255"/>
            <a:ext cx="131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24" idx="5"/>
            <a:endCxn id="326" idx="1"/>
          </p:cNvCxnSpPr>
          <p:nvPr/>
        </p:nvCxnSpPr>
        <p:spPr>
          <a:xfrm>
            <a:off x="4231079" y="1784255"/>
            <a:ext cx="123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25" idx="4"/>
            <a:endCxn id="329" idx="0"/>
          </p:cNvCxnSpPr>
          <p:nvPr/>
        </p:nvCxnSpPr>
        <p:spPr>
          <a:xfrm>
            <a:off x="3447575" y="2568900"/>
            <a:ext cx="124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26" idx="4"/>
            <a:endCxn id="327" idx="0"/>
          </p:cNvCxnSpPr>
          <p:nvPr/>
        </p:nvCxnSpPr>
        <p:spPr>
          <a:xfrm flipH="1">
            <a:off x="4423800" y="2568900"/>
            <a:ext cx="148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stCxn id="326" idx="5"/>
            <a:endCxn id="328" idx="0"/>
          </p:cNvCxnSpPr>
          <p:nvPr/>
        </p:nvCxnSpPr>
        <p:spPr>
          <a:xfrm>
            <a:off x="4789329" y="2485030"/>
            <a:ext cx="48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>
            <a:stCxn id="329" idx="4"/>
            <a:endCxn id="330" idx="7"/>
          </p:cNvCxnSpPr>
          <p:nvPr/>
        </p:nvCxnSpPr>
        <p:spPr>
          <a:xfrm flipH="1">
            <a:off x="3475325" y="3355925"/>
            <a:ext cx="9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stCxn id="329" idx="5"/>
            <a:endCxn id="331" idx="0"/>
          </p:cNvCxnSpPr>
          <p:nvPr/>
        </p:nvCxnSpPr>
        <p:spPr>
          <a:xfrm>
            <a:off x="3788954" y="3272055"/>
            <a:ext cx="168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>
            <a:stCxn id="328" idx="4"/>
            <a:endCxn id="332" idx="0"/>
          </p:cNvCxnSpPr>
          <p:nvPr/>
        </p:nvCxnSpPr>
        <p:spPr>
          <a:xfrm flipH="1">
            <a:off x="5119425" y="335592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>
            <a:stCxn id="328" idx="5"/>
            <a:endCxn id="333" idx="1"/>
          </p:cNvCxnSpPr>
          <p:nvPr/>
        </p:nvCxnSpPr>
        <p:spPr>
          <a:xfrm>
            <a:off x="5493054" y="3272055"/>
            <a:ext cx="180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>
            <a:stCxn id="332" idx="4"/>
            <a:endCxn id="334" idx="0"/>
          </p:cNvCxnSpPr>
          <p:nvPr/>
        </p:nvCxnSpPr>
        <p:spPr>
          <a:xfrm>
            <a:off x="5119475" y="412007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/>
          <p:nvPr/>
        </p:nvSpPr>
        <p:spPr>
          <a:xfrm>
            <a:off x="6401075" y="368850"/>
            <a:ext cx="2382600" cy="400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inorder(50)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inorder(25) , print 50, inorder(60)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inorder(null), print 25, inorder(45)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inorder(null) returns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25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inorder(30), print 45, inorder(48)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inorder(null), print 30, inorder(null)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45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inorder(null), print 48, inorder(null)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48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(and so on)</a:t>
            </a:r>
          </a:p>
        </p:txBody>
      </p:sp>
      <p:sp>
        <p:nvSpPr>
          <p:cNvPr id="346" name="Shape 346"/>
          <p:cNvSpPr/>
          <p:nvPr/>
        </p:nvSpPr>
        <p:spPr>
          <a:xfrm>
            <a:off x="463350" y="1342700"/>
            <a:ext cx="2263626" cy="248670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print is 'in' between the left and right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3804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</a:t>
            </a:r>
            <a:r>
              <a:rPr lang="en"/>
              <a:t>order traversal</a:t>
            </a:r>
          </a:p>
        </p:txBody>
      </p:sp>
      <p:sp>
        <p:nvSpPr>
          <p:cNvPr id="352" name="Shape 352"/>
          <p:cNvSpPr/>
          <p:nvPr/>
        </p:nvSpPr>
        <p:spPr>
          <a:xfrm>
            <a:off x="3706400" y="12954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353" name="Shape 353"/>
          <p:cNvSpPr/>
          <p:nvPr/>
        </p:nvSpPr>
        <p:spPr>
          <a:xfrm>
            <a:off x="3140225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354" name="Shape 354"/>
          <p:cNvSpPr/>
          <p:nvPr/>
        </p:nvSpPr>
        <p:spPr>
          <a:xfrm>
            <a:off x="4264650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355" name="Shape 355"/>
          <p:cNvSpPr/>
          <p:nvPr/>
        </p:nvSpPr>
        <p:spPr>
          <a:xfrm>
            <a:off x="411632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55</a:t>
            </a:r>
          </a:p>
        </p:txBody>
      </p:sp>
      <p:sp>
        <p:nvSpPr>
          <p:cNvPr id="356" name="Shape 356"/>
          <p:cNvSpPr/>
          <p:nvPr/>
        </p:nvSpPr>
        <p:spPr>
          <a:xfrm>
            <a:off x="49683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70</a:t>
            </a:r>
          </a:p>
        </p:txBody>
      </p:sp>
      <p:sp>
        <p:nvSpPr>
          <p:cNvPr id="357" name="Shape 357"/>
          <p:cNvSpPr/>
          <p:nvPr/>
        </p:nvSpPr>
        <p:spPr>
          <a:xfrm>
            <a:off x="32642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45</a:t>
            </a:r>
          </a:p>
        </p:txBody>
      </p:sp>
      <p:sp>
        <p:nvSpPr>
          <p:cNvPr id="358" name="Shape 358"/>
          <p:cNvSpPr/>
          <p:nvPr/>
        </p:nvSpPr>
        <p:spPr>
          <a:xfrm>
            <a:off x="288110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359" name="Shape 359"/>
          <p:cNvSpPr/>
          <p:nvPr/>
        </p:nvSpPr>
        <p:spPr>
          <a:xfrm>
            <a:off x="364995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48</a:t>
            </a:r>
          </a:p>
        </p:txBody>
      </p:sp>
      <p:sp>
        <p:nvSpPr>
          <p:cNvPr id="360" name="Shape 360"/>
          <p:cNvSpPr/>
          <p:nvPr/>
        </p:nvSpPr>
        <p:spPr>
          <a:xfrm>
            <a:off x="4812125" y="354737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66</a:t>
            </a:r>
          </a:p>
        </p:txBody>
      </p:sp>
      <p:sp>
        <p:nvSpPr>
          <p:cNvPr id="361" name="Shape 361"/>
          <p:cNvSpPr/>
          <p:nvPr/>
        </p:nvSpPr>
        <p:spPr>
          <a:xfrm>
            <a:off x="5583075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362" name="Shape 362"/>
          <p:cNvSpPr/>
          <p:nvPr/>
        </p:nvSpPr>
        <p:spPr>
          <a:xfrm>
            <a:off x="4968375" y="43115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  <p:cxnSp>
        <p:nvCxnSpPr>
          <p:cNvPr id="363" name="Shape 363"/>
          <p:cNvCxnSpPr>
            <a:stCxn id="352" idx="3"/>
            <a:endCxn id="353" idx="7"/>
          </p:cNvCxnSpPr>
          <p:nvPr/>
        </p:nvCxnSpPr>
        <p:spPr>
          <a:xfrm flipH="1">
            <a:off x="3665020" y="1784255"/>
            <a:ext cx="131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>
            <a:stCxn id="352" idx="5"/>
            <a:endCxn id="354" idx="1"/>
          </p:cNvCxnSpPr>
          <p:nvPr/>
        </p:nvCxnSpPr>
        <p:spPr>
          <a:xfrm>
            <a:off x="4231079" y="1784255"/>
            <a:ext cx="123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>
            <a:stCxn id="353" idx="4"/>
            <a:endCxn id="357" idx="0"/>
          </p:cNvCxnSpPr>
          <p:nvPr/>
        </p:nvCxnSpPr>
        <p:spPr>
          <a:xfrm>
            <a:off x="3447575" y="2568900"/>
            <a:ext cx="124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54" idx="4"/>
            <a:endCxn id="355" idx="0"/>
          </p:cNvCxnSpPr>
          <p:nvPr/>
        </p:nvCxnSpPr>
        <p:spPr>
          <a:xfrm flipH="1">
            <a:off x="4423800" y="2568900"/>
            <a:ext cx="148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54" idx="5"/>
            <a:endCxn id="356" idx="0"/>
          </p:cNvCxnSpPr>
          <p:nvPr/>
        </p:nvCxnSpPr>
        <p:spPr>
          <a:xfrm>
            <a:off x="4789329" y="2485030"/>
            <a:ext cx="48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57" idx="4"/>
            <a:endCxn id="358" idx="7"/>
          </p:cNvCxnSpPr>
          <p:nvPr/>
        </p:nvCxnSpPr>
        <p:spPr>
          <a:xfrm flipH="1">
            <a:off x="3405725" y="3355925"/>
            <a:ext cx="165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57" idx="5"/>
            <a:endCxn id="359" idx="0"/>
          </p:cNvCxnSpPr>
          <p:nvPr/>
        </p:nvCxnSpPr>
        <p:spPr>
          <a:xfrm>
            <a:off x="3788954" y="3272055"/>
            <a:ext cx="168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56" idx="4"/>
            <a:endCxn id="360" idx="0"/>
          </p:cNvCxnSpPr>
          <p:nvPr/>
        </p:nvCxnSpPr>
        <p:spPr>
          <a:xfrm flipH="1">
            <a:off x="5119425" y="335592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56" idx="5"/>
            <a:endCxn id="361" idx="1"/>
          </p:cNvCxnSpPr>
          <p:nvPr/>
        </p:nvCxnSpPr>
        <p:spPr>
          <a:xfrm>
            <a:off x="5493054" y="3272055"/>
            <a:ext cx="180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60" idx="4"/>
            <a:endCxn id="362" idx="0"/>
          </p:cNvCxnSpPr>
          <p:nvPr/>
        </p:nvCxnSpPr>
        <p:spPr>
          <a:xfrm>
            <a:off x="5119475" y="412007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6401075" y="368850"/>
            <a:ext cx="2382600" cy="317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</a:t>
            </a:r>
            <a:r>
              <a:rPr lang="en"/>
              <a:t>order(50)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50, preorder(25), preorder(60)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25, preorder(null), preorder(45)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45, preorder(30), preorder(48)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30, preorder(null), preorder(null)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48, preorder(null), preorder(null)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60, preorder(55), preorder(70)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and so on</a:t>
            </a:r>
          </a:p>
        </p:txBody>
      </p:sp>
      <p:sp>
        <p:nvSpPr>
          <p:cNvPr id="374" name="Shape 374"/>
          <p:cNvSpPr/>
          <p:nvPr/>
        </p:nvSpPr>
        <p:spPr>
          <a:xfrm>
            <a:off x="463350" y="1342700"/>
            <a:ext cx="2263626" cy="248670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print is 'in' between the left and right</a:t>
            </a:r>
          </a:p>
        </p:txBody>
      </p:sp>
      <p:sp>
        <p:nvSpPr>
          <p:cNvPr id="375" name="Shape 375"/>
          <p:cNvSpPr/>
          <p:nvPr/>
        </p:nvSpPr>
        <p:spPr>
          <a:xfrm>
            <a:off x="3588974" y="1179000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76" name="Shape 376"/>
          <p:cNvSpPr/>
          <p:nvPr/>
        </p:nvSpPr>
        <p:spPr>
          <a:xfrm>
            <a:off x="3074937" y="1868125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3140224" y="2873437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378" name="Shape 378"/>
          <p:cNvSpPr/>
          <p:nvPr/>
        </p:nvSpPr>
        <p:spPr>
          <a:xfrm>
            <a:off x="2760549" y="3496237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79" name="Shape 379"/>
          <p:cNvSpPr/>
          <p:nvPr/>
        </p:nvSpPr>
        <p:spPr>
          <a:xfrm>
            <a:off x="3588974" y="3496237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80" name="Shape 380"/>
          <p:cNvSpPr/>
          <p:nvPr/>
        </p:nvSpPr>
        <p:spPr>
          <a:xfrm>
            <a:off x="4168174" y="1942587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81" name="Shape 381"/>
          <p:cNvSpPr/>
          <p:nvPr/>
        </p:nvSpPr>
        <p:spPr>
          <a:xfrm>
            <a:off x="4083662" y="2696962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382" name="Shape 382"/>
          <p:cNvSpPr/>
          <p:nvPr/>
        </p:nvSpPr>
        <p:spPr>
          <a:xfrm>
            <a:off x="4879024" y="2756412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83" name="Shape 383"/>
          <p:cNvSpPr/>
          <p:nvPr/>
        </p:nvSpPr>
        <p:spPr>
          <a:xfrm>
            <a:off x="4737099" y="3496237"/>
            <a:ext cx="2835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84" name="Shape 384"/>
          <p:cNvSpPr/>
          <p:nvPr/>
        </p:nvSpPr>
        <p:spPr>
          <a:xfrm>
            <a:off x="4822325" y="4311525"/>
            <a:ext cx="3969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sp>
        <p:nvSpPr>
          <p:cNvPr id="385" name="Shape 385"/>
          <p:cNvSpPr/>
          <p:nvPr/>
        </p:nvSpPr>
        <p:spPr>
          <a:xfrm>
            <a:off x="5493049" y="3496250"/>
            <a:ext cx="441300" cy="295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Tree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1486325"/>
            <a:ext cx="7653575" cy="3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4774800" y="728150"/>
            <a:ext cx="652500" cy="47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root</a:t>
            </a:r>
          </a:p>
        </p:txBody>
      </p:sp>
      <p:cxnSp>
        <p:nvCxnSpPr>
          <p:cNvPr id="69" name="Shape 69"/>
          <p:cNvCxnSpPr>
            <a:stCxn id="68" idx="2"/>
          </p:cNvCxnSpPr>
          <p:nvPr/>
        </p:nvCxnSpPr>
        <p:spPr>
          <a:xfrm flipH="1">
            <a:off x="4973250" y="1200950"/>
            <a:ext cx="1278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7602950" y="4653200"/>
            <a:ext cx="1007999" cy="425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leaves</a:t>
            </a:r>
          </a:p>
        </p:txBody>
      </p:sp>
      <p:cxnSp>
        <p:nvCxnSpPr>
          <p:cNvPr id="71" name="Shape 71"/>
          <p:cNvCxnSpPr>
            <a:stCxn id="70" idx="0"/>
          </p:cNvCxnSpPr>
          <p:nvPr/>
        </p:nvCxnSpPr>
        <p:spPr>
          <a:xfrm rot="10800000">
            <a:off x="7516849" y="4491200"/>
            <a:ext cx="5901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70" idx="0"/>
          </p:cNvCxnSpPr>
          <p:nvPr/>
        </p:nvCxnSpPr>
        <p:spPr>
          <a:xfrm rot="10800000">
            <a:off x="6864349" y="4519700"/>
            <a:ext cx="12426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/>
          <p:nvPr/>
        </p:nvSpPr>
        <p:spPr>
          <a:xfrm>
            <a:off x="7348800" y="1704250"/>
            <a:ext cx="962099" cy="47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cxnSp>
        <p:nvCxnSpPr>
          <p:cNvPr id="74" name="Shape 74"/>
          <p:cNvCxnSpPr>
            <a:stCxn id="73" idx="1"/>
          </p:cNvCxnSpPr>
          <p:nvPr/>
        </p:nvCxnSpPr>
        <p:spPr>
          <a:xfrm flipH="1">
            <a:off x="6363300" y="1940650"/>
            <a:ext cx="9855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73" idx="1"/>
          </p:cNvCxnSpPr>
          <p:nvPr/>
        </p:nvCxnSpPr>
        <p:spPr>
          <a:xfrm flipH="1">
            <a:off x="7157400" y="1940650"/>
            <a:ext cx="191400" cy="15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312075" y="1106350"/>
            <a:ext cx="1692300" cy="255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node has at most two children, a left child and a right child.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node (except the root, perhaps) has a parent.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Often the parent of the root will be itself or null</a:t>
            </a:r>
          </a:p>
        </p:txBody>
      </p:sp>
      <p:sp>
        <p:nvSpPr>
          <p:cNvPr id="77" name="Shape 77"/>
          <p:cNvSpPr/>
          <p:nvPr/>
        </p:nvSpPr>
        <p:spPr>
          <a:xfrm>
            <a:off x="8122200" y="1434800"/>
            <a:ext cx="830675" cy="9750"/>
          </a:xfrm>
          <a:custGeom>
            <a:pathLst>
              <a:path extrusionOk="0" h="390" w="33227">
                <a:moveTo>
                  <a:pt x="0" y="0"/>
                </a:moveTo>
                <a:cubicBezTo>
                  <a:pt x="11062" y="553"/>
                  <a:pt x="22150" y="336"/>
                  <a:pt x="33227" y="3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8" name="Shape 78"/>
          <p:cNvSpPr/>
          <p:nvPr/>
        </p:nvSpPr>
        <p:spPr>
          <a:xfrm>
            <a:off x="8239675" y="4472250"/>
            <a:ext cx="788725" cy="8375"/>
          </a:xfrm>
          <a:custGeom>
            <a:pathLst>
              <a:path extrusionOk="0" h="335" w="31549">
                <a:moveTo>
                  <a:pt x="0" y="335"/>
                </a:moveTo>
                <a:cubicBezTo>
                  <a:pt x="10516" y="335"/>
                  <a:pt x="21032" y="0"/>
                  <a:pt x="315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9" name="Shape 79"/>
          <p:cNvSpPr txBox="1"/>
          <p:nvPr/>
        </p:nvSpPr>
        <p:spPr>
          <a:xfrm>
            <a:off x="8180887" y="2863575"/>
            <a:ext cx="906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height</a:t>
            </a:r>
          </a:p>
        </p:txBody>
      </p:sp>
      <p:cxnSp>
        <p:nvCxnSpPr>
          <p:cNvPr id="80" name="Shape 80"/>
          <p:cNvCxnSpPr>
            <a:stCxn id="79" idx="0"/>
          </p:cNvCxnSpPr>
          <p:nvPr/>
        </p:nvCxnSpPr>
        <p:spPr>
          <a:xfrm rot="10800000">
            <a:off x="8617237" y="1468275"/>
            <a:ext cx="16800" cy="13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>
            <a:off x="8659200" y="3331100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394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SEARCH Tree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1525300"/>
            <a:ext cx="7653575" cy="3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774800" y="728150"/>
            <a:ext cx="652500" cy="47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root</a:t>
            </a:r>
          </a:p>
        </p:txBody>
      </p:sp>
      <p:cxnSp>
        <p:nvCxnSpPr>
          <p:cNvPr id="89" name="Shape 89"/>
          <p:cNvCxnSpPr>
            <a:stCxn id="88" idx="2"/>
          </p:cNvCxnSpPr>
          <p:nvPr/>
        </p:nvCxnSpPr>
        <p:spPr>
          <a:xfrm flipH="1">
            <a:off x="4973250" y="1200950"/>
            <a:ext cx="1278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91" idx="0"/>
          </p:cNvCxnSpPr>
          <p:nvPr/>
        </p:nvCxnSpPr>
        <p:spPr>
          <a:xfrm rot="10800000">
            <a:off x="7516849" y="4491200"/>
            <a:ext cx="5901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6327625" y="331025"/>
            <a:ext cx="2606400" cy="1457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PROPERTY OF BST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The left child is less than the node, the right child is greater than the node.</a:t>
            </a:r>
          </a:p>
        </p:txBody>
      </p:sp>
      <p:sp>
        <p:nvSpPr>
          <p:cNvPr id="93" name="Shape 93"/>
          <p:cNvSpPr/>
          <p:nvPr/>
        </p:nvSpPr>
        <p:spPr>
          <a:xfrm>
            <a:off x="352400" y="2701800"/>
            <a:ext cx="1350900" cy="537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Least Node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1468375" y="3054225"/>
            <a:ext cx="746700" cy="13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8038300" y="4421900"/>
            <a:ext cx="931500" cy="537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Greatest node</a:t>
            </a:r>
          </a:p>
        </p:txBody>
      </p:sp>
      <p:sp>
        <p:nvSpPr>
          <p:cNvPr id="96" name="Shape 96"/>
          <p:cNvSpPr/>
          <p:nvPr/>
        </p:nvSpPr>
        <p:spPr>
          <a:xfrm>
            <a:off x="1800325" y="1251125"/>
            <a:ext cx="1350900" cy="537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 than the root</a:t>
            </a:r>
          </a:p>
        </p:txBody>
      </p:sp>
      <p:cxnSp>
        <p:nvCxnSpPr>
          <p:cNvPr id="97" name="Shape 97"/>
          <p:cNvCxnSpPr>
            <a:stCxn id="96" idx="2"/>
          </p:cNvCxnSpPr>
          <p:nvPr/>
        </p:nvCxnSpPr>
        <p:spPr>
          <a:xfrm>
            <a:off x="2475775" y="1788125"/>
            <a:ext cx="88290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6812725" y="2303250"/>
            <a:ext cx="1350900" cy="537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than the root</a:t>
            </a:r>
          </a:p>
        </p:txBody>
      </p:sp>
      <p:cxnSp>
        <p:nvCxnSpPr>
          <p:cNvPr id="99" name="Shape 99"/>
          <p:cNvCxnSpPr>
            <a:stCxn id="98" idx="1"/>
          </p:cNvCxnSpPr>
          <p:nvPr/>
        </p:nvCxnSpPr>
        <p:spPr>
          <a:xfrm flipH="1">
            <a:off x="6342925" y="2571750"/>
            <a:ext cx="469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SEARCH Tree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1486325"/>
            <a:ext cx="7653575" cy="3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389850" y="1437950"/>
            <a:ext cx="2096100" cy="1707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Thinking recursively, since the left child is less than the root, everything in the entire left subtree is less than the root. </a:t>
            </a:r>
          </a:p>
        </p:txBody>
      </p:sp>
      <p:sp>
        <p:nvSpPr>
          <p:cNvPr id="107" name="Shape 107"/>
          <p:cNvSpPr/>
          <p:nvPr/>
        </p:nvSpPr>
        <p:spPr>
          <a:xfrm>
            <a:off x="1828119" y="2139625"/>
            <a:ext cx="3076150" cy="2634675"/>
          </a:xfrm>
          <a:custGeom>
            <a:pathLst>
              <a:path extrusionOk="0" h="105387" w="123046">
                <a:moveTo>
                  <a:pt x="74551" y="0"/>
                </a:moveTo>
                <a:cubicBezTo>
                  <a:pt x="52698" y="14569"/>
                  <a:pt x="33405" y="33752"/>
                  <a:pt x="18501" y="55379"/>
                </a:cubicBezTo>
                <a:cubicBezTo>
                  <a:pt x="12027" y="64771"/>
                  <a:pt x="6417" y="75018"/>
                  <a:pt x="3063" y="85921"/>
                </a:cubicBezTo>
                <a:cubicBezTo>
                  <a:pt x="1720" y="90282"/>
                  <a:pt x="1554" y="94936"/>
                  <a:pt x="378" y="99346"/>
                </a:cubicBezTo>
                <a:cubicBezTo>
                  <a:pt x="204" y="99994"/>
                  <a:pt x="-291" y="101316"/>
                  <a:pt x="378" y="101360"/>
                </a:cubicBezTo>
                <a:cubicBezTo>
                  <a:pt x="26648" y="103054"/>
                  <a:pt x="52925" y="105387"/>
                  <a:pt x="79250" y="105387"/>
                </a:cubicBezTo>
                <a:cubicBezTo>
                  <a:pt x="90241" y="105387"/>
                  <a:pt x="101225" y="104322"/>
                  <a:pt x="112142" y="103038"/>
                </a:cubicBezTo>
                <a:cubicBezTo>
                  <a:pt x="115564" y="102635"/>
                  <a:pt x="120669" y="103771"/>
                  <a:pt x="122211" y="100689"/>
                </a:cubicBezTo>
                <a:cubicBezTo>
                  <a:pt x="125630" y="93849"/>
                  <a:pt x="116945" y="86327"/>
                  <a:pt x="114155" y="79208"/>
                </a:cubicBezTo>
                <a:cubicBezTo>
                  <a:pt x="109445" y="67193"/>
                  <a:pt x="110265" y="66865"/>
                  <a:pt x="105093" y="55043"/>
                </a:cubicBezTo>
                <a:cubicBezTo>
                  <a:pt x="98637" y="40287"/>
                  <a:pt x="87714" y="27921"/>
                  <a:pt x="78915" y="14432"/>
                </a:cubicBezTo>
                <a:cubicBezTo>
                  <a:pt x="76439" y="10637"/>
                  <a:pt x="74734" y="6224"/>
                  <a:pt x="71531" y="30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8" name="Shape 108"/>
          <p:cNvSpPr txBox="1"/>
          <p:nvPr/>
        </p:nvSpPr>
        <p:spPr>
          <a:xfrm>
            <a:off x="2718575" y="4505800"/>
            <a:ext cx="131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09" name="Shape 109"/>
          <p:cNvSpPr/>
          <p:nvPr/>
        </p:nvSpPr>
        <p:spPr>
          <a:xfrm>
            <a:off x="4883432" y="2399750"/>
            <a:ext cx="3114750" cy="2420050"/>
          </a:xfrm>
          <a:custGeom>
            <a:pathLst>
              <a:path extrusionOk="0" h="96802" w="124590">
                <a:moveTo>
                  <a:pt x="49336" y="0"/>
                </a:moveTo>
                <a:cubicBezTo>
                  <a:pt x="37476" y="20329"/>
                  <a:pt x="26406" y="41111"/>
                  <a:pt x="15102" y="61755"/>
                </a:cubicBezTo>
                <a:cubicBezTo>
                  <a:pt x="11150" y="68971"/>
                  <a:pt x="8157" y="76725"/>
                  <a:pt x="5704" y="84578"/>
                </a:cubicBezTo>
                <a:cubicBezTo>
                  <a:pt x="4734" y="87681"/>
                  <a:pt x="3099" y="90568"/>
                  <a:pt x="1341" y="93304"/>
                </a:cubicBezTo>
                <a:cubicBezTo>
                  <a:pt x="811" y="94127"/>
                  <a:pt x="-635" y="94849"/>
                  <a:pt x="334" y="94982"/>
                </a:cubicBezTo>
                <a:cubicBezTo>
                  <a:pt x="27492" y="98685"/>
                  <a:pt x="55153" y="95318"/>
                  <a:pt x="82563" y="95318"/>
                </a:cubicBezTo>
                <a:cubicBezTo>
                  <a:pt x="96277" y="95318"/>
                  <a:pt x="111601" y="98094"/>
                  <a:pt x="123510" y="91290"/>
                </a:cubicBezTo>
                <a:cubicBezTo>
                  <a:pt x="125258" y="90290"/>
                  <a:pt x="124517" y="86992"/>
                  <a:pt x="123510" y="85249"/>
                </a:cubicBezTo>
                <a:cubicBezTo>
                  <a:pt x="117160" y="74264"/>
                  <a:pt x="108535" y="64737"/>
                  <a:pt x="100351" y="55043"/>
                </a:cubicBezTo>
                <a:cubicBezTo>
                  <a:pt x="84526" y="36297"/>
                  <a:pt x="67030" y="19011"/>
                  <a:pt x="49671" y="16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0" name="Shape 110"/>
          <p:cNvSpPr txBox="1"/>
          <p:nvPr/>
        </p:nvSpPr>
        <p:spPr>
          <a:xfrm>
            <a:off x="5530825" y="4505800"/>
            <a:ext cx="131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11" name="Shape 111"/>
          <p:cNvSpPr/>
          <p:nvPr/>
        </p:nvSpPr>
        <p:spPr>
          <a:xfrm>
            <a:off x="6848125" y="927175"/>
            <a:ext cx="2096100" cy="1707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ince the right child is greater than the root, everything in the entire right subtree is greater than the root.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 with no nodes.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25300" y="1352175"/>
            <a:ext cx="6429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 with one node.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725300" y="1352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24" name="Shape 124"/>
          <p:cNvCxnSpPr>
            <a:stCxn id="123" idx="2"/>
          </p:cNvCxnSpPr>
          <p:nvPr/>
        </p:nvCxnSpPr>
        <p:spPr>
          <a:xfrm flipH="1">
            <a:off x="3366050" y="1787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3" idx="2"/>
          </p:cNvCxnSpPr>
          <p:nvPr/>
        </p:nvCxnSpPr>
        <p:spPr>
          <a:xfrm>
            <a:off x="4008950" y="1787175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200 to the tree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32" name="Shape 132"/>
          <p:cNvCxnSpPr>
            <a:stCxn id="131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31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3016100" y="2411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cxnSp>
        <p:nvCxnSpPr>
          <p:cNvPr id="135" name="Shape 135"/>
          <p:cNvCxnSpPr>
            <a:stCxn id="134" idx="2"/>
          </p:cNvCxnSpPr>
          <p:nvPr/>
        </p:nvCxnSpPr>
        <p:spPr>
          <a:xfrm flipH="1">
            <a:off x="2656849" y="2846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4" idx="2"/>
          </p:cNvCxnSpPr>
          <p:nvPr/>
        </p:nvCxnSpPr>
        <p:spPr>
          <a:xfrm>
            <a:off x="3299749" y="2846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250 to the tree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43" name="Shape 143"/>
          <p:cNvCxnSpPr>
            <a:stCxn id="142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42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3016100" y="2411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cxnSp>
        <p:nvCxnSpPr>
          <p:cNvPr id="146" name="Shape 146"/>
          <p:cNvCxnSpPr>
            <a:stCxn id="145" idx="2"/>
          </p:cNvCxnSpPr>
          <p:nvPr/>
        </p:nvCxnSpPr>
        <p:spPr>
          <a:xfrm flipH="1">
            <a:off x="2656849" y="2846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5" idx="2"/>
          </p:cNvCxnSpPr>
          <p:nvPr/>
        </p:nvCxnSpPr>
        <p:spPr>
          <a:xfrm>
            <a:off x="3299749" y="2846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3725300" y="1352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cxnSp>
        <p:nvCxnSpPr>
          <p:cNvPr id="149" name="Shape 149"/>
          <p:cNvCxnSpPr>
            <a:stCxn id="148" idx="2"/>
          </p:cNvCxnSpPr>
          <p:nvPr/>
        </p:nvCxnSpPr>
        <p:spPr>
          <a:xfrm flipH="1">
            <a:off x="3366049" y="1787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8" idx="2"/>
          </p:cNvCxnSpPr>
          <p:nvPr/>
        </p:nvCxnSpPr>
        <p:spPr>
          <a:xfrm>
            <a:off x="4008949" y="1787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783150" y="3470175"/>
            <a:ext cx="567299" cy="434999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250</a:t>
            </a:r>
          </a:p>
        </p:txBody>
      </p:sp>
      <p:cxnSp>
        <p:nvCxnSpPr>
          <p:cNvPr id="152" name="Shape 152"/>
          <p:cNvCxnSpPr>
            <a:stCxn id="151" idx="2"/>
          </p:cNvCxnSpPr>
          <p:nvPr/>
        </p:nvCxnSpPr>
        <p:spPr>
          <a:xfrm flipH="1">
            <a:off x="3423899" y="3905174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51" idx="2"/>
          </p:cNvCxnSpPr>
          <p:nvPr/>
        </p:nvCxnSpPr>
        <p:spPr>
          <a:xfrm>
            <a:off x="4066799" y="3905174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