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csc125/binarySearchTre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Thinking recursively about BSTs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345000" y="337825"/>
            <a:ext cx="5509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http://www.csit.parkland.edu/~kurban/csc125/binarySearchTree/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</a:t>
            </a:r>
          </a:p>
        </p:txBody>
      </p:sp>
      <p:sp>
        <p:nvSpPr>
          <p:cNvPr id="138" name="Shape 138"/>
          <p:cNvSpPr/>
          <p:nvPr/>
        </p:nvSpPr>
        <p:spPr>
          <a:xfrm>
            <a:off x="3479475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39" name="Shape 139"/>
          <p:cNvCxnSpPr>
            <a:stCxn id="138" idx="4"/>
            <a:endCxn id="140" idx="0"/>
          </p:cNvCxnSpPr>
          <p:nvPr/>
        </p:nvCxnSpPr>
        <p:spPr>
          <a:xfrm flipH="1">
            <a:off x="3224175" y="2759225"/>
            <a:ext cx="10353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8" idx="4"/>
            <a:endCxn id="142" idx="0"/>
          </p:cNvCxnSpPr>
          <p:nvPr/>
        </p:nvCxnSpPr>
        <p:spPr>
          <a:xfrm>
            <a:off x="4259475" y="2759225"/>
            <a:ext cx="1045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42" name="Shape 142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143" name="Shape 143"/>
          <p:cNvSpPr/>
          <p:nvPr/>
        </p:nvSpPr>
        <p:spPr>
          <a:xfrm>
            <a:off x="5881100" y="1065500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 CASE: If there's no tree, no need to change anything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01175" y="353627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60800" y="1308950"/>
            <a:ext cx="2957100" cy="14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left, copy right, hook it to a new node with a copy of the data.</a:t>
            </a:r>
          </a:p>
        </p:txBody>
      </p:sp>
      <p:sp>
        <p:nvSpPr>
          <p:cNvPr id="146" name="Shape 146"/>
          <p:cNvSpPr/>
          <p:nvPr/>
        </p:nvSpPr>
        <p:spPr>
          <a:xfrm>
            <a:off x="6268700" y="364027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928900" y="175907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52" name="Shape 152"/>
          <p:cNvCxnSpPr>
            <a:stCxn id="151" idx="4"/>
            <a:endCxn id="153" idx="0"/>
          </p:cNvCxnSpPr>
          <p:nvPr/>
        </p:nvCxnSpPr>
        <p:spPr>
          <a:xfrm flipH="1">
            <a:off x="928900" y="2704675"/>
            <a:ext cx="78000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51" idx="4"/>
            <a:endCxn id="155" idx="0"/>
          </p:cNvCxnSpPr>
          <p:nvPr/>
        </p:nvCxnSpPr>
        <p:spPr>
          <a:xfrm>
            <a:off x="1708900" y="2704675"/>
            <a:ext cx="110280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/>
          <p:nvPr/>
        </p:nvSpPr>
        <p:spPr>
          <a:xfrm>
            <a:off x="77925" y="34460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55" name="Shape 155"/>
          <p:cNvSpPr/>
          <p:nvPr/>
        </p:nvSpPr>
        <p:spPr>
          <a:xfrm>
            <a:off x="1960600" y="34460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/>
              <a:t>ight subtree</a:t>
            </a:r>
          </a:p>
        </p:txBody>
      </p:sp>
      <p:sp>
        <p:nvSpPr>
          <p:cNvPr id="156" name="Shape 156"/>
          <p:cNvSpPr/>
          <p:nvPr/>
        </p:nvSpPr>
        <p:spPr>
          <a:xfrm>
            <a:off x="4703600" y="334125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57" name="Shape 157"/>
          <p:cNvSpPr/>
          <p:nvPr/>
        </p:nvSpPr>
        <p:spPr>
          <a:xfrm>
            <a:off x="6601875" y="3278900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/>
              <a:t>ight subtree</a:t>
            </a:r>
          </a:p>
        </p:txBody>
      </p:sp>
      <p:sp>
        <p:nvSpPr>
          <p:cNvPr id="158" name="Shape 158"/>
          <p:cNvSpPr/>
          <p:nvPr/>
        </p:nvSpPr>
        <p:spPr>
          <a:xfrm>
            <a:off x="5624725" y="1903700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6405500" y="2599950"/>
            <a:ext cx="110280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 flipH="1">
            <a:off x="5484450" y="2704675"/>
            <a:ext cx="78000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/>
          <p:nvPr/>
        </p:nvSpPr>
        <p:spPr>
          <a:xfrm>
            <a:off x="942225" y="3051612"/>
            <a:ext cx="4426525" cy="1132950"/>
          </a:xfrm>
          <a:custGeom>
            <a:pathLst>
              <a:path extrusionOk="0" h="45318" w="177061">
                <a:moveTo>
                  <a:pt x="0" y="40766"/>
                </a:moveTo>
                <a:cubicBezTo>
                  <a:pt x="12157" y="26270"/>
                  <a:pt x="8520" y="22190"/>
                  <a:pt x="24314" y="11775"/>
                </a:cubicBezTo>
                <a:cubicBezTo>
                  <a:pt x="38738" y="2262"/>
                  <a:pt x="40647" y="5705"/>
                  <a:pt x="57669" y="2735"/>
                </a:cubicBezTo>
                <a:cubicBezTo>
                  <a:pt x="74150" y="-141"/>
                  <a:pt x="91456" y="-1193"/>
                  <a:pt x="107857" y="2112"/>
                </a:cubicBezTo>
                <a:cubicBezTo>
                  <a:pt x="124229" y="5411"/>
                  <a:pt x="140764" y="11786"/>
                  <a:pt x="153681" y="22374"/>
                </a:cubicBezTo>
                <a:cubicBezTo>
                  <a:pt x="158746" y="26526"/>
                  <a:pt x="164019" y="30537"/>
                  <a:pt x="168332" y="35467"/>
                </a:cubicBezTo>
                <a:cubicBezTo>
                  <a:pt x="169946" y="37312"/>
                  <a:pt x="172234" y="38441"/>
                  <a:pt x="174255" y="39831"/>
                </a:cubicBezTo>
                <a:cubicBezTo>
                  <a:pt x="175719" y="40837"/>
                  <a:pt x="177061" y="43790"/>
                  <a:pt x="177061" y="42013"/>
                </a:cubicBezTo>
                <a:cubicBezTo>
                  <a:pt x="177061" y="36108"/>
                  <a:pt x="171005" y="31838"/>
                  <a:pt x="168644" y="26426"/>
                </a:cubicBezTo>
                <a:cubicBezTo>
                  <a:pt x="167000" y="22658"/>
                  <a:pt x="167393" y="18066"/>
                  <a:pt x="165215" y="14581"/>
                </a:cubicBezTo>
                <a:cubicBezTo>
                  <a:pt x="164802" y="13920"/>
                  <a:pt x="165106" y="15367"/>
                  <a:pt x="165215" y="16139"/>
                </a:cubicBezTo>
                <a:cubicBezTo>
                  <a:pt x="166199" y="23168"/>
                  <a:pt x="165909" y="23226"/>
                  <a:pt x="167397" y="30167"/>
                </a:cubicBezTo>
                <a:cubicBezTo>
                  <a:pt x="168720" y="36342"/>
                  <a:pt x="169057" y="36261"/>
                  <a:pt x="170826" y="42325"/>
                </a:cubicBezTo>
                <a:cubicBezTo>
                  <a:pt x="171239" y="43744"/>
                  <a:pt x="173119" y="44547"/>
                  <a:pt x="171761" y="45130"/>
                </a:cubicBezTo>
                <a:cubicBezTo>
                  <a:pt x="170090" y="45845"/>
                  <a:pt x="170364" y="43846"/>
                  <a:pt x="168644" y="43260"/>
                </a:cubicBezTo>
                <a:cubicBezTo>
                  <a:pt x="162775" y="41259"/>
                  <a:pt x="156633" y="40160"/>
                  <a:pt x="150564" y="388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2" name="Shape 162"/>
          <p:cNvSpPr/>
          <p:nvPr/>
        </p:nvSpPr>
        <p:spPr>
          <a:xfrm>
            <a:off x="3007400" y="2891131"/>
            <a:ext cx="4954200" cy="1156250"/>
          </a:xfrm>
          <a:custGeom>
            <a:pathLst>
              <a:path extrusionOk="0" h="46250" w="198168">
                <a:moveTo>
                  <a:pt x="0" y="46250"/>
                </a:moveTo>
                <a:cubicBezTo>
                  <a:pt x="5143" y="40015"/>
                  <a:pt x="3195" y="37658"/>
                  <a:pt x="10287" y="33781"/>
                </a:cubicBezTo>
                <a:cubicBezTo>
                  <a:pt x="35878" y="19785"/>
                  <a:pt x="66718" y="18053"/>
                  <a:pt x="95701" y="14765"/>
                </a:cubicBezTo>
                <a:cubicBezTo>
                  <a:pt x="115331" y="12537"/>
                  <a:pt x="135368" y="14170"/>
                  <a:pt x="154929" y="16947"/>
                </a:cubicBezTo>
                <a:cubicBezTo>
                  <a:pt x="166350" y="18568"/>
                  <a:pt x="179071" y="19895"/>
                  <a:pt x="187972" y="27234"/>
                </a:cubicBezTo>
                <a:cubicBezTo>
                  <a:pt x="191821" y="30407"/>
                  <a:pt x="199175" y="43723"/>
                  <a:pt x="196700" y="39392"/>
                </a:cubicBezTo>
                <a:cubicBezTo>
                  <a:pt x="192388" y="31847"/>
                  <a:pt x="187179" y="24465"/>
                  <a:pt x="185166" y="16012"/>
                </a:cubicBezTo>
                <a:cubicBezTo>
                  <a:pt x="184841" y="14647"/>
                  <a:pt x="183817" y="13592"/>
                  <a:pt x="185166" y="13207"/>
                </a:cubicBezTo>
                <a:cubicBezTo>
                  <a:pt x="187357" y="12580"/>
                  <a:pt x="189833" y="14357"/>
                  <a:pt x="191401" y="16012"/>
                </a:cubicBezTo>
                <a:cubicBezTo>
                  <a:pt x="194820" y="19621"/>
                  <a:pt x="196559" y="26282"/>
                  <a:pt x="194207" y="30663"/>
                </a:cubicBezTo>
                <a:cubicBezTo>
                  <a:pt x="191695" y="35339"/>
                  <a:pt x="190905" y="35260"/>
                  <a:pt x="186102" y="37521"/>
                </a:cubicBezTo>
                <a:cubicBezTo>
                  <a:pt x="182564" y="39185"/>
                  <a:pt x="182210" y="37908"/>
                  <a:pt x="178308" y="38145"/>
                </a:cubicBezTo>
                <a:cubicBezTo>
                  <a:pt x="177063" y="38220"/>
                  <a:pt x="175660" y="39381"/>
                  <a:pt x="175815" y="38145"/>
                </a:cubicBezTo>
                <a:cubicBezTo>
                  <a:pt x="176047" y="36282"/>
                  <a:pt x="177293" y="36978"/>
                  <a:pt x="178620" y="35651"/>
                </a:cubicBezTo>
                <a:cubicBezTo>
                  <a:pt x="183927" y="30343"/>
                  <a:pt x="181729" y="20072"/>
                  <a:pt x="187037" y="14765"/>
                </a:cubicBezTo>
                <a:cubicBezTo>
                  <a:pt x="187572" y="14229"/>
                  <a:pt x="165684" y="-25451"/>
                  <a:pt x="192648" y="28481"/>
                </a:cubicBezTo>
                <a:cubicBezTo>
                  <a:pt x="194066" y="31318"/>
                  <a:pt x="196457" y="33640"/>
                  <a:pt x="197636" y="36586"/>
                </a:cubicBezTo>
                <a:cubicBezTo>
                  <a:pt x="197819" y="37043"/>
                  <a:pt x="198167" y="37961"/>
                  <a:pt x="197947" y="37521"/>
                </a:cubicBezTo>
                <a:cubicBezTo>
                  <a:pt x="191850" y="25346"/>
                  <a:pt x="170249" y="35712"/>
                  <a:pt x="157734" y="303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3" name="Shape 163"/>
          <p:cNvSpPr/>
          <p:nvPr/>
        </p:nvSpPr>
        <p:spPr>
          <a:xfrm>
            <a:off x="1721525" y="863777"/>
            <a:ext cx="5237400" cy="1148125"/>
          </a:xfrm>
          <a:custGeom>
            <a:pathLst>
              <a:path extrusionOk="0" h="45925" w="209496">
                <a:moveTo>
                  <a:pt x="0" y="44424"/>
                </a:moveTo>
                <a:cubicBezTo>
                  <a:pt x="3117" y="37722"/>
                  <a:pt x="919" y="36156"/>
                  <a:pt x="6235" y="31020"/>
                </a:cubicBezTo>
                <a:cubicBezTo>
                  <a:pt x="28376" y="9625"/>
                  <a:pt x="63047" y="2340"/>
                  <a:pt x="93830" y="1718"/>
                </a:cubicBezTo>
                <a:cubicBezTo>
                  <a:pt x="119611" y="1196"/>
                  <a:pt x="146519" y="-3148"/>
                  <a:pt x="171139" y="4523"/>
                </a:cubicBezTo>
                <a:cubicBezTo>
                  <a:pt x="182469" y="8053"/>
                  <a:pt x="191164" y="20171"/>
                  <a:pt x="194207" y="31643"/>
                </a:cubicBezTo>
                <a:cubicBezTo>
                  <a:pt x="194938" y="34400"/>
                  <a:pt x="195765" y="37206"/>
                  <a:pt x="195765" y="40060"/>
                </a:cubicBezTo>
                <a:cubicBezTo>
                  <a:pt x="195765" y="40891"/>
                  <a:pt x="196263" y="43219"/>
                  <a:pt x="195765" y="42554"/>
                </a:cubicBezTo>
                <a:cubicBezTo>
                  <a:pt x="189466" y="34153"/>
                  <a:pt x="186220" y="15040"/>
                  <a:pt x="176126" y="17927"/>
                </a:cubicBezTo>
                <a:cubicBezTo>
                  <a:pt x="175076" y="18227"/>
                  <a:pt x="175823" y="19061"/>
                  <a:pt x="176126" y="20110"/>
                </a:cubicBezTo>
                <a:cubicBezTo>
                  <a:pt x="178509" y="28382"/>
                  <a:pt x="180456" y="37584"/>
                  <a:pt x="186413" y="43801"/>
                </a:cubicBezTo>
                <a:cubicBezTo>
                  <a:pt x="192129" y="49766"/>
                  <a:pt x="194921" y="21090"/>
                  <a:pt x="202311" y="24785"/>
                </a:cubicBezTo>
                <a:cubicBezTo>
                  <a:pt x="205192" y="26225"/>
                  <a:pt x="202418" y="31229"/>
                  <a:pt x="202311" y="34449"/>
                </a:cubicBezTo>
                <a:cubicBezTo>
                  <a:pt x="202274" y="35550"/>
                  <a:pt x="201651" y="37676"/>
                  <a:pt x="202000" y="36631"/>
                </a:cubicBezTo>
                <a:cubicBezTo>
                  <a:pt x="203490" y="32165"/>
                  <a:pt x="205501" y="27890"/>
                  <a:pt x="207299" y="23539"/>
                </a:cubicBezTo>
                <a:cubicBezTo>
                  <a:pt x="208219" y="21309"/>
                  <a:pt x="209495" y="17289"/>
                  <a:pt x="209169" y="17616"/>
                </a:cubicBezTo>
                <a:cubicBezTo>
                  <a:pt x="203308" y="23476"/>
                  <a:pt x="201389" y="32292"/>
                  <a:pt x="196700" y="39125"/>
                </a:cubicBezTo>
                <a:cubicBezTo>
                  <a:pt x="195078" y="41488"/>
                  <a:pt x="192367" y="47743"/>
                  <a:pt x="190778" y="45359"/>
                </a:cubicBezTo>
                <a:cubicBezTo>
                  <a:pt x="185906" y="38050"/>
                  <a:pt x="184219" y="28905"/>
                  <a:pt x="179244" y="216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4" name="Shape 164"/>
          <p:cNvSpPr/>
          <p:nvPr/>
        </p:nvSpPr>
        <p:spPr>
          <a:xfrm>
            <a:off x="2811700" y="2784875"/>
            <a:ext cx="5304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65" name="Shape 165"/>
          <p:cNvSpPr/>
          <p:nvPr/>
        </p:nvSpPr>
        <p:spPr>
          <a:xfrm>
            <a:off x="4813000" y="3001725"/>
            <a:ext cx="5304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66" name="Shape 166"/>
          <p:cNvSpPr/>
          <p:nvPr/>
        </p:nvSpPr>
        <p:spPr>
          <a:xfrm>
            <a:off x="3786700" y="751725"/>
            <a:ext cx="530400" cy="44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Destructor</a:t>
            </a:r>
            <a:r>
              <a:rPr lang="en"/>
              <a:t> </a:t>
            </a:r>
          </a:p>
        </p:txBody>
      </p:sp>
      <p:sp>
        <p:nvSpPr>
          <p:cNvPr id="172" name="Shape 172"/>
          <p:cNvSpPr/>
          <p:nvPr/>
        </p:nvSpPr>
        <p:spPr>
          <a:xfrm>
            <a:off x="3440500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73" name="Shape 173"/>
          <p:cNvCxnSpPr>
            <a:stCxn id="172" idx="4"/>
            <a:endCxn id="174" idx="0"/>
          </p:cNvCxnSpPr>
          <p:nvPr/>
        </p:nvCxnSpPr>
        <p:spPr>
          <a:xfrm flipH="1">
            <a:off x="3224200" y="2759225"/>
            <a:ext cx="9963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72" idx="4"/>
            <a:endCxn id="176" idx="0"/>
          </p:cNvCxnSpPr>
          <p:nvPr/>
        </p:nvCxnSpPr>
        <p:spPr>
          <a:xfrm>
            <a:off x="4220500" y="2759225"/>
            <a:ext cx="1084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76" name="Shape 176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177" name="Shape 177"/>
          <p:cNvSpPr/>
          <p:nvPr/>
        </p:nvSpPr>
        <p:spPr>
          <a:xfrm>
            <a:off x="5881100" y="1065500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 CASE: Empty tree … done.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01175" y="353627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Recursively delete first</a:t>
            </a:r>
          </a:p>
        </p:txBody>
      </p:sp>
      <p:sp>
        <p:nvSpPr>
          <p:cNvPr id="179" name="Shape 179"/>
          <p:cNvSpPr/>
          <p:nvPr/>
        </p:nvSpPr>
        <p:spPr>
          <a:xfrm>
            <a:off x="368600" y="1346825"/>
            <a:ext cx="2957100" cy="14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 the node LAST </a:t>
            </a:r>
          </a:p>
        </p:txBody>
      </p:sp>
      <p:sp>
        <p:nvSpPr>
          <p:cNvPr id="180" name="Shape 180"/>
          <p:cNvSpPr/>
          <p:nvPr/>
        </p:nvSpPr>
        <p:spPr>
          <a:xfrm>
            <a:off x="6268700" y="364027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Recursively delete second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Deleting a node (logical vs physical)</a:t>
            </a:r>
          </a:p>
        </p:txBody>
      </p:sp>
      <p:sp>
        <p:nvSpPr>
          <p:cNvPr id="186" name="Shape 186"/>
          <p:cNvSpPr/>
          <p:nvPr/>
        </p:nvSpPr>
        <p:spPr>
          <a:xfrm>
            <a:off x="3706400" y="12954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187" name="Shape 187"/>
          <p:cNvSpPr/>
          <p:nvPr/>
        </p:nvSpPr>
        <p:spPr>
          <a:xfrm>
            <a:off x="3140225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188" name="Shape 188"/>
          <p:cNvSpPr/>
          <p:nvPr/>
        </p:nvSpPr>
        <p:spPr>
          <a:xfrm>
            <a:off x="4264650" y="1996200"/>
            <a:ext cx="6147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55</a:t>
            </a:r>
          </a:p>
        </p:txBody>
      </p:sp>
      <p:sp>
        <p:nvSpPr>
          <p:cNvPr id="189" name="Shape 189"/>
          <p:cNvSpPr/>
          <p:nvPr/>
        </p:nvSpPr>
        <p:spPr>
          <a:xfrm>
            <a:off x="411632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190" name="Shape 190"/>
          <p:cNvSpPr/>
          <p:nvPr/>
        </p:nvSpPr>
        <p:spPr>
          <a:xfrm>
            <a:off x="49683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70</a:t>
            </a:r>
          </a:p>
        </p:txBody>
      </p:sp>
      <p:sp>
        <p:nvSpPr>
          <p:cNvPr id="191" name="Shape 191"/>
          <p:cNvSpPr/>
          <p:nvPr/>
        </p:nvSpPr>
        <p:spPr>
          <a:xfrm>
            <a:off x="32642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45</a:t>
            </a:r>
          </a:p>
        </p:txBody>
      </p:sp>
      <p:sp>
        <p:nvSpPr>
          <p:cNvPr id="192" name="Shape 192"/>
          <p:cNvSpPr/>
          <p:nvPr/>
        </p:nvSpPr>
        <p:spPr>
          <a:xfrm>
            <a:off x="288110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193" name="Shape 193"/>
          <p:cNvSpPr/>
          <p:nvPr/>
        </p:nvSpPr>
        <p:spPr>
          <a:xfrm>
            <a:off x="364995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48</a:t>
            </a:r>
          </a:p>
        </p:txBody>
      </p:sp>
      <p:sp>
        <p:nvSpPr>
          <p:cNvPr id="194" name="Shape 194"/>
          <p:cNvSpPr/>
          <p:nvPr/>
        </p:nvSpPr>
        <p:spPr>
          <a:xfrm>
            <a:off x="4812125" y="354737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66</a:t>
            </a:r>
          </a:p>
        </p:txBody>
      </p:sp>
      <p:sp>
        <p:nvSpPr>
          <p:cNvPr id="195" name="Shape 195"/>
          <p:cNvSpPr/>
          <p:nvPr/>
        </p:nvSpPr>
        <p:spPr>
          <a:xfrm>
            <a:off x="5583075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86</a:t>
            </a:r>
          </a:p>
        </p:txBody>
      </p:sp>
      <p:sp>
        <p:nvSpPr>
          <p:cNvPr id="196" name="Shape 196"/>
          <p:cNvSpPr/>
          <p:nvPr/>
        </p:nvSpPr>
        <p:spPr>
          <a:xfrm>
            <a:off x="4968375" y="43115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68</a:t>
            </a:r>
          </a:p>
        </p:txBody>
      </p:sp>
      <p:cxnSp>
        <p:nvCxnSpPr>
          <p:cNvPr id="197" name="Shape 197"/>
          <p:cNvCxnSpPr>
            <a:stCxn id="186" idx="3"/>
            <a:endCxn id="187" idx="7"/>
          </p:cNvCxnSpPr>
          <p:nvPr/>
        </p:nvCxnSpPr>
        <p:spPr>
          <a:xfrm flipH="1">
            <a:off x="3665020" y="1784255"/>
            <a:ext cx="1314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6" idx="5"/>
            <a:endCxn id="188" idx="1"/>
          </p:cNvCxnSpPr>
          <p:nvPr/>
        </p:nvCxnSpPr>
        <p:spPr>
          <a:xfrm>
            <a:off x="4231079" y="1784255"/>
            <a:ext cx="1236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87" idx="4"/>
            <a:endCxn id="191" idx="0"/>
          </p:cNvCxnSpPr>
          <p:nvPr/>
        </p:nvCxnSpPr>
        <p:spPr>
          <a:xfrm>
            <a:off x="3447575" y="2568900"/>
            <a:ext cx="124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88" idx="4"/>
            <a:endCxn id="189" idx="0"/>
          </p:cNvCxnSpPr>
          <p:nvPr/>
        </p:nvCxnSpPr>
        <p:spPr>
          <a:xfrm flipH="1">
            <a:off x="4423800" y="2568900"/>
            <a:ext cx="148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88" idx="5"/>
            <a:endCxn id="190" idx="0"/>
          </p:cNvCxnSpPr>
          <p:nvPr/>
        </p:nvCxnSpPr>
        <p:spPr>
          <a:xfrm>
            <a:off x="4789329" y="2485030"/>
            <a:ext cx="486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1" idx="4"/>
            <a:endCxn id="192" idx="7"/>
          </p:cNvCxnSpPr>
          <p:nvPr/>
        </p:nvCxnSpPr>
        <p:spPr>
          <a:xfrm flipH="1">
            <a:off x="3405725" y="3355925"/>
            <a:ext cx="165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91" idx="5"/>
            <a:endCxn id="193" idx="0"/>
          </p:cNvCxnSpPr>
          <p:nvPr/>
        </p:nvCxnSpPr>
        <p:spPr>
          <a:xfrm>
            <a:off x="3788954" y="3272055"/>
            <a:ext cx="168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90" idx="4"/>
            <a:endCxn id="194" idx="0"/>
          </p:cNvCxnSpPr>
          <p:nvPr/>
        </p:nvCxnSpPr>
        <p:spPr>
          <a:xfrm flipH="1">
            <a:off x="5119425" y="335592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90" idx="5"/>
            <a:endCxn id="195" idx="1"/>
          </p:cNvCxnSpPr>
          <p:nvPr/>
        </p:nvCxnSpPr>
        <p:spPr>
          <a:xfrm>
            <a:off x="5493054" y="3272055"/>
            <a:ext cx="1800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194" idx="4"/>
            <a:endCxn id="196" idx="0"/>
          </p:cNvCxnSpPr>
          <p:nvPr/>
        </p:nvCxnSpPr>
        <p:spPr>
          <a:xfrm>
            <a:off x="5119475" y="412007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6401075" y="368850"/>
            <a:ext cx="2382600" cy="400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Can't delete node directly because it would 'break' the tree.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Deleting leaves is 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swap contents of the cell with it's PREDECESSOR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95916" y="2192569"/>
            <a:ext cx="771975" cy="727525"/>
          </a:xfrm>
          <a:custGeom>
            <a:pathLst>
              <a:path extrusionOk="0" h="29101" w="30879">
                <a:moveTo>
                  <a:pt x="21817" y="3430"/>
                </a:moveTo>
                <a:cubicBezTo>
                  <a:pt x="14651" y="2675"/>
                  <a:pt x="4532" y="8114"/>
                  <a:pt x="3737" y="15275"/>
                </a:cubicBezTo>
                <a:cubicBezTo>
                  <a:pt x="3255" y="19613"/>
                  <a:pt x="8258" y="23068"/>
                  <a:pt x="11842" y="25562"/>
                </a:cubicBezTo>
                <a:cubicBezTo>
                  <a:pt x="13598" y="26783"/>
                  <a:pt x="18904" y="30252"/>
                  <a:pt x="17453" y="28680"/>
                </a:cubicBezTo>
                <a:cubicBezTo>
                  <a:pt x="11144" y="21847"/>
                  <a:pt x="1707" y="8285"/>
                  <a:pt x="8725" y="2183"/>
                </a:cubicBezTo>
                <a:cubicBezTo>
                  <a:pt x="14245" y="-2617"/>
                  <a:pt x="25060" y="1373"/>
                  <a:pt x="30234" y="6547"/>
                </a:cubicBezTo>
                <a:cubicBezTo>
                  <a:pt x="32353" y="8666"/>
                  <a:pt x="27832" y="4509"/>
                  <a:pt x="24935" y="3741"/>
                </a:cubicBezTo>
                <a:cubicBezTo>
                  <a:pt x="20076" y="2451"/>
                  <a:pt x="19977" y="2198"/>
                  <a:pt x="14959" y="2494"/>
                </a:cubicBezTo>
                <a:cubicBezTo>
                  <a:pt x="6950" y="2965"/>
                  <a:pt x="-2465" y="14417"/>
                  <a:pt x="620" y="21822"/>
                </a:cubicBezTo>
                <a:cubicBezTo>
                  <a:pt x="2481" y="26289"/>
                  <a:pt x="16810" y="29891"/>
                  <a:pt x="14648" y="2556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9" name="Shape 209"/>
          <p:cNvSpPr/>
          <p:nvPr/>
        </p:nvSpPr>
        <p:spPr>
          <a:xfrm>
            <a:off x="3973775" y="2699150"/>
            <a:ext cx="678000" cy="716975"/>
          </a:xfrm>
          <a:custGeom>
            <a:pathLst>
              <a:path extrusionOk="0" h="28679" w="27120">
                <a:moveTo>
                  <a:pt x="0" y="0"/>
                </a:moveTo>
                <a:cubicBezTo>
                  <a:pt x="5242" y="403"/>
                  <a:pt x="9102" y="5623"/>
                  <a:pt x="12469" y="9663"/>
                </a:cubicBezTo>
                <a:cubicBezTo>
                  <a:pt x="17591" y="15810"/>
                  <a:pt x="23543" y="21521"/>
                  <a:pt x="27120" y="2867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Returning pointers to trees</a:t>
            </a:r>
          </a:p>
        </p:txBody>
      </p:sp>
      <p:sp>
        <p:nvSpPr>
          <p:cNvPr id="215" name="Shape 215"/>
          <p:cNvSpPr/>
          <p:nvPr/>
        </p:nvSpPr>
        <p:spPr>
          <a:xfrm>
            <a:off x="3706400" y="12954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216" name="Shape 216"/>
          <p:cNvSpPr/>
          <p:nvPr/>
        </p:nvSpPr>
        <p:spPr>
          <a:xfrm>
            <a:off x="3140225" y="199620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217" name="Shape 217"/>
          <p:cNvSpPr/>
          <p:nvPr/>
        </p:nvSpPr>
        <p:spPr>
          <a:xfrm>
            <a:off x="4264650" y="1996200"/>
            <a:ext cx="6147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60</a:t>
            </a:r>
          </a:p>
        </p:txBody>
      </p:sp>
      <p:sp>
        <p:nvSpPr>
          <p:cNvPr id="218" name="Shape 218"/>
          <p:cNvSpPr/>
          <p:nvPr/>
        </p:nvSpPr>
        <p:spPr>
          <a:xfrm>
            <a:off x="411632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55</a:t>
            </a:r>
          </a:p>
        </p:txBody>
      </p:sp>
      <p:sp>
        <p:nvSpPr>
          <p:cNvPr id="219" name="Shape 219"/>
          <p:cNvSpPr/>
          <p:nvPr/>
        </p:nvSpPr>
        <p:spPr>
          <a:xfrm>
            <a:off x="49683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70</a:t>
            </a:r>
          </a:p>
        </p:txBody>
      </p:sp>
      <p:sp>
        <p:nvSpPr>
          <p:cNvPr id="220" name="Shape 220"/>
          <p:cNvSpPr/>
          <p:nvPr/>
        </p:nvSpPr>
        <p:spPr>
          <a:xfrm>
            <a:off x="3264275" y="27832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45</a:t>
            </a:r>
          </a:p>
        </p:txBody>
      </p:sp>
      <p:sp>
        <p:nvSpPr>
          <p:cNvPr id="221" name="Shape 221"/>
          <p:cNvSpPr/>
          <p:nvPr/>
        </p:nvSpPr>
        <p:spPr>
          <a:xfrm>
            <a:off x="288110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</a:t>
            </a:r>
          </a:p>
        </p:txBody>
      </p:sp>
      <p:sp>
        <p:nvSpPr>
          <p:cNvPr id="222" name="Shape 222"/>
          <p:cNvSpPr/>
          <p:nvPr/>
        </p:nvSpPr>
        <p:spPr>
          <a:xfrm>
            <a:off x="3649950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48</a:t>
            </a:r>
          </a:p>
        </p:txBody>
      </p:sp>
      <p:sp>
        <p:nvSpPr>
          <p:cNvPr id="223" name="Shape 223"/>
          <p:cNvSpPr/>
          <p:nvPr/>
        </p:nvSpPr>
        <p:spPr>
          <a:xfrm>
            <a:off x="4812125" y="354737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66</a:t>
            </a:r>
          </a:p>
        </p:txBody>
      </p:sp>
      <p:sp>
        <p:nvSpPr>
          <p:cNvPr id="224" name="Shape 224"/>
          <p:cNvSpPr/>
          <p:nvPr/>
        </p:nvSpPr>
        <p:spPr>
          <a:xfrm>
            <a:off x="5583075" y="3570250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86</a:t>
            </a:r>
          </a:p>
        </p:txBody>
      </p:sp>
      <p:sp>
        <p:nvSpPr>
          <p:cNvPr id="225" name="Shape 225"/>
          <p:cNvSpPr/>
          <p:nvPr/>
        </p:nvSpPr>
        <p:spPr>
          <a:xfrm>
            <a:off x="4968375" y="4311525"/>
            <a:ext cx="614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68</a:t>
            </a:r>
          </a:p>
        </p:txBody>
      </p:sp>
      <p:cxnSp>
        <p:nvCxnSpPr>
          <p:cNvPr id="226" name="Shape 226"/>
          <p:cNvCxnSpPr>
            <a:stCxn id="215" idx="3"/>
            <a:endCxn id="216" idx="7"/>
          </p:cNvCxnSpPr>
          <p:nvPr/>
        </p:nvCxnSpPr>
        <p:spPr>
          <a:xfrm flipH="1">
            <a:off x="3665020" y="1784255"/>
            <a:ext cx="1314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stCxn id="215" idx="5"/>
            <a:endCxn id="217" idx="1"/>
          </p:cNvCxnSpPr>
          <p:nvPr/>
        </p:nvCxnSpPr>
        <p:spPr>
          <a:xfrm>
            <a:off x="4231079" y="1784255"/>
            <a:ext cx="1236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>
            <a:stCxn id="216" idx="4"/>
            <a:endCxn id="220" idx="0"/>
          </p:cNvCxnSpPr>
          <p:nvPr/>
        </p:nvCxnSpPr>
        <p:spPr>
          <a:xfrm>
            <a:off x="3447575" y="2568900"/>
            <a:ext cx="124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>
            <a:stCxn id="217" idx="4"/>
            <a:endCxn id="218" idx="0"/>
          </p:cNvCxnSpPr>
          <p:nvPr/>
        </p:nvCxnSpPr>
        <p:spPr>
          <a:xfrm flipH="1">
            <a:off x="4423800" y="2568900"/>
            <a:ext cx="148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>
            <a:stCxn id="217" idx="5"/>
            <a:endCxn id="219" idx="0"/>
          </p:cNvCxnSpPr>
          <p:nvPr/>
        </p:nvCxnSpPr>
        <p:spPr>
          <a:xfrm>
            <a:off x="4789329" y="2485030"/>
            <a:ext cx="486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1" name="Shape 231"/>
          <p:cNvCxnSpPr>
            <a:stCxn id="220" idx="4"/>
            <a:endCxn id="221" idx="7"/>
          </p:cNvCxnSpPr>
          <p:nvPr/>
        </p:nvCxnSpPr>
        <p:spPr>
          <a:xfrm flipH="1">
            <a:off x="3405725" y="3355925"/>
            <a:ext cx="165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20" idx="5"/>
            <a:endCxn id="222" idx="0"/>
          </p:cNvCxnSpPr>
          <p:nvPr/>
        </p:nvCxnSpPr>
        <p:spPr>
          <a:xfrm>
            <a:off x="3788954" y="3272055"/>
            <a:ext cx="1683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19" idx="4"/>
            <a:endCxn id="223" idx="0"/>
          </p:cNvCxnSpPr>
          <p:nvPr/>
        </p:nvCxnSpPr>
        <p:spPr>
          <a:xfrm flipH="1">
            <a:off x="5119425" y="335592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stCxn id="219" idx="5"/>
            <a:endCxn id="224" idx="1"/>
          </p:cNvCxnSpPr>
          <p:nvPr/>
        </p:nvCxnSpPr>
        <p:spPr>
          <a:xfrm>
            <a:off x="5493054" y="3272055"/>
            <a:ext cx="1800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stCxn id="223" idx="4"/>
            <a:endCxn id="225" idx="0"/>
          </p:cNvCxnSpPr>
          <p:nvPr/>
        </p:nvCxnSpPr>
        <p:spPr>
          <a:xfrm>
            <a:off x="5119475" y="4120075"/>
            <a:ext cx="156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6401075" y="368850"/>
            <a:ext cx="2382600" cy="400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Can't delete node directly because it would 'break' the tree.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Deleting leaves is ok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Returning a </a:t>
            </a:r>
            <a:r>
              <a:rPr b="1" lang="en">
                <a:solidFill>
                  <a:schemeClr val="dk1"/>
                </a:solidFill>
              </a:rPr>
              <a:t>pointer to the data</a:t>
            </a:r>
            <a:r>
              <a:rPr lang="en">
                <a:solidFill>
                  <a:schemeClr val="dk1"/>
                </a:solidFill>
              </a:rPr>
              <a:t> can be dangerous if I change the value,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7" name="Shape 237"/>
          <p:cNvCxnSpPr>
            <a:endCxn id="217" idx="3"/>
          </p:cNvCxnSpPr>
          <p:nvPr/>
        </p:nvCxnSpPr>
        <p:spPr>
          <a:xfrm flipH="1" rot="10800000">
            <a:off x="934370" y="2485030"/>
            <a:ext cx="34203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 txBox="1"/>
          <p:nvPr/>
        </p:nvSpPr>
        <p:spPr>
          <a:xfrm>
            <a:off x="388900" y="2527025"/>
            <a:ext cx="486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ptr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trees 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92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(Document Object Model, for HTML5) as applied to XML uses an n-ary tree, a tree that has an arbitrary number of children.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template &lt;class T&gt;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class NaryTreeNode 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  T data;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vector&lt;NaryTreeNode&lt;T&gt; *&gt; children;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 (recursively)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Calculate the height of a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Count the number of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Copy Constructor, operator=,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Destructor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Tree height</a:t>
            </a:r>
          </a:p>
        </p:txBody>
      </p:sp>
      <p:sp>
        <p:nvSpPr>
          <p:cNvPr id="68" name="Shape 68"/>
          <p:cNvSpPr/>
          <p:nvPr/>
        </p:nvSpPr>
        <p:spPr>
          <a:xfrm>
            <a:off x="3456100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69" name="Shape 69"/>
          <p:cNvCxnSpPr>
            <a:stCxn id="68" idx="4"/>
            <a:endCxn id="70" idx="0"/>
          </p:cNvCxnSpPr>
          <p:nvPr/>
        </p:nvCxnSpPr>
        <p:spPr>
          <a:xfrm flipH="1">
            <a:off x="3224200" y="2759225"/>
            <a:ext cx="10119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8" idx="4"/>
            <a:endCxn id="72" idx="0"/>
          </p:cNvCxnSpPr>
          <p:nvPr/>
        </p:nvCxnSpPr>
        <p:spPr>
          <a:xfrm>
            <a:off x="4236100" y="2759225"/>
            <a:ext cx="10692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72" name="Shape 72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73" name="Shape 73"/>
          <p:cNvSpPr/>
          <p:nvPr/>
        </p:nvSpPr>
        <p:spPr>
          <a:xfrm>
            <a:off x="5852675" y="520125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 CASE: If there's no tree, return 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84275" y="3684350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height1</a:t>
            </a:r>
          </a:p>
        </p:txBody>
      </p:sp>
      <p:sp>
        <p:nvSpPr>
          <p:cNvPr id="75" name="Shape 75"/>
          <p:cNvSpPr/>
          <p:nvPr/>
        </p:nvSpPr>
        <p:spPr>
          <a:xfrm>
            <a:off x="1258700" y="181362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MAX(height1, height2) + 1</a:t>
            </a:r>
          </a:p>
        </p:txBody>
      </p:sp>
      <p:sp>
        <p:nvSpPr>
          <p:cNvPr id="76" name="Shape 76"/>
          <p:cNvSpPr/>
          <p:nvPr/>
        </p:nvSpPr>
        <p:spPr>
          <a:xfrm>
            <a:off x="6190750" y="363552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height2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?: ternary operator  (conditional operator)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16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value?value1:value2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value is NONZERO (or true) send back value1 otherwise send back value2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heightHelper(node-&gt;left)&gt;heightHelper(node-&gt;right)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heightHelper(node-&gt;left)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heightHelper(node-&gt;right)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352350" y="4065750"/>
            <a:ext cx="2439300" cy="6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values are calculated twice!</a:t>
            </a:r>
          </a:p>
        </p:txBody>
      </p:sp>
      <p:cxnSp>
        <p:nvCxnSpPr>
          <p:cNvPr id="84" name="Shape 84"/>
          <p:cNvCxnSpPr>
            <a:stCxn id="83" idx="0"/>
          </p:cNvCxnSpPr>
          <p:nvPr/>
        </p:nvCxnSpPr>
        <p:spPr>
          <a:xfrm rot="10800000">
            <a:off x="1329000" y="2420550"/>
            <a:ext cx="3243000" cy="16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83" idx="0"/>
          </p:cNvCxnSpPr>
          <p:nvPr/>
        </p:nvCxnSpPr>
        <p:spPr>
          <a:xfrm flipH="1" rot="10800000">
            <a:off x="4572000" y="2496150"/>
            <a:ext cx="539100" cy="15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6179225" y="2629000"/>
            <a:ext cx="2758800" cy="2322375"/>
          </a:xfrm>
          <a:prstGeom prst="flowChartPredefined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i&gt;7?3:4  (if i&gt;7) return 3 else return 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count</a:t>
            </a:r>
          </a:p>
        </p:txBody>
      </p:sp>
      <p:sp>
        <p:nvSpPr>
          <p:cNvPr id="92" name="Shape 92"/>
          <p:cNvSpPr/>
          <p:nvPr/>
        </p:nvSpPr>
        <p:spPr>
          <a:xfrm>
            <a:off x="3479475" y="178527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93" name="Shape 93"/>
          <p:cNvCxnSpPr>
            <a:stCxn id="92" idx="4"/>
            <a:endCxn id="94" idx="0"/>
          </p:cNvCxnSpPr>
          <p:nvPr/>
        </p:nvCxnSpPr>
        <p:spPr>
          <a:xfrm flipH="1">
            <a:off x="3224175" y="2730875"/>
            <a:ext cx="10353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stCxn id="92" idx="4"/>
            <a:endCxn id="96" idx="0"/>
          </p:cNvCxnSpPr>
          <p:nvPr/>
        </p:nvCxnSpPr>
        <p:spPr>
          <a:xfrm>
            <a:off x="4259475" y="2730875"/>
            <a:ext cx="10458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96" name="Shape 96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97" name="Shape 97"/>
          <p:cNvSpPr/>
          <p:nvPr/>
        </p:nvSpPr>
        <p:spPr>
          <a:xfrm>
            <a:off x="5881100" y="1065500"/>
            <a:ext cx="2505600" cy="9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 CASE: If there's no tree, return 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01175" y="353627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lCount</a:t>
            </a:r>
          </a:p>
        </p:txBody>
      </p:sp>
      <p:sp>
        <p:nvSpPr>
          <p:cNvPr id="99" name="Shape 99"/>
          <p:cNvSpPr/>
          <p:nvPr/>
        </p:nvSpPr>
        <p:spPr>
          <a:xfrm>
            <a:off x="1258700" y="181362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lCount+rCount+1</a:t>
            </a:r>
          </a:p>
        </p:txBody>
      </p:sp>
      <p:sp>
        <p:nvSpPr>
          <p:cNvPr id="100" name="Shape 100"/>
          <p:cNvSpPr/>
          <p:nvPr/>
        </p:nvSpPr>
        <p:spPr>
          <a:xfrm>
            <a:off x="6268700" y="364027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more efficient 'count' routine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 variable called 'int m_Count'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one when I insert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subtract 1 when I delete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initialize to zero in the constructor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Searching a BST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this, well make it a bool, true means found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 (bool)</a:t>
            </a:r>
          </a:p>
        </p:txBody>
      </p:sp>
      <p:sp>
        <p:nvSpPr>
          <p:cNvPr id="118" name="Shape 118"/>
          <p:cNvSpPr/>
          <p:nvPr/>
        </p:nvSpPr>
        <p:spPr>
          <a:xfrm>
            <a:off x="3479475" y="1813625"/>
            <a:ext cx="1560000" cy="94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BSTNode</a:t>
            </a:r>
          </a:p>
        </p:txBody>
      </p:sp>
      <p:cxnSp>
        <p:nvCxnSpPr>
          <p:cNvPr id="119" name="Shape 119"/>
          <p:cNvCxnSpPr>
            <a:stCxn id="118" idx="4"/>
            <a:endCxn id="120" idx="0"/>
          </p:cNvCxnSpPr>
          <p:nvPr/>
        </p:nvCxnSpPr>
        <p:spPr>
          <a:xfrm flipH="1">
            <a:off x="3224175" y="2759225"/>
            <a:ext cx="10353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8" idx="4"/>
            <a:endCxn id="122" idx="0"/>
          </p:cNvCxnSpPr>
          <p:nvPr/>
        </p:nvCxnSpPr>
        <p:spPr>
          <a:xfrm>
            <a:off x="4259475" y="2759225"/>
            <a:ext cx="1045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2373225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subtree</a:t>
            </a:r>
          </a:p>
        </p:txBody>
      </p:sp>
      <p:sp>
        <p:nvSpPr>
          <p:cNvPr id="122" name="Shape 122"/>
          <p:cNvSpPr/>
          <p:nvPr/>
        </p:nvSpPr>
        <p:spPr>
          <a:xfrm>
            <a:off x="4454450" y="3555125"/>
            <a:ext cx="1701900" cy="1266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subtree</a:t>
            </a:r>
          </a:p>
        </p:txBody>
      </p:sp>
      <p:sp>
        <p:nvSpPr>
          <p:cNvPr id="123" name="Shape 123"/>
          <p:cNvSpPr/>
          <p:nvPr/>
        </p:nvSpPr>
        <p:spPr>
          <a:xfrm>
            <a:off x="5881100" y="1065500"/>
            <a:ext cx="2505600" cy="12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 CASE: If there's no tree, return false.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 CASE II: If what I'm looking for matches the data, return 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01175" y="3536275"/>
            <a:ext cx="2118000" cy="8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60800" y="1308950"/>
            <a:ext cx="2957100" cy="14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what I'm looking for is on the left, search the left otherwise search the right</a:t>
            </a:r>
          </a:p>
        </p:txBody>
      </p:sp>
      <p:sp>
        <p:nvSpPr>
          <p:cNvPr id="126" name="Shape 126"/>
          <p:cNvSpPr/>
          <p:nvPr/>
        </p:nvSpPr>
        <p:spPr>
          <a:xfrm>
            <a:off x="6268700" y="3640275"/>
            <a:ext cx="2118000" cy="110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vs Physical copy of a tree.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Physical Copy:  copies the data in the BST class … the root pointer.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Logical Copy: copies each and every node in a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