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4F7B013-AE9D-4061-9428-57BDE7E34015}">
  <a:tblStyle styleId="{64F7B013-AE9D-4061-9428-57BDE7E3401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programming.com/tutorial/stl/stlmap.html" TargetMode="External"/><Relationship Id="rId4" Type="http://schemas.openxmlformats.org/officeDocument/2006/relationships/hyperlink" Target="http://www.cplusplus.com/reference/map/ma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Containers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map, multimap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htmlform object could have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map&lt;string, string&gt; </a:t>
            </a:r>
            <a:r>
              <a:rPr lang="en"/>
              <a:t>to store the name value pairs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date class can store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map&lt;string, int&gt;</a:t>
            </a:r>
            <a:r>
              <a:rPr lang="en"/>
              <a:t> to convert from written names to the number of the month …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month["january"] = 1;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month["jan"] =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multimap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multimap is a map that allows duplicates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There's no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operator[]</a:t>
            </a:r>
            <a:r>
              <a:rPr lang="en"/>
              <a:t> so you need to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insert()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/>
              <a:t> for access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/>
              <a:t> returns an iterator,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lang="en"/>
              <a:t> if it's not found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equal_range() returns a pair of iterators to that define the range of matching keys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Tree functions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successor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predecessor 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the element before/after in a inorder traversal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Associate Array or Dictionary 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popular subset of 'map'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built-in to many newer languages.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strings instead int for index.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PHP, perl, python, javascript, java all have some form of this.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map?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'mathematical' mapping from one type to another,</a:t>
            </a:r>
            <a:r>
              <a:rPr b="1" lang="en"/>
              <a:t> one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associative array: string → 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array of double:  </a:t>
            </a:r>
            <a:r>
              <a:rPr b="1" lang="en"/>
              <a:t>int</a:t>
            </a:r>
            <a:r>
              <a:rPr lang="en"/>
              <a:t> → double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vector&lt;Card*&gt;: </a:t>
            </a:r>
            <a:r>
              <a:rPr b="1" lang="en"/>
              <a:t>int</a:t>
            </a:r>
            <a:r>
              <a:rPr lang="en"/>
              <a:t> → Card*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more general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map&lt;class, class&gt;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help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http://www.cprogramming.com/tutorial/stl/stlmap.html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http://www.cplusplus.com/reference/map/map/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9050" y="2416450"/>
            <a:ext cx="8229600" cy="8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map&lt;string,string&gt; dbRecord;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dbRecord["address"] = "2400 W. Bradley Ave";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320950" y="3749225"/>
            <a:ext cx="1020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</a:t>
            </a:r>
          </a:p>
        </p:txBody>
      </p:sp>
      <p:cxnSp>
        <p:nvCxnSpPr>
          <p:cNvPr id="61" name="Shape 61"/>
          <p:cNvCxnSpPr/>
          <p:nvPr/>
        </p:nvCxnSpPr>
        <p:spPr>
          <a:xfrm rot="10800000">
            <a:off x="2465400" y="3307150"/>
            <a:ext cx="119100" cy="5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 txBox="1"/>
          <p:nvPr/>
        </p:nvSpPr>
        <p:spPr>
          <a:xfrm>
            <a:off x="4752425" y="3885250"/>
            <a:ext cx="1020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</a:t>
            </a:r>
          </a:p>
        </p:txBody>
      </p:sp>
      <p:cxnSp>
        <p:nvCxnSpPr>
          <p:cNvPr id="63" name="Shape 63"/>
          <p:cNvCxnSpPr/>
          <p:nvPr/>
        </p:nvCxnSpPr>
        <p:spPr>
          <a:xfrm flipH="1" rot="10800000">
            <a:off x="5101000" y="3290275"/>
            <a:ext cx="348600" cy="66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594000" y="1073175"/>
            <a:ext cx="6783000" cy="1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maps have 'key', 'value' pairs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operator[]</a:t>
            </a:r>
            <a:r>
              <a:rPr lang="en"/>
              <a:t> is overloaded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record (single data item)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1714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{64F7B013-AE9D-4061-9428-57BDE7E34015}</a:tableStyleId>
              </a:tblPr>
              <a:tblGrid>
                <a:gridCol w="2857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/>
                        <a:t>“key”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/>
                        <a:t>“value”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“FirstName”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“Ken”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“Office”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“B129A”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“Phone”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“217 353 2246”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“Email”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“kurban@parkland.edu”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“LastName”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“Urban”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"address"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"2400 W. Bradley Ave"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"Address"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"2400 W. Bradley Ave"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>
            <a:off x="166800" y="3763250"/>
            <a:ext cx="1350900" cy="900600"/>
          </a:xfrm>
          <a:prstGeom prst="horizontalScroll">
            <a:avLst>
              <a:gd fmla="val 125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Case sensitive!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Iterating over a map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(itr=dbRecord.begin(); itr!=dbRecord.end(); itr++)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cout &lt;&lt; itr-&gt;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1870375" y="1802350"/>
            <a:ext cx="969175" cy="446950"/>
          </a:xfrm>
          <a:custGeom>
            <a:pathLst>
              <a:path extrusionOk="0" h="17878" w="38767">
                <a:moveTo>
                  <a:pt x="0" y="0"/>
                </a:moveTo>
                <a:cubicBezTo>
                  <a:pt x="1507" y="4521"/>
                  <a:pt x="2242" y="10152"/>
                  <a:pt x="6121" y="12923"/>
                </a:cubicBezTo>
                <a:cubicBezTo>
                  <a:pt x="9349" y="15229"/>
                  <a:pt x="11928" y="4387"/>
                  <a:pt x="15643" y="5781"/>
                </a:cubicBezTo>
                <a:cubicBezTo>
                  <a:pt x="19471" y="7216"/>
                  <a:pt x="22040" y="11117"/>
                  <a:pt x="24144" y="14623"/>
                </a:cubicBezTo>
                <a:cubicBezTo>
                  <a:pt x="24762" y="15653"/>
                  <a:pt x="24351" y="18197"/>
                  <a:pt x="24484" y="17003"/>
                </a:cubicBezTo>
                <a:cubicBezTo>
                  <a:pt x="24702" y="15035"/>
                  <a:pt x="25549" y="10082"/>
                  <a:pt x="26865" y="11562"/>
                </a:cubicBezTo>
                <a:cubicBezTo>
                  <a:pt x="28835" y="13779"/>
                  <a:pt x="30599" y="18851"/>
                  <a:pt x="33326" y="17683"/>
                </a:cubicBezTo>
                <a:cubicBezTo>
                  <a:pt x="37718" y="15801"/>
                  <a:pt x="38767" y="9199"/>
                  <a:pt x="38767" y="442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9" name="Shape 79"/>
          <p:cNvSpPr txBox="1"/>
          <p:nvPr/>
        </p:nvSpPr>
        <p:spPr>
          <a:xfrm>
            <a:off x="2014900" y="2465475"/>
            <a:ext cx="2686500" cy="120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itr points to a 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pair&lt;string, string&gt;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first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second</a:t>
            </a:r>
          </a:p>
        </p:txBody>
      </p:sp>
      <p:cxnSp>
        <p:nvCxnSpPr>
          <p:cNvPr id="80" name="Shape 80"/>
          <p:cNvCxnSpPr/>
          <p:nvPr/>
        </p:nvCxnSpPr>
        <p:spPr>
          <a:xfrm flipH="1" rot="10800000">
            <a:off x="2712025" y="2950099"/>
            <a:ext cx="272100" cy="1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flipH="1" rot="10800000">
            <a:off x="2839550" y="2967150"/>
            <a:ext cx="1003199" cy="382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/>
          <p:nvPr/>
        </p:nvSpPr>
        <p:spPr>
          <a:xfrm>
            <a:off x="4378350" y="1963850"/>
            <a:ext cx="4004400" cy="2151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template &lt;class T1, class T2&gt;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pair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public: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T1 first;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T2 second;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sorted on the ‘first’ value, the key.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'key' is unique (no duplicates)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 need to overload operator&lt; and operator== if the first value is an object or create a comparator class.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stored using a binary tree and allows access to subsets based on order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operator[]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dbRecord["saying"] = "hello";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like: dbRecord.insert("saying", "hello");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