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1C9B524-8694-42D7-AD45-B4C116D22B68}">
  <a:tblStyle styleId="{11C9B524-8694-42D7-AD45-B4C116D22B6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log.smartbear.com/c-plus-plus/the-biggest-changes-in-c11-and-why-you-should-care/" TargetMode="External"/><Relationship Id="rId4" Type="http://schemas.openxmlformats.org/officeDocument/2006/relationships/hyperlink" Target="http://en.cppreference.com/w/cpp/algorithm/sort" TargetMode="External"/><Relationship Id="rId5" Type="http://schemas.openxmlformats.org/officeDocument/2006/relationships/hyperlink" Target="http://www.cplusplus.com/reference/random/uniform_int_distribution/operator()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plusplus.com/reference/array/array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C++ 11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(soon to be C++14, perhaps)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auto 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369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vector&lt;int&gt;::iterator itr;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(itr = kensNumbers.begin(); itr 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kensNumbers.end(); itr++)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Becomes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itr = kensNumbers.begin(); itr 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kensNumbers.end(); itr++)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6250"/>
              </a:lnSpc>
              <a:spcBef>
                <a:spcPts val="0"/>
              </a:spcBef>
              <a:spcAft>
                <a:spcPts val="19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Similarly, C++11 supports in-class initialization of data members: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6250"/>
              </a:lnSpc>
              <a:spcBef>
                <a:spcPts val="0"/>
              </a:spcBef>
              <a:spcAft>
                <a:spcPts val="19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class C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 a=7; //C++11 only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public: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C();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nullptr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At last, C++ has a keyword that designates a null pointer constant.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nullptr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replaces the bug-prone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macro and the literal 0 that have been used as null pointer substitutes for many years.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nullptr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strongly-typed: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replace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Thing *thingPtr = static_cast&lt;Thing*&gt;(0);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with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Thing *thingPtr = nullptr;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unordered_set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en" sz="14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unordered_map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,</a:t>
            </a:r>
            <a:r>
              <a:rPr lang="en" sz="14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unordered_multiset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, and </a:t>
            </a:r>
            <a:r>
              <a:rPr lang="en" sz="14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unordered_multimap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unordered_set</a:t>
            </a:r>
            <a:r>
              <a:rPr lang="en"/>
              <a:t> is faster: O(1) for storing and retrieving items than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"/>
              <a:t>O(ln n)</a:t>
            </a:r>
          </a:p>
          <a:p>
            <a:pPr indent="-228600" lvl="0" marL="45720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unordered_set </a:t>
            </a:r>
            <a:r>
              <a:rPr lang="en"/>
              <a:t>is based on a hash table, not a binary tree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23200" y="231475"/>
            <a:ext cx="4317600" cy="108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An unordered_set uses a Hash Table and is faster</a:t>
            </a:r>
            <a:br>
              <a:rPr lang="en"/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string → DataObj</a:t>
            </a:r>
          </a:p>
        </p:txBody>
      </p:sp>
      <p:graphicFrame>
        <p:nvGraphicFramePr>
          <p:cNvPr id="188" name="Shape 188"/>
          <p:cNvGraphicFramePr/>
          <p:nvPr/>
        </p:nvGraphicFramePr>
        <p:xfrm>
          <a:off x="9349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{11C9B524-8694-42D7-AD45-B4C116D22B68}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89" name="Shape 189"/>
          <p:cNvGrpSpPr/>
          <p:nvPr/>
        </p:nvGrpSpPr>
        <p:grpSpPr>
          <a:xfrm>
            <a:off x="934931" y="2996425"/>
            <a:ext cx="430352" cy="452973"/>
            <a:chOff x="3888150" y="983825"/>
            <a:chExt cx="990000" cy="1533425"/>
          </a:xfrm>
        </p:grpSpPr>
        <p:sp>
          <p:nvSpPr>
            <p:cNvPr id="190" name="Shape 190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Shape 195"/>
          <p:cNvGrpSpPr/>
          <p:nvPr/>
        </p:nvGrpSpPr>
        <p:grpSpPr>
          <a:xfrm>
            <a:off x="934931" y="3568050"/>
            <a:ext cx="430352" cy="452973"/>
            <a:chOff x="3888150" y="983825"/>
            <a:chExt cx="990000" cy="1533425"/>
          </a:xfrm>
        </p:grpSpPr>
        <p:sp>
          <p:nvSpPr>
            <p:cNvPr id="196" name="Shape 196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Shape 201"/>
          <p:cNvGrpSpPr/>
          <p:nvPr/>
        </p:nvGrpSpPr>
        <p:grpSpPr>
          <a:xfrm>
            <a:off x="934931" y="4166225"/>
            <a:ext cx="430352" cy="452973"/>
            <a:chOff x="3888150" y="983825"/>
            <a:chExt cx="990000" cy="1533425"/>
          </a:xfrm>
        </p:grpSpPr>
        <p:sp>
          <p:nvSpPr>
            <p:cNvPr id="202" name="Shape 202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Shape 207"/>
          <p:cNvGrpSpPr/>
          <p:nvPr/>
        </p:nvGrpSpPr>
        <p:grpSpPr>
          <a:xfrm>
            <a:off x="2001731" y="2996425"/>
            <a:ext cx="430352" cy="452973"/>
            <a:chOff x="3888150" y="983825"/>
            <a:chExt cx="990000" cy="1533425"/>
          </a:xfrm>
        </p:grpSpPr>
        <p:sp>
          <p:nvSpPr>
            <p:cNvPr id="208" name="Shape 208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Shape 213"/>
          <p:cNvGrpSpPr/>
          <p:nvPr/>
        </p:nvGrpSpPr>
        <p:grpSpPr>
          <a:xfrm>
            <a:off x="2839931" y="2996425"/>
            <a:ext cx="430352" cy="452973"/>
            <a:chOff x="3888150" y="983825"/>
            <a:chExt cx="990000" cy="1533425"/>
          </a:xfrm>
        </p:grpSpPr>
        <p:sp>
          <p:nvSpPr>
            <p:cNvPr id="214" name="Shape 214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Shape 219"/>
          <p:cNvGrpSpPr/>
          <p:nvPr/>
        </p:nvGrpSpPr>
        <p:grpSpPr>
          <a:xfrm>
            <a:off x="2839931" y="3568050"/>
            <a:ext cx="430352" cy="452973"/>
            <a:chOff x="3888150" y="983825"/>
            <a:chExt cx="990000" cy="1533425"/>
          </a:xfrm>
        </p:grpSpPr>
        <p:sp>
          <p:nvSpPr>
            <p:cNvPr id="220" name="Shape 220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Shape 225"/>
          <p:cNvGrpSpPr/>
          <p:nvPr/>
        </p:nvGrpSpPr>
        <p:grpSpPr>
          <a:xfrm>
            <a:off x="3982930" y="3072625"/>
            <a:ext cx="430352" cy="452973"/>
            <a:chOff x="3888150" y="983825"/>
            <a:chExt cx="990000" cy="1533425"/>
          </a:xfrm>
        </p:grpSpPr>
        <p:sp>
          <p:nvSpPr>
            <p:cNvPr id="226" name="Shape 226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982930" y="3644250"/>
            <a:ext cx="430352" cy="452973"/>
            <a:chOff x="3888150" y="983825"/>
            <a:chExt cx="990000" cy="1533425"/>
          </a:xfrm>
        </p:grpSpPr>
        <p:sp>
          <p:nvSpPr>
            <p:cNvPr id="232" name="Shape 232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Shape 237"/>
          <p:cNvGrpSpPr/>
          <p:nvPr/>
        </p:nvGrpSpPr>
        <p:grpSpPr>
          <a:xfrm>
            <a:off x="3982930" y="4242425"/>
            <a:ext cx="430352" cy="452973"/>
            <a:chOff x="3888150" y="983825"/>
            <a:chExt cx="990000" cy="1533425"/>
          </a:xfrm>
        </p:grpSpPr>
        <p:sp>
          <p:nvSpPr>
            <p:cNvPr id="238" name="Shape 238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Shape 243"/>
          <p:cNvGrpSpPr/>
          <p:nvPr/>
        </p:nvGrpSpPr>
        <p:grpSpPr>
          <a:xfrm>
            <a:off x="5125931" y="2996425"/>
            <a:ext cx="430352" cy="452973"/>
            <a:chOff x="3888150" y="983825"/>
            <a:chExt cx="990000" cy="1533425"/>
          </a:xfrm>
        </p:grpSpPr>
        <p:sp>
          <p:nvSpPr>
            <p:cNvPr id="244" name="Shape 244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9" name="Shape 249"/>
          <p:cNvCxnSpPr/>
          <p:nvPr/>
        </p:nvCxnSpPr>
        <p:spPr>
          <a:xfrm>
            <a:off x="1132693" y="2614375"/>
            <a:ext cx="34800" cy="41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0" name="Shape 250"/>
          <p:cNvCxnSpPr>
            <a:stCxn id="192" idx="2"/>
            <a:endCxn id="199" idx="0"/>
          </p:cNvCxnSpPr>
          <p:nvPr/>
        </p:nvCxnSpPr>
        <p:spPr>
          <a:xfrm>
            <a:off x="1153193" y="3375246"/>
            <a:ext cx="0" cy="1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1" name="Shape 251"/>
          <p:cNvCxnSpPr>
            <a:stCxn id="197" idx="2"/>
            <a:endCxn id="205" idx="0"/>
          </p:cNvCxnSpPr>
          <p:nvPr/>
        </p:nvCxnSpPr>
        <p:spPr>
          <a:xfrm>
            <a:off x="1153193" y="4008328"/>
            <a:ext cx="0" cy="15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2" name="Shape 252"/>
          <p:cNvCxnSpPr>
            <a:endCxn id="211" idx="0"/>
          </p:cNvCxnSpPr>
          <p:nvPr/>
        </p:nvCxnSpPr>
        <p:spPr>
          <a:xfrm flipH="1">
            <a:off x="2219993" y="2756725"/>
            <a:ext cx="68400" cy="23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3" name="Shape 253"/>
          <p:cNvCxnSpPr>
            <a:endCxn id="217" idx="0"/>
          </p:cNvCxnSpPr>
          <p:nvPr/>
        </p:nvCxnSpPr>
        <p:spPr>
          <a:xfrm flipH="1">
            <a:off x="3058193" y="2785225"/>
            <a:ext cx="52500" cy="21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4" name="Shape 254"/>
          <p:cNvCxnSpPr>
            <a:endCxn id="223" idx="0"/>
          </p:cNvCxnSpPr>
          <p:nvPr/>
        </p:nvCxnSpPr>
        <p:spPr>
          <a:xfrm>
            <a:off x="3058193" y="3375150"/>
            <a:ext cx="0" cy="1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5" name="Shape 255"/>
          <p:cNvCxnSpPr>
            <a:endCxn id="229" idx="0"/>
          </p:cNvCxnSpPr>
          <p:nvPr/>
        </p:nvCxnSpPr>
        <p:spPr>
          <a:xfrm flipH="1">
            <a:off x="4201193" y="2648125"/>
            <a:ext cx="16800" cy="42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6" name="Shape 256"/>
          <p:cNvCxnSpPr>
            <a:stCxn id="228" idx="2"/>
            <a:endCxn id="236" idx="0"/>
          </p:cNvCxnSpPr>
          <p:nvPr/>
        </p:nvCxnSpPr>
        <p:spPr>
          <a:xfrm flipH="1">
            <a:off x="4198193" y="3451446"/>
            <a:ext cx="3000" cy="27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7" name="Shape 257"/>
          <p:cNvCxnSpPr>
            <a:endCxn id="242" idx="0"/>
          </p:cNvCxnSpPr>
          <p:nvPr/>
        </p:nvCxnSpPr>
        <p:spPr>
          <a:xfrm flipH="1">
            <a:off x="4198107" y="4023092"/>
            <a:ext cx="3000" cy="30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8" name="Shape 258"/>
          <p:cNvCxnSpPr>
            <a:endCxn id="248" idx="0"/>
          </p:cNvCxnSpPr>
          <p:nvPr/>
        </p:nvCxnSpPr>
        <p:spPr>
          <a:xfrm flipH="1">
            <a:off x="5341107" y="2613892"/>
            <a:ext cx="58500" cy="46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9" name="Shape 259"/>
          <p:cNvSpPr txBox="1"/>
          <p:nvPr/>
        </p:nvSpPr>
        <p:spPr>
          <a:xfrm>
            <a:off x="5455300" y="843550"/>
            <a:ext cx="1741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a string</a:t>
            </a:r>
          </a:p>
        </p:txBody>
      </p:sp>
      <p:sp>
        <p:nvSpPr>
          <p:cNvPr id="260" name="Shape 260"/>
          <p:cNvSpPr/>
          <p:nvPr/>
        </p:nvSpPr>
        <p:spPr>
          <a:xfrm rot="7806590">
            <a:off x="3917872" y="1326305"/>
            <a:ext cx="1707088" cy="7249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Hash function</a:t>
            </a:r>
          </a:p>
        </p:txBody>
      </p:sp>
      <p:grpSp>
        <p:nvGrpSpPr>
          <p:cNvPr id="261" name="Shape 261"/>
          <p:cNvGrpSpPr/>
          <p:nvPr/>
        </p:nvGrpSpPr>
        <p:grpSpPr>
          <a:xfrm>
            <a:off x="6657506" y="2967950"/>
            <a:ext cx="430352" cy="452973"/>
            <a:chOff x="3888150" y="983825"/>
            <a:chExt cx="990000" cy="1533425"/>
          </a:xfrm>
        </p:grpSpPr>
        <p:sp>
          <p:nvSpPr>
            <p:cNvPr id="262" name="Shape 262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6" name="Shape 266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7" name="Shape 267"/>
          <p:cNvCxnSpPr>
            <a:endCxn id="266" idx="0"/>
          </p:cNvCxnSpPr>
          <p:nvPr/>
        </p:nvCxnSpPr>
        <p:spPr>
          <a:xfrm flipH="1">
            <a:off x="6872682" y="2585417"/>
            <a:ext cx="58500" cy="46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8" name="Shape 268"/>
          <p:cNvSpPr txBox="1"/>
          <p:nvPr/>
        </p:nvSpPr>
        <p:spPr>
          <a:xfrm>
            <a:off x="4946075" y="4191262"/>
            <a:ext cx="35112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array&lt; list&lt;DataObj&gt;, m &gt;  table;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with a ‘hash function’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3947300" y="3122375"/>
            <a:ext cx="501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Ken</a:t>
            </a:r>
          </a:p>
        </p:txBody>
      </p:sp>
      <p:sp>
        <p:nvSpPr>
          <p:cNvPr id="270" name="Shape 270"/>
          <p:cNvSpPr/>
          <p:nvPr/>
        </p:nvSpPr>
        <p:spPr>
          <a:xfrm>
            <a:off x="6511174" y="92298"/>
            <a:ext cx="2290680" cy="1921482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 set (sorted) uses a binary search tree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stoi and stol :-(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doesn't work on code::blocks (windows)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string inputBuffer;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getline(cin, inputBuffer);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i = stoi(inputBuffer);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/// in c++ &lt; 11 we use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string inputBuffer;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getline(cin, inputBuffer);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i = atoi( inputBuffer.c_str() 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"thread" is a splitting the flow of control between two processors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"atomic" is a section of code that cannot be 'split' … once it starts it HAS to complete.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"mutex", or </a:t>
            </a:r>
            <a:r>
              <a:rPr lang="en"/>
              <a:t>mutually</a:t>
            </a:r>
            <a:r>
              <a:rPr lang="en"/>
              <a:t> exclusive, cannot be accessed by more than one thread at a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 flipH="1" rot="10800000">
            <a:off x="629987" y="2366041"/>
            <a:ext cx="6166500" cy="54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6" name="Shape 86"/>
          <p:cNvCxnSpPr/>
          <p:nvPr/>
        </p:nvCxnSpPr>
        <p:spPr>
          <a:xfrm flipH="1" rot="10800000">
            <a:off x="2289242" y="469841"/>
            <a:ext cx="6747600" cy="1901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7" name="Shape 87"/>
          <p:cNvSpPr txBox="1"/>
          <p:nvPr/>
        </p:nvSpPr>
        <p:spPr>
          <a:xfrm>
            <a:off x="1052563" y="2017456"/>
            <a:ext cx="46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C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7198256" y="469842"/>
            <a:ext cx="75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C++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418350" y="862524"/>
            <a:ext cx="61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STL c98</a:t>
            </a:r>
          </a:p>
        </p:txBody>
      </p:sp>
      <p:cxnSp>
        <p:nvCxnSpPr>
          <p:cNvPr id="90" name="Shape 90"/>
          <p:cNvCxnSpPr>
            <a:stCxn id="91" idx="2"/>
          </p:cNvCxnSpPr>
          <p:nvPr/>
        </p:nvCxnSpPr>
        <p:spPr>
          <a:xfrm>
            <a:off x="3093975" y="872747"/>
            <a:ext cx="54600" cy="345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91" name="Shape 91"/>
          <p:cNvSpPr txBox="1"/>
          <p:nvPr/>
        </p:nvSpPr>
        <p:spPr>
          <a:xfrm>
            <a:off x="2785125" y="420947"/>
            <a:ext cx="617700" cy="45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y2k</a:t>
            </a:r>
          </a:p>
        </p:txBody>
      </p:sp>
      <p:cxnSp>
        <p:nvCxnSpPr>
          <p:cNvPr id="92" name="Shape 92"/>
          <p:cNvCxnSpPr/>
          <p:nvPr/>
        </p:nvCxnSpPr>
        <p:spPr>
          <a:xfrm flipH="1" rot="10800000">
            <a:off x="3045825" y="3180050"/>
            <a:ext cx="5705700" cy="25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3" name="Shape 93"/>
          <p:cNvSpPr txBox="1"/>
          <p:nvPr/>
        </p:nvSpPr>
        <p:spPr>
          <a:xfrm>
            <a:off x="6783746" y="2753452"/>
            <a:ext cx="7572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java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783750" y="3489451"/>
            <a:ext cx="582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C#</a:t>
            </a:r>
          </a:p>
        </p:txBody>
      </p:sp>
      <p:cxnSp>
        <p:nvCxnSpPr>
          <p:cNvPr id="95" name="Shape 95"/>
          <p:cNvCxnSpPr/>
          <p:nvPr/>
        </p:nvCxnSpPr>
        <p:spPr>
          <a:xfrm>
            <a:off x="3247200" y="3910075"/>
            <a:ext cx="5529600" cy="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" name="Shape 96"/>
          <p:cNvCxnSpPr/>
          <p:nvPr/>
        </p:nvCxnSpPr>
        <p:spPr>
          <a:xfrm flipH="1">
            <a:off x="674128" y="862518"/>
            <a:ext cx="13500" cy="35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97" name="Shape 97"/>
          <p:cNvCxnSpPr>
            <a:stCxn id="98" idx="2"/>
          </p:cNvCxnSpPr>
          <p:nvPr/>
        </p:nvCxnSpPr>
        <p:spPr>
          <a:xfrm>
            <a:off x="6362637" y="648947"/>
            <a:ext cx="8400" cy="601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99" name="Shape 99"/>
          <p:cNvSpPr txBox="1"/>
          <p:nvPr/>
        </p:nvSpPr>
        <p:spPr>
          <a:xfrm>
            <a:off x="186561" y="4518850"/>
            <a:ext cx="85902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1970s                   1980s       1990s  2000s</a:t>
            </a:r>
          </a:p>
        </p:txBody>
      </p:sp>
      <p:cxnSp>
        <p:nvCxnSpPr>
          <p:cNvPr id="100" name="Shape 100"/>
          <p:cNvCxnSpPr>
            <a:stCxn id="89" idx="2"/>
          </p:cNvCxnSpPr>
          <p:nvPr/>
        </p:nvCxnSpPr>
        <p:spPr>
          <a:xfrm>
            <a:off x="2727200" y="1216524"/>
            <a:ext cx="24900" cy="104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01" name="Shape 101"/>
          <p:cNvSpPr txBox="1"/>
          <p:nvPr/>
        </p:nvSpPr>
        <p:spPr>
          <a:xfrm>
            <a:off x="434875" y="140975"/>
            <a:ext cx="29064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short history of</a:t>
            </a:r>
            <a:r>
              <a:rPr b="1" lang="en"/>
              <a:t> C++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855200" y="2027075"/>
            <a:ext cx="14433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embedded systems, O/S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5247025" y="914000"/>
            <a:ext cx="5700" cy="63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04" name="Shape 104"/>
          <p:cNvSpPr txBox="1"/>
          <p:nvPr/>
        </p:nvSpPr>
        <p:spPr>
          <a:xfrm>
            <a:off x="4909325" y="375622"/>
            <a:ext cx="617700" cy="45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c11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053787" y="197147"/>
            <a:ext cx="617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c14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236075" y="544822"/>
            <a:ext cx="617700" cy="45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c0x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4563162" y="996625"/>
            <a:ext cx="9900" cy="715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http://blog.smartbear.com/c-plus-plus/the-biggest-changes-in-c11-and-why-you-should-care/</a:t>
            </a:r>
            <a:r>
              <a:rPr lang="en"/>
              <a:t> (a general list of changes)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http://en.cppreference.com/w/cpp/algorithm/sort</a:t>
            </a:r>
            <a:r>
              <a:rPr lang="en"/>
              <a:t>  (code I used is half way down)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http://www.cplusplus.com/reference/random/uniform_int_distribution/operator()/</a:t>
            </a:r>
            <a:r>
              <a:rPr lang="en"/>
              <a:t> (better random numbers)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get the compiler to use c++11 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Code::Blocks 	Under 'Settings' → 'Compiler', then check the box 'Have g++ follow the C++11 ISO C++ language standard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Linux			Use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-std=c++11</a:t>
            </a:r>
            <a:r>
              <a:rPr lang="en"/>
              <a:t> at the end of the compile line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Mac 			The current default.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 container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std::array&lt;int, 10&gt; s = {5, 7, 4, 2, 8, 6, 1, 9, 0, 3};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1174700" y="2097675"/>
            <a:ext cx="12669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079400" y="2209875"/>
            <a:ext cx="131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number of elements</a:t>
            </a:r>
          </a:p>
        </p:txBody>
      </p:sp>
      <p:sp>
        <p:nvSpPr>
          <p:cNvPr id="127" name="Shape 127"/>
          <p:cNvSpPr/>
          <p:nvPr/>
        </p:nvSpPr>
        <p:spPr>
          <a:xfrm>
            <a:off x="1535500" y="1525296"/>
            <a:ext cx="532275" cy="681450"/>
          </a:xfrm>
          <a:custGeom>
            <a:pathLst>
              <a:path extrusionOk="0" h="27258" w="21291">
                <a:moveTo>
                  <a:pt x="0" y="27258"/>
                </a:moveTo>
                <a:cubicBezTo>
                  <a:pt x="3606" y="19490"/>
                  <a:pt x="8456" y="12223"/>
                  <a:pt x="14096" y="5778"/>
                </a:cubicBezTo>
                <a:cubicBezTo>
                  <a:pt x="15925" y="3686"/>
                  <a:pt x="19595" y="3044"/>
                  <a:pt x="20473" y="408"/>
                </a:cubicBezTo>
                <a:cubicBezTo>
                  <a:pt x="20585" y="70"/>
                  <a:pt x="9030" y="7334"/>
                  <a:pt x="10404" y="6785"/>
                </a:cubicBezTo>
                <a:cubicBezTo>
                  <a:pt x="14168" y="5279"/>
                  <a:pt x="22310" y="-2804"/>
                  <a:pt x="21145" y="1079"/>
                </a:cubicBezTo>
                <a:cubicBezTo>
                  <a:pt x="20310" y="3859"/>
                  <a:pt x="18414" y="6202"/>
                  <a:pt x="17117" y="879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28" name="Shape 128"/>
          <p:cNvSpPr/>
          <p:nvPr/>
        </p:nvSpPr>
        <p:spPr>
          <a:xfrm>
            <a:off x="2589008" y="1502590"/>
            <a:ext cx="876350" cy="897150"/>
          </a:xfrm>
          <a:custGeom>
            <a:pathLst>
              <a:path extrusionOk="0" h="35886" w="35054">
                <a:moveTo>
                  <a:pt x="35054" y="35886"/>
                </a:moveTo>
                <a:cubicBezTo>
                  <a:pt x="26716" y="28441"/>
                  <a:pt x="17933" y="21486"/>
                  <a:pt x="9882" y="13734"/>
                </a:cubicBezTo>
                <a:cubicBezTo>
                  <a:pt x="7199" y="11151"/>
                  <a:pt x="5148" y="7823"/>
                  <a:pt x="3841" y="4337"/>
                </a:cubicBezTo>
                <a:cubicBezTo>
                  <a:pt x="3354" y="3041"/>
                  <a:pt x="3453" y="-928"/>
                  <a:pt x="2834" y="309"/>
                </a:cubicBezTo>
                <a:cubicBezTo>
                  <a:pt x="1643" y="2686"/>
                  <a:pt x="3479" y="8028"/>
                  <a:pt x="820" y="8028"/>
                </a:cubicBezTo>
                <a:cubicBezTo>
                  <a:pt x="-749" y="8028"/>
                  <a:pt x="485" y="4899"/>
                  <a:pt x="485" y="3330"/>
                </a:cubicBezTo>
                <a:cubicBezTo>
                  <a:pt x="485" y="1824"/>
                  <a:pt x="2588" y="-526"/>
                  <a:pt x="3841" y="309"/>
                </a:cubicBezTo>
                <a:cubicBezTo>
                  <a:pt x="5688" y="1541"/>
                  <a:pt x="6720" y="4134"/>
                  <a:pt x="8875" y="46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29" name="Shape 129"/>
          <p:cNvSpPr/>
          <p:nvPr/>
        </p:nvSpPr>
        <p:spPr>
          <a:xfrm>
            <a:off x="839075" y="3129725"/>
            <a:ext cx="4329600" cy="1048800"/>
          </a:xfrm>
          <a:prstGeom prst="doubleWave">
            <a:avLst>
              <a:gd fmla="val 6250" name="adj1"/>
              <a:gd fmla="val -45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http://www.cplusplus.com/reference/array/array/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6217500" y="2273875"/>
            <a:ext cx="1577400" cy="681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fixed size (unlike a vector)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each (or for in do)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43500"/>
            <a:ext cx="4445700" cy="339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for (int item : s)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std::cout &lt;&lt; item &lt;&lt; " ";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and if you wish to change each item-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for (int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&amp;item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: s)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item = 0;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5705675" y="520225"/>
            <a:ext cx="11244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container</a:t>
            </a:r>
          </a:p>
        </p:txBody>
      </p:sp>
      <p:sp>
        <p:nvSpPr>
          <p:cNvPr id="138" name="Shape 138"/>
          <p:cNvSpPr/>
          <p:nvPr/>
        </p:nvSpPr>
        <p:spPr>
          <a:xfrm>
            <a:off x="2592725" y="755174"/>
            <a:ext cx="3196875" cy="572673"/>
          </a:xfrm>
          <a:custGeom>
            <a:pathLst>
              <a:path extrusionOk="0" h="22173" w="144655">
                <a:moveTo>
                  <a:pt x="144655" y="0"/>
                </a:moveTo>
                <a:cubicBezTo>
                  <a:pt x="127601" y="810"/>
                  <a:pt x="111481" y="8229"/>
                  <a:pt x="94647" y="11075"/>
                </a:cubicBezTo>
                <a:cubicBezTo>
                  <a:pt x="76412" y="14156"/>
                  <a:pt x="57761" y="14432"/>
                  <a:pt x="39268" y="14432"/>
                </a:cubicBezTo>
                <a:cubicBezTo>
                  <a:pt x="30970" y="14432"/>
                  <a:pt x="22670" y="13740"/>
                  <a:pt x="14432" y="12753"/>
                </a:cubicBezTo>
                <a:cubicBezTo>
                  <a:pt x="11097" y="12353"/>
                  <a:pt x="6859" y="10842"/>
                  <a:pt x="4363" y="13089"/>
                </a:cubicBezTo>
                <a:cubicBezTo>
                  <a:pt x="3389" y="13965"/>
                  <a:pt x="2875" y="15479"/>
                  <a:pt x="3020" y="16781"/>
                </a:cubicBezTo>
                <a:cubicBezTo>
                  <a:pt x="3236" y="18722"/>
                  <a:pt x="7315" y="22328"/>
                  <a:pt x="5370" y="22151"/>
                </a:cubicBezTo>
                <a:cubicBezTo>
                  <a:pt x="3267" y="21959"/>
                  <a:pt x="0" y="20905"/>
                  <a:pt x="0" y="18795"/>
                </a:cubicBezTo>
                <a:cubicBezTo>
                  <a:pt x="0" y="17839"/>
                  <a:pt x="1865" y="19310"/>
                  <a:pt x="2685" y="19802"/>
                </a:cubicBezTo>
                <a:cubicBezTo>
                  <a:pt x="3136" y="20072"/>
                  <a:pt x="6130" y="22061"/>
                  <a:pt x="6377" y="21815"/>
                </a:cubicBezTo>
                <a:cubicBezTo>
                  <a:pt x="7191" y="21000"/>
                  <a:pt x="7096" y="19433"/>
                  <a:pt x="8055" y="1879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39" name="Shape 139"/>
          <p:cNvSpPr txBox="1"/>
          <p:nvPr/>
        </p:nvSpPr>
        <p:spPr>
          <a:xfrm>
            <a:off x="5026025" y="1501925"/>
            <a:ext cx="33900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like: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(int i=0;i&lt;s.size();i++)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s[i];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/// code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 number generation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211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unsigned seed = std::chrono::system_clock::now().time_since_epoch().count();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std::default_random_engine generator (seed);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std::uniform_int_distribution&lt;int&gt; distribution(100000,999999);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for (int &amp;a: s)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a = distribution(generator);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27925" y="3658350"/>
            <a:ext cx="54876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seed</a:t>
            </a:r>
            <a:r>
              <a:rPr lang="en"/>
              <a:t> is used to seed the RNG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generator</a:t>
            </a:r>
            <a:r>
              <a:rPr lang="en"/>
              <a:t> is used to create a random number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distribution</a:t>
            </a:r>
            <a:r>
              <a:rPr lang="en"/>
              <a:t> takes that random number and make it an integer in the range specified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new system time is also there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lambda expression (nameless, in-place functions)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0823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std::sort(s.begin(), s.end(), 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[](int a, int b)</a:t>
            </a:r>
            <a:b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b &lt; a;</a:t>
            </a:r>
            <a:b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);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format: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[](parms) {statements;}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lambda expressions with objects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vector&lt;Things&gt; s;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std::sort(s.begin(), s.end(), 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[](Things a, Things b)</a:t>
            </a:r>
            <a:b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a.getValue() &lt; b.getValue();</a:t>
            </a:r>
            <a:b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vector&lt;Thing*&gt; s;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std::sort(s.begin(), s.end(), 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[](Thing* a, Thing* b)</a:t>
            </a:r>
            <a:b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a-&gt;getValue() &lt; b-&gt;getValue();</a:t>
            </a:r>
            <a:b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