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EFCE381-11C2-489D-889B-4999029008E0}">
  <a:tblStyle styleId="{5EFCE381-11C2-489D-889B-4999029008E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plusplus.com/reference/algorith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sit.parkland.edu/~kurban/permanent/cpp-examples/algorithm/set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the STL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616150" y="3931350"/>
            <a:ext cx="3911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http://www.cplusplus.com/reference/algorithm/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Permutations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134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(1, 2, 3)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(2, 1, 3)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(2, 3, 1)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(1, 3, 2)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(3, 1, 2)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(3, 2, 1)</a:t>
            </a:r>
          </a:p>
        </p:txBody>
      </p:sp>
      <p:sp>
        <p:nvSpPr>
          <p:cNvPr id="63" name="Shape 63"/>
          <p:cNvSpPr/>
          <p:nvPr/>
        </p:nvSpPr>
        <p:spPr>
          <a:xfrm>
            <a:off x="1869600" y="1228712"/>
            <a:ext cx="1657525" cy="2997900"/>
          </a:xfrm>
          <a:custGeom>
            <a:pathLst>
              <a:path extrusionOk="0" h="119916" w="66301">
                <a:moveTo>
                  <a:pt x="0" y="525"/>
                </a:moveTo>
                <a:cubicBezTo>
                  <a:pt x="11900" y="-705"/>
                  <a:pt x="31388" y="-482"/>
                  <a:pt x="34290" y="11124"/>
                </a:cubicBezTo>
                <a:cubicBezTo>
                  <a:pt x="35709" y="16801"/>
                  <a:pt x="32647" y="23154"/>
                  <a:pt x="29303" y="27957"/>
                </a:cubicBezTo>
                <a:cubicBezTo>
                  <a:pt x="25809" y="32973"/>
                  <a:pt x="15316" y="39220"/>
                  <a:pt x="19639" y="43543"/>
                </a:cubicBezTo>
                <a:cubicBezTo>
                  <a:pt x="26732" y="50636"/>
                  <a:pt x="38927" y="49797"/>
                  <a:pt x="48941" y="50401"/>
                </a:cubicBezTo>
                <a:cubicBezTo>
                  <a:pt x="54679" y="50746"/>
                  <a:pt x="61596" y="48681"/>
                  <a:pt x="66086" y="52272"/>
                </a:cubicBezTo>
                <a:cubicBezTo>
                  <a:pt x="66816" y="52856"/>
                  <a:pt x="65151" y="52272"/>
                  <a:pt x="64216" y="52272"/>
                </a:cubicBezTo>
                <a:cubicBezTo>
                  <a:pt x="56578" y="52272"/>
                  <a:pt x="56538" y="51493"/>
                  <a:pt x="48941" y="52272"/>
                </a:cubicBezTo>
                <a:cubicBezTo>
                  <a:pt x="41169" y="53068"/>
                  <a:pt x="30586" y="56004"/>
                  <a:pt x="28367" y="63494"/>
                </a:cubicBezTo>
                <a:cubicBezTo>
                  <a:pt x="26913" y="68400"/>
                  <a:pt x="32093" y="73062"/>
                  <a:pt x="34602" y="77522"/>
                </a:cubicBezTo>
                <a:cubicBezTo>
                  <a:pt x="39692" y="86572"/>
                  <a:pt x="50954" y="99193"/>
                  <a:pt x="44266" y="107136"/>
                </a:cubicBezTo>
                <a:cubicBezTo>
                  <a:pt x="39106" y="113262"/>
                  <a:pt x="30033" y="115170"/>
                  <a:pt x="22133" y="116487"/>
                </a:cubicBezTo>
                <a:cubicBezTo>
                  <a:pt x="18176" y="117146"/>
                  <a:pt x="14609" y="119916"/>
                  <a:pt x="10599" y="1199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4" name="Shape 64"/>
          <p:cNvSpPr txBox="1"/>
          <p:nvPr/>
        </p:nvSpPr>
        <p:spPr>
          <a:xfrm>
            <a:off x="3737425" y="2169200"/>
            <a:ext cx="21432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the permutations of (1, 2, 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353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next_permutation()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Permutation is the set in increasing order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Last Permutation is the set in decreasing order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call to next_permutation will change the set to a different permutation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n! permutations of n items, so to generate them all, the running time is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o(2</a:t>
            </a:r>
            <a:r>
              <a:rPr baseline="30000" lang="en"/>
              <a:t>n</a:t>
            </a:r>
            <a:r>
              <a:rPr lang="en"/>
              <a:t>), or exponential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set_intersection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64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Doesn't require a set container!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http://www.csit.parkland.edu/~kurban/permanent/cpp-examples/algorithm/sets/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partitioning</a:t>
            </a:r>
          </a:p>
        </p:txBody>
      </p:sp>
      <p:graphicFrame>
        <p:nvGraphicFramePr>
          <p:cNvPr id="82" name="Shape 82"/>
          <p:cNvGraphicFramePr/>
          <p:nvPr/>
        </p:nvGraphicFramePr>
        <p:xfrm>
          <a:off x="882325" y="128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{5EFCE381-11C2-489D-889B-4999029008E0}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83" name="Shape 83"/>
          <p:cNvSpPr/>
          <p:nvPr/>
        </p:nvSpPr>
        <p:spPr>
          <a:xfrm>
            <a:off x="495685" y="934466"/>
            <a:ext cx="1115650" cy="1119924"/>
          </a:xfrm>
          <a:custGeom>
            <a:pathLst>
              <a:path extrusionOk="0" h="44797" w="44626">
                <a:moveTo>
                  <a:pt x="33448" y="5436"/>
                </a:moveTo>
                <a:cubicBezTo>
                  <a:pt x="23874" y="5081"/>
                  <a:pt x="12612" y="9334"/>
                  <a:pt x="7263" y="17282"/>
                </a:cubicBezTo>
                <a:cubicBezTo>
                  <a:pt x="1942" y="25187"/>
                  <a:pt x="10897" y="38893"/>
                  <a:pt x="19420" y="43155"/>
                </a:cubicBezTo>
                <a:cubicBezTo>
                  <a:pt x="26888" y="46889"/>
                  <a:pt x="40991" y="43973"/>
                  <a:pt x="43423" y="35985"/>
                </a:cubicBezTo>
                <a:cubicBezTo>
                  <a:pt x="45858" y="27982"/>
                  <a:pt x="44107" y="18649"/>
                  <a:pt x="40618" y="11047"/>
                </a:cubicBezTo>
                <a:cubicBezTo>
                  <a:pt x="39030" y="7588"/>
                  <a:pt x="37817" y="2367"/>
                  <a:pt x="34072" y="1695"/>
                </a:cubicBezTo>
                <a:cubicBezTo>
                  <a:pt x="22260" y="-424"/>
                  <a:pt x="6945" y="7971"/>
                  <a:pt x="2587" y="19152"/>
                </a:cubicBezTo>
                <a:cubicBezTo>
                  <a:pt x="-51" y="25921"/>
                  <a:pt x="2997" y="35694"/>
                  <a:pt x="8822" y="40038"/>
                </a:cubicBezTo>
                <a:cubicBezTo>
                  <a:pt x="16944" y="46095"/>
                  <a:pt x="34390" y="42469"/>
                  <a:pt x="38436" y="33180"/>
                </a:cubicBezTo>
                <a:cubicBezTo>
                  <a:pt x="42814" y="23125"/>
                  <a:pt x="41431" y="5186"/>
                  <a:pt x="31266" y="1072"/>
                </a:cubicBezTo>
                <a:cubicBezTo>
                  <a:pt x="20619" y="-3236"/>
                  <a:pt x="5509" y="7017"/>
                  <a:pt x="1028" y="17593"/>
                </a:cubicBezTo>
                <a:cubicBezTo>
                  <a:pt x="-1873" y="24440"/>
                  <a:pt x="1836" y="33703"/>
                  <a:pt x="6951" y="39102"/>
                </a:cubicBezTo>
                <a:cubicBezTo>
                  <a:pt x="13457" y="45970"/>
                  <a:pt x="30605" y="46370"/>
                  <a:pt x="35318" y="38167"/>
                </a:cubicBezTo>
                <a:cubicBezTo>
                  <a:pt x="40230" y="29614"/>
                  <a:pt x="38553" y="12838"/>
                  <a:pt x="29396" y="917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4" name="Shape 84"/>
          <p:cNvSpPr/>
          <p:nvPr/>
        </p:nvSpPr>
        <p:spPr>
          <a:xfrm>
            <a:off x="-234575" y="1939525"/>
            <a:ext cx="2813400" cy="724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element to partition around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1354250" y="33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{5EFCE381-11C2-489D-889B-4999029008E0}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86" name="Shape 86"/>
          <p:cNvSpPr/>
          <p:nvPr/>
        </p:nvSpPr>
        <p:spPr>
          <a:xfrm>
            <a:off x="4415985" y="3019353"/>
            <a:ext cx="1115650" cy="1119925"/>
          </a:xfrm>
          <a:custGeom>
            <a:pathLst>
              <a:path extrusionOk="0" h="44797" w="44626">
                <a:moveTo>
                  <a:pt x="33448" y="5436"/>
                </a:moveTo>
                <a:cubicBezTo>
                  <a:pt x="23874" y="5081"/>
                  <a:pt x="12612" y="9334"/>
                  <a:pt x="7263" y="17282"/>
                </a:cubicBezTo>
                <a:cubicBezTo>
                  <a:pt x="1942" y="25187"/>
                  <a:pt x="10897" y="38893"/>
                  <a:pt x="19420" y="43155"/>
                </a:cubicBezTo>
                <a:cubicBezTo>
                  <a:pt x="26888" y="46889"/>
                  <a:pt x="40991" y="43973"/>
                  <a:pt x="43423" y="35985"/>
                </a:cubicBezTo>
                <a:cubicBezTo>
                  <a:pt x="45858" y="27982"/>
                  <a:pt x="44107" y="18649"/>
                  <a:pt x="40618" y="11047"/>
                </a:cubicBezTo>
                <a:cubicBezTo>
                  <a:pt x="39030" y="7588"/>
                  <a:pt x="37817" y="2367"/>
                  <a:pt x="34072" y="1695"/>
                </a:cubicBezTo>
                <a:cubicBezTo>
                  <a:pt x="22260" y="-424"/>
                  <a:pt x="6945" y="7971"/>
                  <a:pt x="2587" y="19152"/>
                </a:cubicBezTo>
                <a:cubicBezTo>
                  <a:pt x="-51" y="25921"/>
                  <a:pt x="2997" y="35694"/>
                  <a:pt x="8822" y="40038"/>
                </a:cubicBezTo>
                <a:cubicBezTo>
                  <a:pt x="16944" y="46095"/>
                  <a:pt x="34390" y="42469"/>
                  <a:pt x="38436" y="33180"/>
                </a:cubicBezTo>
                <a:cubicBezTo>
                  <a:pt x="42814" y="23125"/>
                  <a:pt x="41431" y="5186"/>
                  <a:pt x="31266" y="1072"/>
                </a:cubicBezTo>
                <a:cubicBezTo>
                  <a:pt x="20619" y="-3236"/>
                  <a:pt x="5509" y="7017"/>
                  <a:pt x="1028" y="17593"/>
                </a:cubicBezTo>
                <a:cubicBezTo>
                  <a:pt x="-1873" y="24440"/>
                  <a:pt x="1836" y="33703"/>
                  <a:pt x="6951" y="39102"/>
                </a:cubicBezTo>
                <a:cubicBezTo>
                  <a:pt x="13457" y="45970"/>
                  <a:pt x="30605" y="46370"/>
                  <a:pt x="35318" y="38167"/>
                </a:cubicBezTo>
                <a:cubicBezTo>
                  <a:pt x="40230" y="29614"/>
                  <a:pt x="38553" y="12838"/>
                  <a:pt x="29396" y="917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7" name="Shape 87"/>
          <p:cNvSpPr/>
          <p:nvPr/>
        </p:nvSpPr>
        <p:spPr>
          <a:xfrm>
            <a:off x="3611800" y="4250625"/>
            <a:ext cx="2813400" cy="724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element to partition around</a:t>
            </a:r>
          </a:p>
        </p:txBody>
      </p:sp>
      <p:sp>
        <p:nvSpPr>
          <p:cNvPr id="88" name="Shape 88"/>
          <p:cNvSpPr/>
          <p:nvPr/>
        </p:nvSpPr>
        <p:spPr>
          <a:xfrm>
            <a:off x="1331875" y="2508260"/>
            <a:ext cx="3218575" cy="868900"/>
          </a:xfrm>
          <a:custGeom>
            <a:pathLst>
              <a:path extrusionOk="0" h="34756" w="128743">
                <a:moveTo>
                  <a:pt x="0" y="34756"/>
                </a:moveTo>
                <a:cubicBezTo>
                  <a:pt x="3258" y="26793"/>
                  <a:pt x="7149" y="15869"/>
                  <a:pt x="15586" y="14182"/>
                </a:cubicBezTo>
                <a:cubicBezTo>
                  <a:pt x="23013" y="12696"/>
                  <a:pt x="29051" y="21126"/>
                  <a:pt x="35849" y="24469"/>
                </a:cubicBezTo>
                <a:cubicBezTo>
                  <a:pt x="42020" y="27504"/>
                  <a:pt x="49774" y="27788"/>
                  <a:pt x="56423" y="26028"/>
                </a:cubicBezTo>
                <a:cubicBezTo>
                  <a:pt x="64876" y="23789"/>
                  <a:pt x="65463" y="10145"/>
                  <a:pt x="65463" y="1401"/>
                </a:cubicBezTo>
                <a:cubicBezTo>
                  <a:pt x="65463" y="933"/>
                  <a:pt x="65505" y="0"/>
                  <a:pt x="65463" y="466"/>
                </a:cubicBezTo>
                <a:cubicBezTo>
                  <a:pt x="64888" y="6778"/>
                  <a:pt x="63654" y="15599"/>
                  <a:pt x="68892" y="19170"/>
                </a:cubicBezTo>
                <a:cubicBezTo>
                  <a:pt x="71651" y="21051"/>
                  <a:pt x="75528" y="20182"/>
                  <a:pt x="78867" y="20105"/>
                </a:cubicBezTo>
                <a:cubicBezTo>
                  <a:pt x="93092" y="19773"/>
                  <a:pt x="107581" y="11204"/>
                  <a:pt x="121262" y="15117"/>
                </a:cubicBezTo>
                <a:cubicBezTo>
                  <a:pt x="126983" y="16753"/>
                  <a:pt x="126864" y="25680"/>
                  <a:pt x="128743" y="3132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9" name="Shape 89"/>
          <p:cNvSpPr/>
          <p:nvPr/>
        </p:nvSpPr>
        <p:spPr>
          <a:xfrm>
            <a:off x="5295125" y="2458035"/>
            <a:ext cx="3218575" cy="868900"/>
          </a:xfrm>
          <a:custGeom>
            <a:pathLst>
              <a:path extrusionOk="0" h="34756" w="128743">
                <a:moveTo>
                  <a:pt x="0" y="34756"/>
                </a:moveTo>
                <a:cubicBezTo>
                  <a:pt x="3258" y="26793"/>
                  <a:pt x="7149" y="15869"/>
                  <a:pt x="15586" y="14182"/>
                </a:cubicBezTo>
                <a:cubicBezTo>
                  <a:pt x="23013" y="12696"/>
                  <a:pt x="29051" y="21126"/>
                  <a:pt x="35849" y="24469"/>
                </a:cubicBezTo>
                <a:cubicBezTo>
                  <a:pt x="42020" y="27504"/>
                  <a:pt x="49774" y="27788"/>
                  <a:pt x="56423" y="26028"/>
                </a:cubicBezTo>
                <a:cubicBezTo>
                  <a:pt x="64876" y="23789"/>
                  <a:pt x="65463" y="10145"/>
                  <a:pt x="65463" y="1401"/>
                </a:cubicBezTo>
                <a:cubicBezTo>
                  <a:pt x="65463" y="933"/>
                  <a:pt x="65505" y="0"/>
                  <a:pt x="65463" y="466"/>
                </a:cubicBezTo>
                <a:cubicBezTo>
                  <a:pt x="64888" y="6778"/>
                  <a:pt x="63654" y="15599"/>
                  <a:pt x="68892" y="19170"/>
                </a:cubicBezTo>
                <a:cubicBezTo>
                  <a:pt x="71651" y="21051"/>
                  <a:pt x="75528" y="20182"/>
                  <a:pt x="78867" y="20105"/>
                </a:cubicBezTo>
                <a:cubicBezTo>
                  <a:pt x="93092" y="19773"/>
                  <a:pt x="107581" y="11204"/>
                  <a:pt x="121262" y="15117"/>
                </a:cubicBezTo>
                <a:cubicBezTo>
                  <a:pt x="126983" y="16753"/>
                  <a:pt x="126864" y="25680"/>
                  <a:pt x="128743" y="3132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0" name="Shape 90"/>
          <p:cNvSpPr txBox="1"/>
          <p:nvPr/>
        </p:nvSpPr>
        <p:spPr>
          <a:xfrm>
            <a:off x="2734650" y="2340650"/>
            <a:ext cx="13170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 partition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155850" y="2301700"/>
            <a:ext cx="15429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partition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regex (Regular Expressions)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pattern search (or find and replace)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