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A2B0D67-2443-4430-878C-9460D32272F1}">
  <a:tblStyle styleId="{8A2B0D67-2443-4430-878C-9460D32272F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it.parkland.edu/~kurban/csc125/webprogramI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HTMLTable class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Note: you do NOT need to an html form for this lab.</a:t>
            </a:r>
          </a:p>
        </p:txBody>
      </p:sp>
      <p:sp>
        <p:nvSpPr>
          <p:cNvPr id="56" name="Shape 56"/>
          <p:cNvSpPr/>
          <p:nvPr/>
        </p:nvSpPr>
        <p:spPr>
          <a:xfrm>
            <a:off x="1136025" y="386775"/>
            <a:ext cx="6649799" cy="1150500"/>
          </a:xfrm>
          <a:prstGeom prst="horizontalScroll">
            <a:avLst>
              <a:gd fmla="val 125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 example is at </a:t>
            </a:r>
            <a:r>
              <a:rPr lang="en" u="sng">
                <a:solidFill>
                  <a:srgbClr val="0097A7"/>
                </a:solidFill>
                <a:hlinkClick r:id="rId3"/>
              </a:rPr>
              <a:t>http://www.csit.parkland.edu/~kurban/csc125/webprogramI/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Using the OO Design Principles, write an HTMLTable class with uses CGI programing like the previous lab.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This table class will have methods that allow the user to place strings in a table (2D array of strings) that is stored in the object and print out the table in HTML format.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This program can't have any user input, all the table cells are created in main()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You need to have separate header and source files for the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htmlTable</a:t>
            </a:r>
            <a:r>
              <a:rPr lang="en">
                <a:solidFill>
                  <a:srgbClr val="000000"/>
                </a:solidFill>
              </a:rPr>
              <a:t> class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You can place anything in main() that you wish, but it should test the object completely. Make sure you have the 'Content-type:' line!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Public Methods of the HTMLTable class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idea is create an empty 2D array of strings in the object, then use 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insert()</a:t>
            </a:r>
            <a:r>
              <a:rPr lang="en" sz="1400">
                <a:solidFill>
                  <a:schemeClr val="dk1"/>
                </a:solidFill>
              </a:rPr>
              <a:t> method to place things in the correct position, and eventually use the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en" sz="1400">
                <a:solidFill>
                  <a:schemeClr val="dk1"/>
                </a:solidFill>
              </a:rPr>
              <a:t> method to output the correct html to cout.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The constructor has two integer parameters.  The first parameter is  number of rows and the second is the number of columns that will be printed.  The default is 4 rows and 4 columns. Set the border to be on.  Neither the rows or columns will never be over 100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print(); </a:t>
            </a:r>
            <a:r>
              <a:rPr lang="en" sz="1400">
                <a:solidFill>
                  <a:schemeClr val="dk1"/>
                </a:solidFill>
              </a:rPr>
              <a:t>will output the entire html table to cout.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insert(int row, int col, string text);</a:t>
            </a:r>
            <a:r>
              <a:rPr lang="en" sz="1400">
                <a:solidFill>
                  <a:schemeClr val="dk1"/>
                </a:solidFill>
              </a:rPr>
              <a:t>  will place the text in position (row, col) of the table.  </a:t>
            </a:r>
            <a:r>
              <a:rPr b="1" lang="en" sz="1400">
                <a:solidFill>
                  <a:schemeClr val="dk1"/>
                </a:solidFill>
              </a:rPr>
              <a:t>ROWS and COLUMNS START AT 1, not 0!!!! </a:t>
            </a:r>
            <a:r>
              <a:rPr lang="en" sz="1400">
                <a:solidFill>
                  <a:schemeClr val="dk1"/>
                </a:solidFill>
              </a:rPr>
              <a:t> This overwrites whatever was in the row and column to begin with.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borderon();</a:t>
            </a:r>
            <a:r>
              <a:rPr lang="en" sz="1400">
                <a:solidFill>
                  <a:schemeClr val="dk1"/>
                </a:solidFill>
              </a:rPr>
              <a:t> will turn on the table border (default)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borderoff();</a:t>
            </a:r>
            <a:r>
              <a:rPr lang="en" sz="1400">
                <a:solidFill>
                  <a:schemeClr val="dk1"/>
                </a:solidFill>
              </a:rPr>
              <a:t> will turn off the table border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Private data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m_Table[100][100];</a:t>
            </a:r>
            <a:r>
              <a:rPr lang="en">
                <a:solidFill>
                  <a:schemeClr val="dk1"/>
                </a:solidFill>
              </a:rPr>
              <a:t>  /// max of 100 rows and 100 cols is fine, if you want to make it dynamic that's fine too. If you want to use vectors, that's fine also.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two integers to keep track of the size (rows and columns) to be printed, </a:t>
            </a:r>
            <a:r>
              <a:rPr b="1" lang="en">
                <a:solidFill>
                  <a:schemeClr val="dk1"/>
                </a:solidFill>
              </a:rPr>
              <a:t>these will be set in the constructor.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 boolean keep track of whether or not the border is to be printed.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code for main()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"Content-type: text/html" &lt;&lt; endl &lt;&lt; endl;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HtmlTable  t(2, 3); /// two rows, three columns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t.borderon();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t.insert(2,1, "Hopefully");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t.insert(1,2, "This");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t.insert(2,3, "Works!");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t.print();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t.borderoff();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t.insert(2,1, "Yes");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t.insert(2,2, "More");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t.print();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7" name="Shape 87"/>
          <p:cNvGraphicFramePr/>
          <p:nvPr/>
        </p:nvGraphicFramePr>
        <p:xfrm>
          <a:off x="5084925" y="192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{8A2B0D67-2443-4430-878C-9460D32272F1}</a:tableStyleId>
              </a:tblPr>
              <a:tblGrid>
                <a:gridCol w="1035525"/>
                <a:gridCol w="1035525"/>
                <a:gridCol w="1035525"/>
              </a:tblGrid>
              <a:tr h="515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This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5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Hopefully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Works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Shape 88"/>
          <p:cNvSpPr/>
          <p:nvPr/>
        </p:nvSpPr>
        <p:spPr>
          <a:xfrm>
            <a:off x="4387084" y="1795600"/>
            <a:ext cx="680900" cy="1269675"/>
          </a:xfrm>
          <a:custGeom>
            <a:pathLst>
              <a:path extrusionOk="0" h="50787" w="27236">
                <a:moveTo>
                  <a:pt x="24551" y="0"/>
                </a:moveTo>
                <a:cubicBezTo>
                  <a:pt x="19178" y="4110"/>
                  <a:pt x="12579" y="10040"/>
                  <a:pt x="13140" y="16782"/>
                </a:cubicBezTo>
                <a:cubicBezTo>
                  <a:pt x="13531" y="21487"/>
                  <a:pt x="19632" y="27013"/>
                  <a:pt x="16496" y="30543"/>
                </a:cubicBezTo>
                <a:cubicBezTo>
                  <a:pt x="13916" y="33445"/>
                  <a:pt x="8961" y="32663"/>
                  <a:pt x="5085" y="32892"/>
                </a:cubicBezTo>
                <a:cubicBezTo>
                  <a:pt x="4056" y="32952"/>
                  <a:pt x="0" y="33211"/>
                  <a:pt x="50" y="33228"/>
                </a:cubicBezTo>
                <a:cubicBezTo>
                  <a:pt x="5042" y="34893"/>
                  <a:pt x="13172" y="29353"/>
                  <a:pt x="15825" y="33899"/>
                </a:cubicBezTo>
                <a:cubicBezTo>
                  <a:pt x="18196" y="37963"/>
                  <a:pt x="9358" y="43115"/>
                  <a:pt x="11462" y="47324"/>
                </a:cubicBezTo>
                <a:cubicBezTo>
                  <a:pt x="13855" y="52112"/>
                  <a:pt x="21882" y="50345"/>
                  <a:pt x="27236" y="5034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9" name="Shape 89"/>
          <p:cNvSpPr/>
          <p:nvPr/>
        </p:nvSpPr>
        <p:spPr>
          <a:xfrm>
            <a:off x="2620218" y="2307450"/>
            <a:ext cx="1684200" cy="352400"/>
          </a:xfrm>
          <a:custGeom>
            <a:pathLst>
              <a:path extrusionOk="0" h="14096" w="67368">
                <a:moveTo>
                  <a:pt x="67368" y="14096"/>
                </a:moveTo>
                <a:cubicBezTo>
                  <a:pt x="53094" y="10923"/>
                  <a:pt x="38673" y="7830"/>
                  <a:pt x="24072" y="7048"/>
                </a:cubicBezTo>
                <a:cubicBezTo>
                  <a:pt x="16239" y="6628"/>
                  <a:pt x="7699" y="2417"/>
                  <a:pt x="578" y="5705"/>
                </a:cubicBezTo>
                <a:cubicBezTo>
                  <a:pt x="-1881" y="6840"/>
                  <a:pt x="4658" y="9304"/>
                  <a:pt x="6955" y="10740"/>
                </a:cubicBezTo>
                <a:cubicBezTo>
                  <a:pt x="7721" y="11218"/>
                  <a:pt x="9271" y="12049"/>
                  <a:pt x="8633" y="11411"/>
                </a:cubicBezTo>
                <a:cubicBezTo>
                  <a:pt x="6890" y="9668"/>
                  <a:pt x="4798" y="8315"/>
                  <a:pt x="2928" y="6712"/>
                </a:cubicBezTo>
                <a:cubicBezTo>
                  <a:pt x="2383" y="6245"/>
                  <a:pt x="558" y="5561"/>
                  <a:pt x="1249" y="5370"/>
                </a:cubicBezTo>
                <a:cubicBezTo>
                  <a:pt x="7734" y="3568"/>
                  <a:pt x="15956" y="4759"/>
                  <a:pt x="2071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graphicFrame>
        <p:nvGraphicFramePr>
          <p:cNvPr id="90" name="Shape 90"/>
          <p:cNvGraphicFramePr/>
          <p:nvPr/>
        </p:nvGraphicFramePr>
        <p:xfrm>
          <a:off x="4423425" y="350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{8A2B0D67-2443-4430-878C-9460D32272F1}</a:tableStyleId>
              </a:tblPr>
              <a:tblGrid>
                <a:gridCol w="1035525"/>
                <a:gridCol w="1035525"/>
                <a:gridCol w="1035525"/>
              </a:tblGrid>
              <a:tr h="515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This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5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Works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91" name="Shape 91"/>
          <p:cNvSpPr/>
          <p:nvPr/>
        </p:nvSpPr>
        <p:spPr>
          <a:xfrm>
            <a:off x="3623534" y="3381487"/>
            <a:ext cx="680900" cy="1269675"/>
          </a:xfrm>
          <a:custGeom>
            <a:pathLst>
              <a:path extrusionOk="0" h="50787" w="27236">
                <a:moveTo>
                  <a:pt x="24551" y="0"/>
                </a:moveTo>
                <a:cubicBezTo>
                  <a:pt x="19178" y="4110"/>
                  <a:pt x="12579" y="10040"/>
                  <a:pt x="13140" y="16782"/>
                </a:cubicBezTo>
                <a:cubicBezTo>
                  <a:pt x="13531" y="21487"/>
                  <a:pt x="19632" y="27013"/>
                  <a:pt x="16496" y="30543"/>
                </a:cubicBezTo>
                <a:cubicBezTo>
                  <a:pt x="13916" y="33445"/>
                  <a:pt x="8961" y="32663"/>
                  <a:pt x="5085" y="32892"/>
                </a:cubicBezTo>
                <a:cubicBezTo>
                  <a:pt x="4056" y="32952"/>
                  <a:pt x="0" y="33211"/>
                  <a:pt x="50" y="33228"/>
                </a:cubicBezTo>
                <a:cubicBezTo>
                  <a:pt x="5042" y="34893"/>
                  <a:pt x="13172" y="29353"/>
                  <a:pt x="15825" y="33899"/>
                </a:cubicBezTo>
                <a:cubicBezTo>
                  <a:pt x="18196" y="37963"/>
                  <a:pt x="9358" y="43115"/>
                  <a:pt x="11462" y="47324"/>
                </a:cubicBezTo>
                <a:cubicBezTo>
                  <a:pt x="13855" y="52112"/>
                  <a:pt x="21882" y="50345"/>
                  <a:pt x="27236" y="5034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92" name="Shape 92"/>
          <p:cNvSpPr/>
          <p:nvPr/>
        </p:nvSpPr>
        <p:spPr>
          <a:xfrm>
            <a:off x="2496275" y="3540953"/>
            <a:ext cx="1170450" cy="679575"/>
          </a:xfrm>
          <a:custGeom>
            <a:pathLst>
              <a:path extrusionOk="0" h="27183" w="46818">
                <a:moveTo>
                  <a:pt x="46818" y="27183"/>
                </a:moveTo>
                <a:cubicBezTo>
                  <a:pt x="33993" y="27183"/>
                  <a:pt x="21965" y="19265"/>
                  <a:pt x="11578" y="11744"/>
                </a:cubicBezTo>
                <a:cubicBezTo>
                  <a:pt x="8619" y="9601"/>
                  <a:pt x="6109" y="6887"/>
                  <a:pt x="3187" y="4696"/>
                </a:cubicBezTo>
                <a:cubicBezTo>
                  <a:pt x="2361" y="4077"/>
                  <a:pt x="2151" y="2019"/>
                  <a:pt x="1173" y="2346"/>
                </a:cubicBezTo>
                <a:cubicBezTo>
                  <a:pt x="-1171" y="3128"/>
                  <a:pt x="738" y="11940"/>
                  <a:pt x="1844" y="9730"/>
                </a:cubicBezTo>
                <a:cubicBezTo>
                  <a:pt x="3245" y="6926"/>
                  <a:pt x="-507" y="1945"/>
                  <a:pt x="2180" y="333"/>
                </a:cubicBezTo>
                <a:cubicBezTo>
                  <a:pt x="3526" y="-475"/>
                  <a:pt x="5318" y="494"/>
                  <a:pt x="6879" y="6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Ideas for the print() method in HTMLTable 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42875" y="12070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tables are designed to work with programming languages.  You can put the html within a nested for loop as follows: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cout &lt;&lt; "&lt;table&gt;"; /// start the table change based on whether or not there's a border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for (row=0;row&lt;m_rows;row++)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cout &lt;&lt; "&lt;tr&gt;"; /// start the row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for (col=0;col&lt;m_cols;col++)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cout &lt;&lt; "&lt;td&gt;" &lt;&lt; </a:t>
            </a:r>
            <a:r>
              <a:rPr b="1" i="1" lang="en" sz="12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&lt;&lt; "&lt;/td&gt;"; /// </a:t>
            </a:r>
            <a:r>
              <a:rPr b="1" i="1" lang="en" sz="12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comes from the correct cell of m_Table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cout &lt;&lt; "&lt;/tr&gt;"; /// end the row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cout &lt;&lt; "&lt;/table&gt;"; /// end the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Ideas for the border,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borderon()</a:t>
            </a:r>
            <a:r>
              <a:rPr lang="en" sz="1800"/>
              <a:t> and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borderoff()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Maintain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bool m_border</a:t>
            </a:r>
            <a:r>
              <a:rPr lang="en"/>
              <a:t> to keep track of whether there is or isn't a border.  When you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en"/>
              <a:t> it, have something like: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 (m_Border) 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cout &lt;&lt; "&lt;table border='1'&gt;";  /// with a border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cout &lt;&lt; "&lt;table border='0'&gt;";  /// without a border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