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2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78" autoAdjust="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3554A-0AAF-4829-AD0B-7FC5F8151675}" type="datetimeFigureOut">
              <a:rPr lang="en-US" smtClean="0"/>
              <a:t>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9C094-D5AC-44EE-AB12-3D9BCCCEAC02}" type="slidenum">
              <a:rPr lang="en-US" smtClean="0"/>
              <a:t>‹#›</a:t>
            </a:fld>
            <a:endParaRPr lang="en-US"/>
          </a:p>
        </p:txBody>
      </p:sp>
    </p:spTree>
    <p:extLst>
      <p:ext uri="{BB962C8B-B14F-4D97-AF65-F5344CB8AC3E}">
        <p14:creationId xmlns:p14="http://schemas.microsoft.com/office/powerpoint/2010/main" val="333510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9C094-D5AC-44EE-AB12-3D9BCCCEAC02}" type="slidenum">
              <a:rPr lang="en-US" smtClean="0"/>
              <a:t>20</a:t>
            </a:fld>
            <a:endParaRPr lang="en-US"/>
          </a:p>
        </p:txBody>
      </p:sp>
    </p:spTree>
    <p:extLst>
      <p:ext uri="{BB962C8B-B14F-4D97-AF65-F5344CB8AC3E}">
        <p14:creationId xmlns:p14="http://schemas.microsoft.com/office/powerpoint/2010/main" val="2203790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D789A63-B4E2-4A55-8ECF-02B114430BF2}" type="datetimeFigureOut">
              <a:rPr lang="en-US" smtClean="0"/>
              <a:t>11/7/2017</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26714565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89A63-B4E2-4A55-8ECF-02B114430BF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360381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789A63-B4E2-4A55-8ECF-02B114430BF2}" type="datetimeFigureOut">
              <a:rPr lang="en-US" smtClean="0"/>
              <a:t>11/7/2017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1499112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789A63-B4E2-4A55-8ECF-02B114430BF2}" type="datetimeFigureOut">
              <a:rPr lang="en-US" smtClean="0"/>
              <a:t>11/7/2017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069B9A-0222-4863-B3FE-FC294630886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5391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D789A63-B4E2-4A55-8ECF-02B114430BF2}" type="datetimeFigureOut">
              <a:rPr lang="en-US" smtClean="0"/>
              <a:t>11/7/2017</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4089071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D789A63-B4E2-4A55-8ECF-02B114430BF2}"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3672553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D789A63-B4E2-4A55-8ECF-02B114430BF2}"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180297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789A63-B4E2-4A55-8ECF-02B114430BF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2372324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D789A63-B4E2-4A55-8ECF-02B114430BF2}" type="datetimeFigureOut">
              <a:rPr lang="en-US" smtClean="0"/>
              <a:t>11/7/2017</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306081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789A63-B4E2-4A55-8ECF-02B114430BF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157724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D789A63-B4E2-4A55-8ECF-02B114430BF2}" type="datetimeFigureOut">
              <a:rPr lang="en-US" smtClean="0"/>
              <a:t>11/7/2017</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402340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789A63-B4E2-4A55-8ECF-02B114430BF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93466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789A63-B4E2-4A55-8ECF-02B114430BF2}"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108028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789A63-B4E2-4A55-8ECF-02B114430BF2}"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274337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89A63-B4E2-4A55-8ECF-02B114430BF2}" type="datetimeFigureOut">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131738092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89A63-B4E2-4A55-8ECF-02B114430BF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8532716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89A63-B4E2-4A55-8ECF-02B114430BF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069B9A-0222-4863-B3FE-FC2946308868}" type="slidenum">
              <a:rPr lang="en-US" smtClean="0"/>
              <a:t>‹#›</a:t>
            </a:fld>
            <a:endParaRPr lang="en-US"/>
          </a:p>
        </p:txBody>
      </p:sp>
    </p:spTree>
    <p:extLst>
      <p:ext uri="{BB962C8B-B14F-4D97-AF65-F5344CB8AC3E}">
        <p14:creationId xmlns:p14="http://schemas.microsoft.com/office/powerpoint/2010/main" val="7938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789A63-B4E2-4A55-8ECF-02B114430BF2}" type="datetimeFigureOut">
              <a:rPr lang="en-US" smtClean="0"/>
              <a:t>11/7/2017</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069B9A-0222-4863-B3FE-FC2946308868}" type="slidenum">
              <a:rPr lang="en-US" smtClean="0"/>
              <a:t>‹#›</a:t>
            </a:fld>
            <a:endParaRPr lang="en-US"/>
          </a:p>
        </p:txBody>
      </p:sp>
    </p:spTree>
    <p:extLst>
      <p:ext uri="{BB962C8B-B14F-4D97-AF65-F5344CB8AC3E}">
        <p14:creationId xmlns:p14="http://schemas.microsoft.com/office/powerpoint/2010/main" val="201713231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9268" y="1807105"/>
            <a:ext cx="10133463" cy="1825096"/>
          </a:xfrm>
        </p:spPr>
        <p:txBody>
          <a:bodyPr/>
          <a:lstStyle/>
          <a:p>
            <a:pPr algn="ctr"/>
            <a:r>
              <a:rPr lang="en-US" dirty="0" smtClean="0"/>
              <a:t>BUILDING THE ULTIMATE PC</a:t>
            </a:r>
            <a:endParaRPr lang="en-US" dirty="0"/>
          </a:p>
        </p:txBody>
      </p:sp>
      <p:sp>
        <p:nvSpPr>
          <p:cNvPr id="3" name="Subtitle 2"/>
          <p:cNvSpPr>
            <a:spLocks noGrp="1"/>
          </p:cNvSpPr>
          <p:nvPr>
            <p:ph type="subTitle" idx="1"/>
          </p:nvPr>
        </p:nvSpPr>
        <p:spPr/>
        <p:txBody>
          <a:bodyPr/>
          <a:lstStyle/>
          <a:p>
            <a:pPr algn="ctr"/>
            <a:r>
              <a:rPr lang="en-US" dirty="0" err="1" smtClean="0"/>
              <a:t>Bryna</a:t>
            </a:r>
            <a:r>
              <a:rPr lang="en-US" dirty="0" smtClean="0"/>
              <a:t> Zhao CSC133</a:t>
            </a:r>
            <a:endParaRPr lang="en-US" dirty="0"/>
          </a:p>
        </p:txBody>
      </p:sp>
    </p:spTree>
    <p:extLst>
      <p:ext uri="{BB962C8B-B14F-4D97-AF65-F5344CB8AC3E}">
        <p14:creationId xmlns:p14="http://schemas.microsoft.com/office/powerpoint/2010/main" val="214807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 supply</a:t>
            </a:r>
            <a:br>
              <a:rPr lang="en-US" dirty="0" smtClean="0"/>
            </a:br>
            <a:r>
              <a:rPr lang="en-US" b="1" dirty="0"/>
              <a:t>Corsair - 1200W 80+ Platinum Certified Fully-Modular </a:t>
            </a:r>
            <a:r>
              <a:rPr lang="en-US" b="1" dirty="0" smtClean="0"/>
              <a:t>ATX $299</a:t>
            </a:r>
            <a:r>
              <a:rPr lang="en-US" b="1" dirty="0"/>
              <a:t/>
            </a:r>
            <a:br>
              <a:rPr lang="en-US" b="1" dirty="0"/>
            </a:br>
            <a:endParaRPr lang="en-US" dirty="0"/>
          </a:p>
        </p:txBody>
      </p:sp>
      <p:sp>
        <p:nvSpPr>
          <p:cNvPr id="3" name="Content Placeholder 2"/>
          <p:cNvSpPr>
            <a:spLocks noGrp="1"/>
          </p:cNvSpPr>
          <p:nvPr>
            <p:ph idx="1"/>
          </p:nvPr>
        </p:nvSpPr>
        <p:spPr>
          <a:xfrm>
            <a:off x="685800" y="2194560"/>
            <a:ext cx="7093857" cy="4024125"/>
          </a:xfrm>
        </p:spPr>
        <p:txBody>
          <a:bodyPr>
            <a:normAutofit fontScale="92500"/>
          </a:bodyPr>
          <a:lstStyle/>
          <a:p>
            <a:r>
              <a:rPr lang="en-US" dirty="0"/>
              <a:t>Digital Signal Processor (DSP) for delivering extremely clean, efficient power with real-time adjustments</a:t>
            </a:r>
          </a:p>
          <a:p>
            <a:r>
              <a:rPr lang="en-US" dirty="0"/>
              <a:t>Corsair Link Integration for monitoring and adjustment of performance, noise, and OCP settings</a:t>
            </a:r>
          </a:p>
          <a:p>
            <a:r>
              <a:rPr lang="en-US" dirty="0"/>
              <a:t>80 PLUS Platinum Efficiency for lower power usage and energy costs</a:t>
            </a:r>
          </a:p>
          <a:p>
            <a:r>
              <a:rPr lang="en-US" dirty="0" err="1"/>
              <a:t>Fanless</a:t>
            </a:r>
            <a:r>
              <a:rPr lang="en-US" dirty="0"/>
              <a:t> operation at low loads, for outstanding noise reduction</a:t>
            </a:r>
          </a:p>
          <a:p>
            <a:r>
              <a:rPr lang="en-US" dirty="0"/>
              <a:t>Fully Modular low profile cables for easy installation and less clutter</a:t>
            </a:r>
          </a:p>
          <a:p>
            <a:r>
              <a:rPr lang="en-US" dirty="0"/>
              <a:t>Ten year warranty: Your guarantee of reliable operation that will last across several system builds</a:t>
            </a:r>
          </a:p>
          <a:p>
            <a:pPr marL="0" indent="0">
              <a:buNone/>
            </a:pPr>
            <a:endParaRPr lang="en-US" dirty="0"/>
          </a:p>
        </p:txBody>
      </p:sp>
      <p:pic>
        <p:nvPicPr>
          <p:cNvPr id="7170" name="Picture 2" descr="https://images-na.ssl-images-amazon.com/images/I/51Dwmi78v8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5088" y="2881306"/>
            <a:ext cx="3841112" cy="275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38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Keyboard</a:t>
            </a:r>
            <a:br>
              <a:rPr lang="en-US" b="1" dirty="0" smtClean="0"/>
            </a:br>
            <a:r>
              <a:rPr lang="en-US" b="1" dirty="0"/>
              <a:t>Corsair - Vengeance K70 Wired Gaming </a:t>
            </a:r>
            <a:r>
              <a:rPr lang="en-US" b="1" dirty="0" smtClean="0"/>
              <a:t>Keyboard $80</a:t>
            </a:r>
            <a:r>
              <a:rPr lang="en-US" b="1" dirty="0"/>
              <a:t/>
            </a:r>
            <a:br>
              <a:rPr lang="en-US" b="1" dirty="0"/>
            </a:br>
            <a:endParaRPr lang="en-US" dirty="0"/>
          </a:p>
        </p:txBody>
      </p:sp>
      <p:pic>
        <p:nvPicPr>
          <p:cNvPr id="8194" name="Picture 2" descr="http://ecx.images-amazon.com/images/I/518frfz3-H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3843" y="2193925"/>
            <a:ext cx="4024313"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87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Logitech - G500 Wired Laser Mouse</a:t>
            </a:r>
            <a:br>
              <a:rPr lang="en-US" b="1" dirty="0"/>
            </a:br>
            <a:r>
              <a:rPr lang="en-US" b="1" dirty="0" smtClean="0"/>
              <a:t>$125</a:t>
            </a:r>
            <a:endParaRPr lang="en-US" dirty="0"/>
          </a:p>
        </p:txBody>
      </p:sp>
      <p:pic>
        <p:nvPicPr>
          <p:cNvPr id="9218" name="Picture 2" descr="http://ecx.images-amazon.com/images/I/51HoNxGz0w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035" y="2193925"/>
            <a:ext cx="3629930"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84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Nic</a:t>
            </a:r>
            <a:r>
              <a:rPr lang="en-US" dirty="0" smtClean="0"/>
              <a:t/>
            </a:r>
            <a:br>
              <a:rPr lang="en-US" dirty="0" smtClean="0"/>
            </a:br>
            <a:r>
              <a:rPr lang="en-US" b="1" dirty="0"/>
              <a:t>Intel - E1G42ETBLK PCI-Express x4 10/100/1000 Mbps Network </a:t>
            </a:r>
            <a:r>
              <a:rPr lang="en-US" b="1" dirty="0" smtClean="0"/>
              <a:t>Adapter $137 </a:t>
            </a:r>
            <a:r>
              <a:rPr lang="en-US" b="1" dirty="0"/>
              <a:t/>
            </a:r>
            <a:br>
              <a:rPr lang="en-US" b="1" dirty="0"/>
            </a:br>
            <a:endParaRPr lang="en-US" dirty="0"/>
          </a:p>
        </p:txBody>
      </p:sp>
      <p:sp>
        <p:nvSpPr>
          <p:cNvPr id="3" name="Content Placeholder 2"/>
          <p:cNvSpPr>
            <a:spLocks noGrp="1"/>
          </p:cNvSpPr>
          <p:nvPr>
            <p:ph idx="1"/>
          </p:nvPr>
        </p:nvSpPr>
        <p:spPr/>
        <p:txBody>
          <a:bodyPr/>
          <a:lstStyle/>
          <a:p>
            <a:r>
              <a:rPr lang="en-US" cap="all" dirty="0"/>
              <a:t>INTERFACE</a:t>
            </a:r>
          </a:p>
          <a:p>
            <a:r>
              <a:rPr lang="en-US" dirty="0"/>
              <a:t>PCI-Express x4</a:t>
            </a:r>
            <a:r>
              <a:rPr lang="en-US" cap="all" dirty="0"/>
              <a:t>PORTS</a:t>
            </a:r>
          </a:p>
          <a:p>
            <a:r>
              <a:rPr lang="en-US" dirty="0"/>
              <a:t>2 x 10/100/1000 Mbps</a:t>
            </a:r>
            <a:endParaRPr lang="en-US" dirty="0"/>
          </a:p>
        </p:txBody>
      </p:sp>
      <p:pic>
        <p:nvPicPr>
          <p:cNvPr id="10242" name="Picture 2" descr="https://sep.yimg.com/ay/outletpc/intel-e1g42etblk-gigabit-et-dual-port-adapter-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831" y="3265714"/>
            <a:ext cx="2534557" cy="253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57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Sound </a:t>
            </a:r>
            <a:r>
              <a:rPr lang="en-US" b="1" dirty="0" smtClean="0"/>
              <a:t>Card</a:t>
            </a:r>
            <a:br>
              <a:rPr lang="en-US" b="1" dirty="0" smtClean="0"/>
            </a:br>
            <a:r>
              <a:rPr lang="en-US" b="1" dirty="0" smtClean="0"/>
              <a:t>Creative </a:t>
            </a:r>
            <a:r>
              <a:rPr lang="en-US" b="1" dirty="0"/>
              <a:t>Labs - Z </a:t>
            </a:r>
            <a:r>
              <a:rPr lang="en-US" b="1" dirty="0" err="1"/>
              <a:t>PCIe</a:t>
            </a:r>
            <a:r>
              <a:rPr lang="en-US" b="1" dirty="0"/>
              <a:t> 24-bit 96 KHz Sound </a:t>
            </a:r>
            <a:r>
              <a:rPr lang="en-US" b="1" dirty="0" smtClean="0"/>
              <a:t>Card $99</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PCI Express x1, 5.1 Channels</a:t>
            </a:r>
          </a:p>
          <a:p>
            <a:r>
              <a:rPr lang="en-US" dirty="0" err="1"/>
              <a:t>TOSLink</a:t>
            </a:r>
            <a:r>
              <a:rPr lang="en-US" dirty="0"/>
              <a:t> Optical Input and Output</a:t>
            </a:r>
          </a:p>
          <a:p>
            <a:r>
              <a:rPr lang="en-US" dirty="0"/>
              <a:t>Sound Core 3D Processor</a:t>
            </a:r>
          </a:p>
          <a:p>
            <a:r>
              <a:rPr lang="en-US" dirty="0"/>
              <a:t>Beamforming Microphone</a:t>
            </a:r>
          </a:p>
        </p:txBody>
      </p:sp>
      <p:pic>
        <p:nvPicPr>
          <p:cNvPr id="11269" name="Picture 5" descr="https://images10.newegg.com/ProductImageCompressAll1280/29-102-048_R0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31" t="19665" r="3761" b="11318"/>
          <a:stretch/>
        </p:blipFill>
        <p:spPr bwMode="auto">
          <a:xfrm>
            <a:off x="5849256" y="2726165"/>
            <a:ext cx="5268687" cy="296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28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OS</a:t>
            </a:r>
            <a:br>
              <a:rPr lang="en-US" b="1" dirty="0" smtClean="0"/>
            </a:br>
            <a:r>
              <a:rPr lang="en-US" b="1" dirty="0"/>
              <a:t>Microsoft - Windows 10 Pro OEM </a:t>
            </a:r>
            <a:r>
              <a:rPr lang="en-US" b="1" dirty="0" smtClean="0"/>
              <a:t>64-bit $136</a:t>
            </a:r>
            <a:r>
              <a:rPr lang="en-US" b="1" dirty="0"/>
              <a:t/>
            </a:r>
            <a:br>
              <a:rPr lang="en-US" b="1" dirty="0"/>
            </a:br>
            <a:endParaRPr lang="en-US" dirty="0"/>
          </a:p>
        </p:txBody>
      </p:sp>
      <p:sp>
        <p:nvSpPr>
          <p:cNvPr id="3" name="Content Placeholder 2"/>
          <p:cNvSpPr>
            <a:spLocks noGrp="1"/>
          </p:cNvSpPr>
          <p:nvPr>
            <p:ph idx="1"/>
          </p:nvPr>
        </p:nvSpPr>
        <p:spPr>
          <a:xfrm>
            <a:off x="685800" y="2238102"/>
            <a:ext cx="10820400" cy="4619897"/>
          </a:xfrm>
        </p:spPr>
        <p:txBody>
          <a:bodyPr>
            <a:normAutofit fontScale="70000" lnSpcReduction="20000"/>
          </a:bodyPr>
          <a:lstStyle/>
          <a:p>
            <a:r>
              <a:rPr lang="en-US" dirty="0"/>
              <a:t>Stay productive with Windows 10 Pro, which combines the best features from Windows 7 and Windows 8.1 to please both touch and mouse users</a:t>
            </a:r>
          </a:p>
          <a:p>
            <a:r>
              <a:rPr lang="en-US" dirty="0"/>
              <a:t>Quickly access your apps, settings and files in a few keystrokes, clicks or taps with the return of the Start Menu, which has been enhanced with sizeable tiles and new capabilities</a:t>
            </a:r>
          </a:p>
          <a:p>
            <a:r>
              <a:rPr lang="en-US" dirty="0"/>
              <a:t>Harness the power of the Task View button on the taskbar to quickly switch among your running apps</a:t>
            </a:r>
          </a:p>
          <a:p>
            <a:r>
              <a:rPr lang="en-US" dirty="0"/>
              <a:t>Keep your open apps organized with Virtual Desktop support, which lets you create desktops with apps that pertain to certain needs</a:t>
            </a:r>
          </a:p>
          <a:p>
            <a:r>
              <a:rPr lang="en-US" dirty="0"/>
              <a:t>Enjoy seamless functionality between modern and Win32 apps with the ability to minimize, maximize, resize and change position on the desktop</a:t>
            </a:r>
          </a:p>
          <a:p>
            <a:r>
              <a:rPr lang="en-US" dirty="0"/>
              <a:t>Change the layout of your open windows on your desktop with Snap enhancements, which deliver consistency across modern and Win32 apps — use four-quadrant Snap to fill your screen with four apps in a two-by-two configuration</a:t>
            </a:r>
          </a:p>
          <a:p>
            <a:r>
              <a:rPr lang="en-US" dirty="0"/>
              <a:t>Utilize Cortana, your personal digital assistant, which is always at the ready and brings you what you need — search the Web, read the news and find things on your PC</a:t>
            </a:r>
          </a:p>
          <a:p>
            <a:r>
              <a:rPr lang="en-US" dirty="0"/>
              <a:t>Keep your favorites, interests, investments and more easily accessible with Cortana's Notebook, where she keeps track of your personal likes and preferences</a:t>
            </a:r>
          </a:p>
          <a:p>
            <a:r>
              <a:rPr lang="en-US" dirty="0"/>
              <a:t>Surf the Web with Microsoft Edge, a Web browser that is fast, compatible and built for today's Internet, and keep your online collections of favorites, reading lists, browsing history and current downloads in The Hub</a:t>
            </a:r>
          </a:p>
          <a:p>
            <a:r>
              <a:rPr lang="en-US" dirty="0"/>
              <a:t>Safeguard your PC with Windows Defender and Windows Firewall — both working to protect your PC by scanning for malicious </a:t>
            </a:r>
            <a:r>
              <a:rPr lang="en-US" dirty="0" smtClean="0"/>
              <a:t>software</a:t>
            </a:r>
            <a:endParaRPr lang="en-US" dirty="0"/>
          </a:p>
        </p:txBody>
      </p:sp>
      <p:pic>
        <p:nvPicPr>
          <p:cNvPr id="12290" name="Picture 2" descr="Microsoft Windows 10 Pro (64-Bit) - Windows - Front_Standard"/>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496" b="8014"/>
          <a:stretch/>
        </p:blipFill>
        <p:spPr bwMode="auto">
          <a:xfrm>
            <a:off x="685800" y="221806"/>
            <a:ext cx="1854200" cy="182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73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Speakers</a:t>
            </a:r>
            <a:r>
              <a:rPr lang="en-US" b="1" dirty="0" smtClean="0"/>
              <a:t/>
            </a:r>
            <a:br>
              <a:rPr lang="en-US" b="1" dirty="0" smtClean="0"/>
            </a:br>
            <a:r>
              <a:rPr lang="en-US" b="1" dirty="0" err="1" smtClean="0"/>
              <a:t>Klipsch</a:t>
            </a:r>
            <a:r>
              <a:rPr lang="en-US" b="1" dirty="0" smtClean="0"/>
              <a:t> </a:t>
            </a:r>
            <a:r>
              <a:rPr lang="en-US" b="1" dirty="0"/>
              <a:t>- </a:t>
            </a:r>
            <a:r>
              <a:rPr lang="en-US" b="1" dirty="0" err="1"/>
              <a:t>ProMedia</a:t>
            </a:r>
            <a:r>
              <a:rPr lang="en-US" b="1" dirty="0"/>
              <a:t> 2.1 120W </a:t>
            </a:r>
            <a:r>
              <a:rPr lang="en-US" b="1" dirty="0" smtClean="0"/>
              <a:t>2.1ch $149</a:t>
            </a:r>
            <a:r>
              <a:rPr lang="en-US" b="1" dirty="0"/>
              <a:t/>
            </a:r>
            <a:br>
              <a:rPr lang="en-US" b="1" dirty="0"/>
            </a:br>
            <a:endParaRPr lang="en-US" dirty="0"/>
          </a:p>
        </p:txBody>
      </p:sp>
      <p:sp>
        <p:nvSpPr>
          <p:cNvPr id="3" name="Content Placeholder 2"/>
          <p:cNvSpPr>
            <a:spLocks noGrp="1"/>
          </p:cNvSpPr>
          <p:nvPr>
            <p:ph idx="1"/>
          </p:nvPr>
        </p:nvSpPr>
        <p:spPr>
          <a:xfrm>
            <a:off x="685800" y="2194560"/>
            <a:ext cx="5700486" cy="4024125"/>
          </a:xfrm>
        </p:spPr>
        <p:txBody>
          <a:bodyPr/>
          <a:lstStyle/>
          <a:p>
            <a:r>
              <a:rPr lang="en-US" dirty="0"/>
              <a:t>Maximum Acoustic Output: 106dB SPL</a:t>
            </a:r>
            <a:r>
              <a:rPr lang="en-US" dirty="0"/>
              <a:t/>
            </a:r>
            <a:br>
              <a:rPr lang="en-US" dirty="0"/>
            </a:br>
            <a:r>
              <a:rPr lang="en-US" dirty="0"/>
              <a:t>Amplifier: Digital/Linear A/B amplifier with discrete MOSFET output power section</a:t>
            </a:r>
            <a:r>
              <a:rPr lang="en-US" dirty="0"/>
              <a:t/>
            </a:r>
            <a:br>
              <a:rPr lang="en-US" dirty="0"/>
            </a:br>
            <a:r>
              <a:rPr lang="en-US" dirty="0"/>
              <a:t>Satellites: Two-way system using 0.75" polymer dome tweeter with a </a:t>
            </a:r>
            <a:r>
              <a:rPr lang="en-US" dirty="0" err="1"/>
              <a:t>MicroTractrix</a:t>
            </a:r>
            <a:r>
              <a:rPr lang="en-US" dirty="0"/>
              <a:t> Horn and one 3" long-throw </a:t>
            </a:r>
            <a:r>
              <a:rPr lang="en-US" dirty="0" err="1"/>
              <a:t>midBass</a:t>
            </a:r>
            <a:r>
              <a:rPr lang="en-US" dirty="0"/>
              <a:t> driver</a:t>
            </a:r>
            <a:r>
              <a:rPr lang="en-US" dirty="0"/>
              <a:t/>
            </a:r>
            <a:br>
              <a:rPr lang="en-US" dirty="0"/>
            </a:br>
            <a:r>
              <a:rPr lang="en-US" dirty="0"/>
              <a:t>Subwoofer: Side-firing 6.5" long-throw driver</a:t>
            </a:r>
            <a:endParaRPr lang="en-US" dirty="0"/>
          </a:p>
        </p:txBody>
      </p:sp>
      <p:pic>
        <p:nvPicPr>
          <p:cNvPr id="13314" name="Picture 2" descr="http://ecx.images-amazon.com/images/I/31NYc2mdIuL.jpg"/>
          <p:cNvPicPr>
            <a:picLocks noChangeAspect="1" noChangeArrowheads="1"/>
          </p:cNvPicPr>
          <p:nvPr/>
        </p:nvPicPr>
        <p:blipFill rotWithShape="1">
          <a:blip r:embed="rId2">
            <a:extLst>
              <a:ext uri="{28A0092B-C50C-407E-A947-70E740481C1C}">
                <a14:useLocalDpi xmlns:a14="http://schemas.microsoft.com/office/drawing/2010/main" val="0"/>
              </a:ext>
            </a:extLst>
          </a:blip>
          <a:srcRect t="19657" b="23048"/>
          <a:stretch/>
        </p:blipFill>
        <p:spPr bwMode="auto">
          <a:xfrm>
            <a:off x="6875690" y="3149599"/>
            <a:ext cx="4762500" cy="272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4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Cooling </a:t>
            </a:r>
            <a:r>
              <a:rPr lang="en-US" b="1" dirty="0" smtClean="0"/>
              <a:t>System</a:t>
            </a:r>
            <a:br>
              <a:rPr lang="en-US" b="1" dirty="0" smtClean="0"/>
            </a:br>
            <a:r>
              <a:rPr lang="pt-BR" b="1" dirty="0"/>
              <a:t>Corsair - H115i 104.7 CFM Liquid CPU </a:t>
            </a:r>
            <a:r>
              <a:rPr lang="pt-BR" b="1" dirty="0" smtClean="0"/>
              <a:t>Cooler $109</a:t>
            </a:r>
            <a:r>
              <a:rPr lang="pt-BR" b="1" dirty="0"/>
              <a:t/>
            </a:r>
            <a:br>
              <a:rPr lang="pt-BR" b="1" dirty="0"/>
            </a:br>
            <a:endParaRPr lang="en-US" b="1" dirty="0"/>
          </a:p>
        </p:txBody>
      </p:sp>
      <p:sp>
        <p:nvSpPr>
          <p:cNvPr id="3" name="Content Placeholder 2"/>
          <p:cNvSpPr>
            <a:spLocks noGrp="1"/>
          </p:cNvSpPr>
          <p:nvPr>
            <p:ph idx="1"/>
          </p:nvPr>
        </p:nvSpPr>
        <p:spPr>
          <a:xfrm>
            <a:off x="685800" y="2194560"/>
            <a:ext cx="10998200" cy="4024125"/>
          </a:xfrm>
        </p:spPr>
        <p:txBody>
          <a:bodyPr/>
          <a:lstStyle/>
          <a:p>
            <a:r>
              <a:rPr lang="en-US" b="1" dirty="0"/>
              <a:t>A 280mm radiator and dual SP140L PWM fans provide cooling for overclocked CPUs</a:t>
            </a:r>
          </a:p>
          <a:p>
            <a:r>
              <a:rPr lang="en-US" dirty="0"/>
              <a:t>The Hydro Series H115i is an extreme performance, factory sealed, all-in-one liquid CPU cooler for cases with 280mm radiator mounts. </a:t>
            </a:r>
            <a:endParaRPr lang="en-US" dirty="0" smtClean="0"/>
          </a:p>
          <a:p>
            <a:r>
              <a:rPr lang="en-US" dirty="0" smtClean="0"/>
              <a:t>The </a:t>
            </a:r>
            <a:r>
              <a:rPr lang="en-US" dirty="0"/>
              <a:t>280mm radiator and dual SP140L PWM fans provide the excellent cooling you need for highly overclocked CPUs. </a:t>
            </a:r>
            <a:endParaRPr lang="en-US" dirty="0" smtClean="0"/>
          </a:p>
          <a:p>
            <a:endParaRPr lang="en-US" dirty="0"/>
          </a:p>
        </p:txBody>
      </p:sp>
      <p:pic>
        <p:nvPicPr>
          <p:cNvPr id="14338" name="Picture 2" descr="https://images-na.ssl-images-amazon.com/images/I/61mJ%2BmZnPsL._SL12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4337956"/>
            <a:ext cx="4662714" cy="233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22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CD/DVD/DVD-RW</a:t>
            </a:r>
            <a:br>
              <a:rPr lang="en-US" b="1" dirty="0" smtClean="0"/>
            </a:br>
            <a:r>
              <a:rPr lang="en-US" b="1" dirty="0" smtClean="0"/>
              <a:t>Pioneer </a:t>
            </a:r>
            <a:r>
              <a:rPr lang="en-US" b="1" dirty="0"/>
              <a:t>- BDC-207DBK Blu-Ray Reader, DVD/CD </a:t>
            </a:r>
            <a:r>
              <a:rPr lang="en-US" b="1" dirty="0" smtClean="0"/>
              <a:t>Writer $384</a:t>
            </a:r>
            <a:endParaRPr lang="en-US" dirty="0"/>
          </a:p>
        </p:txBody>
      </p:sp>
      <p:sp>
        <p:nvSpPr>
          <p:cNvPr id="3" name="Content Placeholder 2"/>
          <p:cNvSpPr>
            <a:spLocks noGrp="1"/>
          </p:cNvSpPr>
          <p:nvPr>
            <p:ph idx="1"/>
          </p:nvPr>
        </p:nvSpPr>
        <p:spPr>
          <a:xfrm>
            <a:off x="685800" y="2579915"/>
            <a:ext cx="10820400" cy="6007744"/>
          </a:xfrm>
        </p:spPr>
        <p:txBody>
          <a:bodyPr>
            <a:normAutofit/>
          </a:bodyPr>
          <a:lstStyle/>
          <a:p>
            <a:r>
              <a:rPr lang="en-US" dirty="0"/>
              <a:t>Read Speed</a:t>
            </a:r>
          </a:p>
          <a:p>
            <a:r>
              <a:rPr lang="en-US" dirty="0" smtClean="0"/>
              <a:t>DVD-ROM </a:t>
            </a:r>
            <a:r>
              <a:rPr lang="en-US" dirty="0"/>
              <a:t>(Single): 16x</a:t>
            </a:r>
          </a:p>
          <a:p>
            <a:r>
              <a:rPr lang="en-US" dirty="0"/>
              <a:t>DVD-ROM (Dual): 12x</a:t>
            </a:r>
          </a:p>
          <a:p>
            <a:r>
              <a:rPr lang="en-US" dirty="0" smtClean="0"/>
              <a:t>Write </a:t>
            </a:r>
            <a:r>
              <a:rPr lang="en-US" dirty="0"/>
              <a:t>Speed</a:t>
            </a:r>
          </a:p>
          <a:p>
            <a:r>
              <a:rPr lang="en-US" dirty="0"/>
              <a:t>DVD-R: 16x</a:t>
            </a:r>
          </a:p>
          <a:p>
            <a:r>
              <a:rPr lang="en-US" dirty="0" smtClean="0"/>
              <a:t>CD </a:t>
            </a:r>
            <a:r>
              <a:rPr lang="en-US" dirty="0"/>
              <a:t>- RW: 24x</a:t>
            </a:r>
          </a:p>
          <a:p>
            <a:r>
              <a:rPr lang="en-US" dirty="0"/>
              <a:t>Interface</a:t>
            </a:r>
          </a:p>
          <a:p>
            <a:r>
              <a:rPr lang="en-US" dirty="0"/>
              <a:t>Serial-ATA (SATA)</a:t>
            </a:r>
          </a:p>
        </p:txBody>
      </p:sp>
      <p:pic>
        <p:nvPicPr>
          <p:cNvPr id="16387" name="Picture 3" descr="http://ecx.images-amazon.com/images/I/413LPSDBB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003" y="3202537"/>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75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Case</a:t>
            </a:r>
            <a:br>
              <a:rPr lang="en-US" b="1" dirty="0" smtClean="0"/>
            </a:br>
            <a:r>
              <a:rPr lang="en-US" b="1" dirty="0" smtClean="0"/>
              <a:t>Corsair </a:t>
            </a:r>
            <a:r>
              <a:rPr lang="en-US" b="1" dirty="0"/>
              <a:t>- 900D ATX </a:t>
            </a:r>
            <a:r>
              <a:rPr lang="en-US" b="1" dirty="0" smtClean="0"/>
              <a:t/>
            </a:r>
            <a:br>
              <a:rPr lang="en-US" b="1" dirty="0" smtClean="0"/>
            </a:br>
            <a:r>
              <a:rPr lang="en-US" b="1" dirty="0" smtClean="0"/>
              <a:t>Full Tower Case $329</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a:t>Aluminum ATX Super Tower</a:t>
            </a:r>
          </a:p>
          <a:p>
            <a:r>
              <a:rPr lang="en-US" dirty="0"/>
              <a:t>2 x USB 3.0, 4 x USB 2.0, Audio Front Ports</a:t>
            </a:r>
          </a:p>
          <a:p>
            <a:r>
              <a:rPr lang="en-US" dirty="0"/>
              <a:t>4 External 5.25" Drive Bays</a:t>
            </a:r>
          </a:p>
          <a:p>
            <a:r>
              <a:rPr lang="en-US" dirty="0"/>
              <a:t>9 Internal 3.5" Drive Bays</a:t>
            </a:r>
          </a:p>
        </p:txBody>
      </p:sp>
      <p:pic>
        <p:nvPicPr>
          <p:cNvPr id="15362" name="Picture 2" descr="http://ecx.images-amazon.com/images/I/518xVg5V0h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929" y="2194560"/>
            <a:ext cx="3873500" cy="4247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90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Cpu</a:t>
            </a:r>
            <a:r>
              <a:rPr lang="en-US" b="1" dirty="0" smtClean="0"/>
              <a:t/>
            </a:r>
            <a:br>
              <a:rPr lang="en-US" b="1" dirty="0" smtClean="0"/>
            </a:br>
            <a:r>
              <a:rPr lang="pt-BR" b="1" dirty="0"/>
              <a:t>Intel - Xeon E5-2699 V3 2.3GHz 18-Core OEM/Tray </a:t>
            </a:r>
            <a:r>
              <a:rPr lang="pt-BR" b="1" dirty="0" smtClean="0"/>
              <a:t>Processor $ 3400</a:t>
            </a:r>
            <a:r>
              <a:rPr lang="pt-BR" b="1" dirty="0"/>
              <a:t/>
            </a:r>
            <a:br>
              <a:rPr lang="pt-BR" b="1" dirty="0"/>
            </a:br>
            <a:endParaRPr lang="en-US" dirty="0"/>
          </a:p>
        </p:txBody>
      </p:sp>
      <p:sp>
        <p:nvSpPr>
          <p:cNvPr id="3" name="Content Placeholder 2"/>
          <p:cNvSpPr>
            <a:spLocks noGrp="1"/>
          </p:cNvSpPr>
          <p:nvPr>
            <p:ph idx="1"/>
          </p:nvPr>
        </p:nvSpPr>
        <p:spPr/>
        <p:txBody>
          <a:bodyPr>
            <a:normAutofit fontScale="85000" lnSpcReduction="20000"/>
          </a:bodyPr>
          <a:lstStyle/>
          <a:p>
            <a:r>
              <a:rPr lang="en-US" cap="all" dirty="0"/>
              <a:t>DATA </a:t>
            </a:r>
            <a:r>
              <a:rPr lang="en-US" cap="all" dirty="0" smtClean="0"/>
              <a:t>WIDTH: </a:t>
            </a:r>
            <a:r>
              <a:rPr lang="en-US" dirty="0" smtClean="0"/>
              <a:t>64-bit </a:t>
            </a:r>
            <a:r>
              <a:rPr lang="en-US" cap="all" dirty="0" smtClean="0"/>
              <a:t>SOCKET</a:t>
            </a:r>
            <a:endParaRPr lang="en-US" cap="all" dirty="0"/>
          </a:p>
          <a:p>
            <a:r>
              <a:rPr lang="en-US" dirty="0" smtClean="0"/>
              <a:t>LGA2011-3</a:t>
            </a:r>
          </a:p>
          <a:p>
            <a:r>
              <a:rPr lang="en-US" cap="all" dirty="0" smtClean="0"/>
              <a:t>OPERATING FREQUENCY: </a:t>
            </a:r>
            <a:r>
              <a:rPr lang="en-US" dirty="0" smtClean="0"/>
              <a:t>2.3GHz</a:t>
            </a:r>
          </a:p>
          <a:p>
            <a:r>
              <a:rPr lang="en-US" cap="all" dirty="0" smtClean="0"/>
              <a:t>MAX </a:t>
            </a:r>
            <a:r>
              <a:rPr lang="en-US" cap="all" dirty="0"/>
              <a:t>TURBO </a:t>
            </a:r>
            <a:r>
              <a:rPr lang="en-US" cap="all" dirty="0" smtClean="0"/>
              <a:t>FREQUENCY: </a:t>
            </a:r>
            <a:r>
              <a:rPr lang="en-US" dirty="0" smtClean="0"/>
              <a:t>3.6GHz</a:t>
            </a:r>
          </a:p>
          <a:p>
            <a:r>
              <a:rPr lang="en-US" cap="all" dirty="0" smtClean="0"/>
              <a:t>CORES: </a:t>
            </a:r>
            <a:r>
              <a:rPr lang="en-US" dirty="0" smtClean="0"/>
              <a:t>18</a:t>
            </a:r>
          </a:p>
          <a:p>
            <a:r>
              <a:rPr lang="en-US" cap="all" dirty="0" smtClean="0"/>
              <a:t>L1 CACHE: </a:t>
            </a:r>
            <a:r>
              <a:rPr lang="en-US" dirty="0" smtClean="0"/>
              <a:t>18 </a:t>
            </a:r>
            <a:r>
              <a:rPr lang="en-US" dirty="0"/>
              <a:t>x 32KB Instruction</a:t>
            </a:r>
            <a:r>
              <a:rPr lang="en-US" dirty="0"/>
              <a:t/>
            </a:r>
            <a:br>
              <a:rPr lang="en-US" dirty="0"/>
            </a:br>
            <a:r>
              <a:rPr lang="en-US" dirty="0"/>
              <a:t>18 x 32KB </a:t>
            </a:r>
            <a:r>
              <a:rPr lang="en-US" dirty="0" smtClean="0"/>
              <a:t>Data</a:t>
            </a:r>
          </a:p>
          <a:p>
            <a:r>
              <a:rPr lang="en-US" cap="all" dirty="0" smtClean="0"/>
              <a:t>L2 CACHE: </a:t>
            </a:r>
            <a:r>
              <a:rPr lang="en-US" dirty="0" smtClean="0"/>
              <a:t>18 </a:t>
            </a:r>
            <a:r>
              <a:rPr lang="en-US" dirty="0"/>
              <a:t>x </a:t>
            </a:r>
            <a:r>
              <a:rPr lang="en-US" dirty="0" smtClean="0"/>
              <a:t>256KB</a:t>
            </a:r>
          </a:p>
          <a:p>
            <a:r>
              <a:rPr lang="en-US" cap="all" dirty="0" smtClean="0"/>
              <a:t>L3 CACHE: </a:t>
            </a:r>
            <a:r>
              <a:rPr lang="en-US" dirty="0" smtClean="0"/>
              <a:t>1 </a:t>
            </a:r>
            <a:r>
              <a:rPr lang="en-US" dirty="0"/>
              <a:t>x </a:t>
            </a:r>
            <a:r>
              <a:rPr lang="en-US" dirty="0" smtClean="0"/>
              <a:t>45MB</a:t>
            </a:r>
          </a:p>
          <a:p>
            <a:r>
              <a:rPr lang="en-US" cap="all" dirty="0" smtClean="0"/>
              <a:t>LITHOGRAPHY: </a:t>
            </a:r>
            <a:r>
              <a:rPr lang="en-US" dirty="0" smtClean="0"/>
              <a:t>22 nm</a:t>
            </a:r>
          </a:p>
          <a:p>
            <a:r>
              <a:rPr lang="en-US" cap="all" dirty="0" smtClean="0"/>
              <a:t>THERMAL </a:t>
            </a:r>
            <a:r>
              <a:rPr lang="en-US" cap="all" dirty="0"/>
              <a:t>DESIGN </a:t>
            </a:r>
            <a:r>
              <a:rPr lang="en-US" cap="all" dirty="0" smtClean="0"/>
              <a:t>POWER: </a:t>
            </a:r>
            <a:r>
              <a:rPr lang="en-US" dirty="0" smtClean="0"/>
              <a:t>145 Watts</a:t>
            </a:r>
            <a:r>
              <a:rPr lang="en-US" cap="all" dirty="0" smtClean="0"/>
              <a:t> </a:t>
            </a:r>
          </a:p>
          <a:p>
            <a:r>
              <a:rPr lang="en-US" cap="all" dirty="0" smtClean="0"/>
              <a:t>SIMULTANEOUS MULTITHREADING</a:t>
            </a:r>
            <a:endParaRPr lang="en-US" cap="all" dirty="0"/>
          </a:p>
        </p:txBody>
      </p:sp>
      <p:pic>
        <p:nvPicPr>
          <p:cNvPr id="1026" name="Picture 2" descr="http://ecx.images-amazon.com/images/I/51AEV%2B28VG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6115" y="3193144"/>
            <a:ext cx="2620552" cy="242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5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Printer</a:t>
            </a:r>
            <a:br>
              <a:rPr lang="en-US" dirty="0"/>
            </a:br>
            <a:r>
              <a:rPr lang="en-US" dirty="0"/>
              <a:t>Epson </a:t>
            </a:r>
            <a:r>
              <a:rPr lang="en-US" dirty="0" err="1"/>
              <a:t>WorkForce</a:t>
            </a:r>
            <a:r>
              <a:rPr lang="en-US" dirty="0"/>
              <a:t> Pro WF-3720 Wireless All-in-One Color Inkjet </a:t>
            </a:r>
            <a:r>
              <a:rPr lang="en-US" dirty="0" smtClean="0"/>
              <a:t>Printer $90</a:t>
            </a:r>
            <a:r>
              <a:rPr lang="en-US" dirty="0"/>
              <a:t/>
            </a:r>
            <a:br>
              <a:rPr lang="en-US" dirty="0"/>
            </a:br>
            <a:endParaRPr lang="en-US" dirty="0"/>
          </a:p>
        </p:txBody>
      </p:sp>
      <p:sp>
        <p:nvSpPr>
          <p:cNvPr id="3" name="Content Placeholder 2"/>
          <p:cNvSpPr>
            <a:spLocks noGrp="1"/>
          </p:cNvSpPr>
          <p:nvPr>
            <p:ph idx="1"/>
          </p:nvPr>
        </p:nvSpPr>
        <p:spPr>
          <a:xfrm>
            <a:off x="685800" y="2209800"/>
            <a:ext cx="6507480" cy="4008885"/>
          </a:xfrm>
        </p:spPr>
        <p:txBody>
          <a:bodyPr/>
          <a:lstStyle/>
          <a:p>
            <a:r>
              <a:rPr lang="en-US" dirty="0" smtClean="0"/>
              <a:t>Fast </a:t>
            </a:r>
            <a:r>
              <a:rPr lang="en-US" dirty="0"/>
              <a:t>printing — professional-quality prints at speeds of 20 ISO ppm (black) and 10 ISO ppm (color) (†).</a:t>
            </a:r>
          </a:p>
          <a:p>
            <a:r>
              <a:rPr lang="en-US" dirty="0"/>
              <a:t>Economical — up to 30 percent lower printing costs vs. color laser (1).</a:t>
            </a:r>
          </a:p>
          <a:p>
            <a:r>
              <a:rPr lang="en-US" dirty="0"/>
              <a:t>Reload paper less often — large 250-sheet capacity.</a:t>
            </a:r>
          </a:p>
          <a:p>
            <a:r>
              <a:rPr lang="en-US" dirty="0"/>
              <a:t>Efficient — powerful performance packed in a compact, space-saving printer.</a:t>
            </a:r>
          </a:p>
          <a:p>
            <a:endParaRPr lang="en-US" dirty="0"/>
          </a:p>
        </p:txBody>
      </p:sp>
      <p:pic>
        <p:nvPicPr>
          <p:cNvPr id="17410" name="Picture 2" descr="https://images-na.ssl-images-amazon.com/images/I/81mqhm7deYL._SL1500_.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27" t="15087" r="1227" b="11505"/>
          <a:stretch/>
        </p:blipFill>
        <p:spPr bwMode="auto">
          <a:xfrm>
            <a:off x="6941320" y="3020202"/>
            <a:ext cx="4749839" cy="31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17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dirty="0" smtClean="0"/>
              <a:t>TOTAL PRICE: $17830</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4037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Motherboard</a:t>
            </a:r>
            <a:br>
              <a:rPr lang="en-US" b="1" dirty="0" smtClean="0"/>
            </a:br>
            <a:r>
              <a:rPr lang="en-US" b="1" dirty="0"/>
              <a:t>Asus - X99-E WS SSI CEB LGA2011-3 </a:t>
            </a:r>
            <a:r>
              <a:rPr lang="en-US" b="1" dirty="0" smtClean="0"/>
              <a:t>Motherboard $700</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Quad Strength Graphic Power – 4-Way PCI-E Gen3 x16 link supporting NVidia GeForce SLI and AMD </a:t>
            </a:r>
            <a:r>
              <a:rPr lang="en-US" dirty="0" err="1"/>
              <a:t>CrossFireX</a:t>
            </a:r>
            <a:r>
              <a:rPr lang="en-US" dirty="0"/>
              <a:t> on demand</a:t>
            </a:r>
          </a:p>
          <a:p>
            <a:r>
              <a:rPr lang="en-US" dirty="0"/>
              <a:t>Supreme Power Solution – Premium components deliver industry-leading power efficiency</a:t>
            </a:r>
          </a:p>
          <a:p>
            <a:r>
              <a:rPr lang="en-US" dirty="0"/>
              <a:t>5-Way Optimization by Dual Intelligent Processor 5s – One click, total system optimization</a:t>
            </a:r>
          </a:p>
          <a:p>
            <a:r>
              <a:rPr lang="en-US" dirty="0"/>
              <a:t>Superb Storage Flexibility – Onboard M.2 x4 and support for both ASUS PIKE II and </a:t>
            </a:r>
            <a:r>
              <a:rPr lang="en-US" dirty="0" err="1"/>
              <a:t>ThunderboltEX</a:t>
            </a:r>
            <a:r>
              <a:rPr lang="en-US" dirty="0"/>
              <a:t> II cards</a:t>
            </a:r>
          </a:p>
          <a:p>
            <a:r>
              <a:rPr lang="en-US" dirty="0"/>
              <a:t>Easy Maintenance – ASUS Q-Code Logger, an easy-maintenance button and Dr. Power LED displays unusual power statuses</a:t>
            </a:r>
          </a:p>
          <a:p>
            <a:endParaRPr lang="en-US" dirty="0"/>
          </a:p>
        </p:txBody>
      </p:sp>
    </p:spTree>
    <p:extLst>
      <p:ext uri="{BB962C8B-B14F-4D97-AF65-F5344CB8AC3E}">
        <p14:creationId xmlns:p14="http://schemas.microsoft.com/office/powerpoint/2010/main" val="32631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Asus - X99-E WS SSI CEB LGA2011-3 </a:t>
            </a:r>
            <a:r>
              <a:rPr lang="en-US" b="1" dirty="0" smtClean="0"/>
              <a:t>Motherboard</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rotWithShape="1">
          <a:blip r:embed="rId2"/>
          <a:srcRect l="14664" t="28050" r="42239" b="23568"/>
          <a:stretch/>
        </p:blipFill>
        <p:spPr>
          <a:xfrm>
            <a:off x="3468805" y="2548419"/>
            <a:ext cx="5254389" cy="3316406"/>
          </a:xfrm>
          <a:prstGeom prst="rect">
            <a:avLst/>
          </a:prstGeom>
        </p:spPr>
      </p:pic>
    </p:spTree>
    <p:extLst>
      <p:ext uri="{BB962C8B-B14F-4D97-AF65-F5344CB8AC3E}">
        <p14:creationId xmlns:p14="http://schemas.microsoft.com/office/powerpoint/2010/main" val="175347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a:t>
            </a:r>
            <a:br>
              <a:rPr lang="en-US" dirty="0" smtClean="0"/>
            </a:br>
            <a:r>
              <a:rPr lang="en-US" b="1" dirty="0" err="1"/>
              <a:t>G.Skill</a:t>
            </a:r>
            <a:r>
              <a:rPr lang="en-US" b="1" dirty="0"/>
              <a:t> - </a:t>
            </a:r>
            <a:r>
              <a:rPr lang="en-US" b="1" dirty="0" err="1"/>
              <a:t>TridentZ</a:t>
            </a:r>
            <a:r>
              <a:rPr lang="en-US" b="1" dirty="0"/>
              <a:t> RGB 128GB </a:t>
            </a:r>
            <a:r>
              <a:rPr lang="en-US" b="1" dirty="0" smtClean="0"/>
              <a:t/>
            </a:r>
            <a:br>
              <a:rPr lang="en-US" b="1" dirty="0" smtClean="0"/>
            </a:br>
            <a:r>
              <a:rPr lang="en-US" b="1" dirty="0" smtClean="0"/>
              <a:t>(</a:t>
            </a:r>
            <a:r>
              <a:rPr lang="en-US" b="1" dirty="0"/>
              <a:t>8 x 16GB) DDR4-3200 </a:t>
            </a:r>
            <a:r>
              <a:rPr lang="en-US" b="1" dirty="0" smtClean="0"/>
              <a:t>Memory $2200</a:t>
            </a:r>
            <a:r>
              <a:rPr lang="en-US" b="1" dirty="0"/>
              <a:t/>
            </a:r>
            <a:br>
              <a:rPr lang="en-US" b="1" dirty="0"/>
            </a:br>
            <a:endParaRPr lang="en-US" dirty="0"/>
          </a:p>
        </p:txBody>
      </p:sp>
      <p:sp>
        <p:nvSpPr>
          <p:cNvPr id="7" name="Content Placeholder 6"/>
          <p:cNvSpPr>
            <a:spLocks noGrp="1"/>
          </p:cNvSpPr>
          <p:nvPr>
            <p:ph idx="1"/>
          </p:nvPr>
        </p:nvSpPr>
        <p:spPr/>
        <p:txBody>
          <a:bodyPr>
            <a:normAutofit/>
          </a:bodyPr>
          <a:lstStyle/>
          <a:p>
            <a:r>
              <a:rPr lang="en-US" cap="all" dirty="0" smtClean="0"/>
              <a:t>TYPE: </a:t>
            </a:r>
            <a:r>
              <a:rPr lang="en-US" dirty="0" smtClean="0"/>
              <a:t>288-pin DIMM </a:t>
            </a:r>
          </a:p>
          <a:p>
            <a:r>
              <a:rPr lang="en-US" cap="all" dirty="0" smtClean="0"/>
              <a:t>SPEED: </a:t>
            </a:r>
            <a:r>
              <a:rPr lang="en-US" dirty="0" smtClean="0"/>
              <a:t>DDR4-3200</a:t>
            </a:r>
          </a:p>
          <a:p>
            <a:r>
              <a:rPr lang="en-US" cap="all" dirty="0" smtClean="0"/>
              <a:t>SIZE: </a:t>
            </a:r>
            <a:r>
              <a:rPr lang="en-US" dirty="0" smtClean="0"/>
              <a:t>128GB </a:t>
            </a:r>
            <a:r>
              <a:rPr lang="en-US" dirty="0"/>
              <a:t>(8 x 16GB</a:t>
            </a:r>
            <a:r>
              <a:rPr lang="en-US" dirty="0" smtClean="0"/>
              <a:t>)</a:t>
            </a:r>
          </a:p>
          <a:p>
            <a:r>
              <a:rPr lang="en-US" cap="all" dirty="0" smtClean="0"/>
              <a:t>PRICE/GB: </a:t>
            </a:r>
            <a:r>
              <a:rPr lang="en-US" dirty="0" smtClean="0"/>
              <a:t>$17.19</a:t>
            </a:r>
          </a:p>
          <a:p>
            <a:r>
              <a:rPr lang="en-US" cap="all" dirty="0" smtClean="0"/>
              <a:t>CAS LATENCY: </a:t>
            </a:r>
            <a:r>
              <a:rPr lang="en-US" dirty="0" smtClean="0"/>
              <a:t>14</a:t>
            </a:r>
          </a:p>
          <a:p>
            <a:r>
              <a:rPr lang="en-US" cap="all" dirty="0" smtClean="0"/>
              <a:t>TIMING: </a:t>
            </a:r>
            <a:r>
              <a:rPr lang="en-US" dirty="0" smtClean="0"/>
              <a:t>14-14-14-34</a:t>
            </a:r>
          </a:p>
          <a:p>
            <a:r>
              <a:rPr lang="en-US" cap="all" dirty="0" smtClean="0"/>
              <a:t>VOLTAGE: </a:t>
            </a:r>
            <a:r>
              <a:rPr lang="en-US" dirty="0" smtClean="0"/>
              <a:t>1.35V</a:t>
            </a:r>
          </a:p>
          <a:p>
            <a:r>
              <a:rPr lang="en-US" cap="all" dirty="0" smtClean="0"/>
              <a:t>HEAT SPREADER</a:t>
            </a:r>
            <a:endParaRPr lang="en-US" cap="all" dirty="0"/>
          </a:p>
        </p:txBody>
      </p:sp>
      <p:pic>
        <p:nvPicPr>
          <p:cNvPr id="2053" name="Picture 5" descr="https://images-eu.ssl-images-amazon.com/images/I/31OZmVoBO0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288" y="260531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9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smtClean="0"/>
              <a:t>Video card</a:t>
            </a:r>
            <a:br>
              <a:rPr lang="pt-BR" b="1" dirty="0" smtClean="0"/>
            </a:br>
            <a:r>
              <a:rPr lang="pt-BR" b="1" dirty="0" smtClean="0"/>
              <a:t>PNY </a:t>
            </a:r>
            <a:r>
              <a:rPr lang="pt-BR" b="1" dirty="0"/>
              <a:t>- Quadro P6000 24GB </a:t>
            </a:r>
            <a:r>
              <a:rPr lang="pt-BR" b="1" dirty="0" smtClean="0"/>
              <a:t>$7296</a:t>
            </a:r>
            <a:r>
              <a:rPr lang="pt-BR" b="1" dirty="0"/>
              <a:t/>
            </a:r>
            <a:br>
              <a:rPr lang="pt-BR"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INTERFACE:PCI-Express x16</a:t>
            </a:r>
          </a:p>
          <a:p>
            <a:r>
              <a:rPr lang="en-US" dirty="0"/>
              <a:t>CHIPSET</a:t>
            </a:r>
            <a:r>
              <a:rPr lang="en-US" dirty="0" smtClean="0"/>
              <a:t>: </a:t>
            </a:r>
            <a:r>
              <a:rPr lang="en-US" dirty="0" err="1" smtClean="0"/>
              <a:t>Quadro</a:t>
            </a:r>
            <a:r>
              <a:rPr lang="en-US" dirty="0" smtClean="0"/>
              <a:t> </a:t>
            </a:r>
            <a:r>
              <a:rPr lang="en-US" dirty="0"/>
              <a:t>P6000</a:t>
            </a:r>
          </a:p>
          <a:p>
            <a:r>
              <a:rPr lang="en-US" dirty="0"/>
              <a:t>MEMORY SIZE:24GB</a:t>
            </a:r>
          </a:p>
          <a:p>
            <a:r>
              <a:rPr lang="en-US" dirty="0"/>
              <a:t>MEMORY TYPE:GDDR5X</a:t>
            </a:r>
          </a:p>
          <a:p>
            <a:r>
              <a:rPr lang="en-US" dirty="0"/>
              <a:t>CORE CLOCK:1.42GHz</a:t>
            </a:r>
          </a:p>
          <a:p>
            <a:r>
              <a:rPr lang="en-US" dirty="0"/>
              <a:t>BOOST CLOCK:1.53GHz</a:t>
            </a:r>
          </a:p>
          <a:p>
            <a:r>
              <a:rPr lang="en-US" dirty="0"/>
              <a:t>TDP:250 Watts</a:t>
            </a:r>
          </a:p>
          <a:p>
            <a:r>
              <a:rPr lang="en-US" dirty="0"/>
              <a:t>FAN</a:t>
            </a:r>
            <a:r>
              <a:rPr lang="en-US" dirty="0" smtClean="0"/>
              <a:t>: Yes</a:t>
            </a:r>
            <a:endParaRPr lang="en-US" dirty="0"/>
          </a:p>
          <a:p>
            <a:r>
              <a:rPr lang="en-US" dirty="0"/>
              <a:t>SLI SUPPORT</a:t>
            </a:r>
            <a:r>
              <a:rPr lang="en-US" dirty="0" smtClean="0"/>
              <a:t>: Yes</a:t>
            </a:r>
            <a:endParaRPr lang="en-US" dirty="0"/>
          </a:p>
          <a:p>
            <a:r>
              <a:rPr lang="en-US" dirty="0"/>
              <a:t>DVI-D DUAL-LINK:1</a:t>
            </a:r>
          </a:p>
          <a:p>
            <a:r>
              <a:rPr lang="en-US" dirty="0"/>
              <a:t>DISPLAYPORT:4</a:t>
            </a:r>
          </a:p>
        </p:txBody>
      </p:sp>
      <p:pic>
        <p:nvPicPr>
          <p:cNvPr id="3074" name="Picture 2" descr="https://images10.newegg.com/BizIntell/item/14/133/14-133-636/c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318" y="2663571"/>
            <a:ext cx="45720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65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 drive</a:t>
            </a:r>
            <a:br>
              <a:rPr lang="en-US" b="1" dirty="0" smtClean="0"/>
            </a:br>
            <a:r>
              <a:rPr lang="en-US" b="1" dirty="0" smtClean="0"/>
              <a:t>Intel </a:t>
            </a:r>
            <a:r>
              <a:rPr lang="en-US" b="1" dirty="0"/>
              <a:t>- DC P3608 1.6TB PCI-E </a:t>
            </a:r>
            <a:r>
              <a:rPr lang="en-US" b="1" dirty="0" smtClean="0"/>
              <a:t/>
            </a:r>
            <a:br>
              <a:rPr lang="en-US" b="1" dirty="0" smtClean="0"/>
            </a:br>
            <a:r>
              <a:rPr lang="en-US" b="1" dirty="0" smtClean="0"/>
              <a:t>Solid </a:t>
            </a:r>
            <a:r>
              <a:rPr lang="en-US" b="1" dirty="0"/>
              <a:t>State </a:t>
            </a:r>
            <a:r>
              <a:rPr lang="en-US" b="1" dirty="0" smtClean="0"/>
              <a:t>Drive $3000</a:t>
            </a:r>
            <a:endParaRPr lang="en-US" dirty="0"/>
          </a:p>
        </p:txBody>
      </p:sp>
      <p:sp>
        <p:nvSpPr>
          <p:cNvPr id="3" name="Content Placeholder 2"/>
          <p:cNvSpPr>
            <a:spLocks noGrp="1"/>
          </p:cNvSpPr>
          <p:nvPr>
            <p:ph idx="1"/>
          </p:nvPr>
        </p:nvSpPr>
        <p:spPr/>
        <p:txBody>
          <a:bodyPr>
            <a:normAutofit fontScale="77500" lnSpcReduction="20000"/>
          </a:bodyPr>
          <a:lstStyle/>
          <a:p>
            <a:r>
              <a:rPr lang="en-US" dirty="0"/>
              <a:t>Enhanced Power Loss Management</a:t>
            </a:r>
            <a:r>
              <a:rPr lang="en-US" dirty="0"/>
              <a:t/>
            </a:r>
            <a:br>
              <a:rPr lang="en-US" dirty="0"/>
            </a:br>
            <a:r>
              <a:rPr lang="en-US" dirty="0"/>
              <a:t>Protection from unplanned power loss called PLI (Power Loss Imminent) is obtained using a propriety combination of hardware, firmware algorithms, built in self-test, and the robust validation at a multitude of corner cases.</a:t>
            </a:r>
            <a:r>
              <a:rPr lang="en-US" dirty="0"/>
              <a:t/>
            </a:r>
            <a:br>
              <a:rPr lang="en-US" dirty="0"/>
            </a:br>
            <a:r>
              <a:rPr lang="en-US" dirty="0"/>
              <a:t/>
            </a:r>
            <a:br>
              <a:rPr lang="en-US" dirty="0"/>
            </a:br>
            <a:r>
              <a:rPr lang="en-US" dirty="0"/>
              <a:t>20mmHETMLCNAND (High-Endurance Technology)</a:t>
            </a:r>
            <a:r>
              <a:rPr lang="en-US" dirty="0"/>
              <a:t/>
            </a:r>
            <a:br>
              <a:rPr lang="en-US" dirty="0"/>
            </a:br>
            <a:r>
              <a:rPr lang="en-US" dirty="0"/>
              <a:t>Up to 3 DWPD (Drive Writes Per Day) over 5 years. The endurance is based on the JEDEC enterprise workload, and real world endurance is application based and may exceed the rated value. The Intel SSD DC P3608 Series 4TB can write up to 21.9PB over the life of the drive before wearing out.</a:t>
            </a:r>
            <a:r>
              <a:rPr lang="en-US" dirty="0"/>
              <a:t/>
            </a:r>
            <a:br>
              <a:rPr lang="en-US" dirty="0"/>
            </a:br>
            <a:r>
              <a:rPr lang="en-US" dirty="0"/>
              <a:t/>
            </a:r>
            <a:br>
              <a:rPr lang="en-US" dirty="0"/>
            </a:br>
            <a:r>
              <a:rPr lang="en-US" dirty="0"/>
              <a:t>End-to-End Data Protection</a:t>
            </a:r>
            <a:r>
              <a:rPr lang="en-US" dirty="0"/>
              <a:t/>
            </a:r>
            <a:br>
              <a:rPr lang="en-US" dirty="0"/>
            </a:br>
            <a:r>
              <a:rPr lang="en-US" dirty="0"/>
              <a:t>End-to-end data protection and ECC (Error Correction Code) on all internal and external memories in the data path for protection at every layer.</a:t>
            </a:r>
            <a:r>
              <a:rPr lang="en-US" dirty="0"/>
              <a:t/>
            </a:r>
            <a:br>
              <a:rPr lang="en-US" dirty="0"/>
            </a:br>
            <a:r>
              <a:rPr lang="en-US" dirty="0"/>
              <a:t/>
            </a:r>
            <a:br>
              <a:rPr lang="en-US" dirty="0"/>
            </a:br>
            <a:r>
              <a:rPr lang="en-US" dirty="0"/>
              <a:t>Dual </a:t>
            </a:r>
            <a:r>
              <a:rPr lang="en-US" dirty="0" err="1"/>
              <a:t>NVMe</a:t>
            </a:r>
            <a:r>
              <a:rPr lang="en-US" dirty="0"/>
              <a:t> Controller</a:t>
            </a:r>
            <a:r>
              <a:rPr lang="en-US" dirty="0"/>
              <a:t/>
            </a:r>
            <a:br>
              <a:rPr lang="en-US" dirty="0"/>
            </a:br>
            <a:r>
              <a:rPr lang="en-US" dirty="0"/>
              <a:t>The </a:t>
            </a:r>
            <a:r>
              <a:rPr lang="en-US" dirty="0" err="1"/>
              <a:t>NVMe</a:t>
            </a:r>
            <a:r>
              <a:rPr lang="en-US" dirty="0"/>
              <a:t> protocol is more efficient than SATA or SAS, providing more IOPS at a lower CPU utilization. The dual controller architecture allows the SSD to simultaneously transfer data with this improved efficiency, and can be aggregated through the Intel </a:t>
            </a:r>
            <a:r>
              <a:rPr lang="en-US" dirty="0" err="1"/>
              <a:t>RSTe</a:t>
            </a:r>
            <a:r>
              <a:rPr lang="en-US" dirty="0"/>
              <a:t> software.</a:t>
            </a:r>
            <a:endParaRPr lang="en-US" dirty="0"/>
          </a:p>
        </p:txBody>
      </p:sp>
    </p:spTree>
    <p:extLst>
      <p:ext uri="{BB962C8B-B14F-4D97-AF65-F5344CB8AC3E}">
        <p14:creationId xmlns:p14="http://schemas.microsoft.com/office/powerpoint/2010/main" val="153111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 - DC P3608 1.6TB PCI-E </a:t>
            </a:r>
            <a:r>
              <a:rPr lang="en-US" b="1" dirty="0" smtClean="0"/>
              <a:t/>
            </a:r>
            <a:br>
              <a:rPr lang="en-US" b="1" dirty="0" smtClean="0"/>
            </a:br>
            <a:r>
              <a:rPr lang="en-US" b="1" dirty="0" smtClean="0"/>
              <a:t>Solid </a:t>
            </a:r>
            <a:r>
              <a:rPr lang="en-US" b="1" dirty="0"/>
              <a:t>State Drive</a:t>
            </a:r>
            <a:endParaRPr lang="en-US" dirty="0"/>
          </a:p>
        </p:txBody>
      </p:sp>
      <p:pic>
        <p:nvPicPr>
          <p:cNvPr id="4" name="Picture 2" descr="Intel DC P3608 SSDPECME016T401 Half-Height, Half-Length &amp;#40;HH-HL&amp;#41; 1.6TB PCI-Express 3.0 x8 MLC Enterprise Solid State Driv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3125" y="2193925"/>
            <a:ext cx="5365750"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35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Monitor</a:t>
            </a:r>
            <a:r>
              <a:rPr lang="en-US" dirty="0" smtClean="0"/>
              <a:t/>
            </a:r>
            <a:br>
              <a:rPr lang="en-US" dirty="0" smtClean="0"/>
            </a:br>
            <a:r>
              <a:rPr lang="en-US" b="1" dirty="0"/>
              <a:t>Asus - ROG SWIFT PG348Q 34.0" 3440x1440 100Hz </a:t>
            </a:r>
            <a:r>
              <a:rPr lang="en-US" b="1" dirty="0" smtClean="0"/>
              <a:t>Monitor $ 1200</a:t>
            </a:r>
            <a:endParaRPr lang="en-US" dirty="0"/>
          </a:p>
        </p:txBody>
      </p:sp>
      <p:sp>
        <p:nvSpPr>
          <p:cNvPr id="3" name="Content Placeholder 2"/>
          <p:cNvSpPr>
            <a:spLocks noGrp="1"/>
          </p:cNvSpPr>
          <p:nvPr>
            <p:ph idx="1"/>
          </p:nvPr>
        </p:nvSpPr>
        <p:spPr/>
        <p:txBody>
          <a:bodyPr>
            <a:normAutofit fontScale="70000" lnSpcReduction="20000"/>
          </a:bodyPr>
          <a:lstStyle/>
          <a:p>
            <a:r>
              <a:rPr lang="en-US" dirty="0"/>
              <a:t>SCREEN SIZE:34"</a:t>
            </a:r>
          </a:p>
          <a:p>
            <a:r>
              <a:rPr lang="en-US" dirty="0"/>
              <a:t>CURVED</a:t>
            </a:r>
            <a:r>
              <a:rPr lang="en-US" dirty="0" smtClean="0"/>
              <a:t>: Yes</a:t>
            </a:r>
            <a:endParaRPr lang="en-US" dirty="0"/>
          </a:p>
          <a:p>
            <a:r>
              <a:rPr lang="en-US" dirty="0"/>
              <a:t>RECOMMENDED RESOLUTION:3440 x 1440</a:t>
            </a:r>
          </a:p>
          <a:p>
            <a:r>
              <a:rPr lang="en-US" dirty="0"/>
              <a:t>CURVED SCREEN</a:t>
            </a:r>
            <a:r>
              <a:rPr lang="en-US" dirty="0" smtClean="0"/>
              <a:t>: Yes</a:t>
            </a:r>
            <a:endParaRPr lang="en-US" dirty="0"/>
          </a:p>
          <a:p>
            <a:r>
              <a:rPr lang="en-US" dirty="0"/>
              <a:t>WIDESCREEN</a:t>
            </a:r>
            <a:r>
              <a:rPr lang="en-US" dirty="0" smtClean="0"/>
              <a:t>: Yes</a:t>
            </a:r>
            <a:endParaRPr lang="en-US" dirty="0"/>
          </a:p>
          <a:p>
            <a:r>
              <a:rPr lang="en-US" dirty="0"/>
              <a:t>ASPECT RATIO:21:9</a:t>
            </a:r>
          </a:p>
          <a:p>
            <a:r>
              <a:rPr lang="en-US" dirty="0"/>
              <a:t>VIEWING ANGLE:178° H x 178° V</a:t>
            </a:r>
          </a:p>
          <a:p>
            <a:r>
              <a:rPr lang="en-US" dirty="0"/>
              <a:t>BRIGHTNESS:300 cd/m²</a:t>
            </a:r>
          </a:p>
          <a:p>
            <a:r>
              <a:rPr lang="en-US" dirty="0"/>
              <a:t>RESPONSE TIME:5 </a:t>
            </a:r>
            <a:r>
              <a:rPr lang="en-US" dirty="0" err="1"/>
              <a:t>ms</a:t>
            </a:r>
            <a:endParaRPr lang="en-US" dirty="0"/>
          </a:p>
          <a:p>
            <a:r>
              <a:rPr lang="en-US" dirty="0"/>
              <a:t>REFRESH RATE:100Hz</a:t>
            </a:r>
          </a:p>
          <a:p>
            <a:r>
              <a:rPr lang="en-US" dirty="0"/>
              <a:t>IPS</a:t>
            </a:r>
            <a:r>
              <a:rPr lang="en-US" dirty="0" smtClean="0"/>
              <a:t>: Yes</a:t>
            </a:r>
            <a:endParaRPr lang="en-US" dirty="0"/>
          </a:p>
          <a:p>
            <a:r>
              <a:rPr lang="en-US" dirty="0"/>
              <a:t>LED</a:t>
            </a:r>
            <a:r>
              <a:rPr lang="en-US" dirty="0" smtClean="0"/>
              <a:t>: Yes</a:t>
            </a:r>
            <a:endParaRPr lang="en-US" dirty="0"/>
          </a:p>
          <a:p>
            <a:r>
              <a:rPr lang="en-US" dirty="0"/>
              <a:t>SUPPORTS G-SYNC</a:t>
            </a:r>
            <a:r>
              <a:rPr lang="en-US" dirty="0" smtClean="0"/>
              <a:t>: Yes</a:t>
            </a:r>
            <a:endParaRPr lang="en-US" dirty="0"/>
          </a:p>
          <a:p>
            <a:r>
              <a:rPr lang="en-US" dirty="0"/>
              <a:t>BUILT-IN SPEAKERS</a:t>
            </a:r>
            <a:r>
              <a:rPr lang="en-US" dirty="0" smtClean="0"/>
              <a:t>: Yes</a:t>
            </a:r>
            <a:endParaRPr lang="en-US" dirty="0"/>
          </a:p>
        </p:txBody>
      </p:sp>
      <p:pic>
        <p:nvPicPr>
          <p:cNvPr id="5124" name="Picture 4" descr="http://ecx.images-amazon.com/images/I/41IE1ke7MY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175" y="2589660"/>
            <a:ext cx="47625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8315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86</TotalTime>
  <Words>827</Words>
  <Application>Microsoft Office PowerPoint</Application>
  <PresentationFormat>Widescreen</PresentationFormat>
  <Paragraphs>118</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Vapor Trail</vt:lpstr>
      <vt:lpstr>BUILDING THE ULTIMATE PC</vt:lpstr>
      <vt:lpstr>Cpu Intel - Xeon E5-2699 V3 2.3GHz 18-Core OEM/Tray Processor $ 3400 </vt:lpstr>
      <vt:lpstr>Motherboard Asus - X99-E WS SSI CEB LGA2011-3 Motherboard $700 </vt:lpstr>
      <vt:lpstr>Asus - X99-E WS SSI CEB LGA2011-3 Motherboard</vt:lpstr>
      <vt:lpstr>Memory G.Skill - TridentZ RGB 128GB  (8 x 16GB) DDR4-3200 Memory $2200 </vt:lpstr>
      <vt:lpstr>Video card PNY - Quadro P6000 24GB $7296 </vt:lpstr>
      <vt:lpstr>Hard drive Intel - DC P3608 1.6TB PCI-E  Solid State Drive $3000</vt:lpstr>
      <vt:lpstr>Intel - DC P3608 1.6TB PCI-E  Solid State Drive</vt:lpstr>
      <vt:lpstr>Monitor Asus - ROG SWIFT PG348Q 34.0" 3440x1440 100Hz Monitor $ 1200</vt:lpstr>
      <vt:lpstr>Power supply Corsair - 1200W 80+ Platinum Certified Fully-Modular ATX $299 </vt:lpstr>
      <vt:lpstr>Keyboard Corsair - Vengeance K70 Wired Gaming Keyboard $80 </vt:lpstr>
      <vt:lpstr>Logitech - G500 Wired Laser Mouse $125</vt:lpstr>
      <vt:lpstr>Nic Intel - E1G42ETBLK PCI-Express x4 10/100/1000 Mbps Network Adapter $137  </vt:lpstr>
      <vt:lpstr>Sound Card Creative Labs - Z PCIe 24-bit 96 KHz Sound Card $99 </vt:lpstr>
      <vt:lpstr>OS Microsoft - Windows 10 Pro OEM 64-bit $136 </vt:lpstr>
      <vt:lpstr>Speakers Klipsch - ProMedia 2.1 120W 2.1ch $149 </vt:lpstr>
      <vt:lpstr>Cooling System Corsair - H115i 104.7 CFM Liquid CPU Cooler $109 </vt:lpstr>
      <vt:lpstr>CD/DVD/DVD-RW Pioneer - BDC-207DBK Blu-Ray Reader, DVD/CD Writer $384</vt:lpstr>
      <vt:lpstr>Case Corsair - 900D ATX  Full Tower Case $329 </vt:lpstr>
      <vt:lpstr>Printer Epson WorkForce Pro WF-3720 Wireless All-in-One Color Inkjet Printer $90 </vt:lpstr>
      <vt:lpstr>TOTAL PRICE: $17830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ULTIMATE PC</dc:title>
  <dc:creator>Yongtao Li</dc:creator>
  <cp:lastModifiedBy>Yongtao Li</cp:lastModifiedBy>
  <cp:revision>14</cp:revision>
  <dcterms:created xsi:type="dcterms:W3CDTF">2017-11-07T16:18:40Z</dcterms:created>
  <dcterms:modified xsi:type="dcterms:W3CDTF">2017-11-07T17:45:02Z</dcterms:modified>
</cp:coreProperties>
</file>